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797675" cy="9929813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6" autoAdjust="0"/>
    <p:restoredTop sz="94660"/>
  </p:normalViewPr>
  <p:slideViewPr>
    <p:cSldViewPr>
      <p:cViewPr varScale="1">
        <p:scale>
          <a:sx n="86" d="100"/>
          <a:sy n="86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0F146-9E28-4A7D-B256-D613EA4114BA}" type="datetimeFigureOut">
              <a:rPr lang="hr-HR" smtClean="0"/>
              <a:t>12.10.2015.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875F7-89FE-4083-80EC-2F8C1D42723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A13F3-AB53-4A35-B1EF-2BA5188860D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1F12E-2E2B-49EB-B8CB-33E8C4E2265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06E60-1FDF-4D2F-98B6-34CC886127C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23D2B0-BEB0-4077-82FD-94ED9A8B6ED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D005594-E332-4265-9F2E-A9641E89DC6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2C173D-F99B-4C1D-8F82-E0F50B16518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3DD33-F69E-472E-BEAF-ADF84D3F930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87313-CF7A-4236-AE66-717AA5275A1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23CEB-1317-4CE0-BD31-981C3B80784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98EBE-33BC-4EC4-A500-20DB90A8ADB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1C5A6-1E5B-43C9-81FE-A599EFD9C7A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C71FA-9033-4C3D-8D83-AC60B966442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BF792-A48E-4EA5-A026-50530EAA5D3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72BB2-4F6D-4FF9-A7F5-D380F2897C7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D565BF-7D3B-455D-A4B5-2F09595778C2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Kompresori i ventilatori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hr-HR" sz="2800"/>
              <a:t>Kad tlak u cilindru prestigne tlak u tlačnoj cijevi, jednosmjerni ventil se otvara, te se preko njega plin izbacuje u tlačnu cijev kompresora</a:t>
            </a:r>
          </a:p>
          <a:p>
            <a:r>
              <a:rPr lang="hr-HR" sz="2800"/>
              <a:t>Taj plin može biti spremljen u rezervar pod tlakom ili biti prosljeđen u drugi stupanj kompresije</a:t>
            </a:r>
          </a:p>
          <a:p>
            <a:r>
              <a:rPr lang="hr-HR" sz="2800"/>
              <a:t>Nakon gornje mrtve točke stap se počne spuštati, pri čemu se u cilindru stvara podtlak</a:t>
            </a:r>
          </a:p>
          <a:p>
            <a:r>
              <a:rPr lang="hr-HR" sz="2800"/>
              <a:t>Podtlak u cilindru otvara nepovratni ventil te se cilindar napuni sa plinom (zrakom) na tlak usisne cijevi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936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800"/>
              <a:t>Kompresijski se proces može sažeti u četri točke prikazana na slici: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3419475" y="1557338"/>
            <a:ext cx="0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3419475" y="3789363"/>
            <a:ext cx="2879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V="1">
            <a:off x="5435600" y="1484313"/>
            <a:ext cx="0" cy="4176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3059113" y="5661025"/>
            <a:ext cx="23764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3563938" y="2636838"/>
            <a:ext cx="431800" cy="1008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" y="257"/>
              </a:cxn>
              <a:cxn ang="0">
                <a:pos x="289" y="629"/>
              </a:cxn>
            </a:cxnLst>
            <a:rect l="0" t="0" r="r" b="b"/>
            <a:pathLst>
              <a:path w="289" h="629">
                <a:moveTo>
                  <a:pt x="0" y="0"/>
                </a:moveTo>
                <a:cubicBezTo>
                  <a:pt x="13" y="43"/>
                  <a:pt x="31" y="152"/>
                  <a:pt x="79" y="257"/>
                </a:cubicBezTo>
                <a:cubicBezTo>
                  <a:pt x="127" y="362"/>
                  <a:pt x="245" y="551"/>
                  <a:pt x="289" y="62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563938" y="2636838"/>
            <a:ext cx="647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4211638" y="2636838"/>
            <a:ext cx="1081087" cy="10080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0" y="236"/>
              </a:cxn>
              <a:cxn ang="0">
                <a:pos x="681" y="635"/>
              </a:cxn>
            </a:cxnLst>
            <a:rect l="0" t="0" r="r" b="b"/>
            <a:pathLst>
              <a:path w="681" h="635">
                <a:moveTo>
                  <a:pt x="0" y="0"/>
                </a:moveTo>
                <a:cubicBezTo>
                  <a:pt x="33" y="39"/>
                  <a:pt x="87" y="130"/>
                  <a:pt x="200" y="236"/>
                </a:cubicBezTo>
                <a:cubicBezTo>
                  <a:pt x="313" y="342"/>
                  <a:pt x="581" y="552"/>
                  <a:pt x="681" y="635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995738" y="3644900"/>
            <a:ext cx="12969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4645025" y="4437063"/>
            <a:ext cx="6477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grpSp>
        <p:nvGrpSpPr>
          <p:cNvPr id="14353" name="Group 17"/>
          <p:cNvGrpSpPr>
            <a:grpSpLocks/>
          </p:cNvGrpSpPr>
          <p:nvPr/>
        </p:nvGrpSpPr>
        <p:grpSpPr bwMode="auto">
          <a:xfrm flipH="1">
            <a:off x="3563938" y="4437063"/>
            <a:ext cx="1728787" cy="1008062"/>
            <a:chOff x="2154" y="2795"/>
            <a:chExt cx="1089" cy="635"/>
          </a:xfrm>
        </p:grpSpPr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2154" y="2795"/>
              <a:ext cx="272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257"/>
                </a:cxn>
                <a:cxn ang="0">
                  <a:pos x="289" y="629"/>
                </a:cxn>
              </a:cxnLst>
              <a:rect l="0" t="0" r="r" b="b"/>
              <a:pathLst>
                <a:path w="289" h="629">
                  <a:moveTo>
                    <a:pt x="0" y="0"/>
                  </a:moveTo>
                  <a:cubicBezTo>
                    <a:pt x="13" y="43"/>
                    <a:pt x="31" y="152"/>
                    <a:pt x="79" y="257"/>
                  </a:cubicBezTo>
                  <a:cubicBezTo>
                    <a:pt x="127" y="362"/>
                    <a:pt x="245" y="551"/>
                    <a:pt x="289" y="629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2562" y="2795"/>
              <a:ext cx="681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236"/>
                </a:cxn>
                <a:cxn ang="0">
                  <a:pos x="681" y="635"/>
                </a:cxn>
              </a:cxnLst>
              <a:rect l="0" t="0" r="r" b="b"/>
              <a:pathLst>
                <a:path w="681" h="635">
                  <a:moveTo>
                    <a:pt x="0" y="0"/>
                  </a:moveTo>
                  <a:cubicBezTo>
                    <a:pt x="33" y="39"/>
                    <a:pt x="87" y="130"/>
                    <a:pt x="200" y="236"/>
                  </a:cubicBezTo>
                  <a:cubicBezTo>
                    <a:pt x="313" y="342"/>
                    <a:pt x="581" y="552"/>
                    <a:pt x="681" y="63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3563938" y="5445125"/>
            <a:ext cx="129698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3563938" y="24923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5292725" y="24923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3132138" y="36449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3419475" y="3789363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5435600" y="5661025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 flipH="1">
            <a:off x="3132138" y="26368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5292725" y="44370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4859338" y="54451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3492500" y="24209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/>
              <a:t>4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140200" y="2420938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/>
              <a:t>3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3924300" y="3357563"/>
            <a:ext cx="2682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/>
              <a:t>1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5003800" y="32131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/>
              <a:t>2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3059113" y="162877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/>
              <a:t>p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6084888" y="3500438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/>
              <a:t>V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87675" y="2420938"/>
            <a:ext cx="3337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 dirty="0" smtClean="0"/>
              <a:t>p</a:t>
            </a:r>
            <a:r>
              <a:rPr lang="hr-HR" sz="900" dirty="0" smtClean="0"/>
              <a:t>2</a:t>
            </a:r>
            <a:endParaRPr lang="hr-HR" sz="900" dirty="0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87675" y="3429000"/>
            <a:ext cx="340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 dirty="0" smtClean="0"/>
              <a:t>p</a:t>
            </a:r>
            <a:r>
              <a:rPr lang="hr-HR" sz="900" dirty="0" smtClean="0"/>
              <a:t>1</a:t>
            </a:r>
            <a:endParaRPr lang="hr-HR" sz="900" dirty="0"/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5580063" y="4221163"/>
            <a:ext cx="3254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/>
              <a:t>p</a:t>
            </a:r>
            <a:r>
              <a:rPr lang="hr-HR" sz="800"/>
              <a:t>2</a:t>
            </a:r>
            <a:endParaRPr lang="hr-HR" sz="1200"/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5580063" y="5229225"/>
            <a:ext cx="325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/>
              <a:t>p</a:t>
            </a:r>
            <a:r>
              <a:rPr lang="hr-HR" sz="800"/>
              <a:t>1</a:t>
            </a:r>
            <a:endParaRPr lang="hr-HR" sz="1200"/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4284663" y="6092825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/>
              <a:t>4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5219700" y="6237288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/>
              <a:t>S</a:t>
            </a:r>
            <a:r>
              <a:rPr lang="hr-HR" sz="800"/>
              <a:t>0</a:t>
            </a:r>
            <a:endParaRPr lang="hr-HR" sz="1200"/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3059113" y="5373688"/>
            <a:ext cx="285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/>
              <a:t>V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3132138" y="36449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/>
              <a:t>0</a:t>
            </a:r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3563938" y="6021388"/>
            <a:ext cx="1728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3203575" y="60213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 flipH="1">
            <a:off x="5435600" y="60213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3348038" y="6237288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 sz="1200"/>
              <a:t>S</a:t>
            </a:r>
            <a:r>
              <a:rPr lang="hr-HR" sz="800"/>
              <a:t>0</a:t>
            </a:r>
            <a:endParaRPr lang="hr-HR" sz="1200"/>
          </a:p>
        </p:txBody>
      </p:sp>
      <p:sp>
        <p:nvSpPr>
          <p:cNvPr id="14381" name="Text Box 45"/>
          <p:cNvSpPr txBox="1">
            <a:spLocks noChangeArrowheads="1"/>
          </p:cNvSpPr>
          <p:nvPr/>
        </p:nvSpPr>
        <p:spPr bwMode="auto">
          <a:xfrm>
            <a:off x="323850" y="22050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/>
          </a:p>
        </p:txBody>
      </p:sp>
      <p:sp>
        <p:nvSpPr>
          <p:cNvPr id="14382" name="Text Box 46"/>
          <p:cNvSpPr txBox="1">
            <a:spLocks noChangeArrowheads="1"/>
          </p:cNvSpPr>
          <p:nvPr/>
        </p:nvSpPr>
        <p:spPr bwMode="auto">
          <a:xfrm>
            <a:off x="468313" y="2205038"/>
            <a:ext cx="2374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323850" y="2924175"/>
            <a:ext cx="2447925" cy="1889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S</a:t>
            </a:r>
            <a:r>
              <a:rPr lang="hr-HR" sz="1000"/>
              <a:t>0</a:t>
            </a:r>
            <a:r>
              <a:rPr lang="hr-HR"/>
              <a:t> – štetni prostor</a:t>
            </a:r>
          </a:p>
          <a:p>
            <a:pPr>
              <a:spcBef>
                <a:spcPct val="50000"/>
              </a:spcBef>
            </a:pPr>
            <a:r>
              <a:rPr lang="hr-HR"/>
              <a:t>S – stapaj</a:t>
            </a:r>
          </a:p>
          <a:p>
            <a:pPr>
              <a:spcBef>
                <a:spcPct val="50000"/>
              </a:spcBef>
            </a:pPr>
            <a:r>
              <a:rPr lang="hr-HR"/>
              <a:t>p</a:t>
            </a:r>
            <a:r>
              <a:rPr lang="hr-HR" sz="1000"/>
              <a:t>1</a:t>
            </a:r>
            <a:r>
              <a:rPr lang="hr-HR"/>
              <a:t> – tlak usisavanja</a:t>
            </a:r>
          </a:p>
          <a:p>
            <a:pPr>
              <a:spcBef>
                <a:spcPct val="50000"/>
              </a:spcBef>
            </a:pPr>
            <a:r>
              <a:rPr lang="hr-HR"/>
              <a:t>p</a:t>
            </a:r>
            <a:r>
              <a:rPr lang="hr-HR" sz="1000"/>
              <a:t>2</a:t>
            </a:r>
            <a:r>
              <a:rPr lang="hr-HR"/>
              <a:t> – konačni tlak tlačenja</a:t>
            </a:r>
          </a:p>
        </p:txBody>
      </p:sp>
      <p:sp>
        <p:nvSpPr>
          <p:cNvPr id="14384" name="Text Box 48"/>
          <p:cNvSpPr txBox="1">
            <a:spLocks noChangeArrowheads="1"/>
          </p:cNvSpPr>
          <p:nvPr/>
        </p:nvSpPr>
        <p:spPr bwMode="auto">
          <a:xfrm>
            <a:off x="6084888" y="5084763"/>
            <a:ext cx="2843212" cy="14747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Površine dijagrama daju ukupan rad utrošen sa svake strane cilindra dvoradnog stapnog kompresora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hr-HR" sz="2800" dirty="0"/>
              <a:t>Iz prethodnog se dijagrama zaključuje da tlačenjem kompresor vrši određeni rad</a:t>
            </a:r>
          </a:p>
          <a:p>
            <a:r>
              <a:rPr lang="hr-HR" sz="2800" dirty="0"/>
              <a:t>Rad može biti izvršen:</a:t>
            </a:r>
          </a:p>
          <a:p>
            <a:pPr lvl="1"/>
            <a:r>
              <a:rPr lang="hr-HR" sz="2400" dirty="0"/>
              <a:t>Izotermnim tlačenjem (temperatura je konstantna)</a:t>
            </a:r>
          </a:p>
          <a:p>
            <a:pPr lvl="1"/>
            <a:r>
              <a:rPr lang="hr-HR" sz="2400" dirty="0"/>
              <a:t>Adijabatskim tlačenjem (</a:t>
            </a:r>
            <a:r>
              <a:rPr lang="hr-HR" sz="2400" dirty="0" smtClean="0"/>
              <a:t>toplina </a:t>
            </a:r>
            <a:r>
              <a:rPr lang="hr-HR" sz="2400" dirty="0"/>
              <a:t>se u procesu niti dovodi niti odvodi)</a:t>
            </a:r>
          </a:p>
          <a:p>
            <a:r>
              <a:rPr lang="hr-HR" sz="2800" dirty="0"/>
              <a:t>Adijabatski i izotermni proces su idealni i ne uzimaju u obzir sve čimbenike unutar procesa tlačenja</a:t>
            </a:r>
          </a:p>
          <a:p>
            <a:r>
              <a:rPr lang="hr-HR" sz="2800" dirty="0"/>
              <a:t>Opis tlačenja koji je najsličniji realnom procesu jest opis pomoću politropskog procesa</a:t>
            </a:r>
          </a:p>
          <a:p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4038600" cy="6048375"/>
          </a:xfrm>
        </p:spPr>
        <p:txBody>
          <a:bodyPr/>
          <a:lstStyle/>
          <a:p>
            <a:r>
              <a:rPr lang="hr-HR" sz="2400"/>
              <a:t>Jednadžba politropskog procesa je:</a:t>
            </a:r>
          </a:p>
          <a:p>
            <a:pPr lvl="1"/>
            <a:r>
              <a:rPr lang="en-US" sz="2000"/>
              <a:t>    </a:t>
            </a:r>
            <a:r>
              <a:rPr lang="hr-HR" sz="2000"/>
              <a:t> = konstanta</a:t>
            </a:r>
          </a:p>
          <a:p>
            <a:r>
              <a:rPr lang="hr-HR" sz="2400"/>
              <a:t>Odnosno:</a:t>
            </a:r>
          </a:p>
          <a:p>
            <a:pPr lvl="1"/>
            <a:r>
              <a:rPr lang="en-US" sz="2000"/>
              <a:t> </a:t>
            </a:r>
            <a:endParaRPr lang="hr-HR" sz="2000"/>
          </a:p>
          <a:p>
            <a:r>
              <a:rPr lang="hr-HR" sz="2400"/>
              <a:t>Eksponent n veći je od 1 a manji od k (k – eksponent adijabate); 1&lt;n&lt;k</a:t>
            </a:r>
          </a:p>
          <a:p>
            <a:r>
              <a:rPr lang="hr-HR" sz="2400"/>
              <a:t>Za politropsko tlačenje utroši se više rada nego za izotermijsko, a manje nego za adijabatsko tlačenje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p:oleObj spid="_x0000_s16388" name="Equation" r:id="rId3" imgW="114120" imgH="215640" progId="Equation.3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042988" y="1196975"/>
          <a:ext cx="576262" cy="415925"/>
        </p:xfrm>
        <a:graphic>
          <a:graphicData uri="http://schemas.openxmlformats.org/presentationml/2006/ole">
            <p:oleObj spid="_x0000_s16391" name="Equation" r:id="rId4" imgW="317160" imgH="228600" progId="Equation.3">
              <p:embed/>
            </p:oleObj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116013" y="1989138"/>
          <a:ext cx="1701800" cy="477837"/>
        </p:xfrm>
        <a:graphic>
          <a:graphicData uri="http://schemas.openxmlformats.org/presentationml/2006/ole">
            <p:oleObj spid="_x0000_s16394" name="Equation" r:id="rId5" imgW="8125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hr-HR" sz="2800"/>
              <a:t>Temperatura pri tlačenju nesmije prelaziti 140°C</a:t>
            </a:r>
          </a:p>
          <a:p>
            <a:r>
              <a:rPr lang="hr-HR" sz="2800"/>
              <a:t>Za podmazivanje pomičnih djelova kompresora potrebno je upotrebljavati ulja sa visokim plamištem</a:t>
            </a:r>
          </a:p>
          <a:p>
            <a:r>
              <a:rPr lang="hr-HR" sz="2800"/>
              <a:t>Indikatorski dijagram snima se pomoću indikatora</a:t>
            </a:r>
          </a:p>
          <a:p>
            <a:r>
              <a:rPr lang="hr-HR" sz="2800"/>
              <a:t>To je posebna naprava koja se spaja na cilindar kompresora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hr-HR" sz="2800"/>
              <a:t>Indikatorska snaga pogonskog stroja kompresora dobiva se iz indikatorskog dijagrama</a:t>
            </a:r>
          </a:p>
          <a:p>
            <a:r>
              <a:rPr lang="hr-HR" sz="2800"/>
              <a:t>Mehanički stupanj djelovanja pokazuje gubitke trenja, koji su ovisni o kvaliteti izvedbe mehaničkih djelova kompresora</a:t>
            </a:r>
          </a:p>
          <a:p>
            <a:r>
              <a:rPr lang="hr-HR" sz="2800"/>
              <a:t>Snaga na spojci kompresora dobije se odnosom indikatorske snage i mehaničkog stupnja djelovanja</a:t>
            </a:r>
          </a:p>
          <a:p>
            <a:endParaRPr lang="hr-H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hr-HR" sz="3600"/>
              <a:t>Višestupanjski kompresori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hr-HR" sz="2800"/>
              <a:t>Višestupanjski kompresori tlače plin (zrak) na visoke tlakove</a:t>
            </a:r>
          </a:p>
          <a:p>
            <a:r>
              <a:rPr lang="hr-HR" sz="2800"/>
              <a:t>Usljed tlačenja plinu se oduzima kinetička energija</a:t>
            </a:r>
          </a:p>
          <a:p>
            <a:r>
              <a:rPr lang="hr-HR" sz="2800"/>
              <a:t>Ta se energija pretvara u toplinsku</a:t>
            </a:r>
          </a:p>
          <a:p>
            <a:r>
              <a:rPr lang="hr-HR" sz="2800"/>
              <a:t>Što je veći tlak, veća je i proizvedena toplina</a:t>
            </a:r>
          </a:p>
          <a:p>
            <a:r>
              <a:rPr lang="hr-HR" sz="2800"/>
              <a:t>Kako nebi došlo do eksplozije uljnih para unutar kompresora, tlačeni se plin mora hladiti između svakog stupnja kompresije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1223963"/>
          </a:xfrm>
        </p:spPr>
        <p:txBody>
          <a:bodyPr/>
          <a:lstStyle/>
          <a:p>
            <a:r>
              <a:rPr lang="hr-HR" sz="2800"/>
              <a:t>Povišenje temperature u svakom stupnju kompresije iznosi 147°C uz stupanj tlačenja 3,39</a:t>
            </a:r>
          </a:p>
          <a:p>
            <a:endParaRPr lang="hr-HR" sz="280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492375"/>
            <a:ext cx="6265863" cy="2973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27313" y="5300663"/>
            <a:ext cx="35274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Primjeri izvedbi dvostupanjskih kompresora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hr-HR" sz="2800"/>
              <a:t>Prvi stupanj tlači plin adijabatski na 2,65 bar uz temperaturu 110°C</a:t>
            </a:r>
          </a:p>
          <a:p>
            <a:r>
              <a:rPr lang="hr-HR" sz="2800"/>
              <a:t>Plin se na konstantnom tlaku hladi do 20°C</a:t>
            </a:r>
          </a:p>
          <a:p>
            <a:r>
              <a:rPr lang="hr-HR" sz="2800"/>
              <a:t>Drugi stupanj tlačenja (također adijabatski) daje konačan tlak od 7 bar i temperaturu od 110°C</a:t>
            </a:r>
          </a:p>
          <a:p>
            <a:r>
              <a:rPr lang="hr-HR" sz="2800"/>
              <a:t>Omjer tlačenja prvog i drugog stupnja je jednak i iznosi; 7 : 2,65 = 2,65 : 1</a:t>
            </a:r>
          </a:p>
          <a:p>
            <a:r>
              <a:rPr lang="hr-HR" sz="2800"/>
              <a:t>Svaki stupanj tlačenja mora imati uređaj kojim se kontrolira tlak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hr-HR" sz="3600"/>
              <a:t>Ventili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800"/>
              <a:t>Ventili u kompresoru osiguravaju siguran početak i završetak ulaza i izlaza plina (zraka) u cilindru</a:t>
            </a:r>
          </a:p>
          <a:p>
            <a:pPr>
              <a:lnSpc>
                <a:spcPct val="90000"/>
              </a:lnSpc>
            </a:pPr>
            <a:r>
              <a:rPr lang="hr-HR" sz="2800"/>
              <a:t>Ventili djeluju samostalno</a:t>
            </a:r>
          </a:p>
          <a:p>
            <a:pPr>
              <a:lnSpc>
                <a:spcPct val="90000"/>
              </a:lnSpc>
            </a:pPr>
            <a:r>
              <a:rPr lang="hr-HR" sz="2800"/>
              <a:t>Glavni djelovi ventila su:</a:t>
            </a:r>
          </a:p>
          <a:p>
            <a:pPr lvl="1">
              <a:lnSpc>
                <a:spcPct val="90000"/>
              </a:lnSpc>
            </a:pPr>
            <a:r>
              <a:rPr lang="hr-HR" sz="2400"/>
              <a:t>Opruga od specijalnog čelika</a:t>
            </a:r>
          </a:p>
          <a:p>
            <a:pPr lvl="1">
              <a:lnSpc>
                <a:spcPct val="90000"/>
              </a:lnSpc>
            </a:pPr>
            <a:r>
              <a:rPr lang="hr-HR" sz="2400"/>
              <a:t>Sjedište</a:t>
            </a:r>
          </a:p>
          <a:p>
            <a:pPr lvl="1">
              <a:lnSpc>
                <a:spcPct val="90000"/>
              </a:lnSpc>
            </a:pPr>
            <a:r>
              <a:rPr lang="hr-HR" sz="2400"/>
              <a:t>Brušena dosjedna površina</a:t>
            </a:r>
          </a:p>
          <a:p>
            <a:pPr>
              <a:lnSpc>
                <a:spcPct val="90000"/>
              </a:lnSpc>
            </a:pPr>
            <a:r>
              <a:rPr lang="hr-HR" sz="2800"/>
              <a:t>Zadača je opruge da na točno određenom tlaku otvori ventil brzo i pouzdano</a:t>
            </a:r>
          </a:p>
          <a:p>
            <a:pPr>
              <a:lnSpc>
                <a:spcPct val="90000"/>
              </a:lnSpc>
            </a:pPr>
            <a:r>
              <a:rPr lang="hr-HR" sz="2800"/>
              <a:t>Kod višestupanjskih kompresora u svakom se stupnju ugrađuju sigurnosni ventili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hr-HR"/>
              <a:t>Kompresori i ventilatori, slično kao pumpe, koriste se za dobavu fluida u sustavu</a:t>
            </a:r>
          </a:p>
          <a:p>
            <a:r>
              <a:rPr lang="hr-HR"/>
              <a:t>Za razliku od pumpi koje cirkuliraju tekućinu, kompresori i ventilatori cirkuliraju plin</a:t>
            </a:r>
          </a:p>
          <a:p>
            <a:r>
              <a:rPr lang="hr-HR"/>
              <a:t>Plin za razliku od tekućine ima znatno veću stlačivost</a:t>
            </a:r>
          </a:p>
          <a:p>
            <a:r>
              <a:rPr lang="hr-HR"/>
              <a:t>Kompresori se koriste za visoke dobavne tlakove, a ventilatori za niske dobavne tlakove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hr-HR" sz="2800"/>
              <a:t>Glavni parametri ventila su :</a:t>
            </a:r>
          </a:p>
          <a:p>
            <a:pPr lvl="1"/>
            <a:r>
              <a:rPr lang="hr-HR" sz="2400"/>
              <a:t>Slobodni presjek proticanja</a:t>
            </a:r>
          </a:p>
          <a:p>
            <a:pPr lvl="1"/>
            <a:r>
              <a:rPr lang="hr-HR" sz="2400"/>
              <a:t>Podizaj ventila</a:t>
            </a:r>
          </a:p>
          <a:p>
            <a:r>
              <a:rPr lang="hr-HR" sz="2800"/>
              <a:t>Ventili kompresora imaju velike površine i mala podizanja</a:t>
            </a:r>
          </a:p>
          <a:p>
            <a:r>
              <a:rPr lang="hr-HR" sz="2800"/>
              <a:t>Sjedište ventila izrađeno je od kvalitetnog lijevanog željeza</a:t>
            </a:r>
          </a:p>
          <a:p>
            <a:r>
              <a:rPr lang="hr-HR" sz="2800"/>
              <a:t>Za više tlakove sjedište ventila izrađeno je od lijevanog čelika</a:t>
            </a:r>
          </a:p>
          <a:p>
            <a:r>
              <a:rPr lang="hr-HR" sz="2800"/>
              <a:t>Ploča ventila obično je od krom – nikal čelika</a:t>
            </a:r>
          </a:p>
          <a:p>
            <a:r>
              <a:rPr lang="hr-HR" sz="2800"/>
              <a:t>Opruga se izrađuje od čelika za opruge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hr-HR" sz="3600"/>
              <a:t>Regulacija rada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hr-HR" sz="2800"/>
              <a:t>Kompresori su na brodu uglavnom pogonjeni elektromotorom</a:t>
            </a:r>
          </a:p>
          <a:p>
            <a:r>
              <a:rPr lang="hr-HR" sz="2800"/>
              <a:t>Potrebno je voditi računa da se kompresor pri pokretanju ne preoptereti</a:t>
            </a:r>
          </a:p>
          <a:p>
            <a:r>
              <a:rPr lang="hr-HR" sz="2800"/>
              <a:t>Stoga se pri upučivanju ventil na tlačnoj strani postavlja u otvoreni položaj, a na usisnoj strani u zatvoreni položaj</a:t>
            </a:r>
          </a:p>
          <a:p>
            <a:r>
              <a:rPr lang="hr-HR" sz="2800"/>
              <a:t>Kada kompresor dostigne nazivnu brzinu vrtnje, usisni se ventil polagano otvara i time započinje dobava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hr-HR" sz="2800"/>
              <a:t>Kapacitet kompresora regulira se:</a:t>
            </a:r>
          </a:p>
          <a:p>
            <a:pPr lvl="1"/>
            <a:r>
              <a:rPr lang="hr-HR" sz="2400"/>
              <a:t>Promjenom brzine vrtnje uređaja koji pogoni kompresor</a:t>
            </a:r>
          </a:p>
          <a:p>
            <a:pPr lvl="1"/>
            <a:r>
              <a:rPr lang="hr-HR" sz="2400"/>
              <a:t>Regulacijom tlaka pri istom kapacitetu kompresora</a:t>
            </a:r>
          </a:p>
          <a:p>
            <a:r>
              <a:rPr lang="hr-HR" sz="2800"/>
              <a:t>Na brodu se za pogon kompresora koriste uglavnom višebrzinski elektromotori</a:t>
            </a:r>
          </a:p>
          <a:p>
            <a:r>
              <a:rPr lang="hr-HR" sz="2800"/>
              <a:t>Kako bi se sprječio porast tlaka stlačenog plina:</a:t>
            </a:r>
          </a:p>
          <a:p>
            <a:pPr lvl="1"/>
            <a:r>
              <a:rPr lang="hr-HR" sz="2400"/>
              <a:t>Presostat na spremniku zraka prekida strujni krug i isključuje elektromotor</a:t>
            </a:r>
          </a:p>
          <a:p>
            <a:pPr lvl="1"/>
            <a:r>
              <a:rPr lang="hr-HR" sz="2400"/>
              <a:t>Presostat aktivira uređaj za rasterećenje koji blokira usisni ventil u otvorenom položaju</a:t>
            </a:r>
          </a:p>
          <a:p>
            <a:endParaRPr lang="hr-HR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hr-HR" sz="3600"/>
              <a:t>Kapacitet kompresora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hr-HR" sz="2800"/>
              <a:t>Kapacitet kompresora i spremnika zraka određuje se u odnosu na sustav u kojemu će se stlačeni zrak koristiti</a:t>
            </a:r>
          </a:p>
          <a:p>
            <a:r>
              <a:rPr lang="hr-HR" sz="2800"/>
              <a:t>Kapacitet kompresora i spremnika potrebnih za upučivanje brodskog porivnog stroja i dizel generatora određuju klasifikacijski zavodi</a:t>
            </a:r>
          </a:p>
          <a:p>
            <a:r>
              <a:rPr lang="hr-HR" sz="2800"/>
              <a:t>Kapacitet zračnih kompresora morao bi biti dovoljan da u roku jednog sata napuni dodjeljene spremnike sa atmosferskog na maksimalni dopušteni tlak za taj spremnik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hr-HR" sz="3600"/>
              <a:t>Ostali brodski kompresori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hr-HR" sz="2800"/>
              <a:t>Pod ostale brodske kompresore svrstavamo kompresore čija je uporaba namjenjena za specifičnu svrhu:</a:t>
            </a:r>
          </a:p>
          <a:p>
            <a:pPr lvl="1"/>
            <a:r>
              <a:rPr lang="hr-HR" sz="2400"/>
              <a:t>Turbokompresori (aksijalni)</a:t>
            </a:r>
          </a:p>
          <a:p>
            <a:pPr lvl="1"/>
            <a:r>
              <a:rPr lang="hr-HR" sz="2400"/>
              <a:t>Vijčani kompresori</a:t>
            </a:r>
          </a:p>
          <a:p>
            <a:pPr lvl="1"/>
            <a:r>
              <a:rPr lang="hr-HR" sz="2400"/>
              <a:t>Centrifugalni kompresori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hr-HR" sz="3600"/>
              <a:t>Turbokompresori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2016125"/>
          </a:xfrm>
        </p:spPr>
        <p:txBody>
          <a:bodyPr/>
          <a:lstStyle/>
          <a:p>
            <a:r>
              <a:rPr lang="hr-HR" sz="2800"/>
              <a:t>Sastavni su dio plinskoturbinskog pogona</a:t>
            </a:r>
          </a:p>
          <a:p>
            <a:r>
              <a:rPr lang="hr-HR" sz="2800"/>
              <a:t>Redovito su višestupanjski</a:t>
            </a:r>
          </a:p>
          <a:p>
            <a:r>
              <a:rPr lang="hr-HR" sz="2800"/>
              <a:t>Svaki red lopatica u nizu predstavlja jedan stupanj kompresije</a:t>
            </a:r>
          </a:p>
          <a:p>
            <a:endParaRPr lang="hr-HR" sz="2800"/>
          </a:p>
        </p:txBody>
      </p:sp>
      <p:pic>
        <p:nvPicPr>
          <p:cNvPr id="28676" name="Picture 4" descr="ac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789363"/>
            <a:ext cx="8208962" cy="1611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700338" y="5300663"/>
            <a:ext cx="381635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Raspored lopatica rotora i statora turbokompresora u slijedu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compresso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1125538"/>
            <a:ext cx="3379788" cy="4078287"/>
          </a:xfrm>
          <a:prstGeom prst="rect">
            <a:avLst/>
          </a:prstGeom>
          <a:noFill/>
        </p:spPr>
      </p:pic>
      <p:pic>
        <p:nvPicPr>
          <p:cNvPr id="29701" name="Picture 5" descr="Axial-flow-compres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4321175" cy="3073400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979613" y="3357563"/>
            <a:ext cx="1223962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200"/>
              <a:t>Smjer rotacije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68313" y="620713"/>
            <a:ext cx="1223962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200"/>
              <a:t>Statorska krilca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059113" y="692150"/>
            <a:ext cx="1223962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200"/>
              <a:t>Statorska krilca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79388" y="1978025"/>
            <a:ext cx="97155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000"/>
              <a:t>Smjer zraka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2195513" y="333375"/>
            <a:ext cx="2160587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200"/>
              <a:t>Stupanj kompresije 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042988" y="3068638"/>
            <a:ext cx="1223962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200"/>
              <a:t>Rotorska krilca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250825" y="3644900"/>
            <a:ext cx="2449513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Pogled na krilca turbokompresora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6300788" y="5084763"/>
            <a:ext cx="2519362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Raspored krilca po obodu rotora turbokompresora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1008063"/>
          </a:xfrm>
        </p:spPr>
        <p:txBody>
          <a:bodyPr/>
          <a:lstStyle/>
          <a:p>
            <a:r>
              <a:rPr lang="hr-HR" sz="2800"/>
              <a:t>Turokompresor nema ventile jer je njegova dobava stalna</a:t>
            </a:r>
          </a:p>
          <a:p>
            <a:endParaRPr lang="hr-HR" sz="2800"/>
          </a:p>
        </p:txBody>
      </p:sp>
      <p:pic>
        <p:nvPicPr>
          <p:cNvPr id="30724" name="Picture 4" descr="Axial_compresso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052513"/>
            <a:ext cx="3409950" cy="2809875"/>
          </a:xfrm>
          <a:prstGeom prst="rect">
            <a:avLst/>
          </a:prstGeom>
          <a:noFill/>
        </p:spPr>
      </p:pic>
      <p:pic>
        <p:nvPicPr>
          <p:cNvPr id="30725" name="Picture 5" descr="TURB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989138"/>
            <a:ext cx="4176712" cy="3233737"/>
          </a:xfrm>
          <a:prstGeom prst="rect">
            <a:avLst/>
          </a:prstGeom>
          <a:noFill/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867400" y="3789363"/>
            <a:ext cx="2519363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Način rada turbokompresora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331913" y="5084763"/>
            <a:ext cx="26638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Izgled realne izvedbe turbokompresora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hr-HR" sz="3600"/>
              <a:t>Vijčani kompresor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hr-HR" sz="2800"/>
              <a:t>Također kompresor sa konstantnom dobavom</a:t>
            </a:r>
          </a:p>
          <a:p>
            <a:r>
              <a:rPr lang="hr-HR" sz="2800"/>
              <a:t>Mehanizam kompresije nalik je mehanizmu vijčane pumpe</a:t>
            </a:r>
          </a:p>
          <a:p>
            <a:r>
              <a:rPr lang="hr-HR" sz="2800"/>
              <a:t>Dva vijka međusobno se okreču u suprotnu stranu i tlače plin u dobavnu cijev</a:t>
            </a:r>
          </a:p>
          <a:p>
            <a:r>
              <a:rPr lang="hr-HR" sz="2800"/>
              <a:t>Pošto je fluid u pitanju plin, između vijka stvara se uljna brtva koja pospješuje kompresiju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screw_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3171825" cy="2595563"/>
          </a:xfrm>
          <a:prstGeom prst="rect">
            <a:avLst/>
          </a:prstGeom>
          <a:noFill/>
        </p:spPr>
      </p:pic>
      <p:pic>
        <p:nvPicPr>
          <p:cNvPr id="32773" name="Picture 5" descr="Lysholm_screw_rot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981075"/>
            <a:ext cx="4476750" cy="4530725"/>
          </a:xfrm>
          <a:prstGeom prst="rect">
            <a:avLst/>
          </a:prstGeom>
          <a:noFill/>
        </p:spPr>
      </p:pic>
      <p:pic>
        <p:nvPicPr>
          <p:cNvPr id="32775" name="Picture 7" descr="screw_cas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924175"/>
            <a:ext cx="3429000" cy="2792413"/>
          </a:xfrm>
          <a:prstGeom prst="rect">
            <a:avLst/>
          </a:prstGeom>
          <a:noFill/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484438" y="5445125"/>
            <a:ext cx="3455987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Izgled vijaka vijčanog kompresora i njihov smještaj u samome uređaju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hr-HR" sz="3600"/>
              <a:t>Kompresori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hr-HR" sz="2800"/>
              <a:t>Kompresore djelimo:</a:t>
            </a:r>
          </a:p>
          <a:p>
            <a:pPr lvl="1"/>
            <a:r>
              <a:rPr lang="hr-HR" sz="2400"/>
              <a:t>Prema izvedbi: rotacijski, stapni</a:t>
            </a:r>
          </a:p>
          <a:p>
            <a:pPr lvl="1"/>
            <a:r>
              <a:rPr lang="hr-HR" sz="2400"/>
              <a:t>Prema vrsti pogonskog stroja: elektromotor, plinska turbina, motor sa unutarnjim izgaranjem</a:t>
            </a:r>
          </a:p>
          <a:p>
            <a:pPr lvl="1"/>
            <a:r>
              <a:rPr lang="hr-HR" sz="2400"/>
              <a:t>Prema načinu rada: zapremninski (stapni i vijčani) i dinamički (rotacijski)</a:t>
            </a:r>
          </a:p>
          <a:p>
            <a:pPr lvl="1"/>
            <a:r>
              <a:rPr lang="hr-HR" sz="2400"/>
              <a:t>Prema kapacitetu: mali i veliki kapacitet</a:t>
            </a:r>
          </a:p>
          <a:p>
            <a:pPr lvl="1"/>
            <a:r>
              <a:rPr lang="hr-HR" sz="2400"/>
              <a:t>Prema tlaku: za niski, srednji i visoki tlak</a:t>
            </a:r>
          </a:p>
          <a:p>
            <a:pPr lvl="1"/>
            <a:r>
              <a:rPr lang="hr-HR" sz="2400"/>
              <a:t>Prema namjeni: brodski kompresori i kompresori posebne namjene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flui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33375"/>
            <a:ext cx="2857500" cy="2333625"/>
          </a:xfrm>
          <a:prstGeom prst="rect">
            <a:avLst/>
          </a:prstGeom>
          <a:noFill/>
        </p:spPr>
      </p:pic>
      <p:pic>
        <p:nvPicPr>
          <p:cNvPr id="33797" name="Picture 5" descr="fsi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05263"/>
            <a:ext cx="2819400" cy="2066925"/>
          </a:xfrm>
          <a:prstGeom prst="rect">
            <a:avLst/>
          </a:prstGeom>
          <a:noFill/>
        </p:spPr>
      </p:pic>
      <p:pic>
        <p:nvPicPr>
          <p:cNvPr id="33798" name="Picture 6" descr="pr_3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860800"/>
            <a:ext cx="3000375" cy="2419350"/>
          </a:xfrm>
          <a:prstGeom prst="rect">
            <a:avLst/>
          </a:prstGeom>
          <a:noFill/>
        </p:spPr>
      </p:pic>
      <p:pic>
        <p:nvPicPr>
          <p:cNvPr id="33799" name="Picture 7" descr="soli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333375"/>
            <a:ext cx="2857500" cy="2476500"/>
          </a:xfrm>
          <a:prstGeom prst="rect">
            <a:avLst/>
          </a:prstGeom>
          <a:noFill/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411413" y="2565400"/>
            <a:ext cx="4535487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Animacija prikazuje gibanje plina kroz kompresor te međusobni odnos gibanja vijka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916238" y="5589588"/>
            <a:ext cx="2665412" cy="952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400"/>
              <a:t>Promjena boja prikazuje promjenu tlaka plina (a time i povišenje temperature) unutar kompresora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hr-HR" sz="3600"/>
              <a:t>Centrifugalni kompresor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2735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800"/>
              <a:t>Centrifugalni kompresor koristi se kao turbo puhalo za dobavu ispirnog zraka u cilindre pogonskog dvotaktnog dizel motora</a:t>
            </a:r>
          </a:p>
          <a:p>
            <a:pPr>
              <a:lnSpc>
                <a:spcPct val="90000"/>
              </a:lnSpc>
            </a:pPr>
            <a:r>
              <a:rPr lang="hr-HR" sz="2800"/>
              <a:t>Može biti jednostupanjski ili višestupanjski</a:t>
            </a:r>
          </a:p>
          <a:p>
            <a:pPr>
              <a:lnSpc>
                <a:spcPct val="90000"/>
              </a:lnSpc>
            </a:pPr>
            <a:r>
              <a:rPr lang="hr-HR" sz="2800"/>
              <a:t>Moguče ga je koristiti u kombinaciji sa turbokompresorom i to kao prvi stupanj dobave</a:t>
            </a:r>
          </a:p>
        </p:txBody>
      </p:sp>
      <p:pic>
        <p:nvPicPr>
          <p:cNvPr id="34820" name="Picture 4" descr="cent-c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716338"/>
            <a:ext cx="1609725" cy="2628900"/>
          </a:xfrm>
          <a:prstGeom prst="rect">
            <a:avLst/>
          </a:prstGeom>
          <a:noFill/>
        </p:spPr>
      </p:pic>
      <p:pic>
        <p:nvPicPr>
          <p:cNvPr id="34821" name="Picture 5" descr="img312174583e53fdea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716338"/>
            <a:ext cx="1728787" cy="2798762"/>
          </a:xfrm>
          <a:prstGeom prst="rect">
            <a:avLst/>
          </a:prstGeom>
          <a:noFill/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3995738" y="5373688"/>
            <a:ext cx="30956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Primjeri rotora centrifugalnog kompresora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centrfco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4171950" cy="4248150"/>
          </a:xfrm>
          <a:prstGeom prst="rect">
            <a:avLst/>
          </a:prstGeom>
          <a:noFill/>
        </p:spPr>
      </p:pic>
      <p:pic>
        <p:nvPicPr>
          <p:cNvPr id="35845" name="Picture 5" descr="img848945817049528b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4335463" cy="4475163"/>
          </a:xfrm>
          <a:prstGeom prst="rect">
            <a:avLst/>
          </a:prstGeom>
          <a:noFill/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211638" y="333375"/>
            <a:ext cx="3382962" cy="1474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Smjerovi strujanja zraka te prikaz izvedbe jednostupanjskog (gore) i dvostupanjskog (dolje) centrifugalnog kompresora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916238" y="5661025"/>
            <a:ext cx="2232025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Izgled kućišta centrifugalnog kompresora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hr-HR" sz="3600"/>
              <a:t>Uređaji za dobavu stlačenog zraka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r>
              <a:rPr lang="hr-HR" sz="2800"/>
              <a:t>Kompresori se na brodu smještaju u strojarnicu kako bi se mogli nadzirati i upravljati ručno</a:t>
            </a:r>
          </a:p>
          <a:p>
            <a:r>
              <a:rPr lang="hr-HR" sz="2800"/>
              <a:t>U novije vrijeme često prevladava automatizirana kontrola dobave zraka</a:t>
            </a:r>
          </a:p>
          <a:p>
            <a:r>
              <a:rPr lang="hr-HR" sz="2800"/>
              <a:t>Kod ručno upravljanog sustava na tlačnom se cjevovodu se obavezno ugrađuje nepovratni ventil i odjeljivač vode i ulja (eng. drain)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image4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0"/>
            <a:ext cx="5486400" cy="6800850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71550" y="2420938"/>
            <a:ext cx="417671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200"/>
              <a:t>Sustav komprimiranog zraka visokim tlakom (start dizel generatora i pogonskog stroja)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87450" y="4724400"/>
            <a:ext cx="48260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200"/>
              <a:t>Sustav komprimiranog zraka niskog tlaka i servisni tank (automatika)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580063" y="115888"/>
            <a:ext cx="2951162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Dva sustava komprimiranog zraka na brodu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kmstartai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7956550" cy="5811837"/>
          </a:xfrm>
          <a:prstGeom prst="rect">
            <a:avLst/>
          </a:prstGeom>
          <a:noFill/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908175" y="6092825"/>
            <a:ext cx="5113338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Izgled sučelja za automatsko upravljanje sustavom komprimiranog zraka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hr-HR" sz="2800"/>
              <a:t>Moguće neispravnosti u radu kompresora su:</a:t>
            </a:r>
          </a:p>
          <a:p>
            <a:pPr lvl="1"/>
            <a:r>
              <a:rPr lang="hr-HR" sz="2400"/>
              <a:t>Kompresor ne dobavlja nazivni kapacitet</a:t>
            </a:r>
          </a:p>
          <a:p>
            <a:pPr lvl="1"/>
            <a:r>
              <a:rPr lang="hr-HR" sz="2400"/>
              <a:t>Ventil visokog tlaka propušta</a:t>
            </a:r>
          </a:p>
          <a:p>
            <a:pPr lvl="1"/>
            <a:r>
              <a:rPr lang="hr-HR" sz="2400"/>
              <a:t>Sigurnosni ventil propušta</a:t>
            </a:r>
          </a:p>
          <a:p>
            <a:pPr lvl="1"/>
            <a:r>
              <a:rPr lang="hr-HR" sz="2400"/>
              <a:t>Prekomjerno zagrijavanje kompresora</a:t>
            </a:r>
          </a:p>
          <a:p>
            <a:pPr lvl="1"/>
            <a:r>
              <a:rPr lang="hr-HR" sz="2400"/>
              <a:t>Prekomjerno zagrijavanje stapa</a:t>
            </a:r>
          </a:p>
          <a:p>
            <a:pPr lvl="1"/>
            <a:r>
              <a:rPr lang="hr-HR" sz="2400"/>
              <a:t>Tlak ulja nedovoljan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hr-HR" sz="3600"/>
              <a:t>Ventilatori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r>
              <a:rPr lang="hr-HR" sz="2800"/>
              <a:t>Ventilatori na brodu služe za dobavu zraka u niskotlačnim sustavima</a:t>
            </a:r>
          </a:p>
          <a:p>
            <a:r>
              <a:rPr lang="hr-HR" sz="2800"/>
              <a:t>Vrše dobavu zraka u stambene prostorije za posadu i putnike te u strojarnicu</a:t>
            </a:r>
          </a:p>
          <a:p>
            <a:r>
              <a:rPr lang="hr-HR" sz="2800"/>
              <a:t>Posebna im je upotreba pri održavanju normalnih svojstva specifičnih tereta u teretnim prostorima</a:t>
            </a:r>
          </a:p>
          <a:p>
            <a:endParaRPr lang="hr-HR"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r>
              <a:rPr lang="hr-HR" sz="2800"/>
              <a:t>Unutar strojarnice ventilatori se koriste:</a:t>
            </a:r>
          </a:p>
          <a:p>
            <a:pPr lvl="1"/>
            <a:r>
              <a:rPr lang="hr-HR" sz="2400"/>
              <a:t>Za opskrbu kotlova i strojeva zrakom potrebnim za njihov normalan rad</a:t>
            </a:r>
          </a:p>
          <a:p>
            <a:pPr lvl="1"/>
            <a:r>
              <a:rPr lang="hr-HR" sz="2400"/>
              <a:t>Za klimatizaciju strojarnice (odvođenje viška topline nastale usljed rada strojeva i uređaja)</a:t>
            </a:r>
          </a:p>
          <a:p>
            <a:pPr lvl="1"/>
            <a:r>
              <a:rPr lang="hr-HR" sz="2400"/>
              <a:t>Za opskrbu kompresora</a:t>
            </a:r>
          </a:p>
          <a:p>
            <a:pPr lvl="1"/>
            <a:r>
              <a:rPr lang="hr-HR" sz="2400"/>
              <a:t>Za održavanje normalnih radnih uvjeta za osoblje u strojarnici</a:t>
            </a:r>
          </a:p>
          <a:p>
            <a:endParaRPr lang="hr-HR"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hr-HR" sz="2800"/>
              <a:t>Ventilatori se uglavnom pogone elektromotorom</a:t>
            </a:r>
          </a:p>
          <a:p>
            <a:r>
              <a:rPr lang="hr-HR" sz="2800"/>
              <a:t>Tlakovi ventilatora ovise o njihovoj namjeni i duljini ventilacijskih vodova pa razlikujemo:</a:t>
            </a:r>
          </a:p>
          <a:p>
            <a:pPr lvl="1"/>
            <a:r>
              <a:rPr lang="hr-HR" sz="2400"/>
              <a:t>Niskotlačne</a:t>
            </a:r>
          </a:p>
          <a:p>
            <a:pPr lvl="1"/>
            <a:r>
              <a:rPr lang="hr-HR" sz="2400"/>
              <a:t>Srednjetlačne</a:t>
            </a:r>
          </a:p>
          <a:p>
            <a:pPr lvl="1"/>
            <a:r>
              <a:rPr lang="hr-HR" sz="2400"/>
              <a:t>Visokotlačne </a:t>
            </a:r>
          </a:p>
          <a:p>
            <a:r>
              <a:rPr lang="hr-HR" sz="2800"/>
              <a:t>Količina zraka koju ventilator mora dobaviti kotlu ili dizel motoru razmjerna je vrsti i količini utrošenog goriva</a:t>
            </a:r>
          </a:p>
          <a:p>
            <a:r>
              <a:rPr lang="hr-HR" sz="2800"/>
              <a:t>Kako bi izgorjelo tekućem gorivu je potrebno 30 m</a:t>
            </a:r>
            <a:r>
              <a:rPr lang="en-US" sz="2800">
                <a:cs typeface="Arial" charset="0"/>
              </a:rPr>
              <a:t>³</a:t>
            </a:r>
            <a:r>
              <a:rPr lang="hr-HR" sz="2800">
                <a:cs typeface="Arial" charset="0"/>
              </a:rPr>
              <a:t> zraka po kilogramu</a:t>
            </a:r>
            <a:endParaRPr lang="en-US" sz="2800"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2916238" y="549275"/>
            <a:ext cx="3311525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kompresori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1908175" y="1700213"/>
            <a:ext cx="2592388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zapremninski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5724525" y="1700213"/>
            <a:ext cx="28797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dinamički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187450" y="2636838"/>
            <a:ext cx="15843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2987675" y="2636838"/>
            <a:ext cx="1657350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rotacijski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364163" y="2636838"/>
            <a:ext cx="1512887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centrifugalni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7092950" y="2636838"/>
            <a:ext cx="1800225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aksijalni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23850" y="3500438"/>
            <a:ext cx="1258888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jednoradni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2195513" y="3500438"/>
            <a:ext cx="11525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dvoradni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1116013" y="4941888"/>
            <a:ext cx="1655762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sa dijafragmom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4284663" y="4149725"/>
            <a:ext cx="129540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lobi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5867400" y="4149725"/>
            <a:ext cx="1296988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vijčani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7596188" y="4149725"/>
            <a:ext cx="13684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sa krilcima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4284663" y="4941888"/>
            <a:ext cx="2232025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sa uljnim prstenom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6948488" y="4941888"/>
            <a:ext cx="1511300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/>
              <a:t>sa trakom</a:t>
            </a:r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 flipV="1">
            <a:off x="3059113" y="12684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3059113" y="1268413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7019925" y="12684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4356100" y="9080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 flipV="1">
            <a:off x="1908175" y="22764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1908175" y="2276475"/>
            <a:ext cx="2303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4211638" y="22764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3059113" y="19891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1908175" y="2997200"/>
            <a:ext cx="0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V="1">
            <a:off x="971550" y="3284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971550" y="3284538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2771775" y="32845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4211638" y="299720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4211638" y="3716338"/>
            <a:ext cx="4176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8388350" y="37163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4932363" y="37163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>
            <a:off x="6588125" y="3716338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5724525" y="371633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7308850" y="3716338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V="1">
            <a:off x="6011863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6011863" y="2205038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8172450" y="22050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196" name="Line 52"/>
          <p:cNvSpPr>
            <a:spLocks noChangeShapeType="1"/>
          </p:cNvSpPr>
          <p:nvPr/>
        </p:nvSpPr>
        <p:spPr bwMode="auto">
          <a:xfrm>
            <a:off x="70199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r-HR"/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1331913" y="2636838"/>
            <a:ext cx="1296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recipročni</a:t>
            </a:r>
          </a:p>
        </p:txBody>
      </p:sp>
      <p:sp>
        <p:nvSpPr>
          <p:cNvPr id="6220" name="Rectangle 76"/>
          <p:cNvSpPr>
            <a:spLocks noChangeArrowheads="1"/>
          </p:cNvSpPr>
          <p:nvPr/>
        </p:nvSpPr>
        <p:spPr bwMode="auto">
          <a:xfrm>
            <a:off x="107950" y="188913"/>
            <a:ext cx="8928100" cy="590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r-HR"/>
          </a:p>
        </p:txBody>
      </p:sp>
      <p:sp>
        <p:nvSpPr>
          <p:cNvPr id="6221" name="Text Box 77"/>
          <p:cNvSpPr txBox="1">
            <a:spLocks noChangeArrowheads="1"/>
          </p:cNvSpPr>
          <p:nvPr/>
        </p:nvSpPr>
        <p:spPr bwMode="auto">
          <a:xfrm>
            <a:off x="2843213" y="5805488"/>
            <a:ext cx="3455987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Podjela kompresora prema mehanizmu kompresije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r-HR" sz="2400"/>
              <a:t>Kapacitet ventilatora izračunava se u odnosu na potreban broj izmjena zraka i zapremnine prostora, i to prema relaciji:</a:t>
            </a:r>
          </a:p>
          <a:p>
            <a:pPr lvl="1"/>
            <a:r>
              <a:rPr lang="en-US" sz="2000"/>
              <a:t> </a:t>
            </a:r>
            <a:endParaRPr lang="hr-HR" sz="2000"/>
          </a:p>
          <a:p>
            <a:pPr lvl="1"/>
            <a:r>
              <a:rPr lang="hr-HR" sz="2000"/>
              <a:t>z – broj izmjena zraka (na sat)</a:t>
            </a:r>
          </a:p>
          <a:p>
            <a:pPr lvl="1"/>
            <a:r>
              <a:rPr lang="hr-HR" sz="2000"/>
              <a:t>V</a:t>
            </a:r>
            <a:r>
              <a:rPr lang="hr-HR" sz="1200"/>
              <a:t>p</a:t>
            </a:r>
            <a:r>
              <a:rPr lang="hr-HR" sz="2000"/>
              <a:t> – zapremnina prostora (m</a:t>
            </a:r>
            <a:r>
              <a:rPr lang="en-US" sz="2000">
                <a:cs typeface="Arial" charset="0"/>
              </a:rPr>
              <a:t>³</a:t>
            </a:r>
            <a:r>
              <a:rPr lang="hr-HR" sz="2000"/>
              <a:t>)</a:t>
            </a:r>
          </a:p>
          <a:p>
            <a:endParaRPr lang="hr-HR" sz="240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258888" y="3789363"/>
          <a:ext cx="2232025" cy="558800"/>
        </p:xfrm>
        <a:graphic>
          <a:graphicData uri="http://schemas.openxmlformats.org/presentationml/2006/ole">
            <p:oleObj spid="_x0000_s45060" name="Equation" r:id="rId3" imgW="101592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hr-HR" sz="3600"/>
              <a:t>Podjela ventilatora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183187"/>
          </a:xfrm>
        </p:spPr>
        <p:txBody>
          <a:bodyPr/>
          <a:lstStyle/>
          <a:p>
            <a:r>
              <a:rPr lang="hr-HR" sz="2800"/>
              <a:t>Na brodu se najčešće koriste dvije vrste:</a:t>
            </a:r>
          </a:p>
          <a:p>
            <a:pPr lvl="1"/>
            <a:r>
              <a:rPr lang="hr-HR" sz="2400"/>
              <a:t>Aksijalni ventilatori (propelerni)</a:t>
            </a:r>
          </a:p>
          <a:p>
            <a:pPr lvl="1"/>
            <a:r>
              <a:rPr lang="hr-HR" sz="2400"/>
              <a:t>Radijalni ventilatori (centrifugalni)</a:t>
            </a:r>
          </a:p>
          <a:p>
            <a:r>
              <a:rPr lang="hr-HR" sz="2800"/>
              <a:t>Propelerni ventilator prikladan je za velike dobavne količine zraka</a:t>
            </a:r>
          </a:p>
          <a:p>
            <a:r>
              <a:rPr lang="hr-HR" sz="2800"/>
              <a:t>Mogu se izvoditi kao prekretni (usisni i dobavni)</a:t>
            </a:r>
          </a:p>
          <a:p>
            <a:r>
              <a:rPr lang="hr-HR" sz="2800"/>
              <a:t>Koriste se za tlačenje zraka za rad zagrijača, rashladnih isparivača i filtara</a:t>
            </a:r>
          </a:p>
          <a:p>
            <a:r>
              <a:rPr lang="hr-HR" sz="2800"/>
              <a:t>Aksijalni ventilatori sa aerodinamičkim krilima koriste se za provjetravanje skladišta i strojarnica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800px-Joy_Axial_Variable_Pitch_F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4457700" cy="3343275"/>
          </a:xfrm>
          <a:prstGeom prst="rect">
            <a:avLst/>
          </a:prstGeom>
          <a:noFill/>
        </p:spPr>
      </p:pic>
      <p:pic>
        <p:nvPicPr>
          <p:cNvPr id="47109" name="Picture 5" descr="AXIAL FLOW FAN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628775"/>
            <a:ext cx="3168650" cy="2378075"/>
          </a:xfrm>
          <a:prstGeom prst="rect">
            <a:avLst/>
          </a:prstGeom>
          <a:noFill/>
        </p:spPr>
      </p:pic>
      <p:pic>
        <p:nvPicPr>
          <p:cNvPr id="47110" name="Picture 6" descr="AXIAL FLOW F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076700"/>
            <a:ext cx="3162300" cy="2371725"/>
          </a:xfrm>
          <a:prstGeom prst="rect">
            <a:avLst/>
          </a:prstGeom>
          <a:noFill/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68313" y="3500438"/>
            <a:ext cx="3887787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Aksijalni ventilator sa prilagodljivim usponom krila ugrađen u difuzor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555875" y="5661025"/>
            <a:ext cx="3240088" cy="9255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Aksijalni ventilator zauzima mali prostor, pa ga je moguće smjestiti izravno u zračni vod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hr-HR" sz="2800"/>
              <a:t>Učinak prekretljivih aksijalnih ventilatora smanjuje se za 25%</a:t>
            </a:r>
          </a:p>
          <a:p>
            <a:r>
              <a:rPr lang="hr-HR" sz="2800"/>
              <a:t>Obični propelerni ventilator nije prikladan za rad pri otporu većem od 6,5 mm S. V.</a:t>
            </a:r>
          </a:p>
          <a:p>
            <a:r>
              <a:rPr lang="hr-HR" sz="2800"/>
              <a:t>Aksijalnio ventilatori sa aerodinamičkim krilima postižu stupanj iskoristivosti i do 90%</a:t>
            </a:r>
          </a:p>
          <a:p>
            <a:endParaRPr lang="hr-HR" sz="28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hr-HR" sz="2800"/>
              <a:t>Rad centrifugalnih ventilatora temelji se na činjenici da zrak ima masu</a:t>
            </a:r>
          </a:p>
          <a:p>
            <a:r>
              <a:rPr lang="hr-HR" sz="2800"/>
              <a:t>Kao i svako drugo tjelo sa masom, podložan je centrifugalnoj sili</a:t>
            </a:r>
          </a:p>
          <a:p>
            <a:r>
              <a:rPr lang="hr-HR" sz="2800"/>
              <a:t>Centrifugalna sila nastoji izbaciti rotirajuća tijela od osi vrtnje</a:t>
            </a:r>
          </a:p>
          <a:p>
            <a:r>
              <a:rPr lang="hr-HR" sz="2800"/>
              <a:t>Usisavanje se vrši u središtu rotora, a radijalno postavljena krila prisiljavaju zrak da se vrti zajedno sa njima podvrgavajući ga tako centrifugalnoj sili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entrifugalFanBla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76250"/>
            <a:ext cx="7632700" cy="2855913"/>
          </a:xfrm>
          <a:prstGeom prst="rect">
            <a:avLst/>
          </a:prstGeom>
          <a:noFill/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27088" y="2708275"/>
            <a:ext cx="230505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200"/>
              <a:t>Krila ukošena prema naprijed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348038" y="2708275"/>
            <a:ext cx="2160587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200"/>
              <a:t>Krila ukošena prema natrag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867400" y="2708275"/>
            <a:ext cx="19431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 sz="1200"/>
              <a:t>Radijalna krila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555875" y="3141663"/>
            <a:ext cx="37433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Tri vrste izvedbe rotora centrifugalnog ventilatora</a:t>
            </a:r>
          </a:p>
        </p:txBody>
      </p:sp>
      <p:pic>
        <p:nvPicPr>
          <p:cNvPr id="50185" name="Picture 9" descr="--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968750"/>
            <a:ext cx="3089275" cy="2317750"/>
          </a:xfrm>
          <a:prstGeom prst="rect">
            <a:avLst/>
          </a:prstGeom>
          <a:noFill/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348038" y="5445125"/>
            <a:ext cx="30956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Izgled rotora centrifugalnog ventilatora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r>
              <a:rPr lang="hr-HR" sz="2800"/>
              <a:t>U centrifugalnom ventilatoru sa radijalno ravnim krilima kod povečanja zapremnine tlak neznatno naraste a zatim strmo pada na nulu</a:t>
            </a:r>
          </a:p>
          <a:p>
            <a:r>
              <a:rPr lang="hr-HR" sz="2800"/>
              <a:t>Kod ventilatora sa krilima zakrivljenim prema naprijed mali pad tlaka uzrokuje veliko povećanje zapremnine i utrošene snage</a:t>
            </a:r>
          </a:p>
          <a:p>
            <a:r>
              <a:rPr lang="hr-HR" sz="2800"/>
              <a:t>Kod ventilatora sa krilima zakrivljenim prema natrag dobiva se najveća snaga (uz jednak stupanj djelovanja), a nakon toga slijedi postepeni pad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r>
              <a:rPr lang="hr-HR" sz="2800" dirty="0"/>
              <a:t>Zbog svog učinka na centrifugalnim se ventilatorima najčešće upotrebljavaju unaprijed zakrivljene lopatice</a:t>
            </a:r>
          </a:p>
          <a:p>
            <a:r>
              <a:rPr lang="hr-HR" sz="2800" dirty="0"/>
              <a:t>Omogučuju stvaranje velikog dinamičkog tlaka uz malu brzinu vrtnje</a:t>
            </a:r>
          </a:p>
          <a:p>
            <a:r>
              <a:rPr lang="hr-HR" sz="2800"/>
              <a:t>Kod malih </a:t>
            </a:r>
            <a:r>
              <a:rPr lang="hr-HR" sz="2800" smtClean="0"/>
              <a:t>dimenzija </a:t>
            </a:r>
            <a:r>
              <a:rPr lang="hr-HR" sz="2800"/>
              <a:t>ventilatora postiže se učinak do 40%, a kod većih dimenzija do 60%</a:t>
            </a:r>
          </a:p>
          <a:p>
            <a:r>
              <a:rPr lang="hr-HR" sz="2800" dirty="0"/>
              <a:t>U uvjetima slobodnog tlačenja i usisa potrebna je najveća snaga za pogon ventilatora sa krilcima zakrivljenim prema naprijed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692150"/>
            <a:ext cx="4170363" cy="3127375"/>
          </a:xfrm>
          <a:prstGeom prst="rect">
            <a:avLst/>
          </a:prstGeom>
          <a:noFill/>
        </p:spPr>
      </p:pic>
      <p:pic>
        <p:nvPicPr>
          <p:cNvPr id="53254" name="Picture 6" descr="turbo fan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9588"/>
            <a:ext cx="4314825" cy="3236912"/>
          </a:xfrm>
          <a:prstGeom prst="rect">
            <a:avLst/>
          </a:prstGeom>
          <a:noFill/>
        </p:spPr>
      </p:pic>
      <p:pic>
        <p:nvPicPr>
          <p:cNvPr id="53255" name="Picture 7" descr="o_P2984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33375"/>
            <a:ext cx="3048000" cy="2571750"/>
          </a:xfrm>
          <a:prstGeom prst="rect">
            <a:avLst/>
          </a:prstGeom>
          <a:noFill/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716463" y="5084763"/>
            <a:ext cx="3455987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Razne izvedbe centrifugalnog ventilatora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r>
              <a:rPr lang="hr-HR" sz="2800"/>
              <a:t>Enrgija koja se predaje zraku preko centrifugalne sile izražava se pomoču visine tlačenja, odnosno kinetičkog tlaka</a:t>
            </a:r>
          </a:p>
          <a:p>
            <a:r>
              <a:rPr lang="hr-HR" sz="2800"/>
              <a:t>Jedan dio tog tlaka gubi se pri savladavanju otpora trenja u vodovima ventilatora</a:t>
            </a:r>
          </a:p>
          <a:p>
            <a:r>
              <a:rPr lang="hr-HR" sz="2800"/>
              <a:t>Tlak zraka u različitim djelovima zračnog voda (oko samog ventilatora) mjerimo pomoću U cijevi djelomično napunjenom vodom</a:t>
            </a:r>
          </a:p>
          <a:p>
            <a:r>
              <a:rPr lang="hr-HR" sz="2800"/>
              <a:t>Mjeri se razlika u razinama vode unutar U cijevi</a:t>
            </a:r>
          </a:p>
          <a:p>
            <a:r>
              <a:rPr lang="hr-HR" sz="2800"/>
              <a:t>Ukupna visina tlačenja sastoji se od statičkog i dinamičkog tlaka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hr-HR" sz="3600"/>
              <a:t>Zapremninski kompresori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sz="2800"/>
              <a:t>Djele se na stapne i rotacijske</a:t>
            </a:r>
          </a:p>
          <a:p>
            <a:pPr>
              <a:lnSpc>
                <a:spcPct val="90000"/>
              </a:lnSpc>
            </a:pPr>
            <a:r>
              <a:rPr lang="hr-HR" sz="2800"/>
              <a:t>Rotacijsko – zapremninski kompresori redovito su vijčani</a:t>
            </a:r>
          </a:p>
          <a:p>
            <a:pPr>
              <a:lnSpc>
                <a:spcPct val="90000"/>
              </a:lnSpc>
            </a:pPr>
            <a:r>
              <a:rPr lang="hr-HR" sz="2800"/>
              <a:t>Osnovni zadatak stapnog kompresora na brodu jest dobava zraka pod određenim tlakom i u određenoj količini, za upućivanje dizel motora</a:t>
            </a:r>
          </a:p>
          <a:p>
            <a:pPr>
              <a:lnSpc>
                <a:spcPct val="90000"/>
              </a:lnSpc>
            </a:pPr>
            <a:r>
              <a:rPr lang="hr-HR" sz="2800"/>
              <a:t>Stlačeni zrak kojeg proizvodi kompresor koristi se u pneumatici (upravljanje (automatika) i pogon pneumatskih alata i strojeva)</a:t>
            </a:r>
          </a:p>
          <a:p>
            <a:pPr>
              <a:lnSpc>
                <a:spcPct val="90000"/>
              </a:lnSpc>
            </a:pPr>
            <a:r>
              <a:rPr lang="hr-HR" sz="2800"/>
              <a:t>Posebnu upotrebu kompresori imaju u rashladnoj tehnici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r>
              <a:rPr lang="hr-HR" sz="2800"/>
              <a:t>Ukupni stupanj djelovanja ventilatora obuhvača hidrodinamičke, zapremninske i mehaničke gubitke u ventilatoru i iznosi od 0,3 do 0,8</a:t>
            </a:r>
          </a:p>
          <a:p>
            <a:r>
              <a:rPr lang="hr-HR" sz="2800"/>
              <a:t>Obični propelerni ventilatori sa slobodnim tlačenjem imaju najniži stupanj djelovanja</a:t>
            </a:r>
          </a:p>
          <a:p>
            <a:r>
              <a:rPr lang="hr-HR" sz="2800"/>
              <a:t>Aksijalni ventilatori sa aerodinamičkim krilima imaju najviši stupanj djelovanja</a:t>
            </a:r>
          </a:p>
          <a:p>
            <a:r>
              <a:rPr lang="hr-HR" sz="2800"/>
              <a:t>Kod centrifugalnih ventilatora stupanj djelovanja ovisi o izvedbi krilca ventilatora</a:t>
            </a:r>
          </a:p>
          <a:p>
            <a:r>
              <a:rPr lang="hr-HR" sz="2800"/>
              <a:t>Snaga pogonskog stroja mora biti veća od stvarne snage ventilatora kako bi se uzeli u obzir nepredviđeni slučajevi poput netočnog određivanja otpora kojeg treba savladati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hr-HR" sz="2800"/>
              <a:t>Regulacija ventilatora izvodi se na sličan način kao i kod centrifugalnih pumpi, a to podrazumjeva:</a:t>
            </a:r>
          </a:p>
          <a:p>
            <a:pPr lvl="1"/>
            <a:r>
              <a:rPr lang="hr-HR" sz="2400"/>
              <a:t>Promjenu brzine vrtnje</a:t>
            </a:r>
          </a:p>
          <a:p>
            <a:pPr lvl="1"/>
            <a:r>
              <a:rPr lang="hr-HR" sz="2400"/>
              <a:t>Prigušivanje</a:t>
            </a:r>
          </a:p>
          <a:p>
            <a:pPr lvl="1"/>
            <a:r>
              <a:rPr lang="hr-HR" sz="2400"/>
              <a:t>Promjenu kuta lopatica</a:t>
            </a:r>
          </a:p>
          <a:p>
            <a:pPr lvl="1"/>
            <a:r>
              <a:rPr lang="hr-HR" sz="2400"/>
              <a:t>Upotrebom usmjerenog rotora ventilatora</a:t>
            </a:r>
          </a:p>
          <a:p>
            <a:endParaRPr lang="hr-HR" sz="28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scirocco f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944563"/>
            <a:ext cx="6626225" cy="4968875"/>
          </a:xfrm>
          <a:prstGeom prst="rect">
            <a:avLst/>
          </a:prstGeom>
          <a:noFill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484438" y="5734050"/>
            <a:ext cx="4176712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HR"/>
              <a:t>Scirocco ventilatori spadaju među najstarije izvedbe ventilatora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hr-HR" sz="3600"/>
              <a:t>Stapni kompresori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183187"/>
          </a:xfrm>
        </p:spPr>
        <p:txBody>
          <a:bodyPr/>
          <a:lstStyle/>
          <a:p>
            <a:r>
              <a:rPr lang="hr-HR" sz="2400"/>
              <a:t>Mogu biti horizontalne i vertikalne izvedbe</a:t>
            </a:r>
          </a:p>
          <a:p>
            <a:r>
              <a:rPr lang="hr-HR" sz="2400"/>
              <a:t>Tlačenje se vrši u jednom, dva ili tri stupnja</a:t>
            </a:r>
          </a:p>
          <a:p>
            <a:pPr lvl="1"/>
            <a:r>
              <a:rPr lang="hr-HR" sz="2000"/>
              <a:t>Jednostupanjski kompresor tlači na 5 do 15 bar</a:t>
            </a:r>
          </a:p>
          <a:p>
            <a:pPr lvl="1"/>
            <a:r>
              <a:rPr lang="hr-HR" sz="2000"/>
              <a:t>Dvostupanjski kompresor tlači na 25 do 75 bar</a:t>
            </a:r>
          </a:p>
          <a:p>
            <a:pPr lvl="1"/>
            <a:r>
              <a:rPr lang="hr-HR" sz="2000"/>
              <a:t>Trostupanjski kompresor tlači na 200 do 500 bar</a:t>
            </a:r>
          </a:p>
          <a:p>
            <a:r>
              <a:rPr lang="hr-HR" sz="2400"/>
              <a:t>Hlađenje kompresora zrakom vrši se na jednostupanjskim kompresorima ugradnjom rebara na cilindar</a:t>
            </a:r>
          </a:p>
          <a:p>
            <a:r>
              <a:rPr lang="hr-HR" sz="2400"/>
              <a:t>Hlađenje vodom primjenjuje se u višestupanjskim kompresorima i to između svakog stupnja kompresije</a:t>
            </a:r>
          </a:p>
          <a:p>
            <a:r>
              <a:rPr lang="hr-HR" sz="2400"/>
              <a:t>Kompresor se podmazuje uljem prskanjem, preko posebnog prstena na koljeničastoj osovini ili prisilno pomoću privješene pumpe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f85_compressor_wab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3810000" cy="3810000"/>
          </a:xfrm>
          <a:prstGeom prst="rect">
            <a:avLst/>
          </a:prstGeom>
          <a:noFill/>
        </p:spPr>
      </p:pic>
      <p:pic>
        <p:nvPicPr>
          <p:cNvPr id="10245" name="Picture 5" descr="air-compressor-cut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476250"/>
            <a:ext cx="4495800" cy="5810250"/>
          </a:xfrm>
          <a:prstGeom prst="rect">
            <a:avLst/>
          </a:prstGeom>
          <a:noFill/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419475" y="5661025"/>
            <a:ext cx="2665413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Presjek dvostupanjskog kompresora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79388" y="3284538"/>
            <a:ext cx="2305050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Izgled manjeg jednostupanjskog stapnog kompresora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urtonCorblinPistonCompres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333375"/>
            <a:ext cx="4748213" cy="2716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5" descr="comp_01_img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05038"/>
            <a:ext cx="2998787" cy="3998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356100" y="2276475"/>
            <a:ext cx="3313113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Stapni kompresor horizontalne izvedbe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339975" y="5157788"/>
            <a:ext cx="2016125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Stapni kompresor vertikalne izvedbe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hr-HR" sz="3600"/>
              <a:t>Osnovni princip rada kompresora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hr-HR" sz="2800"/>
              <a:t>Kompresori troše mehanički rad kako bi komprimirali zrak ili neki drugi plin na određeni viši tlak</a:t>
            </a:r>
          </a:p>
          <a:p>
            <a:r>
              <a:rPr lang="hr-HR" sz="2800"/>
              <a:t>Mehanizam koji tlači zrak u stapnom kompresoru sličan je mehanizmu motora sa unutarnjim izgaranjem</a:t>
            </a:r>
          </a:p>
          <a:p>
            <a:r>
              <a:rPr lang="hr-HR" sz="2800"/>
              <a:t>Pri pomicanju stapa prema vrhu cilindra (gornja mrtva točka), plin koji se u cilindru nalazi biva tlačen</a:t>
            </a:r>
          </a:p>
          <a:p>
            <a:r>
              <a:rPr lang="hr-HR" sz="2800"/>
              <a:t>Plin se tlači dok ne dostigne tlak u tlačnoj cijevi cilindra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2118</Words>
  <Application>Microsoft Office PowerPoint</Application>
  <PresentationFormat>On-screen Show (4:3)</PresentationFormat>
  <Paragraphs>260</Paragraphs>
  <Slides>52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Default Design</vt:lpstr>
      <vt:lpstr>Equation</vt:lpstr>
      <vt:lpstr>Kompresori i ventilatori</vt:lpstr>
      <vt:lpstr>Slide 2</vt:lpstr>
      <vt:lpstr>Kompresori </vt:lpstr>
      <vt:lpstr>Slide 4</vt:lpstr>
      <vt:lpstr>Zapremninski kompresori</vt:lpstr>
      <vt:lpstr>Stapni kompresori</vt:lpstr>
      <vt:lpstr>Slide 7</vt:lpstr>
      <vt:lpstr>Slide 8</vt:lpstr>
      <vt:lpstr>Osnovni princip rada kompresora</vt:lpstr>
      <vt:lpstr>Slide 10</vt:lpstr>
      <vt:lpstr>Slide 11</vt:lpstr>
      <vt:lpstr>Slide 12</vt:lpstr>
      <vt:lpstr>Slide 13</vt:lpstr>
      <vt:lpstr>Slide 14</vt:lpstr>
      <vt:lpstr>Slide 15</vt:lpstr>
      <vt:lpstr>Višestupanjski kompresori</vt:lpstr>
      <vt:lpstr>Slide 17</vt:lpstr>
      <vt:lpstr>Slide 18</vt:lpstr>
      <vt:lpstr>Ventili </vt:lpstr>
      <vt:lpstr>Slide 20</vt:lpstr>
      <vt:lpstr>Regulacija rada</vt:lpstr>
      <vt:lpstr>Slide 22</vt:lpstr>
      <vt:lpstr>Kapacitet kompresora</vt:lpstr>
      <vt:lpstr>Ostali brodski kompresori</vt:lpstr>
      <vt:lpstr>Turbokompresori </vt:lpstr>
      <vt:lpstr>Slide 26</vt:lpstr>
      <vt:lpstr>Slide 27</vt:lpstr>
      <vt:lpstr>Vijčani kompresor</vt:lpstr>
      <vt:lpstr>Slide 29</vt:lpstr>
      <vt:lpstr>Slide 30</vt:lpstr>
      <vt:lpstr>Centrifugalni kompresor</vt:lpstr>
      <vt:lpstr>Slide 32</vt:lpstr>
      <vt:lpstr>Uređaji za dobavu stlačenog zraka</vt:lpstr>
      <vt:lpstr>Slide 34</vt:lpstr>
      <vt:lpstr>Slide 35</vt:lpstr>
      <vt:lpstr>Slide 36</vt:lpstr>
      <vt:lpstr>Ventilatori</vt:lpstr>
      <vt:lpstr>Slide 38</vt:lpstr>
      <vt:lpstr>Slide 39</vt:lpstr>
      <vt:lpstr>Slide 40</vt:lpstr>
      <vt:lpstr>Podjela ventilatora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Xbox-Hq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Kompresori i ventilatori</dc:title>
  <dc:creator>Marko</dc:creator>
  <cp:lastModifiedBy>Korisnik</cp:lastModifiedBy>
  <cp:revision>67</cp:revision>
  <dcterms:created xsi:type="dcterms:W3CDTF">2009-12-24T16:26:51Z</dcterms:created>
  <dcterms:modified xsi:type="dcterms:W3CDTF">2015-10-12T09:09:00Z</dcterms:modified>
</cp:coreProperties>
</file>