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57" r:id="rId3"/>
    <p:sldId id="258" r:id="rId4"/>
    <p:sldId id="297" r:id="rId5"/>
    <p:sldId id="304" r:id="rId6"/>
    <p:sldId id="259" r:id="rId7"/>
    <p:sldId id="260" r:id="rId8"/>
    <p:sldId id="261" r:id="rId9"/>
    <p:sldId id="262" r:id="rId10"/>
    <p:sldId id="309" r:id="rId11"/>
    <p:sldId id="264" r:id="rId12"/>
    <p:sldId id="308" r:id="rId13"/>
    <p:sldId id="268" r:id="rId14"/>
    <p:sldId id="266" r:id="rId15"/>
    <p:sldId id="267" r:id="rId16"/>
    <p:sldId id="270" r:id="rId17"/>
    <p:sldId id="307" r:id="rId18"/>
    <p:sldId id="299" r:id="rId19"/>
    <p:sldId id="271" r:id="rId20"/>
    <p:sldId id="310" r:id="rId21"/>
    <p:sldId id="272" r:id="rId22"/>
    <p:sldId id="273" r:id="rId23"/>
    <p:sldId id="300" r:id="rId24"/>
    <p:sldId id="274" r:id="rId25"/>
    <p:sldId id="275" r:id="rId26"/>
    <p:sldId id="318" r:id="rId27"/>
    <p:sldId id="276" r:id="rId28"/>
    <p:sldId id="319" r:id="rId29"/>
    <p:sldId id="320" r:id="rId30"/>
    <p:sldId id="322" r:id="rId31"/>
    <p:sldId id="334" r:id="rId32"/>
    <p:sldId id="326" r:id="rId33"/>
    <p:sldId id="328" r:id="rId34"/>
    <p:sldId id="330" r:id="rId35"/>
    <p:sldId id="332" r:id="rId36"/>
    <p:sldId id="321" r:id="rId37"/>
    <p:sldId id="323" r:id="rId38"/>
    <p:sldId id="324" r:id="rId39"/>
    <p:sldId id="277" r:id="rId40"/>
    <p:sldId id="335" r:id="rId41"/>
    <p:sldId id="305" r:id="rId42"/>
    <p:sldId id="278" r:id="rId43"/>
    <p:sldId id="311" r:id="rId44"/>
    <p:sldId id="279" r:id="rId45"/>
    <p:sldId id="281" r:id="rId46"/>
    <p:sldId id="282" r:id="rId47"/>
    <p:sldId id="283" r:id="rId48"/>
    <p:sldId id="302" r:id="rId49"/>
    <p:sldId id="314" r:id="rId50"/>
    <p:sldId id="336" r:id="rId51"/>
    <p:sldId id="315" r:id="rId52"/>
    <p:sldId id="337" r:id="rId53"/>
    <p:sldId id="285" r:id="rId54"/>
    <p:sldId id="286" r:id="rId55"/>
    <p:sldId id="313" r:id="rId56"/>
    <p:sldId id="287" r:id="rId57"/>
    <p:sldId id="288" r:id="rId58"/>
    <p:sldId id="289" r:id="rId59"/>
    <p:sldId id="291" r:id="rId60"/>
    <p:sldId id="338" r:id="rId61"/>
    <p:sldId id="294" r:id="rId62"/>
    <p:sldId id="339" r:id="rId63"/>
    <p:sldId id="293" r:id="rId64"/>
    <p:sldId id="295" r:id="rId65"/>
    <p:sldId id="317" r:id="rId66"/>
    <p:sldId id="340" r:id="rId67"/>
    <p:sldId id="296" r:id="rId68"/>
    <p:sldId id="341" r:id="rId69"/>
    <p:sldId id="316" r:id="rId7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785B6-F646-4E78-A504-D43DDD74DFD5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DBA3C-2A9B-4969-AED0-8B5416567F1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92230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DBA3C-2A9B-4969-AED0-8B5416567F11}" type="slidenum">
              <a:rPr lang="hr-HR" smtClean="0"/>
              <a:pPr/>
              <a:t>64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47307-5803-4069-A43C-DEB374130BBB}" type="datetimeFigureOut">
              <a:rPr lang="hr-HR" smtClean="0"/>
              <a:pPr/>
              <a:t>14.12.2017.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6D2-9915-44FC-B4A9-2090EC9CA2D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jpeg"/><Relationship Id="rId7" Type="http://schemas.openxmlformats.org/officeDocument/2006/relationships/image" Target="../media/image71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jpeg"/><Relationship Id="rId9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jpe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800" dirty="0" smtClean="0">
                <a:latin typeface="Comic Sans MS" pitchFamily="66" charset="0"/>
              </a:rPr>
              <a:t/>
            </a:r>
            <a:br>
              <a:rPr lang="hr-HR" sz="4800" dirty="0" smtClean="0">
                <a:latin typeface="Comic Sans MS" pitchFamily="66" charset="0"/>
              </a:rPr>
            </a:br>
            <a:r>
              <a:rPr lang="hr-HR" sz="4800" b="1" dirty="0" smtClean="0">
                <a:latin typeface="Comic Sans MS" pitchFamily="66" charset="0"/>
              </a:rPr>
              <a:t>METODE PLOVLJENJA</a:t>
            </a:r>
            <a:endParaRPr lang="hr-HR" sz="4800" b="1" dirty="0"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tx1"/>
                </a:solidFill>
              </a:rPr>
              <a:t>Loksodromska plovidba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Ortodromska plovidba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Kombinirana plovidba</a:t>
            </a:r>
            <a:endParaRPr lang="hr-H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SPECIJALNI SLUČAJEVI PLOVLJENJA  - ZAKLJUČAK</a:t>
            </a:r>
            <a:endParaRPr lang="hr-HR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Autofit/>
          </a:bodyPr>
          <a:lstStyle/>
          <a:p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avigacijski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parametri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definiraju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plovidbu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meridijanu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ekvatoru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paralelu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izračunati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pomoću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relativnih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koordinata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Plovidba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meridijanu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ekvatoru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paralelu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univerzalnih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specifičnosti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smatra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posebnim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slučajevima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plovidbe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kojima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vrijede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opće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zakonitosti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::</a:t>
            </a: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uvijek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jedne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relativne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koordinate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nuli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relativne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koordinate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različita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nule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hr-HR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općenito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 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svim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slučajevima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takvoj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vrsti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plovidbe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jedinici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vremena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kurs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se ne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mijenja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) 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plovi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constantnom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kursu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= const.)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definira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loksodromska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navigacija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općenito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predznak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(±)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relativne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koordinate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čija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različita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nule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definira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smjer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plovidbe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tj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opći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loksodromski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kurs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 ,</a:t>
            </a:r>
            <a:endParaRPr lang="hr-HR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loksodromska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udaljenost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18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koju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brod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pređe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plovidbi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meridijanu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ekvatoru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  izračuna se pomoću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apsolutn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relativne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koordinate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čija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veličina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različita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nule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slučaju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plovidbe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paralelu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izračun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loksodromske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udaljenosti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potrebno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pomnožiti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eksplicitno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izraženu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apsolutnu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relativne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koordinate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</a:t>
            </a:r>
            <a:r>
              <a:rPr lang="en-US" sz="1800" b="1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hr-HR" sz="1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 s korelacijskim faktorom koji ovisi o odabranom obliku Zemlje (kugla ili elipsoid).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Loksodromska navigacija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5252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Za izvođenje plovidbe po </a:t>
            </a:r>
            <a:r>
              <a:rPr lang="hr-HR" sz="2400" dirty="0" err="1" smtClean="0"/>
              <a:t>loksodromi</a:t>
            </a:r>
            <a:r>
              <a:rPr lang="hr-HR" sz="2400" dirty="0" smtClean="0"/>
              <a:t> potrebno je izračunati dva elementa (kurs(K) i udaljenost(D))</a:t>
            </a:r>
            <a:r>
              <a:rPr lang="hr-HR" sz="2400" dirty="0" err="1" smtClean="0"/>
              <a:t>.Pri</a:t>
            </a:r>
            <a:r>
              <a:rPr lang="hr-HR" sz="2400" dirty="0" smtClean="0"/>
              <a:t> </a:t>
            </a:r>
            <a:r>
              <a:rPr lang="hr-HR" sz="2400" dirty="0"/>
              <a:t>plovidbi po </a:t>
            </a:r>
            <a:r>
              <a:rPr lang="hr-HR" sz="2400" dirty="0" err="1"/>
              <a:t>loksodromi</a:t>
            </a:r>
            <a:r>
              <a:rPr lang="hr-HR" sz="2400" dirty="0"/>
              <a:t> </a:t>
            </a:r>
            <a:r>
              <a:rPr lang="hr-HR" sz="2400" dirty="0" smtClean="0"/>
              <a:t>pojavljuju </a:t>
            </a:r>
            <a:r>
              <a:rPr lang="hr-HR" sz="2400" dirty="0"/>
              <a:t>se dva karakteristična </a:t>
            </a:r>
            <a:r>
              <a:rPr lang="hr-HR" sz="2400" dirty="0" smtClean="0"/>
              <a:t> slučaja:</a:t>
            </a:r>
          </a:p>
          <a:p>
            <a:pPr lvl="1"/>
            <a:r>
              <a:rPr lang="hr-HR" sz="2000" dirty="0" err="1">
                <a:solidFill>
                  <a:srgbClr val="FF0000"/>
                </a:solidFill>
              </a:rPr>
              <a:t>tzv</a:t>
            </a:r>
            <a:r>
              <a:rPr lang="hr-HR" sz="2000" dirty="0">
                <a:solidFill>
                  <a:srgbClr val="FF0000"/>
                </a:solidFill>
              </a:rPr>
              <a:t>. prvi </a:t>
            </a:r>
            <a:r>
              <a:rPr lang="hr-HR" sz="2000" dirty="0" err="1">
                <a:solidFill>
                  <a:srgbClr val="FF0000"/>
                </a:solidFill>
              </a:rPr>
              <a:t>loksodromski</a:t>
            </a:r>
            <a:r>
              <a:rPr lang="hr-HR" sz="2000" dirty="0">
                <a:solidFill>
                  <a:srgbClr val="FF0000"/>
                </a:solidFill>
              </a:rPr>
              <a:t> problem </a:t>
            </a:r>
            <a:r>
              <a:rPr lang="hr-HR" sz="2000" dirty="0"/>
              <a:t>u kojem se iz poznatih apsolutnih koordinata pozicije polaska i pozicije dolaska </a:t>
            </a:r>
            <a:r>
              <a:rPr lang="hr-HR" sz="2000" dirty="0" smtClean="0"/>
              <a:t>izračunava </a:t>
            </a:r>
            <a:r>
              <a:rPr lang="hr-HR" sz="2000" dirty="0"/>
              <a:t>opći </a:t>
            </a:r>
            <a:r>
              <a:rPr lang="hr-HR" sz="2000" dirty="0" err="1"/>
              <a:t>loksodromski</a:t>
            </a:r>
            <a:r>
              <a:rPr lang="hr-HR" sz="2000" dirty="0"/>
              <a:t> kurs </a:t>
            </a:r>
            <a:r>
              <a:rPr lang="hr-HR" sz="2000" dirty="0" smtClean="0"/>
              <a:t>plovidbe (K )  </a:t>
            </a:r>
            <a:r>
              <a:rPr lang="hr-HR" sz="2000" dirty="0"/>
              <a:t>i loksodromska </a:t>
            </a:r>
            <a:r>
              <a:rPr lang="hr-HR" sz="2000" dirty="0" smtClean="0"/>
              <a:t>udaljenost (D)</a:t>
            </a:r>
          </a:p>
          <a:p>
            <a:pPr lvl="1"/>
            <a:r>
              <a:rPr lang="hr-HR" sz="2000" dirty="0" err="1">
                <a:solidFill>
                  <a:srgbClr val="FF0000"/>
                </a:solidFill>
              </a:rPr>
              <a:t>tzv</a:t>
            </a:r>
            <a:r>
              <a:rPr lang="hr-HR" sz="2000" dirty="0">
                <a:solidFill>
                  <a:srgbClr val="FF0000"/>
                </a:solidFill>
              </a:rPr>
              <a:t>. drugi </a:t>
            </a:r>
            <a:r>
              <a:rPr lang="hr-HR" sz="2000" dirty="0" err="1">
                <a:solidFill>
                  <a:srgbClr val="FF0000"/>
                </a:solidFill>
              </a:rPr>
              <a:t>loksodromski</a:t>
            </a:r>
            <a:r>
              <a:rPr lang="hr-HR" sz="2000" dirty="0">
                <a:solidFill>
                  <a:srgbClr val="FF0000"/>
                </a:solidFill>
              </a:rPr>
              <a:t> problem </a:t>
            </a:r>
            <a:r>
              <a:rPr lang="hr-HR" sz="2000" dirty="0"/>
              <a:t>u kojem se iz poznatih apsolutnih koordinata pozicije polaska , poznatog </a:t>
            </a:r>
            <a:r>
              <a:rPr lang="hr-HR" sz="2000" dirty="0" err="1"/>
              <a:t>loksodromskog</a:t>
            </a:r>
            <a:r>
              <a:rPr lang="hr-HR" sz="2000" dirty="0"/>
              <a:t> kursa plovidbe i poznate pređene loksodromske udaljenosti </a:t>
            </a:r>
            <a:r>
              <a:rPr lang="hr-HR" sz="2000" dirty="0" smtClean="0"/>
              <a:t>izračunavaju </a:t>
            </a:r>
            <a:r>
              <a:rPr lang="hr-HR" sz="2000" dirty="0"/>
              <a:t>apsolutne koordinate pozicije dolaska</a:t>
            </a:r>
            <a:r>
              <a:rPr lang="hr-HR" sz="2000" dirty="0" smtClean="0"/>
              <a:t>.</a:t>
            </a:r>
          </a:p>
          <a:p>
            <a:r>
              <a:rPr lang="hr-HR" sz="2400" dirty="0" smtClean="0"/>
              <a:t>Navedena </a:t>
            </a:r>
            <a:r>
              <a:rPr lang="hr-HR" sz="2400" dirty="0"/>
              <a:t>dva problema rješavaju se pomoću jednadžbi koje su izvedene iz </a:t>
            </a:r>
            <a:r>
              <a:rPr lang="hr-HR" sz="2400" dirty="0" smtClean="0">
                <a:solidFill>
                  <a:srgbClr val="FF0000"/>
                </a:solidFill>
              </a:rPr>
              <a:t>dva temeljna loksodromska trokuta</a:t>
            </a:r>
          </a:p>
          <a:p>
            <a:pPr lvl="1">
              <a:buNone/>
            </a:pPr>
            <a:endParaRPr lang="hr-HR" sz="20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Loksodromski</a:t>
            </a:r>
            <a:r>
              <a:rPr lang="hr-HR" dirty="0" smtClean="0"/>
              <a:t> trokut</a:t>
            </a:r>
            <a:endParaRPr lang="hr-HR" dirty="0"/>
          </a:p>
        </p:txBody>
      </p:sp>
      <p:pic>
        <p:nvPicPr>
          <p:cNvPr id="4" name="Rezervirano mjesto sadržaja 3" descr="loksodroma na zemlj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4752528" cy="38020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Opće zakonitosti </a:t>
            </a:r>
            <a:r>
              <a:rPr lang="hr-HR" sz="3200" dirty="0" err="1" smtClean="0"/>
              <a:t>loksodromskih</a:t>
            </a:r>
            <a:r>
              <a:rPr lang="hr-HR" sz="3200" dirty="0" smtClean="0"/>
              <a:t> trokuta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Osnovna zajednička svojstva </a:t>
            </a:r>
            <a:r>
              <a:rPr lang="hr-HR" dirty="0" smtClean="0"/>
              <a:t> </a:t>
            </a:r>
            <a:r>
              <a:rPr lang="hr-HR" dirty="0" err="1"/>
              <a:t>loksodromskih</a:t>
            </a:r>
            <a:r>
              <a:rPr lang="hr-HR" dirty="0"/>
              <a:t> trokuta </a:t>
            </a:r>
            <a:r>
              <a:rPr lang="hr-HR" dirty="0" smtClean="0"/>
              <a:t>su:</a:t>
            </a:r>
            <a:endParaRPr lang="hr-HR" dirty="0"/>
          </a:p>
          <a:p>
            <a:pPr lvl="1"/>
            <a:r>
              <a:rPr lang="hr-HR" dirty="0" err="1"/>
              <a:t>loksodromski</a:t>
            </a:r>
            <a:r>
              <a:rPr lang="hr-HR" dirty="0"/>
              <a:t> trokut je </a:t>
            </a:r>
            <a:r>
              <a:rPr lang="hr-HR" dirty="0" smtClean="0"/>
              <a:t>uvijek </a:t>
            </a:r>
            <a:r>
              <a:rPr lang="hr-HR" b="1" dirty="0" smtClean="0"/>
              <a:t>pravokutni </a:t>
            </a:r>
            <a:r>
              <a:rPr lang="hr-HR" b="1" dirty="0"/>
              <a:t>trokut,</a:t>
            </a:r>
          </a:p>
          <a:p>
            <a:pPr lvl="1"/>
            <a:r>
              <a:rPr lang="hr-HR" dirty="0"/>
              <a:t>hipotenuza </a:t>
            </a:r>
            <a:r>
              <a:rPr lang="hr-HR" dirty="0" err="1"/>
              <a:t>loksodromskog</a:t>
            </a:r>
            <a:r>
              <a:rPr lang="hr-HR" dirty="0"/>
              <a:t> trokuta definira </a:t>
            </a:r>
            <a:r>
              <a:rPr lang="hr-HR" b="1" dirty="0"/>
              <a:t>loksodromsku</a:t>
            </a:r>
            <a:r>
              <a:rPr lang="hr-HR" dirty="0"/>
              <a:t> </a:t>
            </a:r>
            <a:r>
              <a:rPr lang="hr-HR" b="1" dirty="0"/>
              <a:t>udaljenost</a:t>
            </a:r>
            <a:r>
              <a:rPr lang="hr-HR" dirty="0"/>
              <a:t> između pozicije polaska i pozicije dolaska (</a:t>
            </a:r>
            <a:r>
              <a:rPr lang="hr-HR" i="1" dirty="0"/>
              <a:t>D</a:t>
            </a:r>
            <a:r>
              <a:rPr lang="hr-HR" i="1" baseline="-25000" dirty="0"/>
              <a:t>L</a:t>
            </a:r>
            <a:r>
              <a:rPr lang="hr-HR" dirty="0"/>
              <a:t>) </a:t>
            </a:r>
          </a:p>
          <a:p>
            <a:pPr lvl="1"/>
            <a:r>
              <a:rPr lang="hr-HR" dirty="0"/>
              <a:t>jedan od unutarnjih kutova </a:t>
            </a:r>
            <a:r>
              <a:rPr lang="hr-HR" dirty="0" err="1"/>
              <a:t>loksodromskog</a:t>
            </a:r>
            <a:r>
              <a:rPr lang="hr-HR" dirty="0"/>
              <a:t> trokuta predstavlja </a:t>
            </a:r>
            <a:r>
              <a:rPr lang="hr-HR" b="1" dirty="0" err="1"/>
              <a:t>loksodromski</a:t>
            </a:r>
            <a:r>
              <a:rPr lang="hr-HR" b="1" dirty="0"/>
              <a:t> kut (</a:t>
            </a:r>
            <a:r>
              <a:rPr lang="hr-HR" b="1" i="1" dirty="0"/>
              <a:t>K</a:t>
            </a:r>
            <a:r>
              <a:rPr lang="hr-HR" b="1" dirty="0"/>
              <a:t>) </a:t>
            </a:r>
            <a:r>
              <a:rPr lang="hr-HR" dirty="0"/>
              <a:t>pomoću kojeg se određuje opći </a:t>
            </a:r>
            <a:r>
              <a:rPr lang="hr-HR" b="1" dirty="0" err="1"/>
              <a:t>loksodromski</a:t>
            </a:r>
            <a:r>
              <a:rPr lang="hr-HR" b="1" dirty="0"/>
              <a:t> kurs (</a:t>
            </a:r>
            <a:r>
              <a:rPr lang="hr-HR" b="1" i="1" dirty="0"/>
              <a:t>K</a:t>
            </a:r>
            <a:r>
              <a:rPr lang="hr-HR" b="1" i="1" baseline="-25000" dirty="0"/>
              <a:t>L</a:t>
            </a:r>
            <a:r>
              <a:rPr lang="hr-HR" dirty="0"/>
              <a:t>) za sve navigacijske kvadrante,</a:t>
            </a:r>
          </a:p>
          <a:p>
            <a:pPr lvl="1"/>
            <a:r>
              <a:rPr lang="hr-HR" dirty="0"/>
              <a:t>da bi se mogao formirati </a:t>
            </a:r>
            <a:r>
              <a:rPr lang="hr-HR" dirty="0" err="1"/>
              <a:t>loksodromski</a:t>
            </a:r>
            <a:r>
              <a:rPr lang="hr-HR" dirty="0"/>
              <a:t> trokut treba biti ispunjen  uvjet da je  </a:t>
            </a:r>
            <a:r>
              <a:rPr lang="hr-HR" b="1" dirty="0"/>
              <a:t>00º</a:t>
            </a:r>
            <a:r>
              <a:rPr lang="hr-HR" b="1" dirty="0" err="1"/>
              <a:t>00</a:t>
            </a:r>
            <a:r>
              <a:rPr lang="hr-HR" b="1" dirty="0"/>
              <a:t>'00" &lt;  </a:t>
            </a:r>
            <a:r>
              <a:rPr lang="hr-HR" b="1" i="1" dirty="0"/>
              <a:t>K</a:t>
            </a:r>
            <a:r>
              <a:rPr lang="hr-HR" b="1" dirty="0"/>
              <a:t>  &lt; 90º00'</a:t>
            </a:r>
            <a:r>
              <a:rPr lang="hr-HR" b="1" dirty="0" err="1"/>
              <a:t>00</a:t>
            </a:r>
            <a:r>
              <a:rPr lang="hr-HR" dirty="0"/>
              <a:t>" , tj. pozicija polaska i pozicija dolaska moraju se nalaziti na različitim meridijanima i paralelama,</a:t>
            </a:r>
          </a:p>
          <a:p>
            <a:pPr lvl="1"/>
            <a:r>
              <a:rPr lang="hr-HR" dirty="0"/>
              <a:t>ako je </a:t>
            </a:r>
            <a:r>
              <a:rPr lang="hr-HR" b="1" dirty="0" err="1"/>
              <a:t>loksodromski</a:t>
            </a:r>
            <a:r>
              <a:rPr lang="hr-HR" b="1" dirty="0"/>
              <a:t> kut </a:t>
            </a:r>
            <a:r>
              <a:rPr lang="hr-HR" b="1" i="1" dirty="0"/>
              <a:t>K</a:t>
            </a:r>
            <a:r>
              <a:rPr lang="hr-HR" b="1" dirty="0"/>
              <a:t> = 00º</a:t>
            </a:r>
            <a:r>
              <a:rPr lang="hr-HR" b="1" dirty="0" err="1"/>
              <a:t>00</a:t>
            </a:r>
            <a:r>
              <a:rPr lang="hr-HR" b="1" dirty="0"/>
              <a:t>'00</a:t>
            </a:r>
            <a:r>
              <a:rPr lang="hr-HR" dirty="0"/>
              <a:t>" (loksodroma se podudara s meridijanom)  ili  </a:t>
            </a:r>
            <a:r>
              <a:rPr lang="hr-HR" b="1" i="1" dirty="0"/>
              <a:t>K</a:t>
            </a:r>
            <a:r>
              <a:rPr lang="hr-HR" b="1" dirty="0"/>
              <a:t> = 90º00'</a:t>
            </a:r>
            <a:r>
              <a:rPr lang="hr-HR" b="1" dirty="0" err="1"/>
              <a:t>00</a:t>
            </a:r>
            <a:r>
              <a:rPr lang="hr-HR" b="1" dirty="0"/>
              <a:t>" </a:t>
            </a:r>
            <a:r>
              <a:rPr lang="hr-HR" dirty="0"/>
              <a:t>(loksodroma se podudara s ekvatorom ili paralelom) tada se </a:t>
            </a:r>
            <a:r>
              <a:rPr lang="hr-HR" dirty="0" err="1"/>
              <a:t>loksodromski</a:t>
            </a:r>
            <a:r>
              <a:rPr lang="hr-HR" dirty="0"/>
              <a:t> trokut transformira u </a:t>
            </a:r>
            <a:r>
              <a:rPr lang="hr-HR" b="1" dirty="0"/>
              <a:t>dužinu i tretira se kao specijalni slučaj plovljenja  tj. plovidba po meridijanu , ekvatoru i paralelu.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</a:t>
            </a:r>
            <a:r>
              <a:rPr lang="hr-HR" dirty="0" err="1"/>
              <a:t>l</a:t>
            </a:r>
            <a:r>
              <a:rPr lang="hr-HR" dirty="0" err="1" smtClean="0"/>
              <a:t>oksodromski</a:t>
            </a:r>
            <a:r>
              <a:rPr lang="hr-HR" dirty="0" smtClean="0"/>
              <a:t> trokut</a:t>
            </a:r>
            <a:endParaRPr lang="hr-HR" dirty="0"/>
          </a:p>
        </p:txBody>
      </p:sp>
      <p:pic>
        <p:nvPicPr>
          <p:cNvPr id="4" name="Rezervirano mjesto sadržaja 3" descr="1 loksodromski trok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132856"/>
            <a:ext cx="6840760" cy="3616203"/>
          </a:xfrm>
        </p:spPr>
      </p:pic>
      <p:sp>
        <p:nvSpPr>
          <p:cNvPr id="6" name="Rectangle 5"/>
          <p:cNvSpPr/>
          <p:nvPr/>
        </p:nvSpPr>
        <p:spPr>
          <a:xfrm>
            <a:off x="3707904" y="2852936"/>
            <a:ext cx="2076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3707904" y="5517232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</a:t>
            </a:r>
            <a:r>
              <a:rPr lang="hr-HR" dirty="0" err="1" smtClean="0"/>
              <a:t>loksodromski</a:t>
            </a:r>
            <a:r>
              <a:rPr lang="hr-HR" dirty="0" smtClean="0"/>
              <a:t> trokut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Trokut kursa</a:t>
            </a:r>
            <a:endParaRPr lang="hr-HR" sz="2400" dirty="0"/>
          </a:p>
        </p:txBody>
      </p:sp>
      <p:pic>
        <p:nvPicPr>
          <p:cNvPr id="4" name="Slika 3" descr="1 loksodroms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36911"/>
            <a:ext cx="3312368" cy="3468448"/>
          </a:xfrm>
          <a:prstGeom prst="rect">
            <a:avLst/>
          </a:prstGeom>
        </p:spPr>
      </p:pic>
      <p:pic>
        <p:nvPicPr>
          <p:cNvPr id="5" name="Slika 4" descr="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3356992"/>
            <a:ext cx="1693162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1.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581128"/>
            <a:ext cx="1847161" cy="108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699792" y="2780928"/>
            <a:ext cx="2076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699792" y="270892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x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</a:t>
            </a:r>
            <a:r>
              <a:rPr lang="hr-HR" dirty="0" err="1"/>
              <a:t>l</a:t>
            </a:r>
            <a:r>
              <a:rPr lang="hr-HR" dirty="0" err="1" smtClean="0"/>
              <a:t>oksodromski</a:t>
            </a:r>
            <a:r>
              <a:rPr lang="hr-HR" dirty="0" smtClean="0"/>
              <a:t> trokut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err="1" smtClean="0"/>
              <a:t>Merkatorov</a:t>
            </a:r>
            <a:r>
              <a:rPr lang="hr-HR" sz="2400" dirty="0" smtClean="0"/>
              <a:t> trokut</a:t>
            </a:r>
            <a:endParaRPr lang="hr-HR" sz="2400" dirty="0"/>
          </a:p>
        </p:txBody>
      </p:sp>
      <p:pic>
        <p:nvPicPr>
          <p:cNvPr id="4" name="Slika 3" descr="3 loksodromsk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974" y="2636912"/>
            <a:ext cx="3893034" cy="3659178"/>
          </a:xfrm>
          <a:prstGeom prst="rect">
            <a:avLst/>
          </a:prstGeom>
        </p:spPr>
      </p:pic>
      <p:pic>
        <p:nvPicPr>
          <p:cNvPr id="5" name="Slika 4" descr="3.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1582340" cy="9957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581128"/>
            <a:ext cx="962025" cy="600075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27784" y="2708920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2276872"/>
            <a:ext cx="1390650" cy="6000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040" y="5085184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/>
              <a:t>K</a:t>
            </a:r>
            <a:r>
              <a:rPr lang="hr-HR" sz="1400" dirty="0" smtClean="0"/>
              <a:t>L    </a:t>
            </a:r>
            <a:r>
              <a:rPr lang="hr-HR" sz="2800" dirty="0" smtClean="0"/>
              <a:t>→ K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Izračun vrijednosti </a:t>
            </a:r>
            <a:r>
              <a:rPr lang="hr-HR" dirty="0" smtClean="0">
                <a:latin typeface="Arial" pitchFamily="34" charset="0"/>
                <a:cs typeface="Arial" pitchFamily="34" charset="0"/>
                <a:sym typeface="Wingdings 3"/>
              </a:rPr>
              <a:t></a:t>
            </a:r>
            <a:r>
              <a:rPr lang="hr-HR" dirty="0" err="1" smtClean="0">
                <a:latin typeface="Arial" pitchFamily="34" charset="0"/>
                <a:cs typeface="Arial" pitchFamily="34" charset="0"/>
              </a:rPr>
              <a:t>φ</a:t>
            </a:r>
            <a:r>
              <a:rPr lang="hr-HR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/>
            </a:r>
            <a:br>
              <a:rPr lang="hr-HR" dirty="0" smtClean="0">
                <a:latin typeface="Arial" pitchFamily="34" charset="0"/>
                <a:cs typeface="Arial" pitchFamily="34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  <p:pic>
        <p:nvPicPr>
          <p:cNvPr id="4" name="Slika 3" descr="mer 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7984800" cy="2592288"/>
          </a:xfrm>
          <a:prstGeom prst="rect">
            <a:avLst/>
          </a:prstGeom>
        </p:spPr>
      </p:pic>
      <p:pic>
        <p:nvPicPr>
          <p:cNvPr id="5" name="Slika 4" descr="mer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315549"/>
            <a:ext cx="2232247" cy="401483"/>
          </a:xfrm>
          <a:prstGeom prst="rect">
            <a:avLst/>
          </a:prstGeom>
        </p:spPr>
      </p:pic>
      <p:pic>
        <p:nvPicPr>
          <p:cNvPr id="6" name="Slika 5" descr="mer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789040"/>
            <a:ext cx="5631481" cy="936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4" descr="re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5264088"/>
            <a:ext cx="6552728" cy="1549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4931876"/>
            <a:ext cx="6200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Za Zemlju aproksimiranu oblikom dvoosnog rotacijskog elipsoida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I. </a:t>
            </a:r>
            <a:r>
              <a:rPr lang="hr-HR" dirty="0" err="1" smtClean="0"/>
              <a:t>Loksodromski</a:t>
            </a:r>
            <a:r>
              <a:rPr lang="hr-HR" dirty="0" smtClean="0"/>
              <a:t> problem</a:t>
            </a:r>
            <a:endParaRPr lang="hr-HR" dirty="0"/>
          </a:p>
        </p:txBody>
      </p:sp>
      <p:pic>
        <p:nvPicPr>
          <p:cNvPr id="4" name="Slika 7" descr="1 prom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7316393" cy="1872208"/>
          </a:xfrm>
          <a:prstGeom prst="rect">
            <a:avLst/>
          </a:prstGeom>
        </p:spPr>
      </p:pic>
      <p:pic>
        <p:nvPicPr>
          <p:cNvPr id="5" name="Slika 3" descr="1 loksodroms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077072"/>
            <a:ext cx="2160000" cy="22617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119675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Iz pozicije polaska </a:t>
            </a:r>
            <a:r>
              <a:rPr lang="hr-HR" b="1" i="1" dirty="0" smtClean="0"/>
              <a:t>P</a:t>
            </a:r>
            <a:r>
              <a:rPr lang="hr-HR" b="1" baseline="-25000" dirty="0" smtClean="0"/>
              <a:t>1</a:t>
            </a:r>
            <a:r>
              <a:rPr lang="hr-HR" dirty="0" smtClean="0"/>
              <a:t>  brod treba ploveći po </a:t>
            </a:r>
            <a:r>
              <a:rPr lang="hr-HR" dirty="0" err="1" smtClean="0"/>
              <a:t>loksodromi</a:t>
            </a:r>
            <a:r>
              <a:rPr lang="hr-HR" dirty="0" smtClean="0"/>
              <a:t> stići u poziciju dolaska </a:t>
            </a:r>
            <a:r>
              <a:rPr lang="hr-HR" b="1" i="1" dirty="0" smtClean="0"/>
              <a:t>P</a:t>
            </a:r>
            <a:r>
              <a:rPr lang="hr-HR" b="1" baseline="-25000" dirty="0" smtClean="0"/>
              <a:t>2</a:t>
            </a:r>
            <a:r>
              <a:rPr lang="hr-HR" dirty="0" smtClean="0"/>
              <a:t> . Potrebno je izračunati opći </a:t>
            </a:r>
            <a:r>
              <a:rPr lang="hr-HR" dirty="0" err="1" smtClean="0"/>
              <a:t>loksodromski</a:t>
            </a:r>
            <a:r>
              <a:rPr lang="hr-HR" dirty="0" smtClean="0"/>
              <a:t> kurs plovidbe </a:t>
            </a:r>
            <a:r>
              <a:rPr lang="hr-HR" b="1" dirty="0" smtClean="0"/>
              <a:t>(</a:t>
            </a:r>
            <a:r>
              <a:rPr lang="hr-HR" b="1" i="1" dirty="0" smtClean="0"/>
              <a:t>K</a:t>
            </a:r>
            <a:r>
              <a:rPr lang="hr-HR" b="1" i="1" baseline="-25000" dirty="0" smtClean="0"/>
              <a:t>L</a:t>
            </a:r>
            <a:r>
              <a:rPr lang="hr-HR" b="1" dirty="0" smtClean="0"/>
              <a:t>) </a:t>
            </a:r>
            <a:r>
              <a:rPr lang="hr-HR" dirty="0" smtClean="0"/>
              <a:t>i loksodromsku udaljenost (</a:t>
            </a:r>
            <a:r>
              <a:rPr lang="hr-HR" b="1" dirty="0" smtClean="0"/>
              <a:t>D</a:t>
            </a:r>
            <a:r>
              <a:rPr lang="hr-HR" sz="1100" b="1" dirty="0" smtClean="0"/>
              <a:t>L</a:t>
            </a:r>
            <a:r>
              <a:rPr lang="hr-HR" b="1" dirty="0" smtClean="0"/>
              <a:t> )</a:t>
            </a:r>
            <a:r>
              <a:rPr lang="hr-HR" dirty="0" smtClean="0"/>
              <a:t> .</a:t>
            </a:r>
          </a:p>
          <a:p>
            <a:r>
              <a:rPr lang="hr-HR" b="1" dirty="0" smtClean="0"/>
              <a:t>Izračun loksodromske udaljenosti :</a:t>
            </a:r>
            <a:endParaRPr lang="hr-HR" b="1" dirty="0"/>
          </a:p>
        </p:txBody>
      </p:sp>
      <p:sp>
        <p:nvSpPr>
          <p:cNvPr id="8" name="Rectangle 7"/>
          <p:cNvSpPr/>
          <p:nvPr/>
        </p:nvSpPr>
        <p:spPr>
          <a:xfrm>
            <a:off x="7524328" y="40770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 flipH="1">
            <a:off x="7668344" y="393305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x</a:t>
            </a:r>
            <a:endParaRPr lang="hr-HR" dirty="0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276872"/>
            <a:ext cx="1095375" cy="600075"/>
          </a:xfrm>
          <a:prstGeom prst="rect">
            <a:avLst/>
          </a:prstGeom>
          <a:noFill/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1057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496" y="44624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I. </a:t>
            </a:r>
            <a:r>
              <a:rPr lang="hr-HR" sz="3200" dirty="0" err="1" smtClean="0"/>
              <a:t>loksodromski</a:t>
            </a:r>
            <a:r>
              <a:rPr lang="hr-HR" sz="3200" dirty="0" smtClean="0"/>
              <a:t> problem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908720"/>
            <a:ext cx="8229600" cy="4525963"/>
          </a:xfrm>
        </p:spPr>
        <p:txBody>
          <a:bodyPr>
            <a:normAutofit/>
          </a:bodyPr>
          <a:lstStyle/>
          <a:p>
            <a:r>
              <a:rPr lang="hr-HR" sz="1800" dirty="0" smtClean="0"/>
              <a:t>Iz pozicije polaska </a:t>
            </a:r>
            <a:r>
              <a:rPr lang="hr-HR" sz="1800" i="1" dirty="0" smtClean="0"/>
              <a:t>P</a:t>
            </a:r>
            <a:r>
              <a:rPr lang="hr-HR" sz="1800" baseline="-25000" dirty="0" smtClean="0"/>
              <a:t>1</a:t>
            </a:r>
            <a:r>
              <a:rPr lang="hr-HR" sz="1800" dirty="0" smtClean="0"/>
              <a:t>  brod treba ploveći po </a:t>
            </a:r>
            <a:r>
              <a:rPr lang="hr-HR" sz="1800" dirty="0" err="1" smtClean="0"/>
              <a:t>loksodromi</a:t>
            </a:r>
            <a:r>
              <a:rPr lang="hr-HR" sz="1800" dirty="0" smtClean="0"/>
              <a:t> stići u poziciju dolaska </a:t>
            </a:r>
            <a:r>
              <a:rPr lang="hr-HR" sz="1800" i="1" dirty="0" smtClean="0"/>
              <a:t>P</a:t>
            </a:r>
            <a:r>
              <a:rPr lang="hr-HR" sz="1800" baseline="-25000" dirty="0" smtClean="0"/>
              <a:t>2</a:t>
            </a:r>
            <a:r>
              <a:rPr lang="hr-HR" sz="1800" dirty="0" smtClean="0"/>
              <a:t> . Potrebno je izračunati opći </a:t>
            </a:r>
            <a:r>
              <a:rPr lang="hr-HR" sz="1800" dirty="0" err="1" smtClean="0"/>
              <a:t>loksodromski</a:t>
            </a:r>
            <a:r>
              <a:rPr lang="hr-HR" sz="1800" dirty="0" smtClean="0"/>
              <a:t> kurs plovidbe (</a:t>
            </a:r>
            <a:r>
              <a:rPr lang="hr-HR" sz="1800" i="1" dirty="0" smtClean="0"/>
              <a:t>K</a:t>
            </a:r>
            <a:r>
              <a:rPr lang="hr-HR" sz="1800" i="1" baseline="-25000" dirty="0" smtClean="0"/>
              <a:t>L</a:t>
            </a:r>
            <a:r>
              <a:rPr lang="hr-HR" sz="1800" dirty="0" smtClean="0"/>
              <a:t>) i loksodromsku udaljenost (D</a:t>
            </a:r>
            <a:r>
              <a:rPr lang="hr-HR" sz="1100" dirty="0" smtClean="0"/>
              <a:t>L</a:t>
            </a:r>
            <a:r>
              <a:rPr lang="hr-HR" sz="1800" dirty="0" smtClean="0"/>
              <a:t> ).</a:t>
            </a:r>
          </a:p>
          <a:p>
            <a:r>
              <a:rPr lang="hr-HR" sz="1800" b="1" dirty="0" smtClean="0"/>
              <a:t>Izračun općeg </a:t>
            </a:r>
            <a:r>
              <a:rPr lang="hr-HR" sz="1800" b="1" dirty="0" err="1" smtClean="0"/>
              <a:t>loksodromskog</a:t>
            </a:r>
            <a:r>
              <a:rPr lang="hr-HR" sz="1800" b="1" dirty="0" smtClean="0"/>
              <a:t> kursa :</a:t>
            </a:r>
          </a:p>
          <a:p>
            <a:endParaRPr lang="hr-HR" sz="1800" dirty="0"/>
          </a:p>
        </p:txBody>
      </p:sp>
      <p:pic>
        <p:nvPicPr>
          <p:cNvPr id="7" name="Slika 6" descr="1 proble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1394"/>
            <a:ext cx="5760640" cy="18533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596336" y="407707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0" name="Slika 3" descr="3 loksodroms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204864"/>
            <a:ext cx="2360834" cy="2219018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140968"/>
            <a:ext cx="962025" cy="60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plovidbe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Plovidba između točaka polaska i dolaska može se odvijati na </a:t>
            </a:r>
            <a:r>
              <a:rPr lang="hr-HR" sz="2400" dirty="0" smtClean="0"/>
              <a:t>sljedeće načine:</a:t>
            </a:r>
            <a:endParaRPr lang="hr-HR" sz="2400" dirty="0"/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po </a:t>
            </a:r>
            <a:r>
              <a:rPr lang="hr-HR" sz="2000" dirty="0" err="1">
                <a:solidFill>
                  <a:srgbClr val="FF0000"/>
                </a:solidFill>
              </a:rPr>
              <a:t>loksodromi</a:t>
            </a:r>
            <a:r>
              <a:rPr lang="hr-HR" sz="2000" dirty="0"/>
              <a:t>, krivulji koja sve meridijane na globusu siječe pod istim </a:t>
            </a:r>
            <a:r>
              <a:rPr lang="hr-HR" sz="2000" dirty="0" smtClean="0"/>
              <a:t>kutom (ravan put)- </a:t>
            </a:r>
            <a:r>
              <a:rPr lang="hr-HR" sz="2000" b="1" dirty="0" err="1" smtClean="0"/>
              <a:t>loxos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dromos</a:t>
            </a:r>
            <a:endParaRPr lang="hr-HR" sz="2000" b="1" dirty="0" smtClean="0"/>
          </a:p>
          <a:p>
            <a:pPr lvl="1"/>
            <a:r>
              <a:rPr lang="hr-HR" sz="2000" dirty="0">
                <a:solidFill>
                  <a:srgbClr val="FF0000"/>
                </a:solidFill>
              </a:rPr>
              <a:t>po ortodromi</a:t>
            </a:r>
            <a:r>
              <a:rPr lang="hr-HR" sz="2000" dirty="0"/>
              <a:t>, geodetskoj liniji elipsoida ili po  velikom krugu kuglaste plohe , odnosno po krivulji koja svaki meridijan zemaljske plohe siječe pod drugim </a:t>
            </a:r>
            <a:r>
              <a:rPr lang="hr-HR" sz="2000" dirty="0" smtClean="0"/>
              <a:t>kutom (krivi/zakrivljeni put) – </a:t>
            </a:r>
            <a:r>
              <a:rPr lang="hr-HR" sz="2000" b="1" dirty="0" err="1" smtClean="0"/>
              <a:t>orthos</a:t>
            </a:r>
            <a:r>
              <a:rPr lang="hr-HR" sz="2000" b="1" dirty="0" smtClean="0"/>
              <a:t> </a:t>
            </a:r>
            <a:r>
              <a:rPr lang="hr-HR" sz="2000" b="1" dirty="0" err="1" smtClean="0"/>
              <a:t>dromos</a:t>
            </a:r>
            <a:endParaRPr lang="hr-HR" sz="2000" b="1" dirty="0" smtClean="0"/>
          </a:p>
          <a:p>
            <a:pPr lvl="1"/>
            <a:r>
              <a:rPr lang="hr-HR" sz="2000" dirty="0" smtClean="0">
                <a:solidFill>
                  <a:srgbClr val="FF0000"/>
                </a:solidFill>
              </a:rPr>
              <a:t>kombinirano </a:t>
            </a:r>
          </a:p>
          <a:p>
            <a:pPr lvl="1"/>
            <a:endParaRPr lang="hr-HR" sz="2000" dirty="0"/>
          </a:p>
          <a:p>
            <a:r>
              <a:rPr lang="hr-HR" sz="2400" dirty="0"/>
              <a:t>Plovidba po </a:t>
            </a:r>
            <a:r>
              <a:rPr lang="hr-HR" sz="2400" dirty="0" err="1"/>
              <a:t>loksodromi</a:t>
            </a:r>
            <a:r>
              <a:rPr lang="hr-HR" sz="2400" dirty="0"/>
              <a:t> je </a:t>
            </a:r>
            <a:r>
              <a:rPr lang="hr-HR" sz="2400" dirty="0" smtClean="0"/>
              <a:t>najčešća </a:t>
            </a:r>
            <a:r>
              <a:rPr lang="hr-HR" sz="2400" dirty="0"/>
              <a:t>jer </a:t>
            </a:r>
            <a:r>
              <a:rPr lang="hr-HR" sz="2400" dirty="0" smtClean="0"/>
              <a:t>je najjednostavnija - </a:t>
            </a:r>
            <a:r>
              <a:rPr lang="hr-HR" sz="2400" b="1" dirty="0" smtClean="0"/>
              <a:t>plovidbom </a:t>
            </a:r>
            <a:r>
              <a:rPr lang="hr-HR" sz="2400" b="1" dirty="0"/>
              <a:t>po </a:t>
            </a:r>
            <a:r>
              <a:rPr lang="hr-HR" sz="2400" b="1" dirty="0" err="1"/>
              <a:t>loksodromi</a:t>
            </a:r>
            <a:r>
              <a:rPr lang="hr-HR" sz="2400" b="1" dirty="0"/>
              <a:t> kormilar ne mijenja kurs</a:t>
            </a:r>
            <a:r>
              <a:rPr lang="hr-HR" sz="2400" dirty="0"/>
              <a:t>. </a:t>
            </a:r>
            <a:r>
              <a:rPr lang="hr-HR" sz="2400" b="1" dirty="0" smtClean="0"/>
              <a:t>Nedostatak</a:t>
            </a:r>
            <a:r>
              <a:rPr lang="hr-HR" sz="2400" dirty="0" smtClean="0"/>
              <a:t>  - </a:t>
            </a:r>
            <a:r>
              <a:rPr lang="hr-HR" sz="2400" dirty="0"/>
              <a:t>plovidbom po </a:t>
            </a:r>
            <a:r>
              <a:rPr lang="hr-HR" sz="2400" dirty="0" err="1"/>
              <a:t>loksodromi</a:t>
            </a:r>
            <a:r>
              <a:rPr lang="hr-HR" sz="2400" dirty="0"/>
              <a:t> brod pređe dulji put od točke polaska do točke dolaska.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I. </a:t>
            </a:r>
            <a:r>
              <a:rPr lang="hr-HR" dirty="0" err="1" smtClean="0"/>
              <a:t>Loksodromski</a:t>
            </a:r>
            <a:r>
              <a:rPr lang="hr-HR" dirty="0" smtClean="0"/>
              <a:t> problem </a:t>
            </a:r>
            <a:endParaRPr lang="hr-HR" dirty="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ph idx="1"/>
          </p:nvPr>
        </p:nvGraphicFramePr>
        <p:xfrm>
          <a:off x="827584" y="1988840"/>
          <a:ext cx="7070177" cy="933797"/>
        </p:xfrm>
        <a:graphic>
          <a:graphicData uri="http://schemas.openxmlformats.org/presentationml/2006/ole">
            <p:oleObj spid="_x0000_s69634" name="Jednadžba" r:id="rId3" imgW="5384800" imgH="711200" progId="Equation.3">
              <p:embed/>
            </p:oleObj>
          </a:graphicData>
        </a:graphic>
      </p:graphicFrame>
      <p:pic>
        <p:nvPicPr>
          <p:cNvPr id="6" name="Slika 6" descr="1 probl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284984"/>
            <a:ext cx="4464496" cy="17243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4833" y="3244334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Δλ</a:t>
            </a:r>
            <a:r>
              <a:rPr lang="hr-HR" dirty="0" smtClean="0"/>
              <a:t>=</a:t>
            </a:r>
            <a:r>
              <a:rPr lang="el-GR" dirty="0" smtClean="0"/>
              <a:t>λ</a:t>
            </a:r>
            <a:r>
              <a:rPr lang="hr-HR" dirty="0" smtClean="0"/>
              <a:t>2-</a:t>
            </a:r>
            <a:r>
              <a:rPr lang="el-GR" dirty="0" smtClean="0"/>
              <a:t>λ</a:t>
            </a:r>
            <a:r>
              <a:rPr lang="hr-HR" dirty="0" smtClean="0"/>
              <a:t>1</a:t>
            </a:r>
            <a:endParaRPr lang="hr-HR" dirty="0"/>
          </a:p>
        </p:txBody>
      </p:sp>
      <p:pic>
        <p:nvPicPr>
          <p:cNvPr id="8" name="Slika 3" descr="3 loksodromsk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573016"/>
            <a:ext cx="2360834" cy="2219018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509120"/>
            <a:ext cx="962025" cy="600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404664"/>
          </a:xfrm>
        </p:spPr>
        <p:txBody>
          <a:bodyPr>
            <a:normAutofit/>
          </a:bodyPr>
          <a:lstStyle/>
          <a:p>
            <a:r>
              <a:rPr lang="hr-HR" sz="2000" dirty="0" smtClean="0"/>
              <a:t> </a:t>
            </a:r>
            <a:r>
              <a:rPr lang="hr-HR" sz="2000" b="1" dirty="0" smtClean="0"/>
              <a:t>I. </a:t>
            </a:r>
            <a:r>
              <a:rPr lang="hr-HR" sz="2000" b="1" dirty="0" err="1" smtClean="0"/>
              <a:t>loksodromski</a:t>
            </a:r>
            <a:r>
              <a:rPr lang="hr-HR" sz="2000" b="1" dirty="0" smtClean="0"/>
              <a:t> problem</a:t>
            </a:r>
            <a:endParaRPr lang="hr-HR" sz="2000" b="1" dirty="0"/>
          </a:p>
        </p:txBody>
      </p:sp>
      <p:pic>
        <p:nvPicPr>
          <p:cNvPr id="7" name="Rezervirano mjesto sadržaja 6" descr="1 pro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7394" y="548680"/>
            <a:ext cx="7973770" cy="3096344"/>
          </a:xfrm>
        </p:spPr>
      </p:pic>
      <p:pic>
        <p:nvPicPr>
          <p:cNvPr id="5" name="Slika 6" descr="1 proble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365104"/>
            <a:ext cx="6938451" cy="2232248"/>
          </a:xfrm>
          <a:prstGeom prst="rect">
            <a:avLst/>
          </a:prstGeom>
        </p:spPr>
      </p:pic>
      <p:pic>
        <p:nvPicPr>
          <p:cNvPr id="6" name="Rezervirano mjesto sadržaja 3" descr="loksodromski kursev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708920"/>
            <a:ext cx="3356195" cy="29737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28384" y="908720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3995936" y="1988840"/>
            <a:ext cx="8803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700" dirty="0" smtClean="0">
                <a:solidFill>
                  <a:srgbClr val="FF0000"/>
                </a:solidFill>
              </a:rPr>
              <a:t>=180°-K</a:t>
            </a:r>
            <a:endParaRPr lang="hr-HR" sz="17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212976"/>
            <a:ext cx="8803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700" dirty="0" smtClean="0">
                <a:solidFill>
                  <a:srgbClr val="FF0000"/>
                </a:solidFill>
              </a:rPr>
              <a:t>=360°-K</a:t>
            </a:r>
            <a:endParaRPr lang="hr-HR" sz="17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4293096"/>
            <a:ext cx="898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K→</a:t>
            </a:r>
            <a:r>
              <a:rPr lang="hr-HR" sz="2800" dirty="0" smtClean="0"/>
              <a:t> </a:t>
            </a:r>
            <a:r>
              <a:rPr lang="hr-HR" sz="2000" dirty="0" smtClean="0"/>
              <a:t>K</a:t>
            </a:r>
            <a:r>
              <a:rPr lang="hr-HR" sz="1200" dirty="0" smtClean="0"/>
              <a:t>L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pic>
        <p:nvPicPr>
          <p:cNvPr id="16" name="Slika 3" descr="3 loksodromsk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980728"/>
            <a:ext cx="1594734" cy="1498938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628800"/>
            <a:ext cx="731142" cy="456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II. </a:t>
            </a:r>
            <a:r>
              <a:rPr lang="hr-HR" dirty="0" err="1" smtClean="0"/>
              <a:t>loksodromski</a:t>
            </a:r>
            <a:r>
              <a:rPr lang="hr-HR" dirty="0" smtClean="0"/>
              <a:t> problem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Iz pozicije polaska </a:t>
            </a:r>
            <a:r>
              <a:rPr lang="hr-HR" sz="2400" b="1" i="1" dirty="0" smtClean="0"/>
              <a:t>P</a:t>
            </a:r>
            <a:r>
              <a:rPr lang="hr-HR" sz="2400" b="1" baseline="-25000" dirty="0" smtClean="0"/>
              <a:t>1</a:t>
            </a:r>
            <a:r>
              <a:rPr lang="hr-HR" sz="2400" b="1" dirty="0" smtClean="0"/>
              <a:t> </a:t>
            </a:r>
            <a:r>
              <a:rPr lang="hr-HR" sz="2400" dirty="0" smtClean="0"/>
              <a:t> brod isplovi u određenom </a:t>
            </a:r>
            <a:r>
              <a:rPr lang="hr-HR" sz="2400" dirty="0" err="1" smtClean="0"/>
              <a:t>loksodromskom</a:t>
            </a:r>
            <a:r>
              <a:rPr lang="hr-HR" sz="2400" dirty="0" smtClean="0"/>
              <a:t> kursu </a:t>
            </a:r>
            <a:r>
              <a:rPr lang="hr-HR" sz="2400" b="1" dirty="0" smtClean="0"/>
              <a:t>(</a:t>
            </a:r>
            <a:r>
              <a:rPr lang="hr-HR" sz="2400" b="1" i="1" dirty="0" smtClean="0"/>
              <a:t>K</a:t>
            </a:r>
            <a:r>
              <a:rPr lang="hr-HR" sz="2400" b="1" i="1" baseline="-25000" dirty="0" smtClean="0"/>
              <a:t>L</a:t>
            </a:r>
            <a:r>
              <a:rPr lang="hr-HR" sz="2400" b="1" dirty="0" smtClean="0"/>
              <a:t>) </a:t>
            </a:r>
            <a:r>
              <a:rPr lang="hr-HR" sz="2400" dirty="0" smtClean="0"/>
              <a:t>i u tom nepromijenjenom kursu pređe loksodromsku udaljenost </a:t>
            </a:r>
            <a:r>
              <a:rPr lang="hr-HR" sz="2400" b="1" dirty="0" smtClean="0"/>
              <a:t>(</a:t>
            </a:r>
            <a:r>
              <a:rPr lang="hr-HR" sz="2400" b="1" i="1" dirty="0" smtClean="0"/>
              <a:t>D</a:t>
            </a:r>
            <a:r>
              <a:rPr lang="hr-HR" sz="2400" b="1" i="1" baseline="-25000" dirty="0" smtClean="0"/>
              <a:t>L</a:t>
            </a:r>
            <a:r>
              <a:rPr lang="hr-HR" sz="2400" b="1" dirty="0" smtClean="0"/>
              <a:t>). </a:t>
            </a:r>
            <a:r>
              <a:rPr lang="hr-HR" sz="2400" dirty="0" smtClean="0"/>
              <a:t>Potrebno je izračunati koordinate pozicije dolaska </a:t>
            </a:r>
            <a:r>
              <a:rPr lang="hr-HR" sz="2400" i="1" dirty="0" smtClean="0"/>
              <a:t>P</a:t>
            </a:r>
            <a:r>
              <a:rPr lang="hr-HR" sz="2400" baseline="-25000" dirty="0" smtClean="0"/>
              <a:t>2</a:t>
            </a:r>
            <a:r>
              <a:rPr lang="hr-HR" sz="2400" dirty="0" smtClean="0"/>
              <a:t>. U ovom slučaju izračunavaju se relativne koordinate :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1600" dirty="0" smtClean="0"/>
              <a:t>Ako je udaljenost manja od </a:t>
            </a:r>
            <a:r>
              <a:rPr lang="hr-HR" sz="1600" b="1" dirty="0" smtClean="0"/>
              <a:t>700M</a:t>
            </a:r>
            <a:r>
              <a:rPr lang="hr-HR" sz="1600" dirty="0" smtClean="0"/>
              <a:t> koristi se približna pojednostavljena jednadžba</a:t>
            </a:r>
            <a:r>
              <a:rPr lang="hr-HR" sz="2400" dirty="0" smtClean="0"/>
              <a:t>:</a:t>
            </a:r>
            <a:endParaRPr lang="hr-HR" sz="2400" dirty="0"/>
          </a:p>
        </p:txBody>
      </p:sp>
      <p:pic>
        <p:nvPicPr>
          <p:cNvPr id="4" name="Slika 3" descr="2 pro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717032"/>
            <a:ext cx="2016224" cy="585355"/>
          </a:xfrm>
          <a:prstGeom prst="rect">
            <a:avLst/>
          </a:prstGeom>
        </p:spPr>
      </p:pic>
      <p:pic>
        <p:nvPicPr>
          <p:cNvPr id="5" name="Slika 4" descr="2prom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293096"/>
            <a:ext cx="1962220" cy="504056"/>
          </a:xfrm>
          <a:prstGeom prst="rect">
            <a:avLst/>
          </a:prstGeom>
        </p:spPr>
      </p:pic>
      <p:pic>
        <p:nvPicPr>
          <p:cNvPr id="6" name="Slika 5" descr="2prom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717032"/>
            <a:ext cx="2211069" cy="648072"/>
          </a:xfrm>
          <a:prstGeom prst="rect">
            <a:avLst/>
          </a:prstGeom>
        </p:spPr>
      </p:pic>
      <p:pic>
        <p:nvPicPr>
          <p:cNvPr id="7" name="Slika 6" descr="2prom4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293096"/>
            <a:ext cx="2378406" cy="504056"/>
          </a:xfrm>
          <a:prstGeom prst="rect">
            <a:avLst/>
          </a:prstGeom>
        </p:spPr>
      </p:pic>
      <p:pic>
        <p:nvPicPr>
          <p:cNvPr id="8" name="Slika 7" descr="po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7984" y="5551720"/>
            <a:ext cx="1940675" cy="864096"/>
          </a:xfrm>
          <a:prstGeom prst="rect">
            <a:avLst/>
          </a:prstGeom>
        </p:spPr>
      </p:pic>
      <p:pic>
        <p:nvPicPr>
          <p:cNvPr id="11" name="Picture 10" descr="C:\Users\Dave\Downloads\IMG_7561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53" t="16742" r="17184" b="7692"/>
          <a:stretch/>
        </p:blipFill>
        <p:spPr bwMode="auto">
          <a:xfrm>
            <a:off x="3203848" y="5229200"/>
            <a:ext cx="1944216" cy="1440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733256"/>
            <a:ext cx="1739948" cy="576064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2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Netočnost mjerenja udaljenosti izravno na navigacijskoj karti</a:t>
            </a:r>
            <a:endParaRPr lang="hr-HR" b="1" dirty="0"/>
          </a:p>
        </p:txBody>
      </p:sp>
      <p:pic>
        <p:nvPicPr>
          <p:cNvPr id="4" name="Picture 3" descr="C:\Users\Dave\Downloads\IMG_7562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0" t="9757" r="5895"/>
          <a:stretch/>
        </p:blipFill>
        <p:spPr bwMode="auto">
          <a:xfrm>
            <a:off x="1547664" y="1700808"/>
            <a:ext cx="5832648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Određivanje elemenata </a:t>
            </a:r>
            <a:r>
              <a:rPr lang="hr-HR" sz="3200" b="1" dirty="0" err="1" smtClean="0"/>
              <a:t>presjecišta</a:t>
            </a:r>
            <a:r>
              <a:rPr lang="hr-HR" sz="3200" b="1" dirty="0" smtClean="0"/>
              <a:t> loksodrome s ekvatorom</a:t>
            </a:r>
            <a:endParaRPr lang="hr-HR" sz="3200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endParaRPr lang="hr-HR" sz="2400" dirty="0" smtClean="0"/>
          </a:p>
          <a:p>
            <a:pPr>
              <a:buNone/>
            </a:pPr>
            <a:endParaRPr lang="hr-HR" sz="2400" dirty="0" smtClean="0"/>
          </a:p>
        </p:txBody>
      </p:sp>
      <p:pic>
        <p:nvPicPr>
          <p:cNvPr id="6" name="Slika 5" descr="zemlja kao kugla.PNG"/>
          <p:cNvPicPr>
            <a:picLocks noChangeAspect="1"/>
          </p:cNvPicPr>
          <p:nvPr/>
        </p:nvPicPr>
        <p:blipFill>
          <a:blip r:embed="rId2" cstate="print"/>
          <a:srcRect b="8889"/>
          <a:stretch>
            <a:fillRect/>
          </a:stretch>
        </p:blipFill>
        <p:spPr>
          <a:xfrm>
            <a:off x="611560" y="2204864"/>
            <a:ext cx="5920357" cy="29523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19672" y="3789040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1475656" y="3645024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ϕ</a:t>
            </a:r>
            <a:r>
              <a:rPr lang="hr-HR" dirty="0" smtClean="0"/>
              <a:t>1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5157192"/>
            <a:ext cx="387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Loksodromski</a:t>
            </a:r>
            <a:r>
              <a:rPr lang="hr-HR" dirty="0" smtClean="0"/>
              <a:t> trokut na Zemlji kao kugli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683568" y="6093296"/>
            <a:ext cx="612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hr-HR" dirty="0" smtClean="0"/>
              <a:t> – kut  inklinacije loksodrome ,   </a:t>
            </a:r>
            <a:r>
              <a:rPr lang="el-GR" dirty="0" smtClean="0"/>
              <a:t>α</a:t>
            </a:r>
            <a:r>
              <a:rPr lang="hr-HR" dirty="0" smtClean="0"/>
              <a:t> – pomoćni </a:t>
            </a:r>
            <a:r>
              <a:rPr lang="hr-HR" dirty="0" err="1" smtClean="0"/>
              <a:t>loksodromski</a:t>
            </a:r>
            <a:r>
              <a:rPr lang="hr-HR" dirty="0" smtClean="0"/>
              <a:t> kut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Određivanje elemenata </a:t>
            </a:r>
            <a:r>
              <a:rPr lang="hr-HR" sz="3200" b="1" dirty="0" err="1" smtClean="0"/>
              <a:t>presjecišta</a:t>
            </a:r>
            <a:r>
              <a:rPr lang="hr-HR" sz="3200" b="1" dirty="0" smtClean="0"/>
              <a:t> loksodrome s ekvatorom</a:t>
            </a:r>
            <a:endParaRPr lang="hr-HR" sz="3200" b="1" dirty="0"/>
          </a:p>
        </p:txBody>
      </p:sp>
      <p:pic>
        <p:nvPicPr>
          <p:cNvPr id="4" name="Rezervirano mjesto sadržaja 3" descr="merkatorova kart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420888"/>
            <a:ext cx="5420454" cy="3240360"/>
          </a:xfr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356992"/>
            <a:ext cx="914400" cy="56197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Određivanje elemenata </a:t>
            </a:r>
            <a:r>
              <a:rPr lang="hr-HR" sz="3200" b="1" dirty="0" err="1" smtClean="0"/>
              <a:t>presjecišta</a:t>
            </a:r>
            <a:r>
              <a:rPr lang="hr-HR" sz="3200" b="1" dirty="0" smtClean="0"/>
              <a:t> loksodrome s ekvatorom</a:t>
            </a:r>
            <a:endParaRPr lang="hr-HR" sz="3200" b="1" dirty="0"/>
          </a:p>
        </p:txBody>
      </p:sp>
      <p:pic>
        <p:nvPicPr>
          <p:cNvPr id="103426" name="Picture 2" descr="C:\Users\Kos\Documents\IMG_17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685588" cy="2448272"/>
          </a:xfrm>
          <a:prstGeom prst="rect">
            <a:avLst/>
          </a:prstGeom>
          <a:noFill/>
        </p:spPr>
      </p:pic>
      <p:pic>
        <p:nvPicPr>
          <p:cNvPr id="103427" name="Picture 3" descr="C:\Users\Kos\Documents\IMG_1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84784"/>
            <a:ext cx="5112568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5" descr="zemlja kao kugla.PNG"/>
          <p:cNvPicPr>
            <a:picLocks noChangeAspect="1"/>
          </p:cNvPicPr>
          <p:nvPr/>
        </p:nvPicPr>
        <p:blipFill>
          <a:blip r:embed="rId2" cstate="print"/>
          <a:srcRect l="8514" r="12428" b="8889"/>
          <a:stretch>
            <a:fillRect/>
          </a:stretch>
        </p:blipFill>
        <p:spPr>
          <a:xfrm>
            <a:off x="4463480" y="1412776"/>
            <a:ext cx="4680520" cy="295232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Određivanje elemenata </a:t>
            </a:r>
            <a:r>
              <a:rPr lang="hr-HR" sz="3200" b="1" dirty="0" err="1" smtClean="0"/>
              <a:t>presjecišta</a:t>
            </a:r>
            <a:r>
              <a:rPr lang="hr-HR" sz="3200" b="1" dirty="0" smtClean="0"/>
              <a:t> loksodrome s ekvatorom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800" dirty="0" smtClean="0"/>
              <a:t>Između kuta </a:t>
            </a:r>
            <a:r>
              <a:rPr lang="el-GR" sz="1800" b="1" dirty="0" smtClean="0"/>
              <a:t>α</a:t>
            </a:r>
            <a:r>
              <a:rPr lang="hr-HR" sz="1800" dirty="0" smtClean="0"/>
              <a:t> i kuta  </a:t>
            </a:r>
            <a:r>
              <a:rPr lang="hr-HR" sz="1800" b="1" dirty="0" smtClean="0"/>
              <a:t>K</a:t>
            </a:r>
            <a:r>
              <a:rPr lang="hr-HR" sz="1200" b="1" dirty="0" smtClean="0"/>
              <a:t>L  </a:t>
            </a:r>
            <a:r>
              <a:rPr lang="hr-HR" sz="1800" dirty="0" smtClean="0"/>
              <a:t>postoji sljedeća funkcionalna ovisnost :</a:t>
            </a:r>
            <a:endParaRPr lang="hr-HR" sz="1800" dirty="0"/>
          </a:p>
        </p:txBody>
      </p:sp>
      <p:pic>
        <p:nvPicPr>
          <p:cNvPr id="4" name="Slika 3" descr="4 slučaj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132857"/>
            <a:ext cx="5554693" cy="381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2636912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ϕ</a:t>
            </a:r>
            <a:r>
              <a:rPr lang="hr-HR" dirty="0" smtClean="0"/>
              <a:t>1</a:t>
            </a:r>
            <a:endParaRPr lang="hr-HR" dirty="0"/>
          </a:p>
        </p:txBody>
      </p:sp>
      <p:pic>
        <p:nvPicPr>
          <p:cNvPr id="7" name="Rezervirano mjesto sadržaja 3" descr="merkatorova karta.PNG"/>
          <p:cNvPicPr>
            <a:picLocks noChangeAspect="1"/>
          </p:cNvPicPr>
          <p:nvPr/>
        </p:nvPicPr>
        <p:blipFill>
          <a:blip r:embed="rId4" cstate="print"/>
          <a:srcRect l="11956" t="4444" r="8337" b="8889"/>
          <a:stretch>
            <a:fillRect/>
          </a:stretch>
        </p:blipFill>
        <p:spPr>
          <a:xfrm>
            <a:off x="4788024" y="4005064"/>
            <a:ext cx="4320480" cy="2808312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013176"/>
            <a:ext cx="720080" cy="442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Određivanje elemenata </a:t>
            </a:r>
            <a:r>
              <a:rPr lang="hr-HR" sz="3200" b="1" dirty="0" err="1" smtClean="0"/>
              <a:t>presjecišta</a:t>
            </a:r>
            <a:r>
              <a:rPr lang="hr-HR" sz="3200" b="1" dirty="0" smtClean="0"/>
              <a:t> loksodrome s ekvatorom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Iz </a:t>
            </a:r>
            <a:r>
              <a:rPr lang="hr-HR" sz="2000" dirty="0" err="1" smtClean="0"/>
              <a:t>loksodromskog</a:t>
            </a:r>
            <a:r>
              <a:rPr lang="hr-HR" sz="2000" dirty="0" smtClean="0"/>
              <a:t> trokuta prikazanog na karti </a:t>
            </a:r>
            <a:r>
              <a:rPr lang="hr-HR" sz="2000" dirty="0" err="1" smtClean="0"/>
              <a:t>Mercartorove</a:t>
            </a:r>
            <a:r>
              <a:rPr lang="hr-HR" sz="2000" dirty="0" smtClean="0"/>
              <a:t> projekcije može se izračunati relativna koordinata </a:t>
            </a:r>
            <a:r>
              <a:rPr lang="el-GR" sz="2000" b="1" dirty="0" smtClean="0"/>
              <a:t>Δλ</a:t>
            </a:r>
            <a:r>
              <a:rPr lang="hr-HR" sz="1400" b="1" dirty="0" smtClean="0"/>
              <a:t>S </a:t>
            </a:r>
            <a:r>
              <a:rPr lang="hr-HR" sz="2000" dirty="0" smtClean="0"/>
              <a:t> na sljedeći način :</a:t>
            </a:r>
          </a:p>
          <a:p>
            <a:pPr>
              <a:buNone/>
            </a:pPr>
            <a:r>
              <a:rPr lang="hr-HR" sz="2000" b="1" dirty="0" smtClean="0"/>
              <a:t>                                                          </a:t>
            </a:r>
            <a:r>
              <a:rPr lang="el-GR" sz="2000" b="1" dirty="0" smtClean="0"/>
              <a:t>Δλ</a:t>
            </a:r>
            <a:r>
              <a:rPr lang="hr-HR" sz="1400" b="1" dirty="0" smtClean="0"/>
              <a:t>S – </a:t>
            </a:r>
            <a:r>
              <a:rPr lang="hr-HR" sz="2000" dirty="0" smtClean="0"/>
              <a:t>razlika geografske dužine između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meridijana pozicije polaska (P</a:t>
            </a:r>
            <a:r>
              <a:rPr lang="hr-HR" sz="1400" dirty="0" smtClean="0"/>
              <a:t>1</a:t>
            </a:r>
            <a:r>
              <a:rPr lang="hr-HR" sz="2000" dirty="0" smtClean="0"/>
              <a:t> ) i meridijana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pozicije sjecišta loksodrome (čvor loksodrome)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s ekvatorom (S</a:t>
            </a:r>
            <a:r>
              <a:rPr lang="hr-HR" sz="1600" dirty="0" smtClean="0"/>
              <a:t>L </a:t>
            </a:r>
            <a:r>
              <a:rPr lang="hr-HR" sz="2000" dirty="0" smtClean="0"/>
              <a:t>)</a:t>
            </a:r>
          </a:p>
          <a:p>
            <a:pPr>
              <a:buNone/>
            </a:pPr>
            <a:r>
              <a:rPr lang="hr-HR" sz="2000" b="1" dirty="0" smtClean="0"/>
              <a:t>                                                          tg</a:t>
            </a:r>
            <a:r>
              <a:rPr lang="el-GR" sz="2000" b="1" dirty="0" smtClean="0"/>
              <a:t>α</a:t>
            </a:r>
            <a:r>
              <a:rPr lang="hr-HR" sz="2000" b="1" dirty="0" smtClean="0"/>
              <a:t> = </a:t>
            </a:r>
            <a:r>
              <a:rPr lang="el-GR" sz="2000" b="1" dirty="0" smtClean="0"/>
              <a:t>Δλ</a:t>
            </a:r>
            <a:r>
              <a:rPr lang="hr-HR" sz="1400" b="1" dirty="0" smtClean="0"/>
              <a:t>S </a:t>
            </a:r>
            <a:r>
              <a:rPr lang="hr-HR" sz="2000" b="1" dirty="0" smtClean="0"/>
              <a:t>/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M1   ;     </a:t>
            </a:r>
            <a:r>
              <a:rPr lang="el-GR" sz="2000" b="1" dirty="0" smtClean="0"/>
              <a:t>Δλ</a:t>
            </a:r>
            <a:r>
              <a:rPr lang="hr-HR" sz="1400" b="1" dirty="0" smtClean="0"/>
              <a:t>S </a:t>
            </a:r>
            <a:r>
              <a:rPr lang="hr-HR" sz="2000" b="1" dirty="0" smtClean="0"/>
              <a:t>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M1 tg</a:t>
            </a:r>
            <a:r>
              <a:rPr lang="el-GR" sz="2000" b="1" dirty="0" smtClean="0"/>
              <a:t>α</a:t>
            </a:r>
            <a:r>
              <a:rPr lang="hr-HR" sz="2000" b="1" dirty="0" smtClean="0"/>
              <a:t>   </a:t>
            </a:r>
          </a:p>
          <a:p>
            <a:pPr>
              <a:buNone/>
            </a:pPr>
            <a:r>
              <a:rPr lang="hr-HR" sz="2000" b="1" dirty="0" smtClean="0"/>
              <a:t>                                                          tgβ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M1 / </a:t>
            </a:r>
            <a:r>
              <a:rPr lang="el-GR" sz="2000" b="1" dirty="0" smtClean="0"/>
              <a:t>Δλ</a:t>
            </a:r>
            <a:r>
              <a:rPr lang="hr-HR" sz="1400" b="1" dirty="0" smtClean="0"/>
              <a:t>S  </a:t>
            </a:r>
            <a:r>
              <a:rPr lang="hr-HR" sz="2000" b="1" dirty="0" smtClean="0"/>
              <a:t> - inklinacija ortodrome</a:t>
            </a:r>
          </a:p>
          <a:p>
            <a:pPr>
              <a:buNone/>
            </a:pPr>
            <a:endParaRPr lang="hr-HR" sz="2000" b="1" dirty="0" smtClean="0"/>
          </a:p>
          <a:p>
            <a:pPr>
              <a:buNone/>
            </a:pPr>
            <a:r>
              <a:rPr lang="hr-HR" sz="2000" b="1" dirty="0" smtClean="0"/>
              <a:t>              Koordinate pozicije  (S</a:t>
            </a:r>
            <a:r>
              <a:rPr lang="hr-HR" sz="1400" b="1" dirty="0" smtClean="0"/>
              <a:t>L </a:t>
            </a:r>
            <a:r>
              <a:rPr lang="hr-HR" sz="2000" b="1" dirty="0" smtClean="0"/>
              <a:t>) - čvora loksodrome   :</a:t>
            </a:r>
          </a:p>
          <a:p>
            <a:pPr>
              <a:buNone/>
            </a:pPr>
            <a:r>
              <a:rPr lang="hr-HR" sz="2000" b="1" dirty="0" smtClean="0"/>
              <a:t>                                     </a:t>
            </a:r>
            <a:r>
              <a:rPr lang="el-GR" sz="2000" b="1" dirty="0" smtClean="0"/>
              <a:t>ϕ</a:t>
            </a:r>
            <a:r>
              <a:rPr lang="hr-HR" sz="2000" b="1" dirty="0" smtClean="0"/>
              <a:t> = 00°</a:t>
            </a:r>
            <a:r>
              <a:rPr lang="hr-HR" sz="2000" b="1" dirty="0" err="1" smtClean="0"/>
              <a:t>00</a:t>
            </a:r>
            <a:r>
              <a:rPr lang="hr-HR" sz="2000" b="1" dirty="0" smtClean="0"/>
              <a:t>’00’’</a:t>
            </a:r>
            <a:br>
              <a:rPr lang="hr-HR" sz="2000" b="1" dirty="0" smtClean="0"/>
            </a:br>
            <a:r>
              <a:rPr lang="hr-HR" sz="2000" b="1" dirty="0" smtClean="0"/>
              <a:t>                                </a:t>
            </a:r>
            <a:r>
              <a:rPr lang="el-GR" sz="2000" b="1" dirty="0" smtClean="0"/>
              <a:t>λ</a:t>
            </a:r>
            <a:r>
              <a:rPr lang="hr-HR" sz="2000" b="1" dirty="0" smtClean="0"/>
              <a:t> = </a:t>
            </a:r>
            <a:r>
              <a:rPr lang="el-GR" sz="2000" b="1" dirty="0" smtClean="0"/>
              <a:t>λ</a:t>
            </a:r>
            <a:r>
              <a:rPr lang="hr-HR" sz="1600" b="1" dirty="0" smtClean="0"/>
              <a:t>1 + </a:t>
            </a:r>
            <a:r>
              <a:rPr lang="el-GR" sz="1800" b="1" dirty="0" smtClean="0"/>
              <a:t>Δλ</a:t>
            </a:r>
            <a:r>
              <a:rPr lang="hr-HR" sz="1400" b="1" dirty="0" smtClean="0"/>
              <a:t>S</a:t>
            </a:r>
            <a:endParaRPr lang="hr-HR" sz="1800" b="1" dirty="0"/>
          </a:p>
        </p:txBody>
      </p:sp>
      <p:pic>
        <p:nvPicPr>
          <p:cNvPr id="4" name="Picture 2" descr="C:\Users\Kos\Documents\IMG_1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168352" cy="2104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Određivanje loksodromske udaljenosti od pozicije P</a:t>
            </a:r>
            <a:r>
              <a:rPr lang="hr-HR" sz="2000" b="1" dirty="0" smtClean="0"/>
              <a:t>1   </a:t>
            </a:r>
            <a:r>
              <a:rPr lang="hr-HR" sz="2800" b="1" dirty="0" smtClean="0"/>
              <a:t>do čvora loksodrome (S</a:t>
            </a:r>
            <a:r>
              <a:rPr lang="hr-HR" sz="2000" b="1" dirty="0" smtClean="0"/>
              <a:t>L 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Geometrijski odnosi između odnosnih veličina prikazani su na sljedećoj slici: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</a:t>
            </a:r>
            <a:r>
              <a:rPr lang="hr-HR" sz="2000" b="1" dirty="0" smtClean="0"/>
              <a:t>Kateta P</a:t>
            </a:r>
            <a:r>
              <a:rPr lang="hr-HR" sz="1600" b="1" dirty="0" smtClean="0"/>
              <a:t>1</a:t>
            </a:r>
            <a:r>
              <a:rPr lang="hr-HR" sz="2000" b="1" dirty="0" smtClean="0"/>
              <a:t>P</a:t>
            </a:r>
            <a:r>
              <a:rPr lang="hr-HR" sz="1600" b="1" dirty="0" smtClean="0"/>
              <a:t>1’ </a:t>
            </a:r>
            <a:r>
              <a:rPr lang="hr-HR" sz="2000" b="1" dirty="0" smtClean="0"/>
              <a:t>= </a:t>
            </a:r>
            <a:r>
              <a:rPr lang="el-GR" sz="2000" b="1" dirty="0" smtClean="0"/>
              <a:t>Δϕ</a:t>
            </a:r>
            <a:r>
              <a:rPr lang="hr-HR" sz="2000" b="1" dirty="0" smtClean="0"/>
              <a:t>M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</a:t>
            </a:r>
            <a:r>
              <a:rPr lang="hr-HR" sz="1600" b="1" dirty="0" smtClean="0"/>
              <a:t>1 </a:t>
            </a:r>
            <a:r>
              <a:rPr lang="hr-HR" sz="2000" b="1" dirty="0" smtClean="0"/>
              <a:t>- 0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</a:t>
            </a:r>
            <a:r>
              <a:rPr lang="hr-HR" sz="1600" b="1" dirty="0" smtClean="0"/>
              <a:t>1 </a:t>
            </a:r>
            <a:r>
              <a:rPr lang="hr-HR" sz="2000" b="1" dirty="0" smtClean="0"/>
              <a:t>–</a:t>
            </a:r>
            <a:br>
              <a:rPr lang="hr-HR" sz="2000" b="1" dirty="0" smtClean="0"/>
            </a:br>
            <a:r>
              <a:rPr lang="hr-HR" sz="2000" b="1" dirty="0" smtClean="0"/>
              <a:t>                                                               </a:t>
            </a:r>
            <a:r>
              <a:rPr lang="hr-HR" sz="2000" b="1" dirty="0" err="1" smtClean="0"/>
              <a:t>Mercatorova</a:t>
            </a:r>
            <a:r>
              <a:rPr lang="hr-HR" sz="2000" b="1" dirty="0" smtClean="0"/>
              <a:t> širina  pozicije 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polaska P</a:t>
            </a:r>
            <a:r>
              <a:rPr lang="hr-HR" sz="1600" dirty="0" smtClean="0"/>
              <a:t>1</a:t>
            </a:r>
            <a:r>
              <a:rPr lang="hr-HR" sz="2000" dirty="0" smtClean="0"/>
              <a:t> izražena u lučnim minutama (‘)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Ova veličina može izračunati 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pomoću sljedeće jednadžbe :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Jednadžba vrijedi za bilo koji odabrani referentni elipsoid s tim da je : 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a – ekvatorska poluos , b – meridijanska poluos                                                                         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</a:t>
            </a:r>
            <a:endParaRPr lang="hr-HR" sz="2000" b="1" dirty="0"/>
          </a:p>
        </p:txBody>
      </p:sp>
      <p:pic>
        <p:nvPicPr>
          <p:cNvPr id="8" name="Picture 2" descr="C:\Users\Kos\Documents\IMG_1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56" y="1557308"/>
            <a:ext cx="3576412" cy="2375748"/>
          </a:xfrm>
          <a:prstGeom prst="rect">
            <a:avLst/>
          </a:prstGeom>
          <a:noFill/>
        </p:spPr>
      </p:pic>
      <p:pic>
        <p:nvPicPr>
          <p:cNvPr id="10" name="Picture 4" descr="C:\Users\Kos\Documents\IMG_1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933056"/>
            <a:ext cx="6322938" cy="990196"/>
          </a:xfrm>
          <a:prstGeom prst="rect">
            <a:avLst/>
          </a:prstGeom>
          <a:noFill/>
        </p:spPr>
      </p:pic>
      <p:pic>
        <p:nvPicPr>
          <p:cNvPr id="12" name="Picture 5" descr="C:\Users\Kos\Documents\IMG_17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373216"/>
            <a:ext cx="3165748" cy="560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Metode plovidbe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Po </a:t>
            </a:r>
            <a:r>
              <a:rPr lang="hr-HR" sz="2400" b="1" dirty="0"/>
              <a:t>ortodromi</a:t>
            </a:r>
            <a:r>
              <a:rPr lang="hr-HR" sz="2400" dirty="0"/>
              <a:t> </a:t>
            </a:r>
            <a:r>
              <a:rPr lang="hr-HR" sz="2400" dirty="0" smtClean="0"/>
              <a:t> </a:t>
            </a:r>
            <a:r>
              <a:rPr lang="hr-HR" sz="2400" b="1" dirty="0"/>
              <a:t>plovidba je </a:t>
            </a:r>
            <a:r>
              <a:rPr lang="hr-HR" sz="2400" b="1" dirty="0" smtClean="0"/>
              <a:t>najkraća</a:t>
            </a:r>
            <a:r>
              <a:rPr lang="hr-HR" sz="2400" dirty="0"/>
              <a:t>, jer brod plovi po luku velikog </a:t>
            </a:r>
            <a:r>
              <a:rPr lang="hr-HR" sz="2400" dirty="0" smtClean="0"/>
              <a:t>kruga N</a:t>
            </a:r>
            <a:r>
              <a:rPr lang="hr-HR" sz="2400" b="1" dirty="0" smtClean="0"/>
              <a:t>edostatak </a:t>
            </a:r>
            <a:r>
              <a:rPr lang="hr-HR" sz="2400" dirty="0" smtClean="0"/>
              <a:t>– brod bi neprekidno  tijekom plovidbe </a:t>
            </a:r>
            <a:r>
              <a:rPr lang="hr-HR" sz="2400" b="1" dirty="0"/>
              <a:t>trebao mijenjati kurs</a:t>
            </a:r>
            <a:r>
              <a:rPr lang="hr-HR" sz="2400" dirty="0"/>
              <a:t>. Inače po </a:t>
            </a:r>
            <a:r>
              <a:rPr lang="hr-HR" sz="2400" b="1" dirty="0"/>
              <a:t>ortodromi brod plovi </a:t>
            </a:r>
            <a:r>
              <a:rPr lang="hr-HR" sz="2400" b="1" dirty="0" smtClean="0"/>
              <a:t>i u </a:t>
            </a:r>
            <a:r>
              <a:rPr lang="hr-HR" sz="2400" b="1" dirty="0"/>
              <a:t>obalnoj plovidbi kada kormilar usmjerava brod prema nekom </a:t>
            </a:r>
            <a:r>
              <a:rPr lang="hr-HR" sz="2400" b="1" dirty="0" err="1"/>
              <a:t>terestričkom</a:t>
            </a:r>
            <a:r>
              <a:rPr lang="hr-HR" sz="2400" b="1" dirty="0"/>
              <a:t> objektu bilo vizualnim opažanjem, bilo pomoću radara ili radiogoniometra</a:t>
            </a:r>
            <a:r>
              <a:rPr lang="hr-HR" sz="2400" b="1" dirty="0" smtClean="0"/>
              <a:t>.</a:t>
            </a:r>
          </a:p>
          <a:p>
            <a:r>
              <a:rPr lang="hr-HR" sz="2400" b="1" dirty="0" smtClean="0"/>
              <a:t>Primjer: </a:t>
            </a:r>
            <a:r>
              <a:rPr lang="hr-HR" sz="2400" dirty="0" smtClean="0"/>
              <a:t> Putovanje </a:t>
            </a:r>
            <a:r>
              <a:rPr lang="hr-HR" sz="2400" dirty="0"/>
              <a:t>između San Francisca (USA) do Yokohame (Japan) plovidbom po </a:t>
            </a:r>
            <a:r>
              <a:rPr lang="hr-HR" sz="2400" dirty="0" err="1"/>
              <a:t>loksodromi</a:t>
            </a:r>
            <a:r>
              <a:rPr lang="hr-HR" sz="2400" dirty="0"/>
              <a:t> brod pređe </a:t>
            </a:r>
            <a:r>
              <a:rPr lang="hr-HR" sz="2400" b="1" dirty="0"/>
              <a:t>4820</a:t>
            </a:r>
            <a:r>
              <a:rPr lang="hr-HR" sz="2400" dirty="0"/>
              <a:t> </a:t>
            </a:r>
            <a:r>
              <a:rPr lang="hr-HR" sz="2400" b="1" dirty="0"/>
              <a:t>M</a:t>
            </a:r>
            <a:r>
              <a:rPr lang="hr-HR" sz="2400" dirty="0"/>
              <a:t> </a:t>
            </a:r>
            <a:r>
              <a:rPr lang="hr-HR" sz="2400" dirty="0" smtClean="0"/>
              <a:t>, a </a:t>
            </a:r>
            <a:r>
              <a:rPr lang="hr-HR" sz="2400" dirty="0"/>
              <a:t>plovi li po ortodromi ta udaljenost iznosi </a:t>
            </a:r>
            <a:r>
              <a:rPr lang="hr-HR" sz="2400" b="1" dirty="0"/>
              <a:t>4536 </a:t>
            </a:r>
            <a:r>
              <a:rPr lang="hr-HR" sz="2400" b="1" dirty="0" smtClean="0"/>
              <a:t>M-</a:t>
            </a:r>
            <a:r>
              <a:rPr lang="hr-HR" sz="2400" dirty="0" smtClean="0"/>
              <a:t> </a:t>
            </a:r>
            <a:r>
              <a:rPr lang="hr-HR" sz="2400" dirty="0"/>
              <a:t>ušteda je </a:t>
            </a:r>
            <a:r>
              <a:rPr lang="hr-HR" sz="2400" dirty="0" smtClean="0"/>
              <a:t> </a:t>
            </a:r>
            <a:r>
              <a:rPr lang="hr-HR" sz="2400" b="1" dirty="0"/>
              <a:t>284 M</a:t>
            </a:r>
            <a:r>
              <a:rPr lang="hr-HR" sz="2400" dirty="0"/>
              <a:t>. </a:t>
            </a:r>
            <a:r>
              <a:rPr lang="hr-HR" sz="2400" dirty="0" smtClean="0"/>
              <a:t>Putovanje  </a:t>
            </a:r>
            <a:r>
              <a:rPr lang="hr-HR" sz="2400" dirty="0"/>
              <a:t>od Sydneya (Australija) do </a:t>
            </a:r>
            <a:r>
              <a:rPr lang="hr-HR" sz="2400" dirty="0" err="1" smtClean="0"/>
              <a:t>Valparaisa</a:t>
            </a:r>
            <a:r>
              <a:rPr lang="hr-HR" sz="2400" dirty="0" smtClean="0"/>
              <a:t> </a:t>
            </a:r>
            <a:r>
              <a:rPr lang="hr-HR" sz="2400" dirty="0"/>
              <a:t>(</a:t>
            </a:r>
            <a:r>
              <a:rPr lang="hr-HR" sz="2400" dirty="0" err="1"/>
              <a:t>Chile</a:t>
            </a:r>
            <a:r>
              <a:rPr lang="hr-HR" sz="2400" dirty="0" smtClean="0"/>
              <a:t>) – </a:t>
            </a:r>
            <a:r>
              <a:rPr lang="hr-HR" sz="2400" b="1" dirty="0" smtClean="0"/>
              <a:t>ušteda  </a:t>
            </a:r>
            <a:r>
              <a:rPr lang="hr-HR" sz="2400" b="1" dirty="0"/>
              <a:t>iznosi 740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Određivanje loksodromske udaljenosti od pozicije P</a:t>
            </a:r>
            <a:r>
              <a:rPr lang="hr-HR" sz="2000" b="1" dirty="0" smtClean="0"/>
              <a:t>1   </a:t>
            </a:r>
            <a:r>
              <a:rPr lang="hr-HR" sz="2800" b="1" dirty="0" smtClean="0"/>
              <a:t>do čvora loksodrome (S</a:t>
            </a:r>
            <a:r>
              <a:rPr lang="hr-HR" sz="2000" b="1" dirty="0" smtClean="0"/>
              <a:t>L 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Geometrijski odnosi između odnosnih veličina prikazani su na sljedećoj slici :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</a:t>
            </a:r>
            <a:r>
              <a:rPr lang="hr-HR" sz="2000" b="1" dirty="0" smtClean="0"/>
              <a:t>Kateta P</a:t>
            </a:r>
            <a:r>
              <a:rPr lang="hr-HR" sz="1600" b="1" dirty="0" smtClean="0"/>
              <a:t>1</a:t>
            </a:r>
            <a:r>
              <a:rPr lang="hr-HR" sz="2000" b="1" dirty="0" smtClean="0"/>
              <a:t>P</a:t>
            </a:r>
            <a:r>
              <a:rPr lang="hr-HR" sz="1600" b="1" dirty="0" smtClean="0"/>
              <a:t>1’ </a:t>
            </a:r>
            <a:r>
              <a:rPr lang="hr-HR" sz="2000" b="1" dirty="0" smtClean="0"/>
              <a:t>= </a:t>
            </a:r>
            <a:r>
              <a:rPr lang="el-GR" sz="2000" b="1" dirty="0" smtClean="0"/>
              <a:t>Δϕ</a:t>
            </a:r>
            <a:r>
              <a:rPr lang="hr-HR" sz="2000" b="1" dirty="0" smtClean="0"/>
              <a:t>m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</a:t>
            </a:r>
            <a:r>
              <a:rPr lang="hr-HR" sz="1400" b="1" dirty="0" smtClean="0"/>
              <a:t>1 </a:t>
            </a:r>
            <a:r>
              <a:rPr lang="hr-HR" sz="2000" b="1" dirty="0" smtClean="0"/>
              <a:t>-0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</a:t>
            </a:r>
            <a:r>
              <a:rPr lang="hr-HR" sz="1400" b="1" dirty="0" smtClean="0"/>
              <a:t>1 </a:t>
            </a:r>
            <a:br>
              <a:rPr lang="hr-HR" sz="1400" b="1" dirty="0" smtClean="0"/>
            </a:br>
            <a:r>
              <a:rPr lang="hr-HR" sz="1400" b="1" dirty="0" smtClean="0"/>
              <a:t>                                                                                                       </a:t>
            </a:r>
            <a:r>
              <a:rPr lang="hr-HR" sz="2000" b="1" dirty="0" smtClean="0"/>
              <a:t>meridijanska udaljenost </a:t>
            </a:r>
            <a:r>
              <a:rPr lang="hr-HR" sz="2000" dirty="0" smtClean="0"/>
              <a:t>od ekvatora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do pozicije polaska P</a:t>
            </a:r>
            <a:r>
              <a:rPr lang="hr-HR" sz="1600" dirty="0" smtClean="0"/>
              <a:t>1</a:t>
            </a:r>
            <a:r>
              <a:rPr lang="hr-HR" sz="2000" dirty="0" smtClean="0"/>
              <a:t>  izražena u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nautičkim miljama (M).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</a:t>
            </a:r>
          </a:p>
          <a:p>
            <a:pPr>
              <a:buNone/>
            </a:pPr>
            <a:r>
              <a:rPr lang="hr-HR" sz="2000" b="1" dirty="0" smtClean="0"/>
              <a:t>                                                                                 sin</a:t>
            </a:r>
            <a:r>
              <a:rPr lang="el-GR" sz="2000" b="1" dirty="0" smtClean="0"/>
              <a:t>β</a:t>
            </a:r>
            <a:r>
              <a:rPr lang="hr-HR" sz="2000" b="1" dirty="0" smtClean="0"/>
              <a:t>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</a:t>
            </a:r>
            <a:r>
              <a:rPr lang="hr-HR" sz="1400" b="1" dirty="0" smtClean="0"/>
              <a:t>1 </a:t>
            </a:r>
            <a:r>
              <a:rPr lang="hr-HR" sz="2000" b="1" dirty="0" smtClean="0"/>
              <a:t> / D</a:t>
            </a:r>
            <a:r>
              <a:rPr lang="hr-HR" sz="1400" b="1" dirty="0" smtClean="0"/>
              <a:t>L </a:t>
            </a:r>
            <a:r>
              <a:rPr lang="hr-HR" sz="2000" b="1" dirty="0" smtClean="0"/>
              <a:t> - inklinacija</a:t>
            </a: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           </a:t>
            </a:r>
            <a:r>
              <a:rPr lang="hr-HR" sz="2000" b="1" dirty="0" smtClean="0"/>
              <a:t>loksodrome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    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</a:t>
            </a:r>
            <a:r>
              <a:rPr lang="hr-HR" sz="1400" b="1" dirty="0" smtClean="0"/>
              <a:t>1 </a:t>
            </a:r>
            <a:r>
              <a:rPr lang="hr-HR" sz="2000" b="1" dirty="0" smtClean="0"/>
              <a:t> </a:t>
            </a:r>
            <a:r>
              <a:rPr lang="hr-HR" sz="2000" dirty="0" smtClean="0"/>
              <a:t>se numerički može izračunati pomoću sljedeće jednadžbe :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                                                         (1)</a:t>
            </a:r>
            <a:endParaRPr lang="hr-HR" sz="2000" dirty="0"/>
          </a:p>
        </p:txBody>
      </p:sp>
      <p:pic>
        <p:nvPicPr>
          <p:cNvPr id="5" name="Picture 2" descr="C:\Users\Kos\Documents\IMG_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446389" cy="2459385"/>
          </a:xfrm>
          <a:prstGeom prst="rect">
            <a:avLst/>
          </a:prstGeom>
          <a:noFill/>
        </p:spPr>
      </p:pic>
      <p:pic>
        <p:nvPicPr>
          <p:cNvPr id="7" name="Picture 6" descr="C:\Users\Kos\Documents\IMG_1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653136"/>
            <a:ext cx="7614064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73554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Izračunavanje dužine luka meridijana na Zemaljskom elipsoidu</a:t>
            </a:r>
            <a:endParaRPr lang="hr-HR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7501" y="1097679"/>
            <a:ext cx="5648795" cy="5579544"/>
          </a:xfrm>
        </p:spPr>
      </p:pic>
      <p:pic>
        <p:nvPicPr>
          <p:cNvPr id="5" name="Picture 4" descr="C:\Users\Kos\Documents\IMG_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5877272"/>
            <a:ext cx="3470373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91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Izračunavanje dužine luka meridijana  na Zemaljskom elipsoidu</a:t>
            </a:r>
            <a:endParaRPr lang="hr-HR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6" y="1196752"/>
            <a:ext cx="5885577" cy="526319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47610"/>
            <a:ext cx="3600400" cy="2608324"/>
          </a:xfrm>
          <a:prstGeom prst="rect">
            <a:avLst/>
          </a:prstGeom>
        </p:spPr>
      </p:pic>
      <p:pic>
        <p:nvPicPr>
          <p:cNvPr id="5" name="Picture 4" descr="C:\Users\Kos\Documents\IMG_1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64704"/>
            <a:ext cx="3312368" cy="756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1823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Izračunavanje dužine luka meridijana na Zemaljskom elipsoidu</a:t>
            </a:r>
            <a:endParaRPr lang="hr-H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95" y="1124744"/>
            <a:ext cx="5582570" cy="568407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27969"/>
            <a:ext cx="3698150" cy="26791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31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Izračunavanje dužine luka meridijana na Zemaljskom elipsoidu</a:t>
            </a:r>
            <a:endParaRPr lang="hr-H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054879"/>
            <a:ext cx="5832648" cy="5532535"/>
          </a:xfrm>
        </p:spPr>
      </p:pic>
    </p:spTree>
    <p:extLst>
      <p:ext uri="{BB962C8B-B14F-4D97-AF65-F5344CB8AC3E}">
        <p14:creationId xmlns="" xmlns:p14="http://schemas.microsoft.com/office/powerpoint/2010/main" val="30253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Izračunavanje dužine luka meridijana na Zemaljskom elipsoidu</a:t>
            </a:r>
            <a:endParaRPr lang="hr-HR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8" y="1040524"/>
            <a:ext cx="7025431" cy="5128264"/>
          </a:xfrm>
        </p:spPr>
      </p:pic>
    </p:spTree>
    <p:extLst>
      <p:ext uri="{BB962C8B-B14F-4D97-AF65-F5344CB8AC3E}">
        <p14:creationId xmlns="" xmlns:p14="http://schemas.microsoft.com/office/powerpoint/2010/main" val="25912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/>
              <a:t>Određivanje loksodromske udaljenosti od pozicije P</a:t>
            </a:r>
            <a:r>
              <a:rPr lang="hr-HR" sz="2000" b="1" dirty="0" smtClean="0"/>
              <a:t>1   </a:t>
            </a:r>
            <a:r>
              <a:rPr lang="hr-HR" sz="2800" b="1" dirty="0" smtClean="0"/>
              <a:t>do čvora loksodrome (S</a:t>
            </a:r>
            <a:r>
              <a:rPr lang="hr-HR" sz="2000" b="1" dirty="0" smtClean="0"/>
              <a:t>L 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Jednadžba (1) može se numerički riješiti na sljedeći način : </a:t>
            </a:r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endParaRPr lang="hr-HR" sz="2000" dirty="0" smtClean="0"/>
          </a:p>
          <a:p>
            <a:pPr>
              <a:buNone/>
            </a:pPr>
            <a:r>
              <a:rPr lang="hr-HR" sz="2000" dirty="0" smtClean="0"/>
              <a:t> a – ekvatorska poluos odabranog dvoosnog rotacijskog elipsoida u metrima</a:t>
            </a:r>
          </a:p>
        </p:txBody>
      </p:sp>
      <p:pic>
        <p:nvPicPr>
          <p:cNvPr id="4" name="Picture 3" descr="C:\Users\Kos\Documents\IMG_1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01880"/>
            <a:ext cx="5400600" cy="817196"/>
          </a:xfrm>
          <a:prstGeom prst="rect">
            <a:avLst/>
          </a:prstGeom>
          <a:noFill/>
        </p:spPr>
      </p:pic>
      <p:pic>
        <p:nvPicPr>
          <p:cNvPr id="6" name="Picture 2" descr="C:\Users\Kos\Documents\IMG_1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492896"/>
            <a:ext cx="5112568" cy="1100843"/>
          </a:xfrm>
          <a:prstGeom prst="rect">
            <a:avLst/>
          </a:prstGeom>
          <a:noFill/>
        </p:spPr>
      </p:pic>
      <p:pic>
        <p:nvPicPr>
          <p:cNvPr id="105475" name="Picture 3" descr="C:\Users\Kos\Documents\IMG_1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3645024"/>
            <a:ext cx="347261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Određivanje loksodromske udaljenosti od pozicije P</a:t>
            </a:r>
            <a:r>
              <a:rPr lang="hr-HR" sz="2000" b="1" dirty="0" smtClean="0"/>
              <a:t>1   </a:t>
            </a:r>
            <a:r>
              <a:rPr lang="hr-HR" sz="2800" b="1" dirty="0" smtClean="0"/>
              <a:t>do čvora loksodrome (S</a:t>
            </a:r>
            <a:r>
              <a:rPr lang="hr-HR" sz="2000" b="1" dirty="0" smtClean="0"/>
              <a:t>L </a:t>
            </a:r>
            <a:r>
              <a:rPr lang="hr-HR" sz="2800" b="1" dirty="0" smtClean="0"/>
              <a:t>)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Loksodromska udaljenost (D</a:t>
            </a:r>
            <a:r>
              <a:rPr lang="hr-HR" sz="1600" dirty="0" smtClean="0"/>
              <a:t>L </a:t>
            </a:r>
            <a:r>
              <a:rPr lang="hr-HR" sz="2000" dirty="0" smtClean="0"/>
              <a:t>) može se izračunati na sljedeći način :</a:t>
            </a:r>
          </a:p>
          <a:p>
            <a:pPr>
              <a:buNone/>
            </a:pPr>
            <a:r>
              <a:rPr lang="hr-HR" sz="2000" dirty="0" smtClean="0"/>
              <a:t>                                                                                   </a:t>
            </a:r>
            <a:r>
              <a:rPr lang="hr-HR" sz="2000" b="1" dirty="0" smtClean="0"/>
              <a:t>cosα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</a:t>
            </a:r>
            <a:r>
              <a:rPr lang="hr-HR" sz="1600" b="1" dirty="0" smtClean="0"/>
              <a:t>1 </a:t>
            </a:r>
            <a:r>
              <a:rPr lang="hr-HR" sz="2000" b="1" dirty="0" smtClean="0"/>
              <a:t>/ D</a:t>
            </a:r>
            <a:r>
              <a:rPr lang="hr-HR" sz="1400" b="1" dirty="0" smtClean="0"/>
              <a:t>L</a:t>
            </a:r>
            <a:r>
              <a:rPr lang="hr-HR" sz="2000" b="1" dirty="0" smtClean="0"/>
              <a:t> </a:t>
            </a:r>
          </a:p>
          <a:p>
            <a:pPr>
              <a:buNone/>
            </a:pPr>
            <a:r>
              <a:rPr lang="hr-HR" sz="2000" b="1" dirty="0" smtClean="0"/>
              <a:t>                                                                                    D</a:t>
            </a:r>
            <a:r>
              <a:rPr lang="hr-HR" sz="1600" b="1" dirty="0" smtClean="0"/>
              <a:t>L </a:t>
            </a:r>
            <a:r>
              <a:rPr lang="hr-HR" sz="2000" b="1" dirty="0" smtClean="0"/>
              <a:t>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m</a:t>
            </a:r>
            <a:r>
              <a:rPr lang="hr-HR" sz="1600" b="1" dirty="0" smtClean="0"/>
              <a:t>1 </a:t>
            </a:r>
            <a:r>
              <a:rPr lang="hr-HR" sz="2000" b="1" dirty="0" smtClean="0"/>
              <a:t>/ cos</a:t>
            </a:r>
            <a:r>
              <a:rPr lang="el-GR" sz="2000" b="1" dirty="0" smtClean="0"/>
              <a:t>α</a:t>
            </a:r>
            <a:endParaRPr lang="hr-HR" sz="2000" b="1" dirty="0" smtClean="0"/>
          </a:p>
          <a:p>
            <a:pPr>
              <a:buNone/>
            </a:pPr>
            <a:r>
              <a:rPr lang="hr-HR" sz="2000" b="1" dirty="0" smtClean="0"/>
              <a:t>                                                                                    D</a:t>
            </a:r>
            <a:r>
              <a:rPr lang="hr-HR" sz="1600" b="1" dirty="0" smtClean="0"/>
              <a:t>L </a:t>
            </a:r>
            <a:r>
              <a:rPr lang="hr-HR" sz="2000" dirty="0" smtClean="0"/>
              <a:t>- hipotenuza P</a:t>
            </a:r>
            <a:r>
              <a:rPr lang="hr-HR" sz="1600" dirty="0" smtClean="0"/>
              <a:t>1</a:t>
            </a:r>
            <a:r>
              <a:rPr lang="hr-HR" sz="2000" dirty="0" smtClean="0"/>
              <a:t>S</a:t>
            </a:r>
            <a:r>
              <a:rPr lang="hr-HR" sz="1600" dirty="0" smtClean="0"/>
              <a:t>L</a:t>
            </a:r>
            <a:r>
              <a:rPr lang="hr-HR" sz="2000" dirty="0" smtClean="0"/>
              <a:t> –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  loksodromska udaljenost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izražena u nautičkim miljama 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od pozicije polaska P</a:t>
            </a:r>
            <a:r>
              <a:rPr lang="hr-HR" sz="1600" dirty="0" smtClean="0"/>
              <a:t>1</a:t>
            </a:r>
            <a:r>
              <a:rPr lang="hr-HR" sz="2000" dirty="0" smtClean="0"/>
              <a:t> do čvora</a:t>
            </a:r>
            <a:br>
              <a:rPr lang="hr-HR" sz="2000" dirty="0" smtClean="0"/>
            </a:br>
            <a:r>
              <a:rPr lang="hr-HR" sz="2000" dirty="0" smtClean="0"/>
              <a:t>                                                                            loksodrome S</a:t>
            </a:r>
            <a:r>
              <a:rPr lang="hr-HR" sz="1600" dirty="0" smtClean="0"/>
              <a:t>L</a:t>
            </a:r>
            <a:endParaRPr lang="hr-HR" sz="2000" b="1" dirty="0" smtClean="0"/>
          </a:p>
          <a:p>
            <a:pPr>
              <a:buNone/>
            </a:pPr>
            <a:endParaRPr lang="hr-HR" sz="2000" b="1" dirty="0"/>
          </a:p>
        </p:txBody>
      </p:sp>
      <p:pic>
        <p:nvPicPr>
          <p:cNvPr id="4" name="Picture 2" descr="C:\Users\Kos\Documents\IMG_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55648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DEMONSTRACIJSKI  PRIMJER</a:t>
            </a:r>
            <a:endParaRPr lang="hr-HR" sz="2800" b="1" dirty="0"/>
          </a:p>
        </p:txBody>
      </p:sp>
      <p:pic>
        <p:nvPicPr>
          <p:cNvPr id="107522" name="Picture 2" descr="C:\Users\Kos\Documents\IMG_17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5153199" cy="3528392"/>
          </a:xfrm>
          <a:prstGeom prst="rect">
            <a:avLst/>
          </a:prstGeom>
          <a:noFill/>
        </p:spPr>
      </p:pic>
      <p:pic>
        <p:nvPicPr>
          <p:cNvPr id="107523" name="Picture 3" descr="C:\Users\Kos\Documents\IMG_1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0128" y="1484784"/>
            <a:ext cx="373145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elipsoida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Delambre, Bassel, Clarke, Airy, Everest, Krasovsky, Hough, Geodetski referentni sustav, Fisher, Međunarodni elipsoid, WGS – 72, WGS - 84</a:t>
            </a:r>
            <a:endParaRPr lang="hr-HR" sz="2400" dirty="0"/>
          </a:p>
        </p:txBody>
      </p:sp>
      <p:pic>
        <p:nvPicPr>
          <p:cNvPr id="4" name="Slika 3" descr="referentn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6924304" cy="2232248"/>
          </a:xfrm>
          <a:prstGeom prst="rect">
            <a:avLst/>
          </a:prstGeom>
        </p:spPr>
      </p:pic>
      <p:pic>
        <p:nvPicPr>
          <p:cNvPr id="5" name="Slika 4" descr="r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5342762"/>
            <a:ext cx="6408712" cy="151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Odnos loksodrome i ortodrome</a:t>
            </a:r>
            <a:endParaRPr lang="hr-HR" dirty="0"/>
          </a:p>
        </p:txBody>
      </p:sp>
      <p:pic>
        <p:nvPicPr>
          <p:cNvPr id="4" name="Rezervirano mjesto sadržaja 3" descr="odnos loksodrome i ortodrom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408712" cy="50995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Vrste elipsoida prema različitim autorima</a:t>
            </a:r>
            <a:endParaRPr lang="hr-HR" sz="3200" b="1" dirty="0"/>
          </a:p>
        </p:txBody>
      </p:sp>
      <p:pic>
        <p:nvPicPr>
          <p:cNvPr id="4" name="Picture 2" descr="C:\Users\Kos\Documents\IMG_18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21728"/>
            <a:ext cx="5904656" cy="5104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hr-HR" sz="2800" b="1" dirty="0" smtClean="0"/>
              <a:t>LOKSODROMSKA PLOVIDBA- zaključak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25000" lnSpcReduction="20000"/>
          </a:bodyPr>
          <a:lstStyle/>
          <a:p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Teoriju loksodromske navigacije postavio je 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Gerhard Kramer Mercator 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definirajući </a:t>
            </a:r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konformnu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 pomorsku kartu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jednakost kutova u prirodi i na karti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Svi problemi koji se pojavljuju kod izvođenja loksodromske navigacije mogu se riješiti 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pomoću </a:t>
            </a:r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loksodromskih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 trokuta 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koji mogu biti infinitezimalno mali ili konačne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veličine.Temeljna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zakonitost koja povezuje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loksodromski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trokut na površini Zemlje kao kugle jediničnog radijusa R</a:t>
            </a:r>
            <a:r>
              <a:rPr lang="hr-HR" sz="7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loksodromskim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trokutom na karti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Mercatorove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projekcije može se iskazati na slijedeći način:</a:t>
            </a:r>
          </a:p>
          <a:p>
            <a:pPr lvl="0"/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infinitezimalni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loksodromski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trokut na Zemlji i infinitezimalni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loksodromski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trokut na karti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Mercatorove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projekcije su slični ,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kutevi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su im jednaki , a 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stranice trokuta na </a:t>
            </a:r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Mercatorovoj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 projekciji su «razmjerno  uvećane» za faktor proporcionalnosti  f  koji na zemaljskom ekvatoru iznosi 1 , raste prema višim geografskim širinama i na φ = 90º00'</a:t>
            </a:r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" iznosi, f = beskonačno</a:t>
            </a:r>
          </a:p>
          <a:p>
            <a:pPr lvl="0"/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loksodromski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trokut konačnih dimenzija na Zemlji i  na pomorskoj karti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Mercatorove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projekcije su slični , </a:t>
            </a:r>
            <a:r>
              <a:rPr lang="hr-HR" sz="7200" dirty="0" err="1" smtClean="0">
                <a:latin typeface="Times New Roman" pitchFamily="18" charset="0"/>
                <a:cs typeface="Times New Roman" pitchFamily="18" charset="0"/>
              </a:rPr>
              <a:t>kutevi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 su im jednaki , a 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stranice trokuta na </a:t>
            </a:r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Mercatorovoj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 projekciji su «razmjerno uvećane» za faktor proporcionalnosti  f1 = (</a:t>
            </a:r>
            <a:r>
              <a:rPr lang="el-GR" sz="7200" b="1" dirty="0" smtClean="0">
                <a:latin typeface="Times New Roman" pitchFamily="18" charset="0"/>
                <a:cs typeface="Times New Roman" pitchFamily="18" charset="0"/>
              </a:rPr>
              <a:t>Δφ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M/ </a:t>
            </a:r>
            <a:r>
              <a:rPr lang="el-GR" sz="7200" b="1" dirty="0" smtClean="0">
                <a:latin typeface="Times New Roman" pitchFamily="18" charset="0"/>
                <a:cs typeface="Times New Roman" pitchFamily="18" charset="0"/>
              </a:rPr>
              <a:t>Δφ 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) koji na zemaljskom ekvatoru iznosi 1 , raste prema višim geografskim širinama , a na  φ = 90º00'</a:t>
            </a:r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" iznosi , f1= beskonačno, zbog čega karta </a:t>
            </a:r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Mercatorove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 projekcije na visokim geografskim širinama postaje neupotrebljiva za navigaciju.</a:t>
            </a:r>
          </a:p>
          <a:p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Za izvođenje loksodromske plovidbe dovoljno je izračunati samo dva navigacijska parametra:</a:t>
            </a:r>
          </a:p>
          <a:p>
            <a:pPr lvl="0"/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opći </a:t>
            </a:r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loksodromski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 kurs (K</a:t>
            </a:r>
            <a:r>
              <a:rPr lang="hr-HR" sz="7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r-HR" sz="7200" dirty="0" smtClean="0">
                <a:latin typeface="Times New Roman" pitchFamily="18" charset="0"/>
                <a:cs typeface="Times New Roman" pitchFamily="18" charset="0"/>
              </a:rPr>
              <a:t>) ,</a:t>
            </a:r>
          </a:p>
          <a:p>
            <a:pPr lvl="0"/>
            <a:r>
              <a:rPr lang="hr-HR" sz="7200" b="1" dirty="0" err="1" smtClean="0">
                <a:latin typeface="Times New Roman" pitchFamily="18" charset="0"/>
                <a:cs typeface="Times New Roman" pitchFamily="18" charset="0"/>
              </a:rPr>
              <a:t>loksodromsku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 udaljenost (D</a:t>
            </a:r>
            <a:r>
              <a:rPr lang="hr-HR" sz="7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r-HR" sz="72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Ortodromska plovidba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Ortodroma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je krivulja varijabilnog kursa, odnosno krivulja koja siječe svaki meridijane zemaljske plohe po drugačijim kutom, - krivulja promjenjivog kursa ( K = var.) ,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orthos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dromos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– krivi /zakrivljeni put</a:t>
            </a:r>
          </a:p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Vertikalna ravnina, dakle ravnina koja je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ortogonalna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na horizontalnu ravninu, siječe površinu Zemlje po ortodromi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. Pritom se podrazumijeva da je Zemlja kugla, a vertikalna ravnina prolazi središtem Zemlje te siječe površinu Zemlje po glavnom krugu.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Ortodroma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je na Zemlji kao kugli  kraći luk velike kružnice. </a:t>
            </a:r>
          </a:p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Na Zemlji kao elipsoidu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ortodroma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je geodetska krivulja – najkraća udaljenost između dviju točaka na površini elipsoida. </a:t>
            </a:r>
          </a:p>
          <a:p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oceankoj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plovidbi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pojavluje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znantna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razlika u udaljenosti između dviju pozicija kod plovidbe po ortodromi u odnosu na </a:t>
            </a:r>
            <a:r>
              <a:rPr lang="hr-HR" sz="2000" b="1" dirty="0" err="1" smtClean="0">
                <a:latin typeface="Times New Roman" pitchFamily="18" charset="0"/>
                <a:cs typeface="Times New Roman" pitchFamily="18" charset="0"/>
              </a:rPr>
              <a:t>loksodromu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– ušteda 700 ili više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Karakteristični slučajevi </a:t>
            </a:r>
            <a:r>
              <a:rPr lang="hr-HR" dirty="0" err="1" smtClean="0"/>
              <a:t>ortodromske</a:t>
            </a:r>
            <a:r>
              <a:rPr lang="hr-HR" dirty="0" smtClean="0"/>
              <a:t> plovidbe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Tri su karakteristična slučaja </a:t>
            </a:r>
            <a:r>
              <a:rPr lang="hr-HR" dirty="0" err="1" smtClean="0"/>
              <a:t>ortodromske</a:t>
            </a:r>
            <a:r>
              <a:rPr lang="hr-HR" dirty="0" smtClean="0"/>
              <a:t> plovidbe: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b="1" dirty="0" smtClean="0"/>
              <a:t>Specijalni slučaj plovidbe po ortodromi</a:t>
            </a:r>
            <a:r>
              <a:rPr lang="hr-HR" dirty="0" smtClean="0"/>
              <a:t>, kada se pozicije A i B nalaze na istom paralelu;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b="1" dirty="0" smtClean="0"/>
              <a:t>Opći slučaj plovidbe po ortodromi</a:t>
            </a:r>
            <a:r>
              <a:rPr lang="hr-HR" dirty="0" smtClean="0"/>
              <a:t>, kada se pozicije A i B nalaze na različitim paralelama, u kom slučaju pozicije A i B mogu biti na istoj ili različitim hemisferama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b="1" dirty="0" smtClean="0"/>
              <a:t>Kombinirana plovidba, </a:t>
            </a:r>
            <a:r>
              <a:rPr lang="hr-HR" dirty="0" smtClean="0"/>
              <a:t>kada  </a:t>
            </a:r>
            <a:r>
              <a:rPr lang="hr-HR" dirty="0" err="1" smtClean="0"/>
              <a:t>ortodroma</a:t>
            </a:r>
            <a:r>
              <a:rPr lang="hr-HR" dirty="0" smtClean="0"/>
              <a:t>  koja prolazi kroz pozicije </a:t>
            </a:r>
            <a:r>
              <a:rPr lang="hr-HR" b="1" dirty="0" smtClean="0"/>
              <a:t>A i B </a:t>
            </a:r>
            <a:r>
              <a:rPr lang="hr-HR" dirty="0" smtClean="0"/>
              <a:t>vodi u visoke geografske širine, nepogodne za navigaciju. U tom slučaju plovi se ortodromom samo do određenog paralela, da bi se zatim nastavilo putovanje po loksodromi, tj. po paralelu, i konačno nastavio put po ortodromi. Paralel do kojeg se u ovom slučaju plovi zove se </a:t>
            </a:r>
            <a:r>
              <a:rPr lang="hr-HR" b="1" i="1" dirty="0" smtClean="0"/>
              <a:t>granični paralel , </a:t>
            </a:r>
            <a:r>
              <a:rPr lang="hr-HR" i="1" dirty="0" smtClean="0"/>
              <a:t>određuje ga navigator. 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Određivanje navigacijskih parametara za plovidbu po ortodromi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hr-HR" sz="2200" dirty="0" smtClean="0"/>
              <a:t>Za plovidbu po ortodromi potrebno je izračunati sljedeće navigacijske parametre:</a:t>
            </a:r>
          </a:p>
          <a:p>
            <a:pPr lvl="1"/>
            <a:r>
              <a:rPr lang="hr-HR" sz="2200" dirty="0" err="1" smtClean="0"/>
              <a:t>Ortodromsku</a:t>
            </a:r>
            <a:r>
              <a:rPr lang="hr-HR" sz="2200" dirty="0" smtClean="0"/>
              <a:t> udaljenost između pozicije polaska A i dolaska B  - (</a:t>
            </a:r>
            <a:r>
              <a:rPr lang="hr-HR" sz="2200" b="1" dirty="0" smtClean="0"/>
              <a:t>Do</a:t>
            </a:r>
            <a:r>
              <a:rPr lang="hr-HR" sz="2200" dirty="0" smtClean="0"/>
              <a:t>)</a:t>
            </a:r>
          </a:p>
          <a:p>
            <a:pPr lvl="1"/>
            <a:r>
              <a:rPr lang="hr-HR" sz="2200" dirty="0" smtClean="0"/>
              <a:t>Karakteristične </a:t>
            </a:r>
            <a:r>
              <a:rPr lang="hr-HR" sz="2200" dirty="0" err="1" smtClean="0"/>
              <a:t>ortodromske</a:t>
            </a:r>
            <a:r>
              <a:rPr lang="hr-HR" sz="2200" dirty="0" smtClean="0"/>
              <a:t> </a:t>
            </a:r>
            <a:r>
              <a:rPr lang="hr-HR" sz="2200" dirty="0" err="1" smtClean="0"/>
              <a:t>kurseve</a:t>
            </a:r>
            <a:r>
              <a:rPr lang="hr-HR" sz="2200" dirty="0" smtClean="0"/>
              <a:t>: početni </a:t>
            </a:r>
            <a:r>
              <a:rPr lang="hr-HR" sz="2200" dirty="0" err="1" smtClean="0"/>
              <a:t>ortodromski</a:t>
            </a:r>
            <a:r>
              <a:rPr lang="hr-HR" sz="2200" dirty="0" smtClean="0"/>
              <a:t> kurs-  </a:t>
            </a:r>
            <a:r>
              <a:rPr lang="hr-HR" sz="2200" b="1" dirty="0" smtClean="0"/>
              <a:t>Kopč</a:t>
            </a:r>
            <a:r>
              <a:rPr lang="hr-HR" sz="2200" dirty="0" smtClean="0"/>
              <a:t> i konačni </a:t>
            </a:r>
            <a:r>
              <a:rPr lang="hr-HR" sz="2200" dirty="0" err="1" smtClean="0"/>
              <a:t>ortodromski</a:t>
            </a:r>
            <a:r>
              <a:rPr lang="hr-HR" sz="2200" dirty="0" smtClean="0"/>
              <a:t> kurs- </a:t>
            </a:r>
            <a:r>
              <a:rPr lang="hr-HR" sz="2200" b="1" dirty="0" smtClean="0"/>
              <a:t>Kokč</a:t>
            </a:r>
            <a:r>
              <a:rPr lang="hr-HR" sz="2200" dirty="0" smtClean="0"/>
              <a:t>,  </a:t>
            </a:r>
            <a:r>
              <a:rPr lang="hr-HR" sz="2200" dirty="0" err="1" smtClean="0"/>
              <a:t>ortodromski</a:t>
            </a:r>
            <a:r>
              <a:rPr lang="hr-HR" sz="2200" dirty="0" smtClean="0"/>
              <a:t> kurs u točki u kojoj ortodroma siječe ekvator (So), kada se pozicije A i B nalaze na različitim hemisferama</a:t>
            </a:r>
          </a:p>
          <a:p>
            <a:pPr lvl="1"/>
            <a:r>
              <a:rPr lang="hr-HR" sz="2200" dirty="0" smtClean="0"/>
              <a:t>Koordinate tjemena (vrha) ortodrome V - </a:t>
            </a:r>
            <a:r>
              <a:rPr lang="hr-HR" sz="2200" b="1" dirty="0" err="1" smtClean="0"/>
              <a:t>vertex</a:t>
            </a:r>
            <a:endParaRPr lang="hr-HR" sz="2200" b="1" dirty="0" smtClean="0"/>
          </a:p>
          <a:p>
            <a:pPr lvl="1"/>
            <a:r>
              <a:rPr lang="hr-HR" sz="2200" dirty="0" smtClean="0"/>
              <a:t>Koordinate točaka presjeka ortodrome i ekvatora (</a:t>
            </a:r>
            <a:r>
              <a:rPr lang="hr-HR" sz="2200" b="1" dirty="0" smtClean="0"/>
              <a:t>So1 , So2)</a:t>
            </a:r>
          </a:p>
          <a:p>
            <a:pPr lvl="1"/>
            <a:r>
              <a:rPr lang="hr-HR" sz="2200" dirty="0" smtClean="0"/>
              <a:t>Kut inklinacije ortodrome – </a:t>
            </a:r>
            <a:r>
              <a:rPr lang="el-GR" sz="2200" b="1" dirty="0" smtClean="0"/>
              <a:t>γ</a:t>
            </a:r>
            <a:endParaRPr lang="hr-HR" sz="2200" b="1" dirty="0" smtClean="0"/>
          </a:p>
          <a:p>
            <a:pPr lvl="1"/>
            <a:r>
              <a:rPr lang="hr-HR" sz="2200" dirty="0" smtClean="0"/>
              <a:t>Podaci  za aproksimaciju plovidbe po ortodromi :</a:t>
            </a:r>
          </a:p>
          <a:p>
            <a:pPr lvl="1">
              <a:buNone/>
            </a:pPr>
            <a:r>
              <a:rPr lang="hr-HR" sz="2200" dirty="0" smtClean="0"/>
              <a:t>      a) </a:t>
            </a:r>
            <a:r>
              <a:rPr lang="hr-HR" sz="2200" b="1" dirty="0" smtClean="0"/>
              <a:t>Metoda tangenata </a:t>
            </a:r>
            <a:r>
              <a:rPr lang="hr-HR" sz="2200" dirty="0" smtClean="0"/>
              <a:t>– izračun jedinične </a:t>
            </a:r>
            <a:r>
              <a:rPr lang="hr-HR" sz="2200" dirty="0" err="1" smtClean="0"/>
              <a:t>ortodromske</a:t>
            </a:r>
            <a:r>
              <a:rPr lang="hr-HR" sz="2200" dirty="0" smtClean="0"/>
              <a:t> udaljenosti - koliko treba ploviti u zadanom ortodromskom kursu da bi se kurs ortodromski promijenio za 1 stupanj </a:t>
            </a:r>
          </a:p>
          <a:p>
            <a:pPr lvl="1"/>
            <a:r>
              <a:rPr lang="hr-HR" sz="2200" dirty="0" smtClean="0"/>
              <a:t>b) </a:t>
            </a:r>
            <a:r>
              <a:rPr lang="hr-HR" sz="2200" b="1" dirty="0" smtClean="0"/>
              <a:t>Metoda sekanata </a:t>
            </a:r>
            <a:r>
              <a:rPr lang="hr-HR" sz="2200" dirty="0" smtClean="0"/>
              <a:t>– izračun određenog broja </a:t>
            </a:r>
            <a:r>
              <a:rPr lang="hr-HR" sz="2200" dirty="0" err="1" smtClean="0"/>
              <a:t>međutočaka</a:t>
            </a:r>
            <a:r>
              <a:rPr lang="hr-HR" sz="2200" dirty="0" smtClean="0"/>
              <a:t> ortodrome, od jedne do druge međutočke </a:t>
            </a:r>
            <a:r>
              <a:rPr lang="hr-HR" sz="2200" dirty="0" err="1" smtClean="0"/>
              <a:t>ortodorome</a:t>
            </a:r>
            <a:r>
              <a:rPr lang="hr-HR" sz="2200" dirty="0" smtClean="0"/>
              <a:t> plovi se po </a:t>
            </a:r>
            <a:r>
              <a:rPr lang="hr-HR" sz="2200" dirty="0" err="1" smtClean="0"/>
              <a:t>loksodromi</a:t>
            </a:r>
            <a:endParaRPr lang="hr-HR" sz="2200" dirty="0" smtClean="0"/>
          </a:p>
          <a:p>
            <a:pPr lvl="1"/>
            <a:endParaRPr lang="hr-HR" sz="2000" dirty="0" smtClean="0"/>
          </a:p>
          <a:p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Opći slučaj plovidbe po </a:t>
            </a:r>
            <a:r>
              <a:rPr lang="hr-HR" sz="2000" b="1" dirty="0" err="1" smtClean="0"/>
              <a:t>ortodromi</a:t>
            </a:r>
            <a:r>
              <a:rPr lang="hr-HR" sz="2000" b="1" dirty="0" smtClean="0"/>
              <a:t>- Određivanje </a:t>
            </a:r>
            <a:r>
              <a:rPr lang="hr-HR" sz="2000" b="1" dirty="0" err="1" smtClean="0"/>
              <a:t>ortodromske</a:t>
            </a:r>
            <a:r>
              <a:rPr lang="hr-HR" sz="2000" b="1" dirty="0" smtClean="0"/>
              <a:t> udaljenosti</a:t>
            </a:r>
            <a:endParaRPr lang="hr-HR" sz="2000" b="1" dirty="0"/>
          </a:p>
        </p:txBody>
      </p:sp>
      <p:pic>
        <p:nvPicPr>
          <p:cNvPr id="4" name="Rezervirano mjesto sadržaja 3" descr="ortodromska udaljeno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667" r="4434"/>
          <a:stretch>
            <a:fillRect/>
          </a:stretch>
        </p:blipFill>
        <p:spPr>
          <a:xfrm>
            <a:off x="196360" y="1988840"/>
            <a:ext cx="3627680" cy="3145734"/>
          </a:xfrm>
        </p:spPr>
      </p:pic>
      <p:pic>
        <p:nvPicPr>
          <p:cNvPr id="5" name="Slika 4" descr="uda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5301208"/>
            <a:ext cx="6120680" cy="440896"/>
          </a:xfrm>
          <a:prstGeom prst="rect">
            <a:avLst/>
          </a:prstGeom>
        </p:spPr>
      </p:pic>
      <p:pic>
        <p:nvPicPr>
          <p:cNvPr id="6" name="Slika 5" descr="uda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5805264"/>
            <a:ext cx="5573415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:\Users\Kos\AppData\Local\Microsoft\Windows\Temporary Internet Files\Content.Word\IMG_7573.jpg"/>
          <p:cNvPicPr/>
          <p:nvPr/>
        </p:nvPicPr>
        <p:blipFill>
          <a:blip r:embed="rId5" cstate="print">
            <a:lum contrast="40000"/>
          </a:blip>
          <a:srcRect l="9330" t="21731" r="13663" b="18416"/>
          <a:stretch>
            <a:fillRect/>
          </a:stretch>
        </p:blipFill>
        <p:spPr bwMode="auto">
          <a:xfrm>
            <a:off x="3779912" y="1844824"/>
            <a:ext cx="5300924" cy="33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Pomoćni </a:t>
            </a:r>
            <a:r>
              <a:rPr lang="hr-HR" sz="2800" b="1" dirty="0" err="1" smtClean="0"/>
              <a:t>ortodromski</a:t>
            </a:r>
            <a:r>
              <a:rPr lang="hr-HR" sz="2800" b="1" dirty="0" smtClean="0"/>
              <a:t> </a:t>
            </a:r>
            <a:r>
              <a:rPr lang="hr-HR" sz="2800" b="1" dirty="0" err="1" smtClean="0"/>
              <a:t>kutevi</a:t>
            </a:r>
            <a:r>
              <a:rPr lang="hr-HR" sz="2800" b="1" dirty="0" smtClean="0"/>
              <a:t> </a:t>
            </a:r>
            <a:r>
              <a:rPr lang="el-GR" sz="2800" b="1" dirty="0" smtClean="0"/>
              <a:t>α</a:t>
            </a:r>
            <a:r>
              <a:rPr lang="hr-HR" sz="2800" b="1" dirty="0" smtClean="0"/>
              <a:t>,</a:t>
            </a:r>
            <a:r>
              <a:rPr lang="el-GR" sz="2800" b="1" dirty="0" smtClean="0"/>
              <a:t>β</a:t>
            </a:r>
            <a:r>
              <a:rPr lang="hr-HR" sz="2800" b="1" dirty="0" smtClean="0"/>
              <a:t> - Kurs </a:t>
            </a:r>
            <a:r>
              <a:rPr lang="hr-HR" sz="2800" b="1" dirty="0" err="1" smtClean="0"/>
              <a:t>ortodromski</a:t>
            </a:r>
            <a:r>
              <a:rPr lang="hr-HR" sz="2800" b="1" dirty="0" smtClean="0"/>
              <a:t> početni i konačni</a:t>
            </a:r>
            <a:endParaRPr lang="hr-HR" sz="2800" b="1" dirty="0"/>
          </a:p>
        </p:txBody>
      </p:sp>
      <p:pic>
        <p:nvPicPr>
          <p:cNvPr id="4" name="Rezervirano mjesto sadržaja 3" descr="ortodromska udaljenos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991532" cy="3077005"/>
          </a:xfrm>
        </p:spPr>
      </p:pic>
      <p:pic>
        <p:nvPicPr>
          <p:cNvPr id="8" name="Slika 7" descr="formule za kop i k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5229200"/>
            <a:ext cx="4775933" cy="1008112"/>
          </a:xfrm>
          <a:prstGeom prst="rect">
            <a:avLst/>
          </a:prstGeom>
        </p:spPr>
      </p:pic>
      <p:pic>
        <p:nvPicPr>
          <p:cNvPr id="9" name="Slika 8" descr="kop prav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2276872"/>
            <a:ext cx="2925323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 descr="kok prav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356992"/>
            <a:ext cx="2909123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1340768"/>
            <a:ext cx="5591175" cy="276225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Tjeme-</a:t>
            </a:r>
            <a:r>
              <a:rPr lang="hr-HR" dirty="0" err="1" smtClean="0"/>
              <a:t>vertex</a:t>
            </a:r>
            <a:r>
              <a:rPr lang="hr-HR" dirty="0" smtClean="0"/>
              <a:t>  ortodrome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r>
              <a:rPr lang="hr-HR" sz="2200" dirty="0" smtClean="0"/>
              <a:t>Ako je udaljenost koju brod prevaljuje po ortodromi vrlo velika, tada može biti slučaj da se </a:t>
            </a:r>
            <a:r>
              <a:rPr lang="hr-HR" sz="2200" dirty="0" err="1" smtClean="0"/>
              <a:t>ortodroma</a:t>
            </a:r>
            <a:r>
              <a:rPr lang="hr-HR" sz="2200" dirty="0" smtClean="0"/>
              <a:t> penje prema polovima, dostigne najvišu širinu i ponovno počne spuštati prema manjim </a:t>
            </a:r>
            <a:r>
              <a:rPr lang="hr-HR" sz="2200" dirty="0" err="1" smtClean="0"/>
              <a:t>širinama.Najviša</a:t>
            </a:r>
            <a:r>
              <a:rPr lang="hr-HR" sz="2200" dirty="0" smtClean="0"/>
              <a:t> točka do koje se </a:t>
            </a:r>
            <a:r>
              <a:rPr lang="hr-HR" sz="2200" dirty="0" err="1" smtClean="0"/>
              <a:t>ortodroma</a:t>
            </a:r>
            <a:r>
              <a:rPr lang="hr-HR" sz="2200" dirty="0" smtClean="0"/>
              <a:t> približi zemaljskom polu naziva se  </a:t>
            </a:r>
            <a:r>
              <a:rPr lang="hr-HR" sz="2200" b="1" dirty="0" smtClean="0"/>
              <a:t>vrh, tjeme ili </a:t>
            </a:r>
            <a:r>
              <a:rPr lang="hr-HR" sz="2200" b="1" dirty="0" err="1" smtClean="0"/>
              <a:t>verteks</a:t>
            </a:r>
            <a:r>
              <a:rPr lang="hr-HR" sz="2200" b="1" dirty="0" smtClean="0"/>
              <a:t> V ortodrome</a:t>
            </a:r>
            <a:r>
              <a:rPr lang="hr-HR" sz="2200" dirty="0" smtClean="0"/>
              <a:t>.</a:t>
            </a:r>
            <a:endParaRPr lang="hr-HR" sz="2200" dirty="0"/>
          </a:p>
        </p:txBody>
      </p:sp>
      <p:pic>
        <p:nvPicPr>
          <p:cNvPr id="4" name="Slika 3" descr="verteks ortodr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211960" cy="3161471"/>
          </a:xfrm>
          <a:prstGeom prst="rect">
            <a:avLst/>
          </a:prstGeom>
        </p:spPr>
      </p:pic>
      <p:pic>
        <p:nvPicPr>
          <p:cNvPr id="5" name="Slika 4" descr="verteks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573016"/>
            <a:ext cx="2232248" cy="491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vertwks 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5949280"/>
            <a:ext cx="1872208" cy="465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5229200"/>
            <a:ext cx="1628775" cy="533400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:\Users\Kos\AppData\Local\Microsoft\Windows\Temporary Internet Files\Content.Word\IMG_7574.jpg"/>
          <p:cNvPicPr>
            <a:picLocks noChangeAspect="1"/>
          </p:cNvPicPr>
          <p:nvPr/>
        </p:nvPicPr>
        <p:blipFill>
          <a:blip r:embed="rId6" cstate="print">
            <a:lum contrast="40000"/>
          </a:blip>
          <a:srcRect l="16915" t="22099" r="22931" b="8656"/>
          <a:stretch>
            <a:fillRect/>
          </a:stretch>
        </p:blipFill>
        <p:spPr bwMode="auto">
          <a:xfrm>
            <a:off x="6637251" y="4725144"/>
            <a:ext cx="2254231" cy="19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284984"/>
            <a:ext cx="2105025" cy="238125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293096"/>
            <a:ext cx="2190750" cy="238125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725144"/>
            <a:ext cx="1524000" cy="23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Kut Inklinacije ortodrome </a:t>
            </a:r>
            <a:r>
              <a:rPr lang="el-GR" dirty="0" smtClean="0"/>
              <a:t>γ</a:t>
            </a:r>
            <a:endParaRPr lang="hr-HR" dirty="0"/>
          </a:p>
        </p:txBody>
      </p:sp>
      <p:pic>
        <p:nvPicPr>
          <p:cNvPr id="4" name="Picture 3" descr="C:\Users\Kos\AppData\Local\Microsoft\Windows\Temporary Internet Files\Content.Word\IMG_7573.jpg"/>
          <p:cNvPicPr/>
          <p:nvPr/>
        </p:nvPicPr>
        <p:blipFill>
          <a:blip r:embed="rId2" cstate="print">
            <a:lum contrast="40000"/>
          </a:blip>
          <a:srcRect l="9330" t="21731" r="13663" b="18416"/>
          <a:stretch>
            <a:fillRect/>
          </a:stretch>
        </p:blipFill>
        <p:spPr bwMode="auto">
          <a:xfrm>
            <a:off x="3779912" y="3501008"/>
            <a:ext cx="5300924" cy="330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Kos\AppData\Local\Microsoft\Windows\Temporary Internet Files\Content.Word\IMG_7574.jp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16915" t="22099" r="22931" b="8656"/>
          <a:stretch>
            <a:fillRect/>
          </a:stretch>
        </p:blipFill>
        <p:spPr bwMode="auto">
          <a:xfrm>
            <a:off x="683568" y="2276872"/>
            <a:ext cx="1800000" cy="155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Kos\AppData\Local\Microsoft\Windows\Temporary Internet Files\Content.Word\IMG_7575.jpg"/>
          <p:cNvPicPr/>
          <p:nvPr/>
        </p:nvPicPr>
        <p:blipFill>
          <a:blip r:embed="rId4" cstate="print">
            <a:lum contrast="40000"/>
          </a:blip>
          <a:srcRect l="23654" t="40516" r="45057" b="29097"/>
          <a:stretch>
            <a:fillRect/>
          </a:stretch>
        </p:blipFill>
        <p:spPr bwMode="auto">
          <a:xfrm>
            <a:off x="683568" y="3933056"/>
            <a:ext cx="1805305" cy="131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1556792"/>
            <a:ext cx="2655308" cy="327008"/>
          </a:xfrm>
          <a:prstGeom prst="rect">
            <a:avLst/>
          </a:prstGeom>
          <a:noFill/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093880"/>
            <a:ext cx="1948970" cy="327008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5741" y="1556792"/>
            <a:ext cx="2890755" cy="327008"/>
          </a:xfrm>
          <a:prstGeom prst="rect">
            <a:avLst/>
          </a:prstGeom>
          <a:noFill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84321" y="2165888"/>
            <a:ext cx="2132095" cy="327008"/>
          </a:xfrm>
          <a:prstGeom prst="rect">
            <a:avLst/>
          </a:prstGeom>
          <a:noFill/>
        </p:spPr>
      </p:pic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66581" y="2597936"/>
            <a:ext cx="745579" cy="327008"/>
          </a:xfrm>
          <a:prstGeom prst="rect">
            <a:avLst/>
          </a:prstGeom>
          <a:noFill/>
        </p:spPr>
      </p:pic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1647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err="1" smtClean="0"/>
              <a:t>Presjecište</a:t>
            </a:r>
            <a:r>
              <a:rPr lang="hr-HR" sz="3600" b="1" dirty="0" smtClean="0"/>
              <a:t> ortodrome i ekvatora (</a:t>
            </a:r>
            <a:r>
              <a:rPr lang="hr-HR" sz="3600" b="1" dirty="0" err="1" smtClean="0"/>
              <a:t>So</a:t>
            </a:r>
            <a:r>
              <a:rPr lang="hr-HR" sz="3600" b="1" dirty="0" smtClean="0"/>
              <a:t>)</a:t>
            </a:r>
            <a:endParaRPr lang="hr-HR" sz="36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Točka u kojoj </a:t>
            </a:r>
            <a:r>
              <a:rPr lang="hr-HR" sz="1800" dirty="0" err="1" smtClean="0">
                <a:latin typeface="Times New Roman" pitchFamily="18" charset="0"/>
                <a:cs typeface="Times New Roman" pitchFamily="18" charset="0"/>
              </a:rPr>
              <a:t>ortodroma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 siječe ekvator se 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naziva čvor ortodrome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Kurs </a:t>
            </a:r>
            <a:r>
              <a:rPr lang="hr-HR" sz="1800" b="1" dirty="0" err="1" smtClean="0">
                <a:latin typeface="Times New Roman" pitchFamily="18" charset="0"/>
                <a:cs typeface="Times New Roman" pitchFamily="18" charset="0"/>
              </a:rPr>
              <a:t>ortodromski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u točki čvora ortodrome izračunava se na sljedeći način : </a:t>
            </a:r>
          </a:p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Ko = 90°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 – plovidba na istok  , ili   Ko = 270°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8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 – plovidba na zapad</a:t>
            </a:r>
          </a:p>
          <a:p>
            <a:r>
              <a:rPr lang="hr-HR" sz="1800" b="1" dirty="0" smtClean="0">
                <a:latin typeface="Times New Roman" pitchFamily="18" charset="0"/>
                <a:cs typeface="Times New Roman" pitchFamily="18" charset="0"/>
              </a:rPr>
              <a:t>Koordinate čvorova ortodrome :   </a:t>
            </a:r>
            <a:endParaRPr lang="hr-H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sz="1200" b="1" dirty="0"/>
          </a:p>
        </p:txBody>
      </p:sp>
      <p:pic>
        <p:nvPicPr>
          <p:cNvPr id="4" name="Slika 3" descr="čvor ortodr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96952"/>
            <a:ext cx="4104456" cy="3479864"/>
          </a:xfrm>
          <a:prstGeom prst="rect">
            <a:avLst/>
          </a:prstGeom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2708920"/>
            <a:ext cx="1190625" cy="276225"/>
          </a:xfrm>
          <a:prstGeom prst="rect">
            <a:avLst/>
          </a:prstGeom>
          <a:noFill/>
        </p:spPr>
      </p:pic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hr-HR" sz="3200" dirty="0" smtClean="0"/>
              <a:t>Metode plovljenja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47500" lnSpcReduction="20000"/>
          </a:bodyPr>
          <a:lstStyle/>
          <a:p>
            <a:r>
              <a:rPr lang="hr-HR" sz="3400" b="1" dirty="0" smtClean="0"/>
              <a:t>Plovidba po meridijanu , ekvatoru i paralelu </a:t>
            </a:r>
            <a:r>
              <a:rPr lang="hr-HR" sz="3400" dirty="0" smtClean="0"/>
              <a:t>se zbog univerzalnih zakonitosti  može smatrati posebnim slučajevima plovljenja. U pomorskoj površinskoj navigaciji postoje dva osnovna modela vođenja broda po zadanoj trajektoriji :</a:t>
            </a:r>
          </a:p>
          <a:p>
            <a:r>
              <a:rPr lang="hr-HR" sz="3400" b="1" dirty="0" smtClean="0"/>
              <a:t>1. Plovidba u nepromijenjenom </a:t>
            </a:r>
            <a:r>
              <a:rPr lang="hr-HR" sz="3400" b="1" dirty="0" err="1" smtClean="0"/>
              <a:t>tj</a:t>
            </a:r>
            <a:r>
              <a:rPr lang="hr-HR" sz="3400" b="1" dirty="0" smtClean="0"/>
              <a:t>. </a:t>
            </a:r>
            <a:r>
              <a:rPr lang="hr-HR" sz="3400" b="1" dirty="0" err="1" smtClean="0"/>
              <a:t>constantnom</a:t>
            </a:r>
            <a:r>
              <a:rPr lang="hr-HR" sz="3400" b="1" dirty="0" smtClean="0"/>
              <a:t> kursu (C = </a:t>
            </a:r>
            <a:r>
              <a:rPr lang="hr-HR" sz="3400" b="1" dirty="0" err="1" smtClean="0"/>
              <a:t>const</a:t>
            </a:r>
            <a:r>
              <a:rPr lang="hr-HR" sz="3400" dirty="0" smtClean="0"/>
              <a:t>.) pri čemu se u jedinici vremena kurs ne mijenja </a:t>
            </a:r>
            <a:r>
              <a:rPr lang="hr-HR" sz="3400" b="1" dirty="0" smtClean="0"/>
              <a:t>(</a:t>
            </a:r>
            <a:r>
              <a:rPr lang="hr-HR" sz="3400" b="1" dirty="0" smtClean="0">
                <a:sym typeface="Symbol"/>
              </a:rPr>
              <a:t>K</a:t>
            </a:r>
            <a:r>
              <a:rPr lang="hr-HR" sz="3400" b="1" dirty="0" smtClean="0"/>
              <a:t> = 0 )</a:t>
            </a:r>
            <a:r>
              <a:rPr lang="hr-HR" sz="3400" b="1" dirty="0" err="1" smtClean="0"/>
              <a:t>.</a:t>
            </a:r>
            <a:r>
              <a:rPr lang="hr-HR" sz="3400" dirty="0" err="1" smtClean="0"/>
              <a:t>Moguća</a:t>
            </a:r>
            <a:r>
              <a:rPr lang="hr-HR" sz="3400" dirty="0" smtClean="0"/>
              <a:t> su tri  karakteristična  slučaja:</a:t>
            </a:r>
          </a:p>
          <a:p>
            <a:pPr lvl="0"/>
            <a:r>
              <a:rPr lang="hr-HR" sz="3400" dirty="0" smtClean="0"/>
              <a:t>linija kursa neprekidno pod istim </a:t>
            </a:r>
            <a:r>
              <a:rPr lang="hr-HR" sz="3400" dirty="0" err="1" smtClean="0"/>
              <a:t>constantnim</a:t>
            </a:r>
            <a:r>
              <a:rPr lang="hr-HR" sz="3400" dirty="0" smtClean="0"/>
              <a:t> </a:t>
            </a:r>
            <a:r>
              <a:rPr lang="hr-HR" sz="3400" b="1" dirty="0" smtClean="0"/>
              <a:t>kutom ( </a:t>
            </a:r>
            <a:r>
              <a:rPr lang="hr-HR" sz="3400" b="1" dirty="0" smtClean="0">
                <a:sym typeface="Symbol"/>
              </a:rPr>
              <a:t></a:t>
            </a:r>
            <a:r>
              <a:rPr lang="hr-HR" sz="3400" b="1" dirty="0" smtClean="0"/>
              <a:t> = </a:t>
            </a:r>
            <a:r>
              <a:rPr lang="hr-HR" sz="3400" b="1" dirty="0" err="1" smtClean="0"/>
              <a:t>const</a:t>
            </a:r>
            <a:r>
              <a:rPr lang="hr-HR" sz="3400" b="1" dirty="0" smtClean="0"/>
              <a:t>. ) siječe sve Zemaljske meridijane uz uvjet da </a:t>
            </a:r>
            <a:r>
              <a:rPr lang="hr-HR" sz="3400" b="1" dirty="0" smtClean="0">
                <a:sym typeface="Symbol"/>
              </a:rPr>
              <a:t></a:t>
            </a:r>
            <a:r>
              <a:rPr lang="hr-HR" sz="3400" b="1" dirty="0" smtClean="0"/>
              <a:t> nije pravi kut ,</a:t>
            </a:r>
          </a:p>
          <a:p>
            <a:pPr lvl="0"/>
            <a:r>
              <a:rPr lang="hr-HR" sz="3400" dirty="0" smtClean="0"/>
              <a:t>linija kursa poklapa se sa Zemaljskim meridijanom , </a:t>
            </a:r>
            <a:r>
              <a:rPr lang="hr-HR" sz="3400" dirty="0" err="1" smtClean="0"/>
              <a:t>tj</a:t>
            </a:r>
            <a:r>
              <a:rPr lang="hr-HR" sz="3400" dirty="0" smtClean="0"/>
              <a:t>. kut između linije kursa i Zemaljskog meridijana </a:t>
            </a:r>
            <a:r>
              <a:rPr lang="hr-HR" sz="3400" b="1" dirty="0" smtClean="0"/>
              <a:t>je </a:t>
            </a:r>
            <a:r>
              <a:rPr lang="hr-HR" sz="3400" b="1" dirty="0" smtClean="0">
                <a:sym typeface="Symbol"/>
              </a:rPr>
              <a:t></a:t>
            </a:r>
            <a:r>
              <a:rPr lang="hr-HR" sz="3400" b="1" dirty="0" smtClean="0"/>
              <a:t> = 000</a:t>
            </a:r>
            <a:r>
              <a:rPr lang="hr-HR" sz="3400" b="1" dirty="0" smtClean="0">
                <a:sym typeface="Symbol"/>
              </a:rPr>
              <a:t></a:t>
            </a:r>
            <a:r>
              <a:rPr lang="hr-HR" sz="3400" b="1" dirty="0" smtClean="0"/>
              <a:t>00</a:t>
            </a:r>
            <a:r>
              <a:rPr lang="hr-HR" sz="3400" b="1" dirty="0" smtClean="0">
                <a:sym typeface="Symbol"/>
              </a:rPr>
              <a:t></a:t>
            </a:r>
            <a:r>
              <a:rPr lang="hr-HR" sz="3400" b="1" dirty="0" err="1" smtClean="0"/>
              <a:t>00</a:t>
            </a:r>
            <a:r>
              <a:rPr lang="hr-HR" sz="3400" b="1" dirty="0" smtClean="0">
                <a:sym typeface="Symbol"/>
              </a:rPr>
              <a:t></a:t>
            </a:r>
            <a:r>
              <a:rPr lang="hr-HR" sz="3400" b="1" dirty="0" smtClean="0"/>
              <a:t> ili </a:t>
            </a:r>
            <a:r>
              <a:rPr lang="hr-HR" sz="3400" b="1" dirty="0" smtClean="0">
                <a:sym typeface="Symbol"/>
              </a:rPr>
              <a:t></a:t>
            </a:r>
            <a:r>
              <a:rPr lang="hr-HR" sz="3400" b="1" dirty="0" smtClean="0"/>
              <a:t> = 180</a:t>
            </a:r>
            <a:r>
              <a:rPr lang="hr-HR" sz="3400" b="1" dirty="0" smtClean="0">
                <a:sym typeface="Symbol"/>
              </a:rPr>
              <a:t></a:t>
            </a:r>
            <a:r>
              <a:rPr lang="hr-HR" sz="3400" b="1" dirty="0" smtClean="0"/>
              <a:t>00</a:t>
            </a:r>
            <a:r>
              <a:rPr lang="hr-HR" sz="3400" b="1" dirty="0" smtClean="0">
                <a:sym typeface="Symbol"/>
              </a:rPr>
              <a:t></a:t>
            </a:r>
            <a:r>
              <a:rPr lang="hr-HR" sz="3400" b="1" dirty="0" err="1" smtClean="0"/>
              <a:t>00</a:t>
            </a:r>
            <a:r>
              <a:rPr lang="hr-HR" sz="3400" b="1" dirty="0" smtClean="0">
                <a:sym typeface="Symbol"/>
              </a:rPr>
              <a:t></a:t>
            </a:r>
            <a:r>
              <a:rPr lang="hr-HR" sz="3400" b="1" dirty="0" smtClean="0"/>
              <a:t>  , </a:t>
            </a:r>
            <a:r>
              <a:rPr lang="hr-HR" sz="3400" dirty="0" smtClean="0"/>
              <a:t>- </a:t>
            </a:r>
            <a:r>
              <a:rPr lang="hr-HR" sz="3400" b="1" dirty="0" smtClean="0"/>
              <a:t>plovidba po meridijanu</a:t>
            </a:r>
          </a:p>
          <a:p>
            <a:pPr lvl="0"/>
            <a:r>
              <a:rPr lang="hr-HR" sz="3400" dirty="0" smtClean="0"/>
              <a:t>linija kursa poklapa se sa ekvatorom ili paralelom pa </a:t>
            </a:r>
            <a:r>
              <a:rPr lang="hr-HR" sz="3400" b="1" dirty="0" smtClean="0"/>
              <a:t>se  linija kursa i Zemaljski meridijani sijeku se pod pravim kutom </a:t>
            </a:r>
            <a:r>
              <a:rPr lang="hr-HR" sz="3400" b="1" dirty="0" err="1" smtClean="0"/>
              <a:t>tj</a:t>
            </a:r>
            <a:r>
              <a:rPr lang="hr-HR" sz="3400" b="1" dirty="0" smtClean="0"/>
              <a:t>. </a:t>
            </a:r>
            <a:r>
              <a:rPr lang="hr-HR" sz="3400" b="1" dirty="0" smtClean="0">
                <a:sym typeface="Symbol"/>
              </a:rPr>
              <a:t></a:t>
            </a:r>
            <a:r>
              <a:rPr lang="hr-HR" sz="3400" b="1" dirty="0" smtClean="0"/>
              <a:t> = 090</a:t>
            </a:r>
            <a:r>
              <a:rPr lang="hr-HR" sz="3400" b="1" dirty="0" smtClean="0">
                <a:sym typeface="Symbol"/>
              </a:rPr>
              <a:t></a:t>
            </a:r>
            <a:r>
              <a:rPr lang="hr-HR" sz="3400" b="1" dirty="0" smtClean="0"/>
              <a:t>00</a:t>
            </a:r>
            <a:r>
              <a:rPr lang="hr-HR" sz="3400" b="1" dirty="0" smtClean="0">
                <a:sym typeface="Symbol"/>
              </a:rPr>
              <a:t></a:t>
            </a:r>
            <a:r>
              <a:rPr lang="hr-HR" sz="3400" b="1" dirty="0" err="1" smtClean="0"/>
              <a:t>00</a:t>
            </a:r>
            <a:r>
              <a:rPr lang="hr-HR" sz="3400" b="1" dirty="0" smtClean="0">
                <a:sym typeface="Symbol"/>
              </a:rPr>
              <a:t></a:t>
            </a:r>
            <a:r>
              <a:rPr lang="hr-HR" sz="3400" b="1" dirty="0" smtClean="0"/>
              <a:t> ili </a:t>
            </a:r>
            <a:r>
              <a:rPr lang="hr-HR" sz="3400" b="1" dirty="0" smtClean="0">
                <a:sym typeface="Symbol"/>
              </a:rPr>
              <a:t></a:t>
            </a:r>
            <a:r>
              <a:rPr lang="hr-HR" sz="3400" b="1" dirty="0" smtClean="0"/>
              <a:t> = 270</a:t>
            </a:r>
            <a:r>
              <a:rPr lang="hr-HR" sz="3400" b="1" dirty="0" smtClean="0">
                <a:sym typeface="Symbol"/>
              </a:rPr>
              <a:t></a:t>
            </a:r>
            <a:r>
              <a:rPr lang="hr-HR" sz="3400" b="1" dirty="0" smtClean="0"/>
              <a:t>00</a:t>
            </a:r>
            <a:r>
              <a:rPr lang="hr-HR" sz="3400" b="1" dirty="0" smtClean="0">
                <a:sym typeface="Symbol"/>
              </a:rPr>
              <a:t></a:t>
            </a:r>
            <a:r>
              <a:rPr lang="hr-HR" sz="3400" b="1" dirty="0" err="1" smtClean="0"/>
              <a:t>00</a:t>
            </a:r>
            <a:r>
              <a:rPr lang="hr-HR" sz="3400" b="1" dirty="0" smtClean="0">
                <a:sym typeface="Symbol"/>
              </a:rPr>
              <a:t> </a:t>
            </a:r>
            <a:r>
              <a:rPr lang="hr-HR" sz="3400" dirty="0" smtClean="0">
                <a:sym typeface="Symbol"/>
              </a:rPr>
              <a:t>- </a:t>
            </a:r>
            <a:r>
              <a:rPr lang="hr-HR" sz="3400" b="1" dirty="0" smtClean="0">
                <a:sym typeface="Symbol"/>
              </a:rPr>
              <a:t>plovidba po ekvatoru ili paralelu</a:t>
            </a:r>
            <a:endParaRPr lang="hr-HR" sz="3400" b="1" dirty="0" smtClean="0"/>
          </a:p>
          <a:p>
            <a:r>
              <a:rPr lang="hr-HR" sz="3400" b="1" dirty="0" smtClean="0"/>
              <a:t>Navedeno se definira kao loksodromska plovidba.</a:t>
            </a:r>
          </a:p>
          <a:p>
            <a:r>
              <a:rPr lang="hr-HR" sz="3400" b="1" dirty="0" smtClean="0"/>
              <a:t>2. Plovidba u promjenjivom </a:t>
            </a:r>
            <a:r>
              <a:rPr lang="hr-HR" sz="3400" b="1" dirty="0" err="1" smtClean="0"/>
              <a:t>tj</a:t>
            </a:r>
            <a:r>
              <a:rPr lang="hr-HR" sz="3400" b="1" dirty="0" smtClean="0"/>
              <a:t>. varijabilnom kursu  (K </a:t>
            </a:r>
            <a:r>
              <a:rPr lang="hr-HR" sz="3400" b="1" dirty="0" smtClean="0">
                <a:sym typeface="Symbol"/>
              </a:rPr>
              <a:t></a:t>
            </a:r>
            <a:r>
              <a:rPr lang="hr-HR" sz="3400" b="1" dirty="0" smtClean="0"/>
              <a:t> </a:t>
            </a:r>
            <a:r>
              <a:rPr lang="hr-HR" sz="3400" b="1" dirty="0" err="1" smtClean="0"/>
              <a:t>const</a:t>
            </a:r>
            <a:r>
              <a:rPr lang="hr-HR" sz="3400" dirty="0" smtClean="0"/>
              <a:t>) ,</a:t>
            </a:r>
            <a:r>
              <a:rPr lang="hr-HR" sz="3400" b="1" dirty="0" smtClean="0"/>
              <a:t> </a:t>
            </a:r>
            <a:r>
              <a:rPr lang="hr-HR" sz="3400" dirty="0" smtClean="0"/>
              <a:t>pri čemu se u jedinici vremena kurs mijenja , jer linija kursa </a:t>
            </a:r>
            <a:r>
              <a:rPr lang="hr-HR" sz="3400" b="1" dirty="0" smtClean="0"/>
              <a:t>siječe Zemaljske meridijane pod različitim kutovima. Kod</a:t>
            </a:r>
            <a:r>
              <a:rPr lang="hr-HR" sz="3400" dirty="0" smtClean="0"/>
              <a:t> ovog načina plovljenja mogu se razlikovati dva signifikantna slučaja;</a:t>
            </a:r>
          </a:p>
          <a:p>
            <a:pPr lvl="0"/>
            <a:r>
              <a:rPr lang="hr-HR" sz="3400" dirty="0" smtClean="0"/>
              <a:t>promjena kursa je u jedinici </a:t>
            </a:r>
            <a:r>
              <a:rPr lang="hr-HR" sz="3400" b="1" dirty="0" smtClean="0"/>
              <a:t>vremena </a:t>
            </a:r>
            <a:r>
              <a:rPr lang="hr-HR" sz="3400" b="1" dirty="0" err="1" smtClean="0"/>
              <a:t>constanta</a:t>
            </a:r>
            <a:r>
              <a:rPr lang="hr-HR" sz="3400" b="1" dirty="0" smtClean="0"/>
              <a:t> </a:t>
            </a:r>
            <a:r>
              <a:rPr lang="hr-HR" sz="3400" b="1" dirty="0" err="1" smtClean="0"/>
              <a:t>tj</a:t>
            </a:r>
            <a:r>
              <a:rPr lang="hr-HR" sz="3400" b="1" dirty="0" smtClean="0"/>
              <a:t>. </a:t>
            </a:r>
            <a:r>
              <a:rPr lang="hr-HR" sz="3400" b="1" dirty="0" smtClean="0">
                <a:sym typeface="Symbol"/>
              </a:rPr>
              <a:t>K</a:t>
            </a:r>
            <a:r>
              <a:rPr lang="hr-HR" sz="3400" b="1" dirty="0" smtClean="0"/>
              <a:t> = </a:t>
            </a:r>
            <a:r>
              <a:rPr lang="hr-HR" sz="3400" b="1" dirty="0" err="1" smtClean="0"/>
              <a:t>const</a:t>
            </a:r>
            <a:r>
              <a:rPr lang="hr-HR" sz="3400" dirty="0" smtClean="0"/>
              <a:t>. ,</a:t>
            </a:r>
          </a:p>
          <a:p>
            <a:pPr lvl="0"/>
            <a:r>
              <a:rPr lang="hr-HR" sz="3400" dirty="0" smtClean="0"/>
              <a:t>promjena kursa je u jedinici </a:t>
            </a:r>
            <a:r>
              <a:rPr lang="hr-HR" sz="3400" b="1" dirty="0" smtClean="0"/>
              <a:t>vremena varijabilna </a:t>
            </a:r>
            <a:r>
              <a:rPr lang="hr-HR" sz="3400" b="1" dirty="0" err="1" smtClean="0"/>
              <a:t>tj</a:t>
            </a:r>
            <a:r>
              <a:rPr lang="hr-HR" sz="3400" b="1" dirty="0" smtClean="0"/>
              <a:t>. </a:t>
            </a:r>
            <a:r>
              <a:rPr lang="hr-HR" sz="3400" b="1" dirty="0" smtClean="0">
                <a:sym typeface="Symbol"/>
              </a:rPr>
              <a:t>K</a:t>
            </a:r>
            <a:r>
              <a:rPr lang="hr-HR" sz="3400" b="1" dirty="0" smtClean="0"/>
              <a:t> </a:t>
            </a:r>
            <a:r>
              <a:rPr lang="hr-HR" sz="3400" b="1" dirty="0" smtClean="0">
                <a:sym typeface="Symbol"/>
              </a:rPr>
              <a:t></a:t>
            </a:r>
            <a:r>
              <a:rPr lang="hr-HR" sz="3400" b="1" dirty="0" smtClean="0"/>
              <a:t> </a:t>
            </a:r>
            <a:r>
              <a:rPr lang="hr-HR" sz="3400" b="1" dirty="0" err="1" smtClean="0"/>
              <a:t>const</a:t>
            </a:r>
            <a:r>
              <a:rPr lang="hr-HR" sz="3400" dirty="0" smtClean="0"/>
              <a:t>.</a:t>
            </a:r>
          </a:p>
          <a:p>
            <a:r>
              <a:rPr lang="hr-HR" sz="3400" dirty="0" smtClean="0"/>
              <a:t>Po prikazanim definicijama plovidba po meridijanu, paralelu i ekvatoru smatra se </a:t>
            </a:r>
            <a:r>
              <a:rPr lang="hr-HR" sz="3400" b="1" dirty="0" err="1" smtClean="0"/>
              <a:t>loksodromskom</a:t>
            </a:r>
            <a:r>
              <a:rPr lang="hr-HR" sz="3400" b="1" dirty="0" smtClean="0"/>
              <a:t> plovidbom jer  se tijekom plovidbe kurs ne mijenja </a:t>
            </a:r>
            <a:r>
              <a:rPr lang="hr-HR" sz="3400" dirty="0" smtClean="0"/>
              <a:t>. Pri takvoj plovidbi određuju se dva osnovna navigacijska parametra:</a:t>
            </a:r>
          </a:p>
          <a:p>
            <a:pPr lvl="0"/>
            <a:r>
              <a:rPr lang="hr-HR" sz="3400" b="1" dirty="0" smtClean="0"/>
              <a:t>opći </a:t>
            </a:r>
            <a:r>
              <a:rPr lang="hr-HR" sz="3400" b="1" dirty="0" err="1" smtClean="0"/>
              <a:t>loksodromski</a:t>
            </a:r>
            <a:r>
              <a:rPr lang="hr-HR" sz="3400" b="1" dirty="0" smtClean="0"/>
              <a:t> kurs plovidbe (K</a:t>
            </a:r>
            <a:r>
              <a:rPr lang="hr-HR" sz="3400" b="1" baseline="-25000" dirty="0" smtClean="0"/>
              <a:t>L</a:t>
            </a:r>
            <a:r>
              <a:rPr lang="hr-HR" sz="3400" b="1" dirty="0" smtClean="0"/>
              <a:t>) ,</a:t>
            </a:r>
          </a:p>
          <a:p>
            <a:pPr lvl="0"/>
            <a:r>
              <a:rPr lang="hr-HR" sz="3400" b="1" dirty="0" smtClean="0"/>
              <a:t>loksodromska udaljenost između polazne i dolazne pozicije (D</a:t>
            </a:r>
            <a:r>
              <a:rPr lang="hr-HR" sz="3400" b="1" baseline="-25000" dirty="0" smtClean="0"/>
              <a:t>L</a:t>
            </a:r>
            <a:r>
              <a:rPr lang="hr-HR" sz="3400" b="1" dirty="0" smtClean="0"/>
              <a:t>).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hr-HR" sz="3200" b="1" dirty="0" smtClean="0"/>
              <a:t>Specijalni slučaj plovidbe po </a:t>
            </a:r>
            <a:r>
              <a:rPr lang="hr-HR" sz="3200" b="1" dirty="0" err="1" smtClean="0"/>
              <a:t>ortodromi</a:t>
            </a:r>
            <a:r>
              <a:rPr lang="hr-HR" sz="3200" b="1" dirty="0" smtClean="0"/>
              <a:t>- pozicija polaska i dolaska nalaze se na istoj </a:t>
            </a:r>
            <a:r>
              <a:rPr lang="el-GR" sz="3200" b="1" dirty="0" smtClean="0"/>
              <a:t>ϕ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Ako se pozicija polaska i pozicija dolaska nalaze na istom paralelu – </a:t>
            </a:r>
          </a:p>
          <a:p>
            <a:r>
              <a:rPr lang="el-GR" sz="2000" b="1" dirty="0" smtClean="0"/>
              <a:t>ϕ 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1 =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dirty="0" smtClean="0"/>
              <a:t>ϕ</a:t>
            </a:r>
            <a:r>
              <a:rPr lang="hr-HR" sz="2000" b="1" dirty="0" smtClean="0">
                <a:latin typeface="Times New Roman" pitchFamily="18" charset="0"/>
                <a:cs typeface="Times New Roman" pitchFamily="18" charset="0"/>
              </a:rPr>
              <a:t> 2 = </a:t>
            </a:r>
            <a:r>
              <a:rPr lang="el-GR" sz="2000" b="1" dirty="0" smtClean="0"/>
              <a:t>ϕ</a:t>
            </a:r>
            <a:r>
              <a:rPr lang="hr-HR" sz="2000" b="1" dirty="0" smtClean="0"/>
              <a:t>  ;      </a:t>
            </a:r>
            <a:r>
              <a:rPr lang="el-GR" sz="2000" b="1" dirty="0" smtClean="0"/>
              <a:t>α</a:t>
            </a:r>
            <a:r>
              <a:rPr lang="hr-HR" sz="2000" b="1" dirty="0" smtClean="0"/>
              <a:t> = </a:t>
            </a:r>
            <a:r>
              <a:rPr lang="el-GR" sz="2000" b="1" dirty="0" smtClean="0"/>
              <a:t>β</a:t>
            </a:r>
            <a:r>
              <a:rPr lang="hr-HR" sz="2000" b="1" dirty="0" smtClean="0"/>
              <a:t> ,  Do = 2 (90° - </a:t>
            </a:r>
            <a:r>
              <a:rPr lang="el-GR" sz="2000" b="1" dirty="0" smtClean="0"/>
              <a:t>ϕ</a:t>
            </a:r>
            <a:r>
              <a:rPr lang="hr-HR" sz="2000" b="1" dirty="0" smtClean="0"/>
              <a:t>) x 60 (M) – preko polova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Tada se elementi  za plovidbu po ortodromi mogu računati skraćenim postupkom:</a:t>
            </a:r>
          </a:p>
          <a:p>
            <a:pPr>
              <a:buNone/>
            </a:pPr>
            <a:endParaRPr lang="hr-HR" sz="2000" dirty="0"/>
          </a:p>
        </p:txBody>
      </p:sp>
      <p:pic>
        <p:nvPicPr>
          <p:cNvPr id="5" name="Picture 2" descr="C:\Users\Kos\Documents\IMG_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985" y="2708920"/>
            <a:ext cx="600682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Specijalni slučaj plovidbe po ortodromi- pozicija polaska i dolaska nalaze se na istoj </a:t>
            </a:r>
            <a:r>
              <a:rPr lang="el-GR" sz="2400" b="1" dirty="0" smtClean="0"/>
              <a:t>ϕ</a:t>
            </a:r>
            <a:r>
              <a:rPr lang="hr-HR" sz="2400" b="1" dirty="0" smtClean="0"/>
              <a:t> ( izračun </a:t>
            </a:r>
            <a:r>
              <a:rPr lang="el-GR" sz="2400" b="1" dirty="0" smtClean="0"/>
              <a:t>ϕ</a:t>
            </a:r>
            <a:r>
              <a:rPr lang="hr-HR" sz="2400" b="1" dirty="0" smtClean="0"/>
              <a:t>v , </a:t>
            </a:r>
            <a:r>
              <a:rPr lang="el-GR" sz="2400" b="1" dirty="0" smtClean="0"/>
              <a:t>λ</a:t>
            </a:r>
            <a:r>
              <a:rPr lang="hr-HR" sz="2400" b="1" dirty="0" smtClean="0"/>
              <a:t>v , </a:t>
            </a:r>
            <a:r>
              <a:rPr lang="el-GR" sz="2400" b="1" dirty="0" smtClean="0"/>
              <a:t>α</a:t>
            </a:r>
            <a:r>
              <a:rPr lang="hr-HR" sz="2400" b="1" dirty="0" smtClean="0"/>
              <a:t>=</a:t>
            </a:r>
            <a:r>
              <a:rPr lang="el-GR" sz="2400" b="1" dirty="0" smtClean="0"/>
              <a:t>β</a:t>
            </a:r>
            <a:r>
              <a:rPr lang="hr-HR" sz="2400" b="1" dirty="0" smtClean="0"/>
              <a:t>)</a:t>
            </a:r>
            <a:endParaRPr lang="hr-HR" sz="2400" b="1" dirty="0"/>
          </a:p>
        </p:txBody>
      </p:sp>
      <p:pic>
        <p:nvPicPr>
          <p:cNvPr id="104450" name="Picture 2" descr="C:\Users\Kos\Documents\IMG_1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4796269" cy="1944216"/>
          </a:xfrm>
          <a:prstGeom prst="rect">
            <a:avLst/>
          </a:prstGeom>
          <a:noFill/>
        </p:spPr>
      </p:pic>
      <p:pic>
        <p:nvPicPr>
          <p:cNvPr id="104451" name="Picture 3" descr="C:\Users\Kos\Documents\IMG_1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68960"/>
            <a:ext cx="4824536" cy="3493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Specijalni slučaj plovidbe po </a:t>
            </a:r>
            <a:r>
              <a:rPr lang="hr-HR" sz="2800" b="1" dirty="0" err="1" smtClean="0"/>
              <a:t>ortodromi</a:t>
            </a:r>
            <a:r>
              <a:rPr lang="hr-HR" sz="2800" b="1" dirty="0" smtClean="0"/>
              <a:t>- pozicija polaska i dolaska nalaze se na istoj </a:t>
            </a:r>
            <a:r>
              <a:rPr lang="el-GR" sz="2800" b="1" dirty="0" smtClean="0"/>
              <a:t>ϕ</a:t>
            </a:r>
            <a:endParaRPr lang="hr-H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000" dirty="0" smtClean="0"/>
              <a:t>Prikazana je aproksimacija plovidbe po ortodromi </a:t>
            </a:r>
            <a:r>
              <a:rPr lang="hr-HR" sz="2000" b="1" dirty="0" smtClean="0"/>
              <a:t>metodom sekanata </a:t>
            </a:r>
            <a:r>
              <a:rPr lang="hr-HR" sz="2000" dirty="0" smtClean="0"/>
              <a:t>Od jedne do druge međutočke ortodrome brod plovi po sekantama (loksodroma) :</a:t>
            </a:r>
            <a:endParaRPr lang="hr-HR" sz="2000" b="1" dirty="0"/>
          </a:p>
        </p:txBody>
      </p:sp>
      <p:pic>
        <p:nvPicPr>
          <p:cNvPr id="5" name="Picture 2" descr="C:\Users\Kos\Documents\IMG_1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2564904"/>
            <a:ext cx="4988161" cy="3766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hr-HR" sz="3600" b="1" dirty="0" smtClean="0"/>
              <a:t>Aproksimacija plovidbe po ortodromi metodom sekanata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Prilikom plovidbe po ortodromi  brod bi </a:t>
            </a:r>
            <a:r>
              <a:rPr lang="hr-HR" sz="2000" b="1" dirty="0" smtClean="0"/>
              <a:t>neprekidno trebao mijenjati kurs</a:t>
            </a:r>
            <a:r>
              <a:rPr lang="hr-HR" sz="2000" dirty="0" smtClean="0"/>
              <a:t>.  S navigacijskog stajališta to je vrlo nepraktično. Uvodi se aproksimacija plovidbe po ortodromi tako da </a:t>
            </a:r>
            <a:r>
              <a:rPr lang="hr-HR" sz="2000" b="1" dirty="0" smtClean="0"/>
              <a:t>se  </a:t>
            </a:r>
            <a:r>
              <a:rPr lang="hr-HR" sz="2000" b="1" dirty="0" err="1" smtClean="0"/>
              <a:t>ortodroma</a:t>
            </a:r>
            <a:r>
              <a:rPr lang="hr-HR" sz="2000" b="1" dirty="0" smtClean="0"/>
              <a:t> podijeli na međutočke simetrično s lijeve i desne strane od </a:t>
            </a:r>
            <a:r>
              <a:rPr lang="hr-HR" sz="2000" b="1" dirty="0" err="1" smtClean="0"/>
              <a:t>vertexa</a:t>
            </a:r>
            <a:r>
              <a:rPr lang="hr-HR" sz="2000" b="1" dirty="0" smtClean="0"/>
              <a:t> prema polaznoj i dolaznoj poziciji.</a:t>
            </a:r>
            <a:r>
              <a:rPr lang="hr-HR" sz="2000" dirty="0" smtClean="0"/>
              <a:t> Brod od jedne do druge međutočke plovi po </a:t>
            </a:r>
            <a:r>
              <a:rPr lang="hr-HR" sz="2000" dirty="0" err="1" smtClean="0"/>
              <a:t>loksodromi</a:t>
            </a:r>
            <a:r>
              <a:rPr lang="hr-HR" sz="2000" dirty="0" smtClean="0"/>
              <a:t>- </a:t>
            </a:r>
            <a:r>
              <a:rPr lang="hr-HR" sz="2000" b="1" dirty="0" smtClean="0"/>
              <a:t>metoda sekanata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Međutočke ortodrome odrede se tako da se njihove dužine razlikuju za  </a:t>
            </a:r>
            <a:r>
              <a:rPr lang="hr-HR" sz="2000" b="1" dirty="0" smtClean="0"/>
              <a:t>kut  </a:t>
            </a:r>
            <a:r>
              <a:rPr lang="el-GR" sz="2000" b="1" dirty="0" smtClean="0"/>
              <a:t>Δλ</a:t>
            </a:r>
            <a:r>
              <a:rPr lang="hr-HR" sz="2000" b="1" dirty="0" smtClean="0"/>
              <a:t>m = 5</a:t>
            </a:r>
            <a:r>
              <a:rPr lang="hr-HR" sz="2000" b="1" baseline="30000" dirty="0" smtClean="0"/>
              <a:t>o</a:t>
            </a:r>
            <a:r>
              <a:rPr lang="hr-HR" sz="2000" b="1" dirty="0" smtClean="0"/>
              <a:t>, 10</a:t>
            </a:r>
            <a:r>
              <a:rPr lang="hr-HR" sz="2000" b="1" baseline="30000" dirty="0" smtClean="0"/>
              <a:t>o </a:t>
            </a:r>
            <a:r>
              <a:rPr lang="hr-HR" sz="2000" b="1" dirty="0" smtClean="0"/>
              <a:t> </a:t>
            </a:r>
            <a:r>
              <a:rPr lang="hr-HR" sz="2000" dirty="0" smtClean="0"/>
              <a:t>, </a:t>
            </a:r>
            <a:r>
              <a:rPr lang="hr-HR" sz="2000" b="1" dirty="0" smtClean="0"/>
              <a:t>12</a:t>
            </a:r>
            <a:r>
              <a:rPr lang="hr-HR" sz="2000" b="1" baseline="30000" dirty="0" smtClean="0"/>
              <a:t>o</a:t>
            </a:r>
            <a:r>
              <a:rPr lang="hr-HR" sz="2000" dirty="0" smtClean="0"/>
              <a:t> , …  a podjela započinje od vrha - </a:t>
            </a:r>
            <a:r>
              <a:rPr lang="hr-HR" sz="2000" dirty="0" err="1" smtClean="0"/>
              <a:t>vertexa</a:t>
            </a:r>
            <a:r>
              <a:rPr lang="hr-HR" sz="2000" dirty="0" smtClean="0"/>
              <a:t> ortodrome ako se vrh nalazi između pozicije polaska i pozicije dolaska . Ako se vrh ortodrome nalazi izvan spojnice pozicije polaska i pozicije dolaska tada se  </a:t>
            </a:r>
            <a:r>
              <a:rPr lang="hr-HR" sz="2000" b="1" dirty="0" smtClean="0"/>
              <a:t>međutočke ortodrome mogu definirati  od točke polaska</a:t>
            </a:r>
            <a:r>
              <a:rPr lang="hr-HR" sz="2000" dirty="0" smtClean="0"/>
              <a:t>. Što je </a:t>
            </a:r>
            <a:r>
              <a:rPr lang="hr-HR" sz="2000" b="1" dirty="0" smtClean="0"/>
              <a:t>manji kut </a:t>
            </a:r>
            <a:r>
              <a:rPr lang="el-GR" sz="2000" b="1" dirty="0" smtClean="0"/>
              <a:t>Δλ</a:t>
            </a:r>
            <a:r>
              <a:rPr lang="hr-HR" sz="2000" b="1" dirty="0" smtClean="0"/>
              <a:t>m to je točnija aproksimacija plovidbe po ortodromi metodom sekanata.</a:t>
            </a:r>
            <a:endParaRPr lang="hr-HR" sz="2000" dirty="0" smtClean="0"/>
          </a:p>
          <a:p>
            <a:r>
              <a:rPr lang="hr-HR" sz="1800" dirty="0" smtClean="0"/>
              <a:t>Navigator sam odabire geografsku dužinu međutočke</a:t>
            </a:r>
            <a:r>
              <a:rPr lang="hr-HR" sz="2400" dirty="0" smtClean="0"/>
              <a:t>:</a:t>
            </a:r>
          </a:p>
          <a:p>
            <a:r>
              <a:rPr lang="hr-HR" sz="2400" dirty="0" smtClean="0"/>
              <a:t> </a:t>
            </a:r>
            <a:r>
              <a:rPr lang="el-GR" sz="2400" b="1" dirty="0" smtClean="0"/>
              <a:t>λ</a:t>
            </a:r>
            <a:r>
              <a:rPr lang="hr-HR" sz="2400" b="1" dirty="0" smtClean="0"/>
              <a:t>M = </a:t>
            </a:r>
            <a:r>
              <a:rPr lang="el-GR" sz="2400" b="1" dirty="0" smtClean="0"/>
              <a:t>λ</a:t>
            </a:r>
            <a:r>
              <a:rPr lang="hr-HR" sz="2400" b="1" dirty="0" smtClean="0"/>
              <a:t>v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hr-H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/>
              <a:t>Δλ</a:t>
            </a:r>
            <a:r>
              <a:rPr lang="hr-HR" sz="2400" b="1" dirty="0" smtClean="0"/>
              <a:t>m ,   </a:t>
            </a:r>
            <a:r>
              <a:rPr lang="el-GR" sz="2400" b="1" dirty="0" smtClean="0"/>
              <a:t>ϕ</a:t>
            </a:r>
            <a:r>
              <a:rPr lang="hr-HR" sz="2400" b="1" dirty="0" smtClean="0"/>
              <a:t>M – izračunava se </a:t>
            </a:r>
            <a:endParaRPr lang="hr-HR" sz="2400" dirty="0"/>
          </a:p>
        </p:txBody>
      </p:sp>
      <p:pic>
        <p:nvPicPr>
          <p:cNvPr id="4" name="Rezervirano mjesto sadržaja 3" descr="seka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293096"/>
            <a:ext cx="2490922" cy="18224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Međutočke ortodrome - metoda sekanata</a:t>
            </a:r>
            <a:endParaRPr lang="hr-HR" dirty="0"/>
          </a:p>
        </p:txBody>
      </p:sp>
      <p:pic>
        <p:nvPicPr>
          <p:cNvPr id="4" name="Rezervirano mjesto sadržaja 3" descr="sekan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1340768"/>
            <a:ext cx="4320000" cy="3694611"/>
          </a:xfrm>
        </p:spPr>
      </p:pic>
      <p:pic>
        <p:nvPicPr>
          <p:cNvPr id="5" name="Picture 4" descr="C:\Users\Kos\AppData\Local\Microsoft\Windows\Temporary Internet Files\Content.Word\IMG_7571.jpg"/>
          <p:cNvPicPr>
            <a:picLocks noChangeAspect="1"/>
          </p:cNvPicPr>
          <p:nvPr/>
        </p:nvPicPr>
        <p:blipFill>
          <a:blip r:embed="rId3" cstate="print">
            <a:grayscl/>
          </a:blip>
          <a:srcRect l="11400" t="11234" r="13663" b="6814"/>
          <a:stretch>
            <a:fillRect/>
          </a:stretch>
        </p:blipFill>
        <p:spPr bwMode="auto">
          <a:xfrm>
            <a:off x="683568" y="1484784"/>
            <a:ext cx="2635686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982963"/>
            <a:ext cx="2943225" cy="238125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483968"/>
            <a:ext cx="1828800" cy="4572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063083"/>
            <a:ext cx="1638300" cy="238125"/>
          </a:xfrm>
          <a:prstGeom prst="rect">
            <a:avLst/>
          </a:prstGeom>
          <a:noFill/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517232"/>
            <a:ext cx="1296144" cy="238125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0" y="1152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0" y="1390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 smtClean="0"/>
              <a:t>Metoda sekanata </a:t>
            </a:r>
            <a:r>
              <a:rPr lang="hr-HR" sz="2800" dirty="0" smtClean="0"/>
              <a:t>: </a:t>
            </a:r>
            <a:r>
              <a:rPr lang="hr-HR" sz="2800" b="1" dirty="0" smtClean="0"/>
              <a:t>međutočke ortodrome</a:t>
            </a:r>
            <a:endParaRPr lang="hr-HR" sz="28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Međutočke ortodrome </a:t>
            </a:r>
            <a:r>
              <a:rPr lang="hr-HR" sz="2400" dirty="0" smtClean="0"/>
              <a:t>– su točke na ortodromi sa desne i lijeve strane </a:t>
            </a:r>
            <a:r>
              <a:rPr lang="hr-HR" sz="2400" dirty="0" err="1" smtClean="0"/>
              <a:t>verteksa</a:t>
            </a:r>
            <a:r>
              <a:rPr lang="hr-HR" sz="2400" dirty="0" smtClean="0"/>
              <a:t> na jednakoj </a:t>
            </a:r>
            <a:r>
              <a:rPr lang="el-GR" sz="2400" b="1" dirty="0" smtClean="0"/>
              <a:t>Δλ</a:t>
            </a:r>
            <a:r>
              <a:rPr lang="hr-HR" sz="2400" b="1" dirty="0" smtClean="0"/>
              <a:t>v</a:t>
            </a:r>
            <a:r>
              <a:rPr lang="hr-HR" sz="2400" dirty="0" smtClean="0"/>
              <a:t>.  Od jedne do druge međutočke plovi se po </a:t>
            </a:r>
            <a:r>
              <a:rPr lang="hr-HR" sz="2400" dirty="0" err="1" smtClean="0"/>
              <a:t>loksodromi</a:t>
            </a:r>
            <a:r>
              <a:rPr lang="hr-HR" sz="2400" dirty="0" smtClean="0"/>
              <a:t>.</a:t>
            </a:r>
          </a:p>
          <a:p>
            <a:endParaRPr lang="hr-HR" sz="2400" dirty="0" smtClean="0"/>
          </a:p>
        </p:txBody>
      </p:sp>
      <p:pic>
        <p:nvPicPr>
          <p:cNvPr id="4" name="Slika 3" descr="verteks ortodrom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284984"/>
            <a:ext cx="4211960" cy="3161471"/>
          </a:xfrm>
          <a:prstGeom prst="rect">
            <a:avLst/>
          </a:prstGeom>
        </p:spPr>
      </p:pic>
      <p:pic>
        <p:nvPicPr>
          <p:cNvPr id="5" name="Slika 4" descr="međutočka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2952328" cy="522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međutočka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941168"/>
            <a:ext cx="2844317" cy="648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međutočka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5877272"/>
            <a:ext cx="2327487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Aproksimacija plovidbe po ortodromi </a:t>
            </a:r>
            <a:r>
              <a:rPr lang="hr-HR" b="1" dirty="0" smtClean="0"/>
              <a:t>metodom sekanata</a:t>
            </a:r>
            <a:endParaRPr lang="hr-HR" b="1" dirty="0"/>
          </a:p>
        </p:txBody>
      </p:sp>
      <p:pic>
        <p:nvPicPr>
          <p:cNvPr id="4" name="Rezervirano mjesto sadržaja 3" descr="aproksimacija sekant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5509703" cy="3240360"/>
          </a:xfrm>
        </p:spPr>
      </p:pic>
      <p:pic>
        <p:nvPicPr>
          <p:cNvPr id="5" name="Slika 4" descr="sek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348880"/>
            <a:ext cx="1728192" cy="87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 descr="sek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501008"/>
            <a:ext cx="1944216" cy="786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sek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653136"/>
            <a:ext cx="1588823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Aproksimacija plovidbe po ortodromi </a:t>
            </a:r>
            <a:r>
              <a:rPr lang="hr-HR" sz="3200" b="1" dirty="0" smtClean="0"/>
              <a:t>metodom tangenata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741987"/>
          </a:xfrm>
        </p:spPr>
        <p:txBody>
          <a:bodyPr>
            <a:normAutofit/>
          </a:bodyPr>
          <a:lstStyle/>
          <a:p>
            <a:r>
              <a:rPr lang="hr-HR" sz="1600" dirty="0" smtClean="0"/>
              <a:t>Kod ove metode umjesto po </a:t>
            </a:r>
            <a:r>
              <a:rPr lang="hr-HR" sz="1600" b="1" dirty="0" smtClean="0"/>
              <a:t>sekantama koje se određuju pomoću </a:t>
            </a:r>
            <a:r>
              <a:rPr lang="hr-HR" sz="1600" b="1" dirty="0" err="1" smtClean="0"/>
              <a:t>međutočaka</a:t>
            </a:r>
            <a:r>
              <a:rPr lang="hr-HR" sz="1600" dirty="0" smtClean="0"/>
              <a:t>, plovi se po </a:t>
            </a:r>
            <a:r>
              <a:rPr lang="hr-HR" sz="1600" b="1" dirty="0" smtClean="0"/>
              <a:t>tangentama ortodrome  (</a:t>
            </a:r>
            <a:r>
              <a:rPr lang="hr-HR" sz="1600" b="1" dirty="0" err="1" smtClean="0"/>
              <a:t>Dx</a:t>
            </a:r>
            <a:r>
              <a:rPr lang="hr-HR" sz="1600" b="1" dirty="0" smtClean="0"/>
              <a:t>) koje se određuju na sljedeći način</a:t>
            </a:r>
            <a:r>
              <a:rPr lang="hr-HR" sz="1600" dirty="0" smtClean="0"/>
              <a:t>:</a:t>
            </a:r>
          </a:p>
          <a:p>
            <a:r>
              <a:rPr lang="hr-HR" sz="1600" dirty="0" smtClean="0"/>
              <a:t>   -        izračuna se </a:t>
            </a:r>
            <a:r>
              <a:rPr lang="hr-HR" sz="1600" b="1" dirty="0" smtClean="0"/>
              <a:t>ortodromska udaljenost između pozicije polaska i dolaska (Do</a:t>
            </a:r>
            <a:r>
              <a:rPr lang="hr-HR" sz="1600" dirty="0" smtClean="0"/>
              <a:t>)</a:t>
            </a:r>
          </a:p>
          <a:p>
            <a:pPr lvl="1"/>
            <a:r>
              <a:rPr lang="hr-HR" sz="1600" dirty="0" smtClean="0"/>
              <a:t>izračuna se </a:t>
            </a:r>
            <a:r>
              <a:rPr lang="hr-HR" sz="1600" b="1" dirty="0" smtClean="0"/>
              <a:t>početni i konačni </a:t>
            </a:r>
            <a:r>
              <a:rPr lang="hr-HR" sz="1600" b="1" dirty="0" err="1" smtClean="0"/>
              <a:t>ortodromski</a:t>
            </a:r>
            <a:r>
              <a:rPr lang="hr-HR" sz="1600" b="1" dirty="0" smtClean="0"/>
              <a:t> kurs u ishodišnoj (</a:t>
            </a:r>
            <a:r>
              <a:rPr lang="hr-HR" sz="1600" b="1" i="1" dirty="0" smtClean="0"/>
              <a:t>P</a:t>
            </a:r>
            <a:r>
              <a:rPr lang="hr-HR" sz="1600" b="1" baseline="-25000" dirty="0" smtClean="0"/>
              <a:t>1</a:t>
            </a:r>
            <a:r>
              <a:rPr lang="hr-HR" sz="1600" b="1" dirty="0" smtClean="0"/>
              <a:t>) – </a:t>
            </a:r>
            <a:r>
              <a:rPr lang="hr-HR" sz="1600" b="1" i="1" dirty="0" err="1" smtClean="0"/>
              <a:t>Kopč</a:t>
            </a:r>
            <a:r>
              <a:rPr lang="hr-HR" sz="1600" b="1" i="1" dirty="0" smtClean="0"/>
              <a:t> </a:t>
            </a:r>
            <a:r>
              <a:rPr lang="hr-HR" sz="1600" b="1" dirty="0" smtClean="0"/>
              <a:t> i odredišnoj poziciji (</a:t>
            </a:r>
            <a:r>
              <a:rPr lang="hr-HR" sz="1600" b="1" i="1" dirty="0" smtClean="0"/>
              <a:t>P</a:t>
            </a:r>
            <a:r>
              <a:rPr lang="hr-HR" sz="1600" b="1" baseline="-25000" dirty="0" smtClean="0"/>
              <a:t>2</a:t>
            </a:r>
            <a:r>
              <a:rPr lang="hr-HR" sz="1600" b="1" dirty="0" smtClean="0"/>
              <a:t>) – </a:t>
            </a:r>
            <a:r>
              <a:rPr lang="hr-HR" sz="1600" b="1" i="1" dirty="0" smtClean="0"/>
              <a:t>Kokč</a:t>
            </a:r>
            <a:endParaRPr lang="hr-HR" sz="1600" b="1" dirty="0" smtClean="0"/>
          </a:p>
          <a:p>
            <a:pPr lvl="1"/>
            <a:r>
              <a:rPr lang="hr-HR" sz="1600" dirty="0" smtClean="0"/>
              <a:t>izračunaju se sljedeće vrijednosti :</a:t>
            </a:r>
          </a:p>
          <a:p>
            <a:endParaRPr lang="hr-HR" sz="2400" dirty="0"/>
          </a:p>
        </p:txBody>
      </p:sp>
      <p:pic>
        <p:nvPicPr>
          <p:cNvPr id="4" name="Slika 3" descr="tan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9" y="2731550"/>
            <a:ext cx="3888432" cy="1777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tan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81128"/>
            <a:ext cx="6906610" cy="764704"/>
          </a:xfrm>
          <a:prstGeom prst="rect">
            <a:avLst/>
          </a:prstGeom>
        </p:spPr>
      </p:pic>
      <p:pic>
        <p:nvPicPr>
          <p:cNvPr id="6" name="Rezervirano mjesto sadržaja 3" descr="tan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2305054"/>
            <a:ext cx="3307027" cy="2636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373216"/>
            <a:ext cx="81369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Do – ortodromska udaljenosti između P1 i P2</a:t>
            </a:r>
          </a:p>
          <a:p>
            <a:r>
              <a:rPr lang="hr-HR" sz="1600" dirty="0" err="1" smtClean="0"/>
              <a:t>Kopč</a:t>
            </a:r>
            <a:r>
              <a:rPr lang="hr-HR" sz="1600" dirty="0" smtClean="0"/>
              <a:t>  - </a:t>
            </a:r>
            <a:r>
              <a:rPr lang="hr-HR" sz="1600" dirty="0" err="1" smtClean="0"/>
              <a:t>ortodromski</a:t>
            </a:r>
            <a:r>
              <a:rPr lang="hr-HR" sz="1600" dirty="0" smtClean="0"/>
              <a:t> kurs u ishodišnoj poziciji</a:t>
            </a:r>
          </a:p>
          <a:p>
            <a:r>
              <a:rPr lang="hr-HR" sz="1600" dirty="0" smtClean="0"/>
              <a:t>Kokč – </a:t>
            </a:r>
            <a:r>
              <a:rPr lang="hr-HR" sz="1600" dirty="0" err="1" smtClean="0"/>
              <a:t>ortodromski</a:t>
            </a:r>
            <a:r>
              <a:rPr lang="hr-HR" sz="1600" dirty="0" smtClean="0"/>
              <a:t> kurs u odredišnoj poziciji</a:t>
            </a:r>
          </a:p>
          <a:p>
            <a:r>
              <a:rPr lang="hr-HR" sz="1600" dirty="0" err="1" smtClean="0"/>
              <a:t>Dx</a:t>
            </a:r>
            <a:r>
              <a:rPr lang="hr-HR" sz="1600" dirty="0" smtClean="0"/>
              <a:t> – </a:t>
            </a:r>
            <a:r>
              <a:rPr lang="hr-HR" sz="1600" b="1" dirty="0" smtClean="0"/>
              <a:t>jedinična ortodromska udaljenost u M </a:t>
            </a:r>
            <a:r>
              <a:rPr lang="hr-HR" sz="1600" dirty="0" smtClean="0"/>
              <a:t>koju treba prijeći u određenom </a:t>
            </a:r>
            <a:r>
              <a:rPr lang="hr-HR" sz="1600" dirty="0" err="1" smtClean="0"/>
              <a:t>ortodromskom</a:t>
            </a:r>
            <a:r>
              <a:rPr lang="hr-HR" sz="1600" dirty="0" smtClean="0"/>
              <a:t> kursu da bi nastala promjena u </a:t>
            </a:r>
            <a:r>
              <a:rPr lang="hr-HR" sz="1600" dirty="0" err="1" smtClean="0"/>
              <a:t>ortodromskom</a:t>
            </a:r>
            <a:r>
              <a:rPr lang="hr-HR" sz="1600" dirty="0" smtClean="0"/>
              <a:t> kursu od </a:t>
            </a:r>
            <a:r>
              <a:rPr lang="el-GR" sz="1600" b="1" dirty="0" smtClean="0"/>
              <a:t>Δ</a:t>
            </a:r>
            <a:r>
              <a:rPr lang="hr-HR" sz="1600" b="1" dirty="0" smtClean="0"/>
              <a:t>K stupnjeva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Aproksimacija plovidbe po ortodromi </a:t>
            </a:r>
            <a:r>
              <a:rPr lang="hr-HR" b="1" dirty="0" smtClean="0"/>
              <a:t>metodom tangenata</a:t>
            </a:r>
            <a:endParaRPr lang="hr-HR" b="1" dirty="0"/>
          </a:p>
        </p:txBody>
      </p:sp>
      <p:pic>
        <p:nvPicPr>
          <p:cNvPr id="4" name="Rezervirano mjesto sadržaja 3" descr="tan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11059"/>
            <a:ext cx="5688632" cy="4010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hr-HR" b="1" dirty="0" smtClean="0"/>
              <a:t>Kombinirana plovidba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r>
              <a:rPr lang="hr-HR" sz="1800" dirty="0" smtClean="0"/>
              <a:t>Kada </a:t>
            </a:r>
            <a:r>
              <a:rPr lang="hr-HR" sz="1800" b="1" dirty="0" err="1" smtClean="0"/>
              <a:t>ortodroma</a:t>
            </a:r>
            <a:r>
              <a:rPr lang="hr-HR" sz="1800" b="1" dirty="0" smtClean="0"/>
              <a:t> vodi do visokih geografskih širina </a:t>
            </a:r>
            <a:r>
              <a:rPr lang="hr-HR" sz="1800" dirty="0" smtClean="0"/>
              <a:t> tada je najčešće navigacija opasna zbog leda. Koordinate tjemena ukazuju da li plovidba vodi u previsoke širine. Tada se plovi tako da </a:t>
            </a:r>
            <a:r>
              <a:rPr lang="hr-HR" sz="1800" b="1" dirty="0" smtClean="0"/>
              <a:t>brod ne pređe određenu širinu, takozvani granični paralel odnosno graničnu širinu </a:t>
            </a:r>
            <a:r>
              <a:rPr lang="hr-HR" sz="1800" b="1" i="1" dirty="0" smtClean="0">
                <a:sym typeface="Symbol"/>
              </a:rPr>
              <a:t></a:t>
            </a:r>
            <a:r>
              <a:rPr lang="hr-HR" sz="1800" b="1" i="1" baseline="-25000" dirty="0" smtClean="0"/>
              <a:t>gr</a:t>
            </a:r>
            <a:r>
              <a:rPr lang="hr-HR" sz="1800" b="1" dirty="0" smtClean="0"/>
              <a:t> – to određuje navigator. </a:t>
            </a:r>
            <a:r>
              <a:rPr lang="hr-HR" sz="1800" dirty="0" smtClean="0"/>
              <a:t>U praksi se plovi kombinirano: </a:t>
            </a:r>
            <a:r>
              <a:rPr lang="hr-HR" sz="1800" b="1" dirty="0" smtClean="0"/>
              <a:t>od </a:t>
            </a:r>
            <a:r>
              <a:rPr lang="hr-HR" sz="1800" b="1" i="1" dirty="0" err="1" smtClean="0"/>
              <a:t>Tp</a:t>
            </a:r>
            <a:r>
              <a:rPr lang="hr-HR" sz="1800" b="1" dirty="0" smtClean="0"/>
              <a:t> do točke </a:t>
            </a:r>
            <a:r>
              <a:rPr lang="hr-HR" sz="1800" b="1" i="1" dirty="0" smtClean="0"/>
              <a:t>A</a:t>
            </a:r>
            <a:r>
              <a:rPr lang="hr-HR" sz="1800" b="1" dirty="0" smtClean="0"/>
              <a:t> po ortodromi, od točke </a:t>
            </a:r>
            <a:r>
              <a:rPr lang="hr-HR" sz="1800" b="1" i="1" dirty="0" smtClean="0"/>
              <a:t>A</a:t>
            </a:r>
            <a:r>
              <a:rPr lang="hr-HR" sz="1800" b="1" dirty="0" smtClean="0"/>
              <a:t> do točke </a:t>
            </a:r>
            <a:r>
              <a:rPr lang="hr-HR" sz="1800" b="1" i="1" dirty="0" smtClean="0"/>
              <a:t>B</a:t>
            </a:r>
            <a:r>
              <a:rPr lang="hr-HR" sz="1800" b="1" dirty="0" smtClean="0"/>
              <a:t> po paralelu (po </a:t>
            </a:r>
            <a:r>
              <a:rPr lang="hr-HR" sz="1800" b="1" dirty="0" err="1" smtClean="0"/>
              <a:t>loksodromi</a:t>
            </a:r>
            <a:r>
              <a:rPr lang="hr-HR" sz="1800" b="1" dirty="0" smtClean="0"/>
              <a:t>) , a od točke </a:t>
            </a:r>
            <a:r>
              <a:rPr lang="hr-HR" sz="1800" b="1" i="1" dirty="0" smtClean="0"/>
              <a:t>B </a:t>
            </a:r>
            <a:r>
              <a:rPr lang="hr-HR" sz="1800" b="1" dirty="0" smtClean="0"/>
              <a:t>do </a:t>
            </a:r>
            <a:r>
              <a:rPr lang="hr-HR" sz="1800" b="1" i="1" dirty="0" smtClean="0"/>
              <a:t>Td</a:t>
            </a:r>
            <a:r>
              <a:rPr lang="hr-HR" sz="1800" b="1" dirty="0" smtClean="0"/>
              <a:t>  po ortodromi</a:t>
            </a:r>
            <a:r>
              <a:rPr lang="hr-HR" sz="1800" dirty="0" smtClean="0"/>
              <a:t>.</a:t>
            </a:r>
          </a:p>
          <a:p>
            <a:r>
              <a:rPr lang="hr-HR" sz="1800" b="1" dirty="0" smtClean="0"/>
              <a:t>Postoje 4 karakteristična slučaja </a:t>
            </a:r>
            <a:r>
              <a:rPr lang="hr-HR" sz="1800" dirty="0" smtClean="0"/>
              <a:t>: </a:t>
            </a:r>
          </a:p>
          <a:p>
            <a:r>
              <a:rPr lang="hr-HR" sz="1800" dirty="0" smtClean="0"/>
              <a:t>-  opći slučaj kombinirane plovidbe  </a:t>
            </a:r>
            <a:r>
              <a:rPr lang="hr-HR" sz="1800" b="1" dirty="0" smtClean="0"/>
              <a:t>( </a:t>
            </a:r>
            <a:r>
              <a:rPr lang="el-GR" sz="1800" b="1" dirty="0" smtClean="0"/>
              <a:t>ϕ</a:t>
            </a:r>
            <a:r>
              <a:rPr lang="hr-HR" sz="1800" b="1" dirty="0" smtClean="0"/>
              <a:t>1 ≠ </a:t>
            </a:r>
            <a:r>
              <a:rPr lang="el-GR" sz="1800" b="1" dirty="0" smtClean="0"/>
              <a:t>ϕ</a:t>
            </a:r>
            <a:r>
              <a:rPr lang="hr-HR" sz="1800" b="1" dirty="0" smtClean="0"/>
              <a:t>2)</a:t>
            </a:r>
          </a:p>
          <a:p>
            <a:r>
              <a:rPr lang="hr-HR" sz="1800" dirty="0" smtClean="0"/>
              <a:t>- specijalni slučaj kombinirane plovidbe </a:t>
            </a:r>
            <a:r>
              <a:rPr lang="hr-HR" sz="1800" b="1" dirty="0" smtClean="0"/>
              <a:t>( </a:t>
            </a:r>
            <a:r>
              <a:rPr lang="el-GR" sz="1800" b="1" dirty="0" smtClean="0"/>
              <a:t>ϕ</a:t>
            </a:r>
            <a:r>
              <a:rPr lang="hr-HR" sz="1800" b="1" dirty="0" smtClean="0"/>
              <a:t>1 = </a:t>
            </a:r>
            <a:r>
              <a:rPr lang="el-GR" sz="1800" b="1" dirty="0" smtClean="0"/>
              <a:t>ϕ</a:t>
            </a:r>
            <a:r>
              <a:rPr lang="hr-HR" sz="1800" b="1" dirty="0" smtClean="0"/>
              <a:t>2 = </a:t>
            </a:r>
            <a:r>
              <a:rPr lang="el-GR" sz="1800" b="1" dirty="0" smtClean="0"/>
              <a:t>ϕ</a:t>
            </a:r>
            <a:r>
              <a:rPr lang="hr-HR" sz="1800" b="1" dirty="0" smtClean="0"/>
              <a:t>)</a:t>
            </a:r>
          </a:p>
          <a:p>
            <a:r>
              <a:rPr lang="hr-HR" sz="1800" dirty="0" smtClean="0"/>
              <a:t>- specijalni slučaj kombinirane plovidbe </a:t>
            </a:r>
            <a:r>
              <a:rPr lang="hr-HR" sz="1800" b="1" dirty="0" smtClean="0"/>
              <a:t>( </a:t>
            </a:r>
            <a:r>
              <a:rPr lang="el-GR" sz="1800" b="1" dirty="0" smtClean="0"/>
              <a:t>ϕ</a:t>
            </a:r>
            <a:r>
              <a:rPr lang="hr-HR" sz="1800" b="1" dirty="0" smtClean="0"/>
              <a:t>1 = </a:t>
            </a:r>
            <a:r>
              <a:rPr lang="el-GR" sz="1800" b="1" dirty="0" smtClean="0"/>
              <a:t>ϕ</a:t>
            </a:r>
            <a:r>
              <a:rPr lang="hr-HR" sz="1800" b="1" dirty="0" err="1" smtClean="0"/>
              <a:t>gr</a:t>
            </a:r>
            <a:r>
              <a:rPr lang="hr-HR" sz="1800" b="1" dirty="0" smtClean="0"/>
              <a:t> )</a:t>
            </a:r>
          </a:p>
          <a:p>
            <a:r>
              <a:rPr lang="hr-HR" sz="1800" dirty="0" smtClean="0"/>
              <a:t>- specijalni slučaj kombinirane plovidbe </a:t>
            </a:r>
            <a:r>
              <a:rPr lang="hr-HR" sz="1800" b="1" dirty="0" smtClean="0"/>
              <a:t>( </a:t>
            </a:r>
            <a:r>
              <a:rPr lang="el-GR" sz="1800" b="1" dirty="0" smtClean="0"/>
              <a:t>ϕ</a:t>
            </a:r>
            <a:r>
              <a:rPr lang="hr-HR" sz="1800" b="1" dirty="0" smtClean="0"/>
              <a:t>2 = </a:t>
            </a:r>
            <a:r>
              <a:rPr lang="el-GR" sz="1800" b="1" dirty="0" smtClean="0"/>
              <a:t>ϕ</a:t>
            </a:r>
            <a:r>
              <a:rPr lang="hr-HR" sz="1800" b="1" dirty="0" err="1" smtClean="0"/>
              <a:t>gr</a:t>
            </a:r>
            <a:r>
              <a:rPr lang="hr-HR" sz="1800" b="1" dirty="0" smtClean="0"/>
              <a:t> )</a:t>
            </a:r>
            <a:endParaRPr lang="hr-HR" sz="1800" b="1" dirty="0"/>
          </a:p>
        </p:txBody>
      </p:sp>
      <p:pic>
        <p:nvPicPr>
          <p:cNvPr id="4" name="Slika 3" descr="kombinirana plovid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149080"/>
            <a:ext cx="342947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Specijalni slučajevi plovljenja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rgbClr val="FF0000"/>
                </a:solidFill>
              </a:rPr>
              <a:t>Plovidba po meridijanu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rgbClr val="FF0000"/>
                </a:solidFill>
              </a:rPr>
              <a:t>Plovidba po ekvatoru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2400" dirty="0" smtClean="0">
                <a:solidFill>
                  <a:srgbClr val="FF0000"/>
                </a:solidFill>
              </a:rPr>
              <a:t>Plovidba po paralelu</a:t>
            </a:r>
          </a:p>
          <a:p>
            <a:pPr marL="457200" indent="-457200">
              <a:buFont typeface="+mj-lt"/>
              <a:buAutoNum type="arabicPeriod"/>
            </a:pPr>
            <a:endParaRPr lang="hr-HR" sz="2400" dirty="0"/>
          </a:p>
          <a:p>
            <a:pPr marL="457200" indent="-457200"/>
            <a:r>
              <a:rPr lang="hr-HR" sz="2400" b="1" dirty="0" smtClean="0"/>
              <a:t>Kod svih specijalnih slučajeva plovljenja vrijednost jedne relativne koordinate jednaka je nuli, a predznak i apsolutna vrijednost druge koordinate određuje kurs plovidbe  (predznak) i udaljenost (apsolutna vrijednost relativne koordinate). Smatra se da se plovi po LOKSODROMI jer je kurs plovidbe nepromijenjen.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Kombinirana </a:t>
            </a:r>
            <a:r>
              <a:rPr lang="hr-HR" b="1" dirty="0" smtClean="0"/>
              <a:t>plovidba-granične točke</a:t>
            </a:r>
            <a:endParaRPr lang="hr-HR" dirty="0"/>
          </a:p>
        </p:txBody>
      </p:sp>
      <p:pic>
        <p:nvPicPr>
          <p:cNvPr id="103427" name="Picture 3" descr="C:\Users\Kos\Documents\IMG_2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980728"/>
            <a:ext cx="5328592" cy="54012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Opći slučaj Kombinirane plovidbe : </a:t>
            </a:r>
            <a:r>
              <a:rPr lang="el-GR" sz="3200" b="1" dirty="0" smtClean="0"/>
              <a:t>ϕ</a:t>
            </a:r>
            <a:r>
              <a:rPr lang="hr-HR" sz="3200" b="1" dirty="0" smtClean="0"/>
              <a:t>1≠ </a:t>
            </a:r>
            <a:r>
              <a:rPr lang="el-GR" sz="3200" b="1" dirty="0" smtClean="0"/>
              <a:t>ϕ</a:t>
            </a:r>
            <a:r>
              <a:rPr lang="hr-HR" sz="3200" b="1" dirty="0" smtClean="0"/>
              <a:t>2  – izračun koordinata graničnih točaka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>
            <a:normAutofit/>
          </a:bodyPr>
          <a:lstStyle/>
          <a:p>
            <a:r>
              <a:rPr lang="hr-HR" sz="1800" b="1" dirty="0" smtClean="0"/>
              <a:t>Računanje granične točke A - </a:t>
            </a:r>
            <a:r>
              <a:rPr lang="el-GR" sz="1800" b="1" dirty="0" smtClean="0"/>
              <a:t>λ</a:t>
            </a:r>
            <a:r>
              <a:rPr lang="hr-HR" sz="1800" b="1" dirty="0" smtClean="0"/>
              <a:t>G1 :</a:t>
            </a:r>
          </a:p>
          <a:p>
            <a:endParaRPr lang="hr-HR" sz="2300" dirty="0" smtClean="0"/>
          </a:p>
          <a:p>
            <a:endParaRPr lang="hr-HR" sz="2300" dirty="0" smtClean="0"/>
          </a:p>
          <a:p>
            <a:endParaRPr lang="hr-HR" sz="2300" dirty="0" smtClean="0"/>
          </a:p>
          <a:p>
            <a:endParaRPr lang="hr-HR" sz="2300" dirty="0" smtClean="0"/>
          </a:p>
          <a:p>
            <a:endParaRPr lang="hr-HR" sz="2300" dirty="0" smtClean="0"/>
          </a:p>
          <a:p>
            <a:r>
              <a:rPr lang="hr-HR" sz="1800" b="1" dirty="0" smtClean="0"/>
              <a:t>Računanje granične točke B -  </a:t>
            </a:r>
            <a:r>
              <a:rPr lang="el-GR" sz="1800" b="1" dirty="0" smtClean="0"/>
              <a:t>λ</a:t>
            </a:r>
            <a:r>
              <a:rPr lang="hr-HR" sz="1800" b="1" dirty="0" smtClean="0"/>
              <a:t>G2 :</a:t>
            </a:r>
            <a:endParaRPr lang="hr-HR" sz="1800" dirty="0"/>
          </a:p>
        </p:txBody>
      </p:sp>
      <p:pic>
        <p:nvPicPr>
          <p:cNvPr id="5" name="Slika 4" descr="kombinirana plovid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683318" cy="2664296"/>
          </a:xfrm>
          <a:prstGeom prst="rect">
            <a:avLst/>
          </a:prstGeom>
        </p:spPr>
      </p:pic>
      <p:pic>
        <p:nvPicPr>
          <p:cNvPr id="6" name="Slika 5" descr="g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76872"/>
            <a:ext cx="2736304" cy="1313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g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941168"/>
            <a:ext cx="2880320" cy="1296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:\Users\Kos\AppData\Local\Microsoft\Windows\Temporary Internet Files\Content.Word\IMG_7572.jpg"/>
          <p:cNvPicPr>
            <a:picLocks noChangeAspect="1"/>
          </p:cNvPicPr>
          <p:nvPr/>
        </p:nvPicPr>
        <p:blipFill>
          <a:blip r:embed="rId5" cstate="print"/>
          <a:srcRect t="25046" b="10681"/>
          <a:stretch>
            <a:fillRect/>
          </a:stretch>
        </p:blipFill>
        <p:spPr bwMode="auto">
          <a:xfrm>
            <a:off x="4644008" y="4581128"/>
            <a:ext cx="4320000" cy="208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000" b="1" dirty="0" smtClean="0"/>
              <a:t>Kombinirana </a:t>
            </a:r>
            <a:r>
              <a:rPr lang="hr-HR" sz="4000" b="1" dirty="0" smtClean="0"/>
              <a:t>plovidba-izračun udaljenosti i </a:t>
            </a:r>
            <a:r>
              <a:rPr lang="hr-HR" sz="4000" b="1" dirty="0" err="1" smtClean="0"/>
              <a:t>kurseva</a:t>
            </a:r>
            <a:endParaRPr lang="hr-HR" sz="4000" dirty="0"/>
          </a:p>
        </p:txBody>
      </p:sp>
      <p:pic>
        <p:nvPicPr>
          <p:cNvPr id="104450" name="Picture 2" descr="C:\Users\Kos\Documents\IMG_2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4360935" cy="4857750"/>
          </a:xfrm>
          <a:prstGeom prst="rect">
            <a:avLst/>
          </a:prstGeom>
          <a:noFill/>
        </p:spPr>
      </p:pic>
      <p:pic>
        <p:nvPicPr>
          <p:cNvPr id="104451" name="Picture 3" descr="C:\Users\Kos\Documents\IMG_2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367240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/>
              <a:t>Opći slučaj Kombinirane plovidbe – izračun udaljenosti</a:t>
            </a:r>
            <a:endParaRPr lang="hr-HR" sz="32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Udaljenost od </a:t>
            </a:r>
            <a:r>
              <a:rPr lang="hr-HR" sz="2400" b="1" dirty="0" err="1" smtClean="0"/>
              <a:t>Tp</a:t>
            </a:r>
            <a:r>
              <a:rPr lang="hr-HR" sz="2400" b="1" dirty="0" smtClean="0"/>
              <a:t> do A :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b="1" dirty="0" smtClean="0"/>
              <a:t>Udaljenost od B do Td :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b="1" dirty="0" smtClean="0"/>
              <a:t>Udaljenost od A do B :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000" b="1" dirty="0" smtClean="0"/>
              <a:t>Ukupna udaljenost  od </a:t>
            </a:r>
            <a:r>
              <a:rPr lang="hr-HR" sz="2000" b="1" dirty="0" err="1" smtClean="0"/>
              <a:t>Tp</a:t>
            </a:r>
            <a:r>
              <a:rPr lang="hr-HR" sz="2000" b="1" dirty="0" smtClean="0"/>
              <a:t> do Td :</a:t>
            </a:r>
          </a:p>
        </p:txBody>
      </p:sp>
      <p:pic>
        <p:nvPicPr>
          <p:cNvPr id="5" name="Slika 4" descr="kombinirana plovid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268760"/>
            <a:ext cx="4191585" cy="2791215"/>
          </a:xfrm>
          <a:prstGeom prst="rect">
            <a:avLst/>
          </a:prstGeom>
        </p:spPr>
      </p:pic>
      <p:pic>
        <p:nvPicPr>
          <p:cNvPr id="6" name="Slika 5" descr="ud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988840"/>
            <a:ext cx="1728192" cy="584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 descr="ud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356992"/>
            <a:ext cx="1800200" cy="604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ud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725144"/>
            <a:ext cx="2016224" cy="514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 descr="ud 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4797152"/>
            <a:ext cx="2325436" cy="432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 descr="ud 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5877272"/>
            <a:ext cx="2736304" cy="684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:\Users\Kos\AppData\Local\Microsoft\Windows\Temporary Internet Files\Content.Word\IMG_7572.jpg"/>
          <p:cNvPicPr>
            <a:picLocks noChangeAspect="1"/>
          </p:cNvPicPr>
          <p:nvPr/>
        </p:nvPicPr>
        <p:blipFill>
          <a:blip r:embed="rId8" cstate="print"/>
          <a:srcRect t="25046" b="10681"/>
          <a:stretch>
            <a:fillRect/>
          </a:stretch>
        </p:blipFill>
        <p:spPr bwMode="auto">
          <a:xfrm>
            <a:off x="4788023" y="4437115"/>
            <a:ext cx="4284000" cy="206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Opći slučaj Kombinirane plovidbe – izračun </a:t>
            </a:r>
            <a:r>
              <a:rPr lang="hr-HR" sz="2400" b="1" dirty="0" err="1" smtClean="0"/>
              <a:t>kurseva</a:t>
            </a:r>
            <a:r>
              <a:rPr lang="hr-HR" sz="2400" b="1" dirty="0" smtClean="0"/>
              <a:t> i </a:t>
            </a:r>
            <a:r>
              <a:rPr lang="hr-HR" sz="2400" b="1" dirty="0" err="1" smtClean="0"/>
              <a:t>međutočaka</a:t>
            </a:r>
            <a:r>
              <a:rPr lang="hr-HR" sz="2400" b="1" dirty="0" smtClean="0"/>
              <a:t> ortodrome</a:t>
            </a:r>
            <a:endParaRPr lang="hr-HR" sz="2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Izračun </a:t>
            </a:r>
            <a:r>
              <a:rPr lang="hr-HR" sz="2400" b="1" dirty="0" err="1" smtClean="0"/>
              <a:t>kurseva</a:t>
            </a:r>
            <a:r>
              <a:rPr lang="hr-HR" sz="2400" b="1" dirty="0" smtClean="0"/>
              <a:t> :</a:t>
            </a:r>
          </a:p>
          <a:p>
            <a:endParaRPr lang="hr-HR" sz="2400" dirty="0" smtClean="0"/>
          </a:p>
          <a:p>
            <a:r>
              <a:rPr lang="hr-HR" sz="2400" dirty="0" smtClean="0"/>
              <a:t>    </a:t>
            </a:r>
            <a:r>
              <a:rPr lang="hr-HR" sz="2000" dirty="0" smtClean="0"/>
              <a:t>sin </a:t>
            </a:r>
            <a:r>
              <a:rPr lang="el-GR" sz="2000" dirty="0" smtClean="0"/>
              <a:t>α</a:t>
            </a:r>
            <a:r>
              <a:rPr lang="hr-HR" sz="2000" dirty="0" smtClean="0"/>
              <a:t> = cos </a:t>
            </a:r>
            <a:r>
              <a:rPr lang="el-GR" sz="2000" dirty="0" smtClean="0"/>
              <a:t>ϕ</a:t>
            </a:r>
            <a:r>
              <a:rPr lang="hr-HR" sz="2000" dirty="0" err="1" smtClean="0"/>
              <a:t>gr</a:t>
            </a:r>
            <a:r>
              <a:rPr lang="hr-HR" sz="2000" dirty="0" smtClean="0"/>
              <a:t>/</a:t>
            </a:r>
            <a:r>
              <a:rPr lang="hr-HR" sz="2000" dirty="0" err="1" smtClean="0"/>
              <a:t>cos</a:t>
            </a:r>
            <a:r>
              <a:rPr lang="el-GR" sz="2000" dirty="0" smtClean="0"/>
              <a:t>ϕ</a:t>
            </a:r>
            <a:r>
              <a:rPr lang="hr-HR" sz="2000" dirty="0" smtClean="0"/>
              <a:t>1</a:t>
            </a:r>
          </a:p>
          <a:p>
            <a:endParaRPr lang="hr-HR" sz="2400" dirty="0" smtClean="0"/>
          </a:p>
          <a:p>
            <a:r>
              <a:rPr lang="hr-HR" sz="2400" dirty="0" smtClean="0"/>
              <a:t>   </a:t>
            </a:r>
            <a:r>
              <a:rPr lang="hr-HR" sz="2000" dirty="0" smtClean="0"/>
              <a:t>sin </a:t>
            </a:r>
            <a:r>
              <a:rPr lang="el-GR" sz="2000" dirty="0" smtClean="0"/>
              <a:t>β</a:t>
            </a:r>
            <a:r>
              <a:rPr lang="hr-HR" sz="2000" dirty="0" smtClean="0"/>
              <a:t> = cos </a:t>
            </a:r>
            <a:r>
              <a:rPr lang="el-GR" sz="2000" dirty="0" smtClean="0"/>
              <a:t>ϕ</a:t>
            </a:r>
            <a:r>
              <a:rPr lang="hr-HR" sz="2000" dirty="0" err="1" smtClean="0"/>
              <a:t>gr</a:t>
            </a:r>
            <a:r>
              <a:rPr lang="hr-HR" sz="2000" dirty="0" smtClean="0"/>
              <a:t>/</a:t>
            </a:r>
            <a:r>
              <a:rPr lang="hr-HR" sz="2000" dirty="0" err="1" smtClean="0"/>
              <a:t>cos</a:t>
            </a:r>
            <a:r>
              <a:rPr lang="el-GR" sz="2000" dirty="0" smtClean="0"/>
              <a:t>ϕ</a:t>
            </a:r>
            <a:r>
              <a:rPr lang="hr-HR" sz="2400" dirty="0" smtClean="0"/>
              <a:t>2</a:t>
            </a:r>
          </a:p>
          <a:p>
            <a:endParaRPr lang="hr-HR" sz="2400" dirty="0" smtClean="0"/>
          </a:p>
          <a:p>
            <a:r>
              <a:rPr lang="hr-HR" sz="2400" b="1" dirty="0" smtClean="0"/>
              <a:t>Izračun </a:t>
            </a:r>
            <a:r>
              <a:rPr lang="hr-HR" sz="2400" b="1" dirty="0" err="1" smtClean="0"/>
              <a:t>međutočaka</a:t>
            </a:r>
            <a:r>
              <a:rPr lang="hr-HR" sz="2400" b="1" dirty="0" smtClean="0"/>
              <a:t>:</a:t>
            </a:r>
            <a:endParaRPr lang="hr-HR" sz="2400" b="1" dirty="0"/>
          </a:p>
        </p:txBody>
      </p:sp>
      <p:pic>
        <p:nvPicPr>
          <p:cNvPr id="6" name="Slika 5" descr="k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780928"/>
            <a:ext cx="4797532" cy="936104"/>
          </a:xfrm>
          <a:prstGeom prst="rect">
            <a:avLst/>
          </a:prstGeom>
        </p:spPr>
      </p:pic>
      <p:pic>
        <p:nvPicPr>
          <p:cNvPr id="7" name="Slika 6" descr="med k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5013176"/>
            <a:ext cx="2045025" cy="504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med kom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5157192"/>
            <a:ext cx="1224136" cy="325807"/>
          </a:xfrm>
          <a:prstGeom prst="rect">
            <a:avLst/>
          </a:prstGeom>
        </p:spPr>
      </p:pic>
      <p:pic>
        <p:nvPicPr>
          <p:cNvPr id="9" name="Picture 8" descr="C:\Users\Kos\AppData\Local\Microsoft\Windows\Temporary Internet Files\Content.Word\IMG_7572.jpg"/>
          <p:cNvPicPr>
            <a:picLocks noChangeAspect="1"/>
          </p:cNvPicPr>
          <p:nvPr/>
        </p:nvPicPr>
        <p:blipFill>
          <a:blip r:embed="rId6" cstate="print"/>
          <a:srcRect t="25046" b="10681"/>
          <a:stretch>
            <a:fillRect/>
          </a:stretch>
        </p:blipFill>
        <p:spPr bwMode="auto">
          <a:xfrm>
            <a:off x="4067944" y="1412776"/>
            <a:ext cx="2880000" cy="138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4" descr="kombinirana plovidb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789040"/>
            <a:ext cx="368331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Specijalni slučaj kombinirane plovidbe: </a:t>
            </a:r>
            <a:r>
              <a:rPr lang="el-GR" b="1" dirty="0" smtClean="0"/>
              <a:t>ϕ</a:t>
            </a:r>
            <a:r>
              <a:rPr lang="hr-HR" b="1" dirty="0" smtClean="0"/>
              <a:t>1 = </a:t>
            </a:r>
            <a:r>
              <a:rPr lang="el-GR" b="1" dirty="0" smtClean="0"/>
              <a:t>ϕ</a:t>
            </a:r>
            <a:r>
              <a:rPr lang="hr-HR" b="1" dirty="0" smtClean="0"/>
              <a:t>2= </a:t>
            </a:r>
            <a:r>
              <a:rPr lang="el-GR" b="1" dirty="0" smtClean="0"/>
              <a:t>ϕ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hr-HR" sz="1400" dirty="0" smtClean="0"/>
              <a:t>Ako su </a:t>
            </a:r>
            <a:r>
              <a:rPr lang="hr-HR" sz="1400" dirty="0" smtClean="0"/>
              <a:t>geografske </a:t>
            </a:r>
            <a:r>
              <a:rPr lang="hr-HR" sz="1400" dirty="0" smtClean="0"/>
              <a:t>širine </a:t>
            </a:r>
            <a:r>
              <a:rPr lang="hr-HR" sz="1400" dirty="0" smtClean="0"/>
              <a:t>pozicije </a:t>
            </a:r>
            <a:r>
              <a:rPr lang="hr-HR" sz="1400" dirty="0" smtClean="0"/>
              <a:t>polaska </a:t>
            </a:r>
            <a:r>
              <a:rPr lang="hr-HR" sz="1400" b="1" dirty="0" smtClean="0"/>
              <a:t>A</a:t>
            </a:r>
            <a:r>
              <a:rPr lang="hr-HR" sz="1400" dirty="0" smtClean="0"/>
              <a:t>  i pozicije dolaska </a:t>
            </a:r>
            <a:r>
              <a:rPr lang="hr-HR" sz="1400" b="1" dirty="0" smtClean="0"/>
              <a:t>B</a:t>
            </a:r>
            <a:r>
              <a:rPr lang="hr-HR" sz="1400" dirty="0" smtClean="0"/>
              <a:t> jednake , tada  se definira geografska širina graničnog paralela </a:t>
            </a:r>
            <a:r>
              <a:rPr lang="hr-HR" sz="1400" b="1" dirty="0" smtClean="0"/>
              <a:t>( </a:t>
            </a:r>
            <a:r>
              <a:rPr lang="el-GR" sz="1400" b="1" dirty="0" smtClean="0"/>
              <a:t>ϕ</a:t>
            </a:r>
            <a:r>
              <a:rPr lang="hr-HR" sz="1400" b="1" dirty="0" err="1" smtClean="0"/>
              <a:t>gr</a:t>
            </a:r>
            <a:r>
              <a:rPr lang="hr-HR" sz="1400" dirty="0" smtClean="0"/>
              <a:t>) , koriste se sljedeće formule : </a:t>
            </a:r>
            <a:r>
              <a:rPr lang="hr-HR" sz="1400" b="1" dirty="0" smtClean="0"/>
              <a:t> </a:t>
            </a:r>
          </a:p>
          <a:p>
            <a:r>
              <a:rPr lang="el-GR" sz="2400" dirty="0" smtClean="0"/>
              <a:t>ϕ</a:t>
            </a:r>
            <a:r>
              <a:rPr lang="hr-HR" sz="2400" dirty="0" smtClean="0"/>
              <a:t>1 = </a:t>
            </a:r>
            <a:r>
              <a:rPr lang="el-GR" sz="2400" dirty="0" smtClean="0"/>
              <a:t>ϕ</a:t>
            </a:r>
            <a:r>
              <a:rPr lang="hr-HR" sz="2400" dirty="0" smtClean="0"/>
              <a:t>2 = </a:t>
            </a:r>
            <a:r>
              <a:rPr lang="el-GR" sz="2400" dirty="0" smtClean="0"/>
              <a:t>ϕ</a:t>
            </a:r>
            <a:r>
              <a:rPr lang="hr-HR" sz="2400" dirty="0" smtClean="0"/>
              <a:t>  ; </a:t>
            </a:r>
            <a:r>
              <a:rPr lang="el-GR" sz="2400" dirty="0" smtClean="0"/>
              <a:t>α</a:t>
            </a:r>
            <a:r>
              <a:rPr lang="hr-HR" sz="2400" dirty="0" smtClean="0"/>
              <a:t> = </a:t>
            </a:r>
            <a:r>
              <a:rPr lang="el-GR" sz="2400" dirty="0" smtClean="0"/>
              <a:t>β</a:t>
            </a:r>
            <a:r>
              <a:rPr lang="hr-HR" sz="2400" dirty="0" smtClean="0"/>
              <a:t> </a:t>
            </a:r>
          </a:p>
          <a:p>
            <a:r>
              <a:rPr lang="hr-HR" sz="2400" dirty="0" smtClean="0"/>
              <a:t>cos </a:t>
            </a:r>
            <a:r>
              <a:rPr lang="el-GR" sz="2400" dirty="0" smtClean="0"/>
              <a:t>Δλ</a:t>
            </a:r>
            <a:r>
              <a:rPr lang="hr-HR" sz="2400" dirty="0" smtClean="0"/>
              <a:t>g = </a:t>
            </a:r>
            <a:r>
              <a:rPr lang="hr-HR" sz="2400" dirty="0" err="1" smtClean="0"/>
              <a:t>tg</a:t>
            </a:r>
            <a:r>
              <a:rPr lang="el-GR" sz="2400" dirty="0" smtClean="0"/>
              <a:t>ϕ</a:t>
            </a:r>
            <a:r>
              <a:rPr lang="hr-HR" sz="2400" dirty="0" smtClean="0"/>
              <a:t>/</a:t>
            </a:r>
            <a:r>
              <a:rPr lang="hr-HR" sz="2400" dirty="0" err="1" smtClean="0"/>
              <a:t>tg</a:t>
            </a:r>
            <a:r>
              <a:rPr lang="el-GR" sz="2400" dirty="0" smtClean="0"/>
              <a:t>ϕ</a:t>
            </a:r>
            <a:r>
              <a:rPr lang="hr-HR" sz="2400" dirty="0" err="1" smtClean="0"/>
              <a:t>gr</a:t>
            </a:r>
            <a:endParaRPr lang="hr-HR" sz="2400" dirty="0" smtClean="0"/>
          </a:p>
          <a:p>
            <a:r>
              <a:rPr lang="hr-HR" sz="2400" dirty="0" smtClean="0"/>
              <a:t>cos Do = sin</a:t>
            </a:r>
            <a:r>
              <a:rPr lang="el-GR" sz="2400" dirty="0" smtClean="0"/>
              <a:t>ϕ</a:t>
            </a:r>
            <a:r>
              <a:rPr lang="hr-HR" sz="2400" dirty="0" smtClean="0"/>
              <a:t>/sin</a:t>
            </a:r>
            <a:r>
              <a:rPr lang="el-GR" sz="2400" dirty="0" smtClean="0"/>
              <a:t>ϕ</a:t>
            </a:r>
            <a:r>
              <a:rPr lang="hr-HR" sz="2400" dirty="0" err="1" smtClean="0"/>
              <a:t>gr</a:t>
            </a:r>
            <a:endParaRPr lang="hr-HR" sz="2400" dirty="0" smtClean="0"/>
          </a:p>
          <a:p>
            <a:r>
              <a:rPr lang="hr-HR" sz="2400" dirty="0" smtClean="0"/>
              <a:t>D = R = </a:t>
            </a:r>
            <a:r>
              <a:rPr lang="el-GR" sz="2400" dirty="0" smtClean="0"/>
              <a:t>Δλ</a:t>
            </a:r>
            <a:r>
              <a:rPr lang="hr-HR" sz="2400" dirty="0" smtClean="0"/>
              <a:t> </a:t>
            </a:r>
            <a:r>
              <a:rPr lang="hr-HR" sz="2400" dirty="0" smtClean="0"/>
              <a:t>cos</a:t>
            </a:r>
            <a:r>
              <a:rPr lang="el-GR" sz="2400" dirty="0" smtClean="0"/>
              <a:t>ϕ</a:t>
            </a:r>
            <a:r>
              <a:rPr lang="hr-HR" sz="2400" dirty="0" smtClean="0"/>
              <a:t>gr</a:t>
            </a:r>
          </a:p>
          <a:p>
            <a:r>
              <a:rPr lang="hr-HR" sz="2400" dirty="0" smtClean="0"/>
              <a:t>sin</a:t>
            </a:r>
            <a:r>
              <a:rPr lang="el-GR" sz="2400" dirty="0" smtClean="0"/>
              <a:t>α</a:t>
            </a:r>
            <a:r>
              <a:rPr lang="hr-HR" sz="2400" dirty="0" smtClean="0"/>
              <a:t> = </a:t>
            </a:r>
            <a:r>
              <a:rPr lang="hr-HR" sz="2400" dirty="0" smtClean="0"/>
              <a:t>cos</a:t>
            </a:r>
            <a:r>
              <a:rPr lang="el-GR" sz="2400" dirty="0" smtClean="0"/>
              <a:t>ϕ</a:t>
            </a:r>
            <a:r>
              <a:rPr lang="hr-HR" sz="2400" dirty="0" smtClean="0"/>
              <a:t>gr/</a:t>
            </a:r>
            <a:r>
              <a:rPr lang="hr-HR" sz="2400" dirty="0" smtClean="0"/>
              <a:t>cos</a:t>
            </a:r>
            <a:r>
              <a:rPr lang="el-GR" sz="2400" dirty="0" smtClean="0"/>
              <a:t>ϕ</a:t>
            </a:r>
            <a:endParaRPr lang="hr-HR" sz="2400" dirty="0" smtClean="0"/>
          </a:p>
          <a:p>
            <a:r>
              <a:rPr lang="hr-HR" sz="2400" dirty="0" smtClean="0"/>
              <a:t>Kopč</a:t>
            </a:r>
            <a:r>
              <a:rPr lang="hr-HR" sz="2400" dirty="0" smtClean="0"/>
              <a:t> = 180° -</a:t>
            </a:r>
            <a:r>
              <a:rPr lang="el-GR" sz="2400" dirty="0" smtClean="0"/>
              <a:t> α</a:t>
            </a:r>
            <a:r>
              <a:rPr lang="hr-HR" sz="2400" dirty="0" smtClean="0"/>
              <a:t> ; </a:t>
            </a:r>
          </a:p>
          <a:p>
            <a:r>
              <a:rPr lang="hr-HR" sz="2400" dirty="0" smtClean="0"/>
              <a:t>Kokč = </a:t>
            </a:r>
            <a:r>
              <a:rPr lang="el-GR" sz="2400" dirty="0" smtClean="0"/>
              <a:t>β</a:t>
            </a:r>
            <a:r>
              <a:rPr lang="hr-HR" sz="2400" dirty="0" smtClean="0"/>
              <a:t> – plovi se na istok </a:t>
            </a:r>
          </a:p>
          <a:p>
            <a:pPr>
              <a:buNone/>
            </a:pPr>
            <a:r>
              <a:rPr lang="hr-HR" sz="2400" dirty="0" smtClean="0"/>
              <a:t> 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6" name="Picture 2" descr="C:\Users\Kos\Documents\IMG_2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04864"/>
            <a:ext cx="436343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Specijalni slučaj kombinirane plovidbe : 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el-GR" sz="3600" b="1" dirty="0" smtClean="0"/>
              <a:t>ϕ</a:t>
            </a:r>
            <a:r>
              <a:rPr lang="hr-HR" sz="3600" b="1" dirty="0" smtClean="0"/>
              <a:t>1 = </a:t>
            </a:r>
            <a:r>
              <a:rPr lang="el-GR" sz="3600" b="1" dirty="0" smtClean="0"/>
              <a:t>ϕ</a:t>
            </a:r>
            <a:r>
              <a:rPr lang="hr-HR" sz="3600" b="1" dirty="0" smtClean="0"/>
              <a:t>gr</a:t>
            </a:r>
            <a:endParaRPr lang="hr-HR" sz="3600" dirty="0"/>
          </a:p>
        </p:txBody>
      </p:sp>
      <p:pic>
        <p:nvPicPr>
          <p:cNvPr id="106498" name="Picture 2" descr="C:\Users\Kos\Documents\IMG_2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1716088"/>
            <a:ext cx="7594600" cy="417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Specijalni slučaj kombinirane plovidbe : </a:t>
            </a:r>
            <a:r>
              <a:rPr lang="el-GR" b="1" dirty="0" smtClean="0"/>
              <a:t>ϕ</a:t>
            </a:r>
            <a:r>
              <a:rPr lang="hr-HR" b="1" dirty="0" smtClean="0"/>
              <a:t>1 = </a:t>
            </a:r>
            <a:r>
              <a:rPr lang="el-GR" b="1" dirty="0" smtClean="0"/>
              <a:t>ϕ</a:t>
            </a:r>
            <a:r>
              <a:rPr lang="hr-HR" b="1" dirty="0" smtClean="0"/>
              <a:t>gr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Ako se  granični paralel podudara s paralelom pozicije polaska </a:t>
            </a:r>
            <a:r>
              <a:rPr lang="hr-HR" sz="2000" b="1" dirty="0" smtClean="0"/>
              <a:t>A </a:t>
            </a:r>
            <a:r>
              <a:rPr lang="hr-HR" sz="2000" dirty="0" smtClean="0"/>
              <a:t> , tada je </a:t>
            </a:r>
            <a:r>
              <a:rPr lang="hr-HR" sz="2000" b="1" dirty="0" smtClean="0"/>
              <a:t> </a:t>
            </a:r>
          </a:p>
          <a:p>
            <a:r>
              <a:rPr lang="el-GR" sz="2000" b="1" dirty="0" smtClean="0"/>
              <a:t>ϕ</a:t>
            </a:r>
            <a:r>
              <a:rPr lang="hr-HR" sz="2000" b="1" dirty="0" smtClean="0"/>
              <a:t>1 = </a:t>
            </a:r>
            <a:r>
              <a:rPr lang="el-GR" sz="2000" b="1" dirty="0" smtClean="0"/>
              <a:t> ϕ</a:t>
            </a:r>
            <a:r>
              <a:rPr lang="hr-HR" sz="2000" b="1" dirty="0" smtClean="0"/>
              <a:t>gr  </a:t>
            </a:r>
            <a:r>
              <a:rPr lang="hr-HR" sz="2000" dirty="0" smtClean="0"/>
              <a:t>-  koriste se sljedeće formule</a:t>
            </a:r>
            <a:r>
              <a:rPr lang="hr-HR" sz="2400" dirty="0" smtClean="0"/>
              <a:t>:</a:t>
            </a:r>
          </a:p>
          <a:p>
            <a:pPr>
              <a:buNone/>
            </a:pPr>
            <a:r>
              <a:rPr lang="hr-HR" sz="2400" dirty="0" smtClean="0"/>
              <a:t>     cos Do =  sin </a:t>
            </a:r>
            <a:r>
              <a:rPr lang="el-GR" sz="2400" dirty="0" smtClean="0"/>
              <a:t>ϕ</a:t>
            </a:r>
            <a:r>
              <a:rPr lang="hr-HR" sz="2400" dirty="0" smtClean="0"/>
              <a:t>2/sin</a:t>
            </a:r>
            <a:r>
              <a:rPr lang="el-GR" sz="2400" dirty="0" smtClean="0"/>
              <a:t>ϕ</a:t>
            </a:r>
            <a:r>
              <a:rPr lang="hr-HR" sz="2400" dirty="0" smtClean="0"/>
              <a:t>1</a:t>
            </a: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Kokč = </a:t>
            </a:r>
            <a:r>
              <a:rPr lang="el-GR" sz="2400" dirty="0" smtClean="0"/>
              <a:t>β</a:t>
            </a:r>
            <a:r>
              <a:rPr lang="hr-HR" sz="2400" dirty="0" smtClean="0"/>
              <a:t> – plovi se na istok</a:t>
            </a:r>
          </a:p>
          <a:p>
            <a:r>
              <a:rPr lang="hr-HR" sz="2400" dirty="0" smtClean="0"/>
              <a:t>KL = 90°/270° </a:t>
            </a:r>
          </a:p>
          <a:p>
            <a:r>
              <a:rPr lang="hr-HR" sz="2400" dirty="0" smtClean="0"/>
              <a:t>D = R = </a:t>
            </a:r>
            <a:r>
              <a:rPr lang="el-GR" sz="2400" dirty="0" smtClean="0"/>
              <a:t>Δλ</a:t>
            </a:r>
            <a:r>
              <a:rPr lang="hr-HR" sz="2400" dirty="0" smtClean="0"/>
              <a:t> </a:t>
            </a:r>
            <a:r>
              <a:rPr lang="hr-HR" sz="2400" dirty="0" smtClean="0"/>
              <a:t>cos</a:t>
            </a:r>
            <a:r>
              <a:rPr lang="el-GR" sz="2400" dirty="0" smtClean="0"/>
              <a:t>ϕ</a:t>
            </a:r>
            <a:r>
              <a:rPr lang="hr-HR" sz="2400" dirty="0" smtClean="0"/>
              <a:t>gr </a:t>
            </a:r>
          </a:p>
          <a:p>
            <a:pPr>
              <a:buNone/>
            </a:pPr>
            <a:endParaRPr lang="hr-HR" sz="2400" dirty="0"/>
          </a:p>
        </p:txBody>
      </p:sp>
      <p:pic>
        <p:nvPicPr>
          <p:cNvPr id="6" name="Slika 5" descr="zad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157192"/>
            <a:ext cx="1713031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 descr="zad 1 pra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293096"/>
            <a:ext cx="1748767" cy="720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C:\Users\Kos\Documents\IMG_2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1276" y="3429000"/>
            <a:ext cx="5054048" cy="2780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3600" b="1" dirty="0" smtClean="0"/>
              <a:t>Specijalni slučaj kombinirane plovidbe : </a:t>
            </a:r>
            <a:r>
              <a:rPr lang="hr-HR" sz="3600" b="1" dirty="0" smtClean="0"/>
              <a:t/>
            </a:r>
            <a:br>
              <a:rPr lang="hr-HR" sz="3600" b="1" dirty="0" smtClean="0"/>
            </a:br>
            <a:r>
              <a:rPr lang="el-GR" sz="3600" b="1" dirty="0" smtClean="0"/>
              <a:t>ϕ</a:t>
            </a:r>
            <a:r>
              <a:rPr lang="hr-HR" sz="3600" b="1" dirty="0" smtClean="0"/>
              <a:t>2 = </a:t>
            </a:r>
            <a:r>
              <a:rPr lang="el-GR" sz="3600" b="1" dirty="0" smtClean="0"/>
              <a:t>ϕ</a:t>
            </a:r>
            <a:r>
              <a:rPr lang="hr-HR" sz="3600" b="1" dirty="0" smtClean="0"/>
              <a:t>gr</a:t>
            </a:r>
            <a:endParaRPr lang="hr-HR" sz="3600" dirty="0"/>
          </a:p>
        </p:txBody>
      </p:sp>
      <p:pic>
        <p:nvPicPr>
          <p:cNvPr id="107522" name="Picture 2" descr="C:\Users\Kos\Documents\IMG_2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432" y="1600200"/>
            <a:ext cx="752713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Specijalni slučaj kombinirane plovidbe : </a:t>
            </a:r>
            <a:r>
              <a:rPr lang="el-GR" b="1" dirty="0" smtClean="0"/>
              <a:t>ϕ</a:t>
            </a:r>
            <a:r>
              <a:rPr lang="hr-HR" b="1" dirty="0" smtClean="0"/>
              <a:t>2 = </a:t>
            </a:r>
            <a:r>
              <a:rPr lang="el-GR" b="1" dirty="0" smtClean="0"/>
              <a:t>ϕ</a:t>
            </a:r>
            <a:r>
              <a:rPr lang="hr-HR" b="1" dirty="0" smtClean="0"/>
              <a:t>gr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Ako se  granični paralel podudara s paralelom pozicije dolaska </a:t>
            </a:r>
            <a:r>
              <a:rPr lang="hr-HR" sz="2000" b="1" dirty="0" smtClean="0"/>
              <a:t>B</a:t>
            </a:r>
            <a:r>
              <a:rPr lang="hr-HR" sz="2000" dirty="0" smtClean="0"/>
              <a:t>  , tada je </a:t>
            </a:r>
            <a:r>
              <a:rPr lang="hr-HR" sz="2000" b="1" dirty="0" smtClean="0"/>
              <a:t> </a:t>
            </a:r>
          </a:p>
          <a:p>
            <a:r>
              <a:rPr lang="el-GR" sz="2000" b="1" dirty="0" smtClean="0"/>
              <a:t>ϕ</a:t>
            </a:r>
            <a:r>
              <a:rPr lang="hr-HR" sz="2000" b="1" dirty="0" smtClean="0"/>
              <a:t>2 = </a:t>
            </a:r>
            <a:r>
              <a:rPr lang="el-GR" sz="2000" b="1" dirty="0" smtClean="0"/>
              <a:t> ϕ</a:t>
            </a:r>
            <a:r>
              <a:rPr lang="hr-HR" sz="2000" b="1" dirty="0" smtClean="0"/>
              <a:t>gr  </a:t>
            </a:r>
            <a:r>
              <a:rPr lang="hr-HR" sz="2000" dirty="0" smtClean="0"/>
              <a:t>- koriste se sljedeće formule</a:t>
            </a:r>
            <a:r>
              <a:rPr lang="hr-HR" sz="2400" dirty="0" smtClean="0"/>
              <a:t>:</a:t>
            </a:r>
          </a:p>
          <a:p>
            <a:r>
              <a:rPr lang="hr-HR" sz="2400" dirty="0" smtClean="0"/>
              <a:t>D = R = </a:t>
            </a:r>
            <a:r>
              <a:rPr lang="el-GR" sz="2400" dirty="0" smtClean="0"/>
              <a:t>Δλ</a:t>
            </a:r>
            <a:r>
              <a:rPr lang="hr-HR" sz="2400" dirty="0" smtClean="0"/>
              <a:t> </a:t>
            </a:r>
            <a:r>
              <a:rPr lang="hr-HR" sz="2400" dirty="0" smtClean="0"/>
              <a:t>cos</a:t>
            </a:r>
            <a:r>
              <a:rPr lang="el-GR" sz="2400" dirty="0" smtClean="0"/>
              <a:t>ϕ</a:t>
            </a:r>
            <a:r>
              <a:rPr lang="hr-HR" sz="2400" dirty="0" smtClean="0"/>
              <a:t>gr</a:t>
            </a:r>
          </a:p>
          <a:p>
            <a:r>
              <a:rPr lang="hr-HR" sz="2400" dirty="0" smtClean="0"/>
              <a:t>KL = 90°/270° - plovi se na istok</a:t>
            </a:r>
          </a:p>
          <a:p>
            <a:r>
              <a:rPr lang="hr-HR" sz="2400" dirty="0" smtClean="0"/>
              <a:t> cos Do =  sin </a:t>
            </a:r>
            <a:r>
              <a:rPr lang="el-GR" sz="2400" dirty="0" smtClean="0"/>
              <a:t>ϕ</a:t>
            </a:r>
            <a:r>
              <a:rPr lang="hr-HR" sz="2400" dirty="0" smtClean="0"/>
              <a:t>1/sin</a:t>
            </a:r>
            <a:r>
              <a:rPr lang="el-GR" sz="2400" dirty="0" smtClean="0"/>
              <a:t>ϕ</a:t>
            </a:r>
            <a:r>
              <a:rPr lang="hr-HR" sz="2400" dirty="0" smtClean="0"/>
              <a:t>2</a:t>
            </a:r>
            <a:endParaRPr lang="hr-HR" sz="2400" dirty="0" smtClean="0"/>
          </a:p>
          <a:p>
            <a:r>
              <a:rPr lang="hr-HR" sz="2400" dirty="0" smtClean="0"/>
              <a:t>cos </a:t>
            </a:r>
            <a:r>
              <a:rPr lang="el-GR" sz="2400" dirty="0" smtClean="0"/>
              <a:t>Δλ</a:t>
            </a:r>
            <a:r>
              <a:rPr lang="hr-HR" sz="2400" dirty="0" smtClean="0"/>
              <a:t>g = </a:t>
            </a:r>
            <a:r>
              <a:rPr lang="hr-HR" sz="2400" dirty="0" err="1" smtClean="0"/>
              <a:t>tg</a:t>
            </a:r>
            <a:r>
              <a:rPr lang="el-GR" sz="2400" dirty="0" smtClean="0"/>
              <a:t>ϕ</a:t>
            </a:r>
            <a:r>
              <a:rPr lang="hr-HR" sz="2400" dirty="0" smtClean="0"/>
              <a:t>1/tg</a:t>
            </a:r>
            <a:r>
              <a:rPr lang="el-GR" sz="2400" dirty="0" smtClean="0"/>
              <a:t>ϕ</a:t>
            </a:r>
            <a:r>
              <a:rPr lang="hr-HR" sz="2400" dirty="0" smtClean="0"/>
              <a:t>2</a:t>
            </a:r>
            <a:endParaRPr lang="hr-HR" sz="2400" dirty="0" smtClean="0"/>
          </a:p>
          <a:p>
            <a:r>
              <a:rPr lang="hr-HR" sz="2400" dirty="0" smtClean="0"/>
              <a:t>sin</a:t>
            </a:r>
            <a:r>
              <a:rPr lang="el-GR" sz="2400" dirty="0" smtClean="0"/>
              <a:t>α</a:t>
            </a:r>
            <a:r>
              <a:rPr lang="hr-HR" sz="2400" dirty="0" smtClean="0"/>
              <a:t> = cos</a:t>
            </a:r>
            <a:r>
              <a:rPr lang="el-GR" sz="2400" dirty="0" smtClean="0"/>
              <a:t>ϕ</a:t>
            </a:r>
            <a:r>
              <a:rPr lang="hr-HR" sz="2400" dirty="0" smtClean="0"/>
              <a:t>2</a:t>
            </a:r>
            <a:r>
              <a:rPr lang="hr-HR" sz="2400" dirty="0" smtClean="0"/>
              <a:t>/cos</a:t>
            </a:r>
            <a:r>
              <a:rPr lang="el-GR" sz="2400" dirty="0" smtClean="0"/>
              <a:t>ϕ</a:t>
            </a:r>
            <a:r>
              <a:rPr lang="hr-HR" sz="2400" dirty="0" smtClean="0"/>
              <a:t>1</a:t>
            </a:r>
          </a:p>
          <a:p>
            <a:r>
              <a:rPr lang="hr-HR" sz="2400" dirty="0" err="1" smtClean="0"/>
              <a:t>Kopč</a:t>
            </a:r>
            <a:r>
              <a:rPr lang="hr-HR" sz="2400" dirty="0" smtClean="0"/>
              <a:t> = </a:t>
            </a:r>
            <a:r>
              <a:rPr lang="el-GR" sz="2400" dirty="0" smtClean="0"/>
              <a:t>α</a:t>
            </a:r>
            <a:r>
              <a:rPr lang="hr-HR" sz="2400" dirty="0" smtClean="0"/>
              <a:t> – plovi se na istok</a:t>
            </a:r>
          </a:p>
          <a:p>
            <a:endParaRPr lang="hr-HR" sz="2400" dirty="0" smtClean="0"/>
          </a:p>
          <a:p>
            <a:pPr>
              <a:buNone/>
            </a:pPr>
            <a:endParaRPr lang="hr-HR" sz="2400" dirty="0"/>
          </a:p>
        </p:txBody>
      </p:sp>
      <p:pic>
        <p:nvPicPr>
          <p:cNvPr id="5" name="Picture 2" descr="C:\Users\Kos\Documents\IMG_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4195616" cy="252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Plovidba po meridijanu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hr-HR" sz="2400" dirty="0" smtClean="0"/>
              <a:t>Mat. Uvjet :  </a:t>
            </a:r>
            <a:r>
              <a:rPr lang="el-GR" sz="2400" b="1" dirty="0" smtClean="0"/>
              <a:t>λ</a:t>
            </a:r>
            <a:r>
              <a:rPr lang="hr-HR" sz="2400" b="1" dirty="0" smtClean="0"/>
              <a:t>1 = </a:t>
            </a:r>
            <a:r>
              <a:rPr lang="el-GR" sz="2400" b="1" dirty="0" smtClean="0"/>
              <a:t>λ</a:t>
            </a:r>
            <a:r>
              <a:rPr lang="hr-HR" sz="2400" b="1" dirty="0" smtClean="0"/>
              <a:t>2 </a:t>
            </a:r>
          </a:p>
          <a:p>
            <a:r>
              <a:rPr lang="hr-HR" sz="2400" dirty="0" smtClean="0"/>
              <a:t>Pri </a:t>
            </a:r>
            <a:r>
              <a:rPr lang="hr-HR" sz="2400" dirty="0"/>
              <a:t>plovidbi </a:t>
            </a:r>
            <a:r>
              <a:rPr lang="hr-HR" sz="2400" b="1" dirty="0"/>
              <a:t>po meridijanu</a:t>
            </a:r>
            <a:r>
              <a:rPr lang="hr-HR" sz="2400" dirty="0"/>
              <a:t> </a:t>
            </a:r>
            <a:r>
              <a:rPr lang="hr-HR" sz="2400" b="1" i="1" dirty="0">
                <a:sym typeface="Symbol"/>
              </a:rPr>
              <a:t></a:t>
            </a:r>
            <a:r>
              <a:rPr lang="hr-HR" sz="2400" b="1" dirty="0"/>
              <a:t> = 0</a:t>
            </a:r>
            <a:r>
              <a:rPr lang="hr-HR" sz="2400" dirty="0"/>
              <a:t>, </a:t>
            </a:r>
            <a:r>
              <a:rPr lang="hr-HR" sz="2400" dirty="0" smtClean="0"/>
              <a:t>predznak(</a:t>
            </a:r>
            <a:r>
              <a:rPr lang="hr-HR" sz="2400" dirty="0" err="1" smtClean="0"/>
              <a:t>signum</a:t>
            </a:r>
            <a:r>
              <a:rPr lang="hr-HR" sz="2400" dirty="0" smtClean="0"/>
              <a:t>) </a:t>
            </a:r>
            <a:r>
              <a:rPr lang="hr-HR" sz="2400" b="1" i="1" dirty="0">
                <a:sym typeface="Symbol"/>
              </a:rPr>
              <a:t></a:t>
            </a:r>
            <a:r>
              <a:rPr lang="hr-HR" sz="2400" b="1" dirty="0"/>
              <a:t> </a:t>
            </a:r>
            <a:r>
              <a:rPr lang="hr-HR" sz="2400" dirty="0"/>
              <a:t>određuje </a:t>
            </a:r>
            <a:r>
              <a:rPr lang="hr-HR" sz="2400" b="1" dirty="0"/>
              <a:t>opći </a:t>
            </a:r>
            <a:r>
              <a:rPr lang="hr-HR" sz="2400" b="1" dirty="0" err="1"/>
              <a:t>loksodromski</a:t>
            </a:r>
            <a:r>
              <a:rPr lang="hr-HR" sz="2400" b="1" dirty="0"/>
              <a:t> kurs</a:t>
            </a:r>
            <a:r>
              <a:rPr lang="hr-HR" sz="2400" dirty="0"/>
              <a:t>. Ako je predznak </a:t>
            </a:r>
            <a:r>
              <a:rPr lang="hr-HR" sz="2400" b="1" i="1" dirty="0">
                <a:sym typeface="Symbol"/>
              </a:rPr>
              <a:t></a:t>
            </a:r>
            <a:r>
              <a:rPr lang="hr-HR" sz="2400" b="1" dirty="0"/>
              <a:t> </a:t>
            </a:r>
            <a:r>
              <a:rPr lang="hr-HR" sz="2400" dirty="0"/>
              <a:t>pozitivan </a:t>
            </a:r>
            <a:r>
              <a:rPr lang="hr-HR" sz="2400" b="1" dirty="0"/>
              <a:t>(+) </a:t>
            </a:r>
            <a:r>
              <a:rPr lang="hr-HR" sz="2400" dirty="0"/>
              <a:t> tj. North , tada je opći </a:t>
            </a:r>
            <a:r>
              <a:rPr lang="hr-HR" sz="2400" dirty="0" err="1"/>
              <a:t>loksodromski</a:t>
            </a:r>
            <a:r>
              <a:rPr lang="hr-HR" sz="2400" dirty="0"/>
              <a:t> kurs </a:t>
            </a:r>
            <a:r>
              <a:rPr lang="hr-HR" sz="2400" b="1" i="1" dirty="0" smtClean="0"/>
              <a:t>K</a:t>
            </a:r>
            <a:r>
              <a:rPr lang="hr-HR" sz="2400" b="1" i="1" baseline="-25000" dirty="0" smtClean="0"/>
              <a:t>L</a:t>
            </a:r>
            <a:r>
              <a:rPr lang="hr-HR" sz="2400" b="1" dirty="0" smtClean="0"/>
              <a:t> </a:t>
            </a:r>
            <a:r>
              <a:rPr lang="hr-HR" sz="2400" b="1" dirty="0"/>
              <a:t>= 000</a:t>
            </a:r>
            <a:r>
              <a:rPr lang="hr-HR" sz="2400" b="1" dirty="0">
                <a:sym typeface="Symbol"/>
              </a:rPr>
              <a:t></a:t>
            </a:r>
            <a:r>
              <a:rPr lang="hr-HR" sz="2400" b="1" dirty="0"/>
              <a:t>00</a:t>
            </a:r>
            <a:r>
              <a:rPr lang="hr-HR" sz="2400" b="1" dirty="0">
                <a:sym typeface="Symbol"/>
              </a:rPr>
              <a:t></a:t>
            </a:r>
            <a:r>
              <a:rPr lang="hr-HR" sz="2400" b="1" dirty="0" err="1"/>
              <a:t>00</a:t>
            </a:r>
            <a:r>
              <a:rPr lang="hr-HR" sz="2400" b="1" dirty="0">
                <a:sym typeface="Symbol"/>
              </a:rPr>
              <a:t></a:t>
            </a:r>
            <a:r>
              <a:rPr lang="hr-HR" sz="2400" b="1" dirty="0"/>
              <a:t> </a:t>
            </a:r>
            <a:r>
              <a:rPr lang="hr-HR" sz="2400" dirty="0"/>
              <a:t>, a ako je predznak </a:t>
            </a:r>
            <a:r>
              <a:rPr lang="hr-HR" sz="2400" b="1" i="1" dirty="0">
                <a:sym typeface="Symbol"/>
              </a:rPr>
              <a:t></a:t>
            </a:r>
            <a:r>
              <a:rPr lang="hr-HR" sz="2400" b="1" dirty="0"/>
              <a:t> negativan (</a:t>
            </a:r>
            <a:r>
              <a:rPr lang="hr-HR" sz="2400" b="1" dirty="0">
                <a:sym typeface="Symbol"/>
              </a:rPr>
              <a:t></a:t>
            </a:r>
            <a:r>
              <a:rPr lang="hr-HR" sz="2400" b="1" dirty="0"/>
              <a:t>)</a:t>
            </a:r>
            <a:r>
              <a:rPr lang="hr-HR" sz="2400" dirty="0"/>
              <a:t> tj. (</a:t>
            </a:r>
            <a:r>
              <a:rPr lang="hr-HR" sz="2400" dirty="0" err="1"/>
              <a:t>South</a:t>
            </a:r>
            <a:r>
              <a:rPr lang="hr-HR" sz="2400" dirty="0"/>
              <a:t>) , tada je opći </a:t>
            </a:r>
            <a:r>
              <a:rPr lang="hr-HR" sz="2400" dirty="0" err="1"/>
              <a:t>loksodromski</a:t>
            </a:r>
            <a:r>
              <a:rPr lang="hr-HR" sz="2400" dirty="0"/>
              <a:t> kurs </a:t>
            </a:r>
            <a:r>
              <a:rPr lang="hr-HR" sz="2400" b="1" dirty="0" smtClean="0"/>
              <a:t>K</a:t>
            </a:r>
            <a:r>
              <a:rPr lang="hr-HR" sz="2400" b="1" baseline="-25000" dirty="0" smtClean="0"/>
              <a:t>L</a:t>
            </a:r>
            <a:r>
              <a:rPr lang="hr-HR" sz="2400" b="1" dirty="0" smtClean="0"/>
              <a:t> </a:t>
            </a:r>
            <a:r>
              <a:rPr lang="hr-HR" sz="2400" b="1" dirty="0"/>
              <a:t>= 180</a:t>
            </a:r>
            <a:r>
              <a:rPr lang="hr-HR" sz="2400" b="1" dirty="0">
                <a:sym typeface="Symbol"/>
              </a:rPr>
              <a:t></a:t>
            </a:r>
            <a:r>
              <a:rPr lang="hr-HR" sz="2400" b="1" dirty="0"/>
              <a:t>00</a:t>
            </a:r>
            <a:r>
              <a:rPr lang="hr-HR" sz="2400" b="1" dirty="0">
                <a:sym typeface="Symbol"/>
              </a:rPr>
              <a:t></a:t>
            </a:r>
            <a:r>
              <a:rPr lang="hr-HR" sz="2400" b="1" dirty="0" err="1"/>
              <a:t>00</a:t>
            </a:r>
            <a:r>
              <a:rPr lang="hr-HR" sz="2400" dirty="0">
                <a:sym typeface="Symbol"/>
              </a:rPr>
              <a:t></a:t>
            </a:r>
            <a:r>
              <a:rPr lang="hr-HR" sz="2400" dirty="0"/>
              <a:t>.</a:t>
            </a:r>
          </a:p>
          <a:p>
            <a:r>
              <a:rPr lang="el-GR" sz="1600" b="1" dirty="0" smtClean="0"/>
              <a:t>Δλ</a:t>
            </a:r>
            <a:r>
              <a:rPr lang="hr-HR" sz="1600" b="1" dirty="0" smtClean="0"/>
              <a:t> = </a:t>
            </a:r>
            <a:r>
              <a:rPr lang="el-GR" sz="1600" b="1" dirty="0" smtClean="0"/>
              <a:t>λ</a:t>
            </a:r>
            <a:r>
              <a:rPr lang="hr-HR" sz="1600" b="1" dirty="0" smtClean="0"/>
              <a:t>2 – </a:t>
            </a:r>
            <a:r>
              <a:rPr lang="el-GR" sz="1600" b="1" dirty="0" smtClean="0"/>
              <a:t>λ</a:t>
            </a:r>
            <a:r>
              <a:rPr lang="hr-HR" sz="1600" b="1" dirty="0" smtClean="0"/>
              <a:t>1  ,   </a:t>
            </a:r>
            <a:r>
              <a:rPr lang="el-GR" sz="1600" b="1" dirty="0" smtClean="0"/>
              <a:t>Δϕ</a:t>
            </a:r>
            <a:r>
              <a:rPr lang="hr-HR" sz="1600" b="1" dirty="0" smtClean="0"/>
              <a:t> = </a:t>
            </a:r>
            <a:r>
              <a:rPr lang="el-GR" sz="1600" b="1" dirty="0" smtClean="0"/>
              <a:t>ϕ</a:t>
            </a:r>
            <a:r>
              <a:rPr lang="hr-HR" sz="1600" b="1" dirty="0" smtClean="0"/>
              <a:t>2 – </a:t>
            </a:r>
            <a:r>
              <a:rPr lang="el-GR" sz="1600" b="1" dirty="0" smtClean="0"/>
              <a:t>ϕ</a:t>
            </a:r>
            <a:r>
              <a:rPr lang="hr-HR" sz="1600" b="1" dirty="0" smtClean="0"/>
              <a:t>1</a:t>
            </a:r>
            <a:endParaRPr lang="hr-HR" sz="1600" b="1" dirty="0"/>
          </a:p>
        </p:txBody>
      </p:sp>
      <p:pic>
        <p:nvPicPr>
          <p:cNvPr id="4" name="Slika 3" descr="merisdij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4852542"/>
            <a:ext cx="5184576" cy="664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plovidba po meridijan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05064"/>
            <a:ext cx="2664297" cy="2681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Plovidba po ekvatoru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Mat. Uvjet : </a:t>
            </a:r>
            <a:r>
              <a:rPr lang="el-GR" sz="2400" b="1" dirty="0" smtClean="0"/>
              <a:t>ϕ</a:t>
            </a:r>
            <a:r>
              <a:rPr lang="hr-HR" sz="2400" b="1" dirty="0" smtClean="0"/>
              <a:t>1 = </a:t>
            </a:r>
            <a:r>
              <a:rPr lang="el-GR" sz="2400" b="1" dirty="0" smtClean="0"/>
              <a:t>ϕ</a:t>
            </a:r>
            <a:r>
              <a:rPr lang="hr-HR" sz="2400" b="1" dirty="0" smtClean="0"/>
              <a:t>2 = 00°</a:t>
            </a:r>
            <a:r>
              <a:rPr lang="hr-HR" sz="2400" b="1" dirty="0" err="1" smtClean="0"/>
              <a:t>00</a:t>
            </a:r>
            <a:r>
              <a:rPr lang="hr-HR" sz="2400" b="1" dirty="0" smtClean="0"/>
              <a:t>’00’’</a:t>
            </a:r>
          </a:p>
          <a:p>
            <a:r>
              <a:rPr lang="hr-HR" sz="2400" dirty="0" smtClean="0"/>
              <a:t>Pri </a:t>
            </a:r>
            <a:r>
              <a:rPr lang="hr-HR" sz="2400" dirty="0"/>
              <a:t>plovidbi </a:t>
            </a:r>
            <a:r>
              <a:rPr lang="hr-HR" sz="2400" b="1" dirty="0"/>
              <a:t>po ekvatoru </a:t>
            </a:r>
            <a:r>
              <a:rPr lang="hr-HR" sz="2400" b="1" i="1" dirty="0" smtClean="0">
                <a:sym typeface="Symbol"/>
              </a:rPr>
              <a:t></a:t>
            </a:r>
            <a:r>
              <a:rPr lang="hr-HR" sz="2400" b="1" dirty="0" smtClean="0"/>
              <a:t> </a:t>
            </a:r>
            <a:r>
              <a:rPr lang="hr-HR" sz="2400" b="1" dirty="0"/>
              <a:t>= 0</a:t>
            </a:r>
            <a:r>
              <a:rPr lang="hr-HR" sz="2400" dirty="0"/>
              <a:t>, </a:t>
            </a:r>
            <a:r>
              <a:rPr lang="hr-HR" sz="2400" dirty="0" smtClean="0"/>
              <a:t>predznak </a:t>
            </a:r>
            <a:r>
              <a:rPr lang="hr-HR" sz="2400" b="1" i="1" dirty="0">
                <a:sym typeface="Symbol"/>
              </a:rPr>
              <a:t></a:t>
            </a:r>
            <a:r>
              <a:rPr lang="hr-HR" sz="2400" dirty="0"/>
              <a:t> određuje opći </a:t>
            </a:r>
            <a:r>
              <a:rPr lang="hr-HR" sz="2400" dirty="0" err="1"/>
              <a:t>loksodromski</a:t>
            </a:r>
            <a:r>
              <a:rPr lang="hr-HR" sz="2400" dirty="0"/>
              <a:t> kurs. Ako je predznak </a:t>
            </a:r>
            <a:r>
              <a:rPr lang="hr-HR" sz="2400" b="1" i="1" dirty="0">
                <a:sym typeface="Symbol"/>
              </a:rPr>
              <a:t></a:t>
            </a:r>
            <a:r>
              <a:rPr lang="hr-HR" sz="2400" b="1" dirty="0"/>
              <a:t> pozitivan (+) </a:t>
            </a:r>
            <a:r>
              <a:rPr lang="hr-HR" sz="2400" dirty="0"/>
              <a:t>tj. (East) tada je opći </a:t>
            </a:r>
            <a:r>
              <a:rPr lang="hr-HR" sz="2400" dirty="0" err="1"/>
              <a:t>loksodromski</a:t>
            </a:r>
            <a:r>
              <a:rPr lang="hr-HR" sz="2400" dirty="0"/>
              <a:t> kurs </a:t>
            </a:r>
            <a:r>
              <a:rPr lang="hr-HR" sz="2400" b="1" i="1" dirty="0"/>
              <a:t>K</a:t>
            </a:r>
            <a:r>
              <a:rPr lang="hr-HR" sz="2400" b="1" i="1" baseline="-25000" dirty="0" smtClean="0"/>
              <a:t>L</a:t>
            </a:r>
            <a:r>
              <a:rPr lang="hr-HR" sz="2400" b="1" dirty="0" smtClean="0"/>
              <a:t> </a:t>
            </a:r>
            <a:r>
              <a:rPr lang="hr-HR" sz="2400" b="1" dirty="0"/>
              <a:t>= 090</a:t>
            </a:r>
            <a:r>
              <a:rPr lang="hr-HR" sz="2400" b="1" dirty="0">
                <a:sym typeface="Symbol"/>
              </a:rPr>
              <a:t></a:t>
            </a:r>
            <a:r>
              <a:rPr lang="hr-HR" sz="2400" b="1" dirty="0"/>
              <a:t>00</a:t>
            </a:r>
            <a:r>
              <a:rPr lang="hr-HR" sz="2400" b="1" dirty="0">
                <a:sym typeface="Symbol"/>
              </a:rPr>
              <a:t></a:t>
            </a:r>
            <a:r>
              <a:rPr lang="hr-HR" sz="2400" b="1" dirty="0" err="1"/>
              <a:t>00</a:t>
            </a:r>
            <a:r>
              <a:rPr lang="hr-HR" sz="2400" b="1" dirty="0">
                <a:sym typeface="Symbol"/>
              </a:rPr>
              <a:t></a:t>
            </a:r>
            <a:r>
              <a:rPr lang="hr-HR" sz="2400" b="1" dirty="0"/>
              <a:t> </a:t>
            </a:r>
            <a:r>
              <a:rPr lang="hr-HR" sz="2400" dirty="0"/>
              <a:t>, a ako je predznak </a:t>
            </a:r>
            <a:r>
              <a:rPr lang="hr-HR" sz="2400" i="1" dirty="0">
                <a:sym typeface="Symbol"/>
              </a:rPr>
              <a:t></a:t>
            </a:r>
            <a:r>
              <a:rPr lang="hr-HR" sz="2400" dirty="0"/>
              <a:t> negativan </a:t>
            </a:r>
            <a:r>
              <a:rPr lang="hr-HR" sz="2400" b="1" dirty="0"/>
              <a:t>(</a:t>
            </a:r>
            <a:r>
              <a:rPr lang="hr-HR" sz="2400" b="1" dirty="0">
                <a:sym typeface="Symbol"/>
              </a:rPr>
              <a:t></a:t>
            </a:r>
            <a:r>
              <a:rPr lang="hr-HR" sz="2400" b="1" dirty="0"/>
              <a:t>)</a:t>
            </a:r>
            <a:r>
              <a:rPr lang="hr-HR" sz="2400" dirty="0"/>
              <a:t> tj. (West</a:t>
            </a:r>
            <a:r>
              <a:rPr lang="hr-HR" sz="2400" dirty="0" smtClean="0"/>
              <a:t>), </a:t>
            </a:r>
            <a:r>
              <a:rPr lang="hr-HR" sz="2400" dirty="0"/>
              <a:t>tada je opći </a:t>
            </a:r>
            <a:r>
              <a:rPr lang="hr-HR" sz="2400" dirty="0" err="1"/>
              <a:t>loksodromski</a:t>
            </a:r>
            <a:r>
              <a:rPr lang="hr-HR" sz="2400" dirty="0"/>
              <a:t> kurs </a:t>
            </a:r>
            <a:r>
              <a:rPr lang="hr-HR" sz="2400" b="1" i="1" dirty="0"/>
              <a:t>K</a:t>
            </a:r>
            <a:r>
              <a:rPr lang="hr-HR" sz="2400" b="1" i="1" baseline="-25000" dirty="0" smtClean="0"/>
              <a:t>L</a:t>
            </a:r>
            <a:r>
              <a:rPr lang="hr-HR" sz="2400" b="1" dirty="0" smtClean="0"/>
              <a:t> </a:t>
            </a:r>
            <a:r>
              <a:rPr lang="hr-HR" sz="2400" b="1" dirty="0"/>
              <a:t>= 270</a:t>
            </a:r>
            <a:r>
              <a:rPr lang="hr-HR" sz="2400" b="1" dirty="0">
                <a:sym typeface="Symbol"/>
              </a:rPr>
              <a:t></a:t>
            </a:r>
            <a:r>
              <a:rPr lang="hr-HR" sz="2400" b="1" dirty="0"/>
              <a:t>00</a:t>
            </a:r>
            <a:r>
              <a:rPr lang="hr-HR" sz="2400" b="1" dirty="0">
                <a:sym typeface="Symbol"/>
              </a:rPr>
              <a:t></a:t>
            </a:r>
            <a:r>
              <a:rPr lang="hr-HR" sz="2400" b="1" dirty="0" err="1"/>
              <a:t>00</a:t>
            </a:r>
            <a:r>
              <a:rPr lang="hr-HR" sz="2400" b="1" dirty="0">
                <a:sym typeface="Symbol"/>
              </a:rPr>
              <a:t></a:t>
            </a:r>
            <a:r>
              <a:rPr lang="hr-HR" sz="2400" dirty="0" smtClean="0"/>
              <a:t>.</a:t>
            </a:r>
          </a:p>
          <a:p>
            <a:r>
              <a:rPr lang="hr-HR" sz="2400" b="1" dirty="0" smtClean="0"/>
              <a:t>Δ</a:t>
            </a:r>
            <a:r>
              <a:rPr lang="el-GR" sz="2400" b="1" dirty="0" smtClean="0"/>
              <a:t>ϕ</a:t>
            </a:r>
            <a:r>
              <a:rPr lang="hr-HR" sz="2400" b="1" dirty="0" smtClean="0"/>
              <a:t>= </a:t>
            </a:r>
            <a:r>
              <a:rPr lang="el-GR" sz="2400" b="1" dirty="0" smtClean="0"/>
              <a:t>ϕ</a:t>
            </a:r>
            <a:r>
              <a:rPr lang="hr-HR" sz="2400" b="1" dirty="0" smtClean="0"/>
              <a:t>2-</a:t>
            </a:r>
            <a:r>
              <a:rPr lang="el-GR" sz="2400" b="1" dirty="0" smtClean="0"/>
              <a:t>ϕ</a:t>
            </a:r>
            <a:r>
              <a:rPr lang="hr-HR" sz="2400" b="1" dirty="0" smtClean="0"/>
              <a:t>1 , </a:t>
            </a:r>
            <a:r>
              <a:rPr lang="el-GR" sz="2400" b="1" dirty="0" smtClean="0"/>
              <a:t>Δλ</a:t>
            </a:r>
            <a:r>
              <a:rPr lang="hr-HR" sz="2400" b="1" dirty="0" smtClean="0"/>
              <a:t>=</a:t>
            </a:r>
            <a:r>
              <a:rPr lang="el-GR" sz="2400" b="1" dirty="0" smtClean="0"/>
              <a:t>λ</a:t>
            </a:r>
            <a:r>
              <a:rPr lang="hr-HR" sz="2400" b="1" dirty="0" smtClean="0"/>
              <a:t>2-</a:t>
            </a:r>
            <a:r>
              <a:rPr lang="el-GR" sz="2400" b="1" dirty="0" smtClean="0"/>
              <a:t>λ</a:t>
            </a:r>
            <a:r>
              <a:rPr lang="hr-HR" sz="2400" b="1" dirty="0" smtClean="0"/>
              <a:t>1</a:t>
            </a:r>
            <a:endParaRPr lang="hr-HR" sz="2400" b="1" dirty="0"/>
          </a:p>
        </p:txBody>
      </p:sp>
      <p:pic>
        <p:nvPicPr>
          <p:cNvPr id="4" name="Slika 3" descr="ekva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373216"/>
            <a:ext cx="4824536" cy="693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plovidba po ekvato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4574" y="4657418"/>
            <a:ext cx="3229426" cy="2200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Plovidba po paralelu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Mat. Uvjet : </a:t>
            </a:r>
            <a:r>
              <a:rPr lang="el-GR" sz="2400" b="1" dirty="0" smtClean="0"/>
              <a:t>ϕ</a:t>
            </a:r>
            <a:r>
              <a:rPr lang="hr-HR" sz="2400" b="1" dirty="0" smtClean="0"/>
              <a:t>1 = </a:t>
            </a:r>
            <a:r>
              <a:rPr lang="el-GR" sz="2400" b="1" dirty="0" smtClean="0"/>
              <a:t>ϕ</a:t>
            </a:r>
            <a:r>
              <a:rPr lang="hr-HR" sz="2400" b="1" dirty="0" smtClean="0"/>
              <a:t>2 različito od 00°</a:t>
            </a:r>
            <a:r>
              <a:rPr lang="hr-HR" sz="2400" b="1" dirty="0" err="1" smtClean="0"/>
              <a:t>00</a:t>
            </a:r>
            <a:r>
              <a:rPr lang="hr-HR" sz="2400" b="1" dirty="0" smtClean="0"/>
              <a:t>’00’’’</a:t>
            </a:r>
            <a:endParaRPr lang="hr-HR" sz="2400" dirty="0" smtClean="0"/>
          </a:p>
          <a:p>
            <a:r>
              <a:rPr lang="hr-HR" sz="2400" dirty="0" smtClean="0"/>
              <a:t>Pri </a:t>
            </a:r>
            <a:r>
              <a:rPr lang="hr-HR" sz="2400" dirty="0"/>
              <a:t>plovidbi </a:t>
            </a:r>
            <a:r>
              <a:rPr lang="hr-HR" sz="2400" dirty="0" smtClean="0"/>
              <a:t>po </a:t>
            </a:r>
            <a:r>
              <a:rPr lang="hr-HR" sz="2400" b="1" dirty="0" smtClean="0"/>
              <a:t>paralelu </a:t>
            </a:r>
            <a:r>
              <a:rPr lang="hr-HR" sz="2400" b="1" i="1" dirty="0">
                <a:sym typeface="Symbol"/>
              </a:rPr>
              <a:t></a:t>
            </a:r>
            <a:r>
              <a:rPr lang="hr-HR" sz="2400" b="1" dirty="0"/>
              <a:t> = 0</a:t>
            </a:r>
            <a:r>
              <a:rPr lang="hr-HR" sz="2400" dirty="0"/>
              <a:t>, </a:t>
            </a:r>
            <a:r>
              <a:rPr lang="hr-HR" sz="2400" dirty="0" smtClean="0"/>
              <a:t>predznak </a:t>
            </a:r>
            <a:r>
              <a:rPr lang="hr-HR" sz="2400" b="1" i="1" dirty="0">
                <a:sym typeface="Symbol"/>
              </a:rPr>
              <a:t></a:t>
            </a:r>
            <a:r>
              <a:rPr lang="hr-HR" sz="2400" b="1" dirty="0"/>
              <a:t> </a:t>
            </a:r>
            <a:r>
              <a:rPr lang="hr-HR" sz="2400" dirty="0"/>
              <a:t>određuje opći </a:t>
            </a:r>
            <a:r>
              <a:rPr lang="hr-HR" sz="2400" dirty="0" err="1"/>
              <a:t>loksodromski</a:t>
            </a:r>
            <a:r>
              <a:rPr lang="hr-HR" sz="2400" dirty="0"/>
              <a:t> kurs. Ako je predznak </a:t>
            </a:r>
            <a:r>
              <a:rPr lang="hr-HR" sz="2400" b="1" i="1" dirty="0">
                <a:sym typeface="Symbol"/>
              </a:rPr>
              <a:t></a:t>
            </a:r>
            <a:r>
              <a:rPr lang="hr-HR" sz="2400" dirty="0"/>
              <a:t> pozitivan </a:t>
            </a:r>
            <a:r>
              <a:rPr lang="hr-HR" sz="2400" b="1" dirty="0"/>
              <a:t>(+) </a:t>
            </a:r>
            <a:r>
              <a:rPr lang="hr-HR" sz="2400" dirty="0"/>
              <a:t>tj. (East) tada je opći </a:t>
            </a:r>
            <a:r>
              <a:rPr lang="hr-HR" sz="2400" dirty="0" err="1"/>
              <a:t>loksodromski</a:t>
            </a:r>
            <a:r>
              <a:rPr lang="hr-HR" sz="2400" dirty="0"/>
              <a:t> kurs </a:t>
            </a:r>
            <a:r>
              <a:rPr lang="hr-HR" sz="2400" b="1" i="1" dirty="0"/>
              <a:t>K</a:t>
            </a:r>
            <a:r>
              <a:rPr lang="hr-HR" sz="2400" b="1" i="1" baseline="-25000" dirty="0" smtClean="0"/>
              <a:t>L</a:t>
            </a:r>
            <a:r>
              <a:rPr lang="hr-HR" sz="2400" b="1" dirty="0" smtClean="0"/>
              <a:t> </a:t>
            </a:r>
            <a:r>
              <a:rPr lang="hr-HR" sz="2400" b="1" dirty="0"/>
              <a:t>= 090</a:t>
            </a:r>
            <a:r>
              <a:rPr lang="hr-HR" sz="2400" b="1" dirty="0">
                <a:sym typeface="Symbol"/>
              </a:rPr>
              <a:t></a:t>
            </a:r>
            <a:r>
              <a:rPr lang="hr-HR" sz="2400" b="1" dirty="0"/>
              <a:t>00</a:t>
            </a:r>
            <a:r>
              <a:rPr lang="hr-HR" sz="2400" b="1" dirty="0">
                <a:sym typeface="Symbol"/>
              </a:rPr>
              <a:t></a:t>
            </a:r>
            <a:r>
              <a:rPr lang="hr-HR" sz="2400" b="1" dirty="0" err="1"/>
              <a:t>00</a:t>
            </a:r>
            <a:r>
              <a:rPr lang="hr-HR" sz="2400" b="1" dirty="0">
                <a:sym typeface="Symbol"/>
              </a:rPr>
              <a:t></a:t>
            </a:r>
            <a:r>
              <a:rPr lang="hr-HR" sz="2400" b="1" dirty="0"/>
              <a:t> </a:t>
            </a:r>
            <a:r>
              <a:rPr lang="hr-HR" sz="2400" dirty="0"/>
              <a:t>, a ako je predznak </a:t>
            </a:r>
            <a:r>
              <a:rPr lang="hr-HR" sz="2400" b="1" i="1" dirty="0">
                <a:sym typeface="Symbol"/>
              </a:rPr>
              <a:t></a:t>
            </a:r>
            <a:r>
              <a:rPr lang="hr-HR" sz="2400" dirty="0"/>
              <a:t> negativan </a:t>
            </a:r>
            <a:r>
              <a:rPr lang="hr-HR" sz="2400" b="1" dirty="0"/>
              <a:t>(</a:t>
            </a:r>
            <a:r>
              <a:rPr lang="hr-HR" sz="2400" b="1" dirty="0">
                <a:sym typeface="Symbol"/>
              </a:rPr>
              <a:t></a:t>
            </a:r>
            <a:r>
              <a:rPr lang="hr-HR" sz="2400" b="1" dirty="0"/>
              <a:t>)</a:t>
            </a:r>
            <a:r>
              <a:rPr lang="hr-HR" sz="2400" dirty="0"/>
              <a:t> tj. (West</a:t>
            </a:r>
            <a:r>
              <a:rPr lang="hr-HR" sz="2400" dirty="0" smtClean="0"/>
              <a:t>), </a:t>
            </a:r>
            <a:r>
              <a:rPr lang="hr-HR" sz="2400" dirty="0"/>
              <a:t>tada je opći </a:t>
            </a:r>
            <a:r>
              <a:rPr lang="hr-HR" sz="2400" dirty="0" err="1"/>
              <a:t>loksodromski</a:t>
            </a:r>
            <a:r>
              <a:rPr lang="hr-HR" sz="2400" dirty="0"/>
              <a:t> kurs </a:t>
            </a:r>
            <a:r>
              <a:rPr lang="hr-HR" sz="2400" b="1" i="1" dirty="0"/>
              <a:t>K</a:t>
            </a:r>
            <a:r>
              <a:rPr lang="hr-HR" sz="2400" b="1" i="1" baseline="-25000" dirty="0" smtClean="0"/>
              <a:t>L</a:t>
            </a:r>
            <a:r>
              <a:rPr lang="hr-HR" sz="2400" b="1" dirty="0" smtClean="0"/>
              <a:t> </a:t>
            </a:r>
            <a:r>
              <a:rPr lang="hr-HR" sz="2400" b="1" dirty="0"/>
              <a:t>= 270</a:t>
            </a:r>
            <a:r>
              <a:rPr lang="hr-HR" sz="2400" b="1" dirty="0">
                <a:sym typeface="Symbol"/>
              </a:rPr>
              <a:t></a:t>
            </a:r>
            <a:r>
              <a:rPr lang="hr-HR" sz="2400" b="1" dirty="0"/>
              <a:t>00</a:t>
            </a:r>
            <a:r>
              <a:rPr lang="hr-HR" sz="2400" b="1" dirty="0">
                <a:sym typeface="Symbol"/>
              </a:rPr>
              <a:t></a:t>
            </a:r>
            <a:r>
              <a:rPr lang="hr-HR" sz="2400" b="1" dirty="0" err="1"/>
              <a:t>00</a:t>
            </a:r>
            <a:r>
              <a:rPr lang="hr-HR" sz="2400" b="1" dirty="0">
                <a:sym typeface="Symbol"/>
              </a:rPr>
              <a:t></a:t>
            </a:r>
            <a:r>
              <a:rPr lang="hr-HR" sz="2400" dirty="0" smtClean="0"/>
              <a:t>.</a:t>
            </a:r>
          </a:p>
          <a:p>
            <a:r>
              <a:rPr lang="hr-HR" sz="2400" b="1" dirty="0" smtClean="0"/>
              <a:t>Δ</a:t>
            </a:r>
            <a:r>
              <a:rPr lang="el-GR" sz="2400" b="1" dirty="0" smtClean="0"/>
              <a:t>ϕ</a:t>
            </a:r>
            <a:r>
              <a:rPr lang="hr-HR" sz="2400" b="1" dirty="0" smtClean="0"/>
              <a:t>= </a:t>
            </a:r>
            <a:r>
              <a:rPr lang="el-GR" sz="2400" b="1" dirty="0" smtClean="0"/>
              <a:t>ϕ</a:t>
            </a:r>
            <a:r>
              <a:rPr lang="hr-HR" sz="2400" b="1" dirty="0" smtClean="0"/>
              <a:t>2-</a:t>
            </a:r>
            <a:r>
              <a:rPr lang="el-GR" sz="2400" b="1" dirty="0" smtClean="0"/>
              <a:t>ϕ</a:t>
            </a:r>
            <a:r>
              <a:rPr lang="hr-HR" sz="2400" b="1" dirty="0" smtClean="0"/>
              <a:t>1 , </a:t>
            </a:r>
            <a:r>
              <a:rPr lang="el-GR" sz="2400" b="1" dirty="0" smtClean="0"/>
              <a:t>Δλ</a:t>
            </a:r>
            <a:r>
              <a:rPr lang="hr-HR" sz="2400" b="1" dirty="0" smtClean="0"/>
              <a:t>=</a:t>
            </a:r>
            <a:r>
              <a:rPr lang="el-GR" sz="2400" b="1" dirty="0" smtClean="0"/>
              <a:t>λ</a:t>
            </a:r>
            <a:r>
              <a:rPr lang="hr-HR" sz="2400" b="1" dirty="0" smtClean="0"/>
              <a:t>2-</a:t>
            </a:r>
            <a:r>
              <a:rPr lang="el-GR" sz="2400" b="1" dirty="0" smtClean="0"/>
              <a:t>λ</a:t>
            </a:r>
            <a:r>
              <a:rPr lang="hr-HR" sz="2400" b="1" dirty="0" smtClean="0"/>
              <a:t>1</a:t>
            </a:r>
          </a:p>
          <a:p>
            <a:r>
              <a:rPr lang="hr-HR" sz="2400" b="1" dirty="0" smtClean="0"/>
              <a:t>R = D = </a:t>
            </a:r>
            <a:r>
              <a:rPr lang="el-GR" sz="2400" b="1" dirty="0" smtClean="0"/>
              <a:t>Δλ</a:t>
            </a:r>
            <a:r>
              <a:rPr lang="hr-HR" sz="2400" b="1" dirty="0" smtClean="0"/>
              <a:t> </a:t>
            </a:r>
            <a:r>
              <a:rPr lang="hr-HR" sz="2400" b="1" dirty="0" err="1" smtClean="0"/>
              <a:t>cos</a:t>
            </a:r>
            <a:r>
              <a:rPr lang="el-GR" sz="2400" b="1" dirty="0" smtClean="0"/>
              <a:t>ϕ</a:t>
            </a:r>
            <a:endParaRPr lang="hr-HR" sz="2400" b="1" dirty="0"/>
          </a:p>
        </p:txBody>
      </p:sp>
      <p:pic>
        <p:nvPicPr>
          <p:cNvPr id="4" name="Slika 3" descr="paral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373216"/>
            <a:ext cx="5040560" cy="567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Slika 4" descr="plovidba po paralel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573016"/>
            <a:ext cx="2860571" cy="315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3613</Words>
  <Application>Microsoft Office PowerPoint</Application>
  <PresentationFormat>On-screen Show (4:3)</PresentationFormat>
  <Paragraphs>284</Paragraphs>
  <Slides>69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Office tema</vt:lpstr>
      <vt:lpstr>Jednadžba</vt:lpstr>
      <vt:lpstr> METODE PLOVLJENJA</vt:lpstr>
      <vt:lpstr>Metode plovidbe</vt:lpstr>
      <vt:lpstr>Metode plovidbe</vt:lpstr>
      <vt:lpstr>Odnos loksodrome i ortodrome</vt:lpstr>
      <vt:lpstr>Metode plovljenja</vt:lpstr>
      <vt:lpstr>Specijalni slučajevi plovljenja</vt:lpstr>
      <vt:lpstr>Plovidba po meridijanu</vt:lpstr>
      <vt:lpstr>Plovidba po ekvatoru </vt:lpstr>
      <vt:lpstr>Plovidba po paralelu</vt:lpstr>
      <vt:lpstr>SPECIJALNI SLUČAJEVI PLOVLJENJA  - ZAKLJUČAK</vt:lpstr>
      <vt:lpstr>Loksodromska navigacija</vt:lpstr>
      <vt:lpstr>Loksodromski trokut</vt:lpstr>
      <vt:lpstr>Opće zakonitosti loksodromskih trokuta</vt:lpstr>
      <vt:lpstr>1. loksodromski trokut</vt:lpstr>
      <vt:lpstr>1. loksodromski trokut</vt:lpstr>
      <vt:lpstr>2. loksodromski trokut</vt:lpstr>
      <vt:lpstr>Izračun vrijednosti φM </vt:lpstr>
      <vt:lpstr>I. Loksodromski problem</vt:lpstr>
      <vt:lpstr>I. loksodromski problem</vt:lpstr>
      <vt:lpstr>I. Loksodromski problem </vt:lpstr>
      <vt:lpstr> I. loksodromski problem</vt:lpstr>
      <vt:lpstr>II. loksodromski problem</vt:lpstr>
      <vt:lpstr>Netočnost mjerenja udaljenosti izravno na navigacijskoj karti</vt:lpstr>
      <vt:lpstr>Određivanje elemenata presjecišta loksodrome s ekvatorom</vt:lpstr>
      <vt:lpstr>Određivanje elemenata presjecišta loksodrome s ekvatorom</vt:lpstr>
      <vt:lpstr>Određivanje elemenata presjecišta loksodrome s ekvatorom</vt:lpstr>
      <vt:lpstr>Određivanje elemenata presjecišta loksodrome s ekvatorom</vt:lpstr>
      <vt:lpstr>Određivanje elemenata presjecišta loksodrome s ekvatorom</vt:lpstr>
      <vt:lpstr>Određivanje loksodromske udaljenosti od pozicije P1   do čvora loksodrome (SL )</vt:lpstr>
      <vt:lpstr>Određivanje loksodromske udaljenosti od pozicije P1   do čvora loksodrome (SL )</vt:lpstr>
      <vt:lpstr>Izračunavanje dužine luka meridijana na Zemaljskom elipsoidu</vt:lpstr>
      <vt:lpstr>Izračunavanje dužine luka meridijana  na Zemaljskom elipsoidu</vt:lpstr>
      <vt:lpstr>Izračunavanje dužine luka meridijana na Zemaljskom elipsoidu</vt:lpstr>
      <vt:lpstr>Izračunavanje dužine luka meridijana na Zemaljskom elipsoidu</vt:lpstr>
      <vt:lpstr>Izračunavanje dužine luka meridijana na Zemaljskom elipsoidu</vt:lpstr>
      <vt:lpstr>Određivanje loksodromske udaljenosti od pozicije P1   do čvora loksodrome (SL )</vt:lpstr>
      <vt:lpstr>Određivanje loksodromske udaljenosti od pozicije P1   do čvora loksodrome (SL )</vt:lpstr>
      <vt:lpstr>DEMONSTRACIJSKI  PRIMJER</vt:lpstr>
      <vt:lpstr>Vrste elipsoida</vt:lpstr>
      <vt:lpstr>Vrste elipsoida prema različitim autorima</vt:lpstr>
      <vt:lpstr>LOKSODROMSKA PLOVIDBA- zaključak</vt:lpstr>
      <vt:lpstr>Ortodromska plovidba</vt:lpstr>
      <vt:lpstr>Karakteristični slučajevi ortodromske plovidbe</vt:lpstr>
      <vt:lpstr>Određivanje navigacijskih parametara za plovidbu po ortodromi</vt:lpstr>
      <vt:lpstr>Opći slučaj plovidbe po ortodromi- Određivanje ortodromske udaljenosti</vt:lpstr>
      <vt:lpstr>Pomoćni ortodromski kutevi α,β - Kurs ortodromski početni i konačni</vt:lpstr>
      <vt:lpstr>Tjeme-vertex  ortodrome</vt:lpstr>
      <vt:lpstr>Kut Inklinacije ortodrome γ</vt:lpstr>
      <vt:lpstr>Presjecište ortodrome i ekvatora (So)</vt:lpstr>
      <vt:lpstr>Specijalni slučaj plovidbe po ortodromi- pozicija polaska i dolaska nalaze se na istoj ϕ</vt:lpstr>
      <vt:lpstr>Specijalni slučaj plovidbe po ortodromi- pozicija polaska i dolaska nalaze se na istoj ϕ ( izračun ϕv , λv , α=β)</vt:lpstr>
      <vt:lpstr>Specijalni slučaj plovidbe po ortodromi- pozicija polaska i dolaska nalaze se na istoj ϕ</vt:lpstr>
      <vt:lpstr>Aproksimacija plovidbe po ortodromi metodom sekanata</vt:lpstr>
      <vt:lpstr>Međutočke ortodrome - metoda sekanata</vt:lpstr>
      <vt:lpstr>Metoda sekanata : međutočke ortodrome</vt:lpstr>
      <vt:lpstr>Aproksimacija plovidbe po ortodromi metodom sekanata</vt:lpstr>
      <vt:lpstr>Aproksimacija plovidbe po ortodromi metodom tangenata</vt:lpstr>
      <vt:lpstr>Aproksimacija plovidbe po ortodromi metodom tangenata</vt:lpstr>
      <vt:lpstr>Kombinirana plovidba</vt:lpstr>
      <vt:lpstr>Kombinirana plovidba-granične točke</vt:lpstr>
      <vt:lpstr>Opći slučaj Kombinirane plovidbe : ϕ1≠ ϕ2  – izračun koordinata graničnih točaka</vt:lpstr>
      <vt:lpstr>Kombinirana plovidba-izračun udaljenosti i kurseva</vt:lpstr>
      <vt:lpstr>Opći slučaj Kombinirane plovidbe – izračun udaljenosti</vt:lpstr>
      <vt:lpstr>Opći slučaj Kombinirane plovidbe – izračun kurseva i međutočaka ortodrome</vt:lpstr>
      <vt:lpstr>Specijalni slučaj kombinirane plovidbe: ϕ1 = ϕ2= ϕ</vt:lpstr>
      <vt:lpstr>Specijalni slučaj kombinirane plovidbe :  ϕ1 = ϕgr</vt:lpstr>
      <vt:lpstr>Specijalni slučaj kombinirane plovidbe : ϕ1 = ϕgr</vt:lpstr>
      <vt:lpstr>Specijalni slučaj kombinirane plovidbe :  ϕ2 = ϕgr</vt:lpstr>
      <vt:lpstr>Specijalni slučaj kombinirane plovidbe : ϕ2 = ϕgr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METODE PLOVLJENJA</dc:title>
  <dc:creator>Antoni</dc:creator>
  <cp:lastModifiedBy>Kos</cp:lastModifiedBy>
  <cp:revision>149</cp:revision>
  <dcterms:created xsi:type="dcterms:W3CDTF">2014-12-04T14:10:50Z</dcterms:created>
  <dcterms:modified xsi:type="dcterms:W3CDTF">2017-12-14T12:11:36Z</dcterms:modified>
</cp:coreProperties>
</file>