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97" r:id="rId3"/>
    <p:sldId id="279" r:id="rId4"/>
    <p:sldId id="282" r:id="rId5"/>
    <p:sldId id="283" r:id="rId6"/>
    <p:sldId id="301" r:id="rId7"/>
    <p:sldId id="274" r:id="rId8"/>
    <p:sldId id="260" r:id="rId9"/>
    <p:sldId id="261" r:id="rId10"/>
    <p:sldId id="266" r:id="rId11"/>
    <p:sldId id="289" r:id="rId12"/>
    <p:sldId id="302" r:id="rId13"/>
    <p:sldId id="290" r:id="rId14"/>
    <p:sldId id="291" r:id="rId15"/>
    <p:sldId id="292" r:id="rId16"/>
    <p:sldId id="293" r:id="rId17"/>
    <p:sldId id="294" r:id="rId18"/>
    <p:sldId id="299" r:id="rId1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3F8AB-C943-4569-817B-E606383465FC}" type="datetimeFigureOut">
              <a:rPr lang="hr-HR" smtClean="0"/>
              <a:t>22.11.2019.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A16F6-0E46-438E-8688-E299A5B14B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6753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3F8AB-C943-4569-817B-E606383465FC}" type="datetimeFigureOut">
              <a:rPr lang="hr-HR" smtClean="0"/>
              <a:t>22.11.2019.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A16F6-0E46-438E-8688-E299A5B14B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7122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3F8AB-C943-4569-817B-E606383465FC}" type="datetimeFigureOut">
              <a:rPr lang="hr-HR" smtClean="0"/>
              <a:t>22.11.2019.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A16F6-0E46-438E-8688-E299A5B14B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7445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3F8AB-C943-4569-817B-E606383465FC}" type="datetimeFigureOut">
              <a:rPr lang="hr-HR" smtClean="0"/>
              <a:t>22.11.2019.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A16F6-0E46-438E-8688-E299A5B14B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55087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3F8AB-C943-4569-817B-E606383465FC}" type="datetimeFigureOut">
              <a:rPr lang="hr-HR" smtClean="0"/>
              <a:t>22.11.2019.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A16F6-0E46-438E-8688-E299A5B14B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38595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3F8AB-C943-4569-817B-E606383465FC}" type="datetimeFigureOut">
              <a:rPr lang="hr-HR" smtClean="0"/>
              <a:t>22.11.2019.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A16F6-0E46-438E-8688-E299A5B14B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00828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3F8AB-C943-4569-817B-E606383465FC}" type="datetimeFigureOut">
              <a:rPr lang="hr-HR" smtClean="0"/>
              <a:t>22.11.2019.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A16F6-0E46-438E-8688-E299A5B14B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929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3F8AB-C943-4569-817B-E606383465FC}" type="datetimeFigureOut">
              <a:rPr lang="hr-HR" smtClean="0"/>
              <a:t>22.11.2019.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A16F6-0E46-438E-8688-E299A5B14B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13065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3F8AB-C943-4569-817B-E606383465FC}" type="datetimeFigureOut">
              <a:rPr lang="hr-HR" smtClean="0"/>
              <a:t>22.11.2019.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A16F6-0E46-438E-8688-E299A5B14B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3040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3F8AB-C943-4569-817B-E606383465FC}" type="datetimeFigureOut">
              <a:rPr lang="hr-HR" smtClean="0"/>
              <a:t>22.11.2019.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A16F6-0E46-438E-8688-E299A5B14B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7922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3F8AB-C943-4569-817B-E606383465FC}" type="datetimeFigureOut">
              <a:rPr lang="hr-HR" smtClean="0"/>
              <a:t>22.11.2019.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A16F6-0E46-438E-8688-E299A5B14B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2423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3F8AB-C943-4569-817B-E606383465FC}" type="datetimeFigureOut">
              <a:rPr lang="hr-HR" smtClean="0"/>
              <a:t>22.11.2019.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A16F6-0E46-438E-8688-E299A5B14B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01935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12" y="498236"/>
            <a:ext cx="10565338" cy="6191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FA0B26-2BA5-47D0-853B-EBF7CA31A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       Brodovi za prijevoz kontejnera</a:t>
            </a:r>
          </a:p>
        </p:txBody>
      </p:sp>
    </p:spTree>
    <p:extLst>
      <p:ext uri="{BB962C8B-B14F-4D97-AF65-F5344CB8AC3E}">
        <p14:creationId xmlns:p14="http://schemas.microsoft.com/office/powerpoint/2010/main" val="2236923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87681"/>
            <a:ext cx="10515600" cy="1077238"/>
          </a:xfrm>
        </p:spPr>
        <p:txBody>
          <a:bodyPr>
            <a:normAutofit/>
          </a:bodyPr>
          <a:lstStyle/>
          <a:p>
            <a:r>
              <a:rPr lang="hr-HR" dirty="0"/>
              <a:t>Primjeri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02499"/>
            <a:ext cx="10515600" cy="3970750"/>
          </a:xfrm>
        </p:spPr>
        <p:txBody>
          <a:bodyPr>
            <a:normAutofit fontScale="92500" lnSpcReduction="10000"/>
          </a:bodyPr>
          <a:lstStyle/>
          <a:p>
            <a:r>
              <a:rPr lang="hr-HR" dirty="0"/>
              <a:t>Lokacija kontejnera 020382 ? </a:t>
            </a:r>
          </a:p>
          <a:p>
            <a:pPr marL="0" indent="0">
              <a:buNone/>
            </a:pPr>
            <a:r>
              <a:rPr lang="hr-HR" dirty="0"/>
              <a:t>02- radi se o prvom 40 stopnom kontejneru gledano od pramca broda</a:t>
            </a:r>
          </a:p>
          <a:p>
            <a:pPr marL="0" indent="0">
              <a:buNone/>
            </a:pPr>
            <a:r>
              <a:rPr lang="hr-HR" dirty="0"/>
              <a:t>03- nalazi se s desne strane drugi po redu</a:t>
            </a:r>
          </a:p>
          <a:p>
            <a:pPr marL="0" indent="0">
              <a:buNone/>
            </a:pPr>
            <a:r>
              <a:rPr lang="hr-HR" dirty="0"/>
              <a:t>82 –nalazi se na palubi , prvi na poklopcu skladišta 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Lokacija kontejnera 171206 ?</a:t>
            </a:r>
          </a:p>
          <a:p>
            <a:pPr marL="0" indent="0">
              <a:buNone/>
            </a:pPr>
            <a:r>
              <a:rPr lang="hr-HR" dirty="0"/>
              <a:t>17 – radi se o 20 stopnom kontejneru , deveti od pramca broda </a:t>
            </a:r>
          </a:p>
          <a:p>
            <a:pPr marL="0" indent="0">
              <a:buNone/>
            </a:pPr>
            <a:r>
              <a:rPr lang="hr-HR" dirty="0"/>
              <a:t>12 – nalazi se na lijevoj strani , šesti po redu </a:t>
            </a:r>
          </a:p>
          <a:p>
            <a:pPr marL="0" indent="0">
              <a:buNone/>
            </a:pPr>
            <a:r>
              <a:rPr lang="hr-HR" dirty="0"/>
              <a:t>06 – nalazi se u skladištu broda , treći po visini</a:t>
            </a:r>
          </a:p>
        </p:txBody>
      </p:sp>
    </p:spTree>
    <p:extLst>
      <p:ext uri="{BB962C8B-B14F-4D97-AF65-F5344CB8AC3E}">
        <p14:creationId xmlns:p14="http://schemas.microsoft.com/office/powerpoint/2010/main" val="797296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z="3600"/>
              <a:t>PLANIRANJE UKRCAJA KONTEJNERA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>
              <a:defRPr/>
            </a:pPr>
            <a:r>
              <a:rPr lang="hr-HR" sz="2400" dirty="0"/>
              <a:t>Plan tereta kontejnerskog broda prikazuje raspored kontejnera na brodu. </a:t>
            </a:r>
          </a:p>
          <a:p>
            <a:pPr>
              <a:defRPr/>
            </a:pPr>
            <a:r>
              <a:rPr lang="hr-HR" sz="2400" dirty="0"/>
              <a:t>U pravilu na brodovima kapaciteta do 3000 TEU jedinica  plan izrađuje odgovorni časnik na brodu. </a:t>
            </a:r>
          </a:p>
          <a:p>
            <a:pPr>
              <a:defRPr/>
            </a:pPr>
            <a:r>
              <a:rPr lang="hr-HR" sz="2400" dirty="0"/>
              <a:t>Na brodovima većih kapaciteta plan izrađuju planeri logističke podrške kontejnerskom brodu</a:t>
            </a:r>
          </a:p>
          <a:p>
            <a:pPr>
              <a:defRPr/>
            </a:pPr>
            <a:r>
              <a:rPr lang="hr-HR" sz="2400" dirty="0"/>
              <a:t>Plan se izrađuje polazeći od prijave kontejnera namijenjenih ukrcaju u određenoj luci</a:t>
            </a:r>
          </a:p>
          <a:p>
            <a:pPr>
              <a:defRPr/>
            </a:pPr>
            <a:r>
              <a:rPr lang="hr-HR" sz="2400" dirty="0"/>
              <a:t>Na listi posebno maraju biti naznačeni kontejneri s opasnim teretom, vangabaritnim teretom, kotejneri s termičkim karakteristikama, kontejnerske platforme.</a:t>
            </a:r>
          </a:p>
          <a:p>
            <a:pPr>
              <a:defRPr/>
            </a:pPr>
            <a:r>
              <a:rPr lang="hr-HR" sz="2400" dirty="0"/>
              <a:t>Obilježja opasnog tereta posebno su opisana u manifestu opasnog tereta koji se dostavlja brodu </a:t>
            </a:r>
          </a:p>
        </p:txBody>
      </p:sp>
    </p:spTree>
    <p:extLst>
      <p:ext uri="{BB962C8B-B14F-4D97-AF65-F5344CB8AC3E}">
        <p14:creationId xmlns:p14="http://schemas.microsoft.com/office/powerpoint/2010/main" val="415595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  PLAN TERETA</a:t>
            </a:r>
            <a:br>
              <a:rPr lang="en-US" dirty="0"/>
            </a:br>
            <a:endParaRPr lang="hr-H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7138" y="1197734"/>
            <a:ext cx="6519431" cy="566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210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Content Placeholder 2"/>
          <p:cNvSpPr>
            <a:spLocks noGrp="1"/>
          </p:cNvSpPr>
          <p:nvPr>
            <p:ph idx="4294967295"/>
          </p:nvPr>
        </p:nvSpPr>
        <p:spPr>
          <a:xfrm>
            <a:off x="1524000" y="292100"/>
            <a:ext cx="8229600" cy="5727700"/>
          </a:xfrm>
        </p:spPr>
        <p:txBody>
          <a:bodyPr/>
          <a:lstStyle/>
          <a:p>
            <a:pPr eaLnBrk="1" hangingPunct="1"/>
            <a:r>
              <a:rPr lang="hr-HR" altLang="sr-Latn-RS" sz="2400"/>
              <a:t>Prikaz kontejnerskog plana ukrcaja</a:t>
            </a:r>
          </a:p>
          <a:p>
            <a:pPr eaLnBrk="1" hangingPunct="1"/>
            <a:r>
              <a:rPr lang="hr-HR" altLang="sr-Latn-RS" sz="2400"/>
              <a:t>Svaka iskrcajna luka označena</a:t>
            </a:r>
            <a:r>
              <a:rPr lang="en-US" altLang="sr-Latn-RS" sz="2400"/>
              <a:t> </a:t>
            </a:r>
            <a:r>
              <a:rPr lang="hr-HR" altLang="sr-Latn-RS" sz="2400"/>
              <a:t>drugom bojom</a:t>
            </a:r>
          </a:p>
          <a:p>
            <a:pPr eaLnBrk="1" hangingPunct="1"/>
            <a:r>
              <a:rPr lang="hr-HR" altLang="sr-Latn-RS" sz="2400"/>
              <a:t>Uobičajeno se u svakom</a:t>
            </a:r>
            <a:r>
              <a:rPr lang="en-US" altLang="sr-Latn-RS" sz="2400"/>
              <a:t> </a:t>
            </a:r>
            <a:r>
              <a:rPr lang="hr-HR" altLang="sr-Latn-RS" sz="2400"/>
              <a:t>kvadratu plana naznači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hr-HR" altLang="sr-Latn-RS" sz="2400"/>
              <a:t>	slovčana oznaka iskrcajne luke i ukupna masa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hr-HR" altLang="sr-Latn-RS" sz="2400"/>
              <a:t>	kontejnera</a:t>
            </a:r>
          </a:p>
          <a:p>
            <a:pPr eaLnBrk="1" hangingPunct="1"/>
            <a:endParaRPr lang="hr-HR" altLang="sr-Latn-RS"/>
          </a:p>
        </p:txBody>
      </p:sp>
      <p:pic>
        <p:nvPicPr>
          <p:cNvPr id="75779" name="Picture 2" descr="http://www.copas.nl/assets/_resampled/resizedimage471372-planmaster-bay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752" y="2498212"/>
            <a:ext cx="5400743" cy="426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33351"/>
            <a:ext cx="8509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0458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sr-Latn-RS" dirty="0"/>
              <a:t>              </a:t>
            </a:r>
            <a:r>
              <a:rPr lang="en-US" altLang="sr-Latn-RS" dirty="0" err="1"/>
              <a:t>Vrste</a:t>
            </a:r>
            <a:r>
              <a:rPr lang="en-US" altLang="sr-Latn-RS" dirty="0"/>
              <a:t> </a:t>
            </a:r>
            <a:r>
              <a:rPr lang="en-US" altLang="sr-Latn-RS" dirty="0" err="1"/>
              <a:t>kontejnera</a:t>
            </a:r>
            <a:r>
              <a:rPr lang="en-US" altLang="sr-Latn-RS" dirty="0"/>
              <a:t>, </a:t>
            </a:r>
            <a:r>
              <a:rPr lang="en-US" altLang="sr-Latn-RS" dirty="0" err="1"/>
              <a:t>identifikacija</a:t>
            </a:r>
            <a:r>
              <a:rPr lang="en-US" altLang="sr-Latn-RS" dirty="0"/>
              <a:t> </a:t>
            </a:r>
            <a:endParaRPr lang="hr-HR" altLang="sr-Latn-RS" dirty="0"/>
          </a:p>
        </p:txBody>
      </p:sp>
      <p:sp>
        <p:nvSpPr>
          <p:cNvPr id="5529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altLang="sr-Latn-RS" sz="2400" dirty="0"/>
              <a:t>Kontejner je tehničko sredstvo koje povezuje robu (teret) i brod u lanac u kojem kontejner neposredno preuzima funkciju teretnog prostora na brodu. Izbjegava se „direktni kontakt“ tereta i broda.</a:t>
            </a:r>
          </a:p>
          <a:p>
            <a:pPr eaLnBrk="1" hangingPunct="1"/>
            <a:r>
              <a:rPr lang="hr-HR" altLang="sr-Latn-RS" dirty="0"/>
              <a:t> </a:t>
            </a:r>
            <a:r>
              <a:rPr lang="hr-HR" altLang="sr-Latn-RS" sz="2400" dirty="0"/>
              <a:t>Hihgcube, kontejner s otvorenim krovom, kontejner s niskim stranicama, kontejner platforma, rashladni kontejner, kontejner s bočnim vratima,  kontejner sa sklopivim krajnjim stranicama, frigo kontejner,  potpuno izolacijski kontejner, skeletni kontejner, tank kontejner...</a:t>
            </a:r>
            <a:r>
              <a:rPr lang="en-US" altLang="sr-Latn-RS" sz="2400" dirty="0"/>
              <a:t>16 </a:t>
            </a:r>
            <a:r>
              <a:rPr lang="en-US" altLang="sr-Latn-RS" sz="2400" dirty="0" err="1"/>
              <a:t>vrsta</a:t>
            </a:r>
            <a:endParaRPr lang="hr-HR" altLang="sr-Latn-RS" sz="2400" dirty="0"/>
          </a:p>
          <a:p>
            <a:pPr eaLnBrk="1" hangingPunct="1"/>
            <a:endParaRPr lang="hr-HR" altLang="sr-Latn-RS" dirty="0"/>
          </a:p>
          <a:p>
            <a:pPr eaLnBrk="1" hangingPunct="1"/>
            <a:endParaRPr lang="hr-HR" altLang="sr-Latn-RS" dirty="0"/>
          </a:p>
        </p:txBody>
      </p:sp>
    </p:spTree>
    <p:extLst>
      <p:ext uri="{BB962C8B-B14F-4D97-AF65-F5344CB8AC3E}">
        <p14:creationId xmlns:p14="http://schemas.microsoft.com/office/powerpoint/2010/main" val="3412403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sr-Latn-RS" sz="3600" dirty="0"/>
              <a:t>          </a:t>
            </a:r>
            <a:r>
              <a:rPr lang="en-US" altLang="sr-Latn-RS" sz="3600" dirty="0" err="1"/>
              <a:t>Univerzalni</a:t>
            </a:r>
            <a:r>
              <a:rPr lang="en-US" altLang="sr-Latn-RS" sz="3600" dirty="0"/>
              <a:t> </a:t>
            </a:r>
            <a:r>
              <a:rPr lang="en-US" altLang="sr-Latn-RS" sz="3600" dirty="0" err="1"/>
              <a:t>kontejner</a:t>
            </a:r>
            <a:r>
              <a:rPr lang="en-US" altLang="sr-Latn-RS" sz="3600" dirty="0"/>
              <a:t>                Flat rack </a:t>
            </a:r>
            <a:endParaRPr lang="hr-HR" altLang="sr-Latn-RS" sz="3600" dirty="0"/>
          </a:p>
        </p:txBody>
      </p:sp>
      <p:pic>
        <p:nvPicPr>
          <p:cNvPr id="56323" name="Picture 2" descr="https://www.marineinsight.com/wp-content/uploads/2011/08/781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55629" y="1796201"/>
            <a:ext cx="3429000" cy="3429000"/>
          </a:xfrm>
          <a:noFill/>
        </p:spPr>
      </p:pic>
      <p:pic>
        <p:nvPicPr>
          <p:cNvPr id="5632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968" y="1796201"/>
            <a:ext cx="36385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0904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sr-Latn-RS" dirty="0"/>
              <a:t>       Open top         </a:t>
            </a:r>
            <a:r>
              <a:rPr lang="en-US" altLang="sr-Latn-RS" dirty="0" err="1"/>
              <a:t>Kontejner</a:t>
            </a:r>
            <a:r>
              <a:rPr lang="en-US" altLang="sr-Latn-RS" dirty="0"/>
              <a:t> s </a:t>
            </a:r>
            <a:r>
              <a:rPr lang="en-US" altLang="sr-Latn-RS" dirty="0" err="1"/>
              <a:t>bočnim</a:t>
            </a:r>
            <a:r>
              <a:rPr lang="en-US" altLang="sr-Latn-RS" dirty="0"/>
              <a:t> </a:t>
            </a:r>
            <a:r>
              <a:rPr lang="en-US" altLang="sr-Latn-RS" dirty="0" err="1"/>
              <a:t>vratima</a:t>
            </a:r>
            <a:endParaRPr lang="hr-HR" altLang="sr-Latn-RS" dirty="0"/>
          </a:p>
        </p:txBody>
      </p:sp>
      <p:pic>
        <p:nvPicPr>
          <p:cNvPr id="57347" name="Picture 3" descr="https://www.marineinsight.com/wp-content/uploads/2011/08/426s20__Open_Top_Contai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074" y="1897377"/>
            <a:ext cx="3827463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5" descr="https://www.marineinsight.com/wp-content/uploads/2011/08/side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507" y="1690688"/>
            <a:ext cx="3386137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2928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sr-Latn-RS" dirty="0"/>
              <a:t>               </a:t>
            </a:r>
            <a:r>
              <a:rPr lang="en-US" altLang="sr-Latn-RS" dirty="0" err="1"/>
              <a:t>Frigo</a:t>
            </a:r>
            <a:r>
              <a:rPr lang="en-US" altLang="sr-Latn-RS" dirty="0"/>
              <a:t>                 Tank </a:t>
            </a:r>
            <a:r>
              <a:rPr lang="en-US" altLang="sr-Latn-RS" dirty="0" err="1"/>
              <a:t>kontejner</a:t>
            </a:r>
            <a:r>
              <a:rPr lang="en-US" altLang="sr-Latn-RS" dirty="0"/>
              <a:t> </a:t>
            </a:r>
            <a:endParaRPr lang="hr-HR" altLang="sr-Latn-RS" dirty="0"/>
          </a:p>
        </p:txBody>
      </p:sp>
      <p:pic>
        <p:nvPicPr>
          <p:cNvPr id="58371" name="Picture 2" descr="Credits: Sarahjolda2/wikipedia.o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2420938"/>
            <a:ext cx="3687763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4" descr="https://www.marineinsight.com/wp-content/uploads/2011/08/tank-20-20outside2-250x2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2389188"/>
            <a:ext cx="338455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1714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4900" y="0"/>
            <a:ext cx="6007100" cy="6858000"/>
          </a:xfrm>
        </p:spPr>
        <p:txBody>
          <a:bodyPr rtlCol="0">
            <a:normAutofit lnSpcReduction="10000"/>
          </a:bodyPr>
          <a:lstStyle/>
          <a:p>
            <a:pPr marL="0" indent="0">
              <a:buNone/>
              <a:defRPr/>
            </a:pPr>
            <a:endParaRPr lang="hr-HR" sz="2000" dirty="0"/>
          </a:p>
          <a:p>
            <a:pPr marL="457200" lvl="1" indent="0">
              <a:buClr>
                <a:schemeClr val="hlink"/>
              </a:buClr>
              <a:buNone/>
              <a:defRPr/>
            </a:pPr>
            <a:endParaRPr lang="en-US" sz="2000" dirty="0"/>
          </a:p>
          <a:p>
            <a:pPr lvl="1">
              <a:buClr>
                <a:schemeClr val="hlink"/>
              </a:buClr>
              <a:buFontTx/>
              <a:buChar char="•"/>
              <a:defRPr/>
            </a:pPr>
            <a:r>
              <a:rPr lang="hr-HR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Prva četri slova TGHU - TGH - kod vlasnika</a:t>
            </a:r>
            <a:r>
              <a:rPr lang="hr-HR" sz="2000" dirty="0"/>
              <a:t> (označava se s tri velika slova abecede) + </a:t>
            </a:r>
            <a:r>
              <a:rPr lang="hr-HR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kod vrsta kontejnera</a:t>
            </a:r>
            <a:r>
              <a:rPr lang="hr-HR" sz="2000" dirty="0"/>
              <a:t> </a:t>
            </a:r>
            <a:r>
              <a:rPr lang="en-US" sz="2000" dirty="0"/>
              <a:t>(</a:t>
            </a:r>
            <a:r>
              <a:rPr lang="hr-HR" sz="2000" dirty="0"/>
              <a:t>označen slovom  U – opća namjena, J - sklopivi ili Z - prikolica)</a:t>
            </a:r>
            <a:r>
              <a:rPr lang="en-US" sz="2000" dirty="0"/>
              <a:t> </a:t>
            </a:r>
            <a:br>
              <a:rPr lang="hr-HR" sz="2000" dirty="0"/>
            </a:br>
            <a:r>
              <a:rPr lang="hr-HR" sz="2000" dirty="0"/>
              <a:t> </a:t>
            </a:r>
          </a:p>
          <a:p>
            <a:pPr lvl="1">
              <a:buClr>
                <a:schemeClr val="hlink"/>
              </a:buClr>
              <a:buFontTx/>
              <a:buChar char="•"/>
              <a:defRPr/>
            </a:pPr>
            <a:r>
              <a:rPr lang="hr-HR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Broj 759933 - Registracijski broj</a:t>
            </a:r>
            <a:r>
              <a:rPr lang="hr-HR" sz="2000" dirty="0"/>
              <a:t> od 6 znamenaka</a:t>
            </a:r>
            <a:br>
              <a:rPr lang="hr-HR" sz="2000" dirty="0"/>
            </a:br>
            <a:r>
              <a:rPr lang="hr-HR" sz="2000" dirty="0"/>
              <a:t> </a:t>
            </a:r>
          </a:p>
          <a:p>
            <a:pPr lvl="1">
              <a:buClr>
                <a:schemeClr val="hlink"/>
              </a:buClr>
              <a:buFontTx/>
              <a:buChar char="•"/>
              <a:defRPr/>
            </a:pPr>
            <a:r>
              <a:rPr lang="hr-HR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Broj provjere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0</a:t>
            </a:r>
            <a:endParaRPr lang="hr-HR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lvl="1" indent="0">
              <a:buClr>
                <a:schemeClr val="hlink"/>
              </a:buClr>
              <a:buNone/>
              <a:defRPr/>
            </a:pPr>
            <a:endParaRPr lang="hr-HR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buClr>
                <a:schemeClr val="hlink"/>
              </a:buClr>
              <a:buFontTx/>
              <a:buChar char="•"/>
              <a:defRPr/>
            </a:pPr>
            <a:r>
              <a:rPr lang="hr-HR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Veličina i tip kod* – 45G1 , 4 – 40 stopa  , 5 - visina(9,5”) , G1 – generalna namjena</a:t>
            </a:r>
          </a:p>
          <a:p>
            <a:pPr marL="457200" lvl="1" indent="0">
              <a:buClr>
                <a:schemeClr val="hlink"/>
              </a:buClr>
              <a:buNone/>
              <a:defRPr/>
            </a:pPr>
            <a:endParaRPr lang="hr-HR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>
              <a:buNone/>
              <a:defRPr/>
            </a:pP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*Prvi broj/slovo =  2- duljina 20 stopa ako je 4 – duljina 40 stopa ako nije broj već prvo slovo L- duljina 45 stopa</a:t>
            </a:r>
          </a:p>
          <a:p>
            <a:pPr marL="0" indent="0">
              <a:buNone/>
              <a:defRPr/>
            </a:pP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Drugi broj 2 - v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isina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8,5”,</a:t>
            </a: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drugi broj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</a:t>
            </a: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visina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9,5”</a:t>
            </a: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 HQ)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  <a:defRPr/>
            </a:pP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Zadnja dva slova/broja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G1 gen</a:t>
            </a: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ralna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namjena,R1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frigo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U1 open top, P1 platform )</a:t>
            </a:r>
            <a:endParaRPr lang="hr-H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  <a:defRPr/>
            </a:pPr>
            <a:endParaRPr lang="hr-H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3649" y="-1"/>
            <a:ext cx="6298549" cy="508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659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z="3600"/>
              <a:t>BRODOVI ZA PRIJEVOZ KONTEJNERA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hr-HR" sz="2400" dirty="0"/>
              <a:t>U skladišnim prostorima nema međupalublja.</a:t>
            </a:r>
          </a:p>
          <a:p>
            <a:pPr>
              <a:defRPr/>
            </a:pPr>
            <a:r>
              <a:rPr lang="hr-HR" sz="2400" dirty="0"/>
              <a:t>Karakteristična je značajna palubna nosivost</a:t>
            </a:r>
          </a:p>
          <a:p>
            <a:pPr>
              <a:defRPr/>
            </a:pPr>
            <a:r>
              <a:rPr lang="hr-HR" sz="2400" dirty="0"/>
              <a:t>Pojedini kontejnerski brodovi nisu opremljeni poklopcima grotala skladišnih prostora</a:t>
            </a:r>
          </a:p>
          <a:p>
            <a:pPr>
              <a:defRPr/>
            </a:pPr>
            <a:r>
              <a:rPr lang="hr-HR" sz="2400" dirty="0"/>
              <a:t>Nadgrađe se kod suvremenih brodova za prijevoz kontejnera pomiče s krm</a:t>
            </a:r>
            <a:r>
              <a:rPr lang="en-US" sz="2400" dirty="0"/>
              <a:t>e </a:t>
            </a:r>
            <a:r>
              <a:rPr lang="hr-HR" sz="2400" dirty="0"/>
              <a:t>prema srednjem dijelu broda</a:t>
            </a:r>
          </a:p>
          <a:p>
            <a:pPr>
              <a:defRPr/>
            </a:pPr>
            <a:r>
              <a:rPr lang="hr-HR" sz="2400" dirty="0"/>
              <a:t>Zbog postizavanja zadovoljavajuće stabilnosti opremljeni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hr-HR" sz="2400" dirty="0"/>
              <a:t>balastnim tankovima većeg kapaciteta.</a:t>
            </a:r>
          </a:p>
          <a:p>
            <a:pPr>
              <a:defRPr/>
            </a:pPr>
            <a:r>
              <a:rPr lang="hr-HR" sz="2400" dirty="0"/>
              <a:t>Balastne pumpe omogućuju brzo trimovanje broda.  </a:t>
            </a:r>
            <a:endParaRPr lang="hr-H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705614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2" y="537754"/>
            <a:ext cx="10480676" cy="5498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7342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1" y="1"/>
            <a:ext cx="8640763" cy="6710363"/>
          </a:xfrm>
        </p:spPr>
      </p:pic>
    </p:spTree>
    <p:extLst>
      <p:ext uri="{BB962C8B-B14F-4D97-AF65-F5344CB8AC3E}">
        <p14:creationId xmlns:p14="http://schemas.microsoft.com/office/powerpoint/2010/main" val="1509256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965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sr-Latn-RS" dirty="0" err="1"/>
              <a:t>Mjere</a:t>
            </a:r>
            <a:r>
              <a:rPr lang="en-US" altLang="sr-Latn-RS" dirty="0"/>
              <a:t> </a:t>
            </a:r>
            <a:r>
              <a:rPr lang="en-US" altLang="sr-Latn-RS" dirty="0" err="1"/>
              <a:t>kontejnera</a:t>
            </a:r>
            <a:r>
              <a:rPr lang="en-US" altLang="sr-Latn-RS" dirty="0"/>
              <a:t> </a:t>
            </a:r>
            <a:endParaRPr lang="hr-HR" altLang="sr-Latn-RS" dirty="0"/>
          </a:p>
        </p:txBody>
      </p:sp>
      <p:sp>
        <p:nvSpPr>
          <p:cNvPr id="5939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sr-Latn-RS"/>
              <a:t>TEU ( twenty foot equivalent unit ) -  </a:t>
            </a:r>
            <a:r>
              <a:rPr lang="hr-HR" altLang="sr-Latn-RS"/>
              <a:t>20 stopni</a:t>
            </a:r>
            <a:endParaRPr lang="en-US" altLang="sr-Latn-RS"/>
          </a:p>
          <a:p>
            <a:pPr eaLnBrk="1" hangingPunct="1"/>
            <a:r>
              <a:rPr lang="hr-HR" altLang="sr-Latn-RS"/>
              <a:t>širina 2,4 m, dužina 6,1 m, visina 2,6 m</a:t>
            </a:r>
          </a:p>
          <a:p>
            <a:pPr eaLnBrk="1" hangingPunct="1"/>
            <a:r>
              <a:rPr lang="en-US" altLang="sr-Latn-RS"/>
              <a:t>FEU (forty foot equivalent unit )  </a:t>
            </a:r>
            <a:r>
              <a:rPr lang="hr-HR" altLang="sr-Latn-RS"/>
              <a:t>40 stopni </a:t>
            </a:r>
            <a:endParaRPr lang="en-US" altLang="sr-Latn-RS"/>
          </a:p>
          <a:p>
            <a:pPr eaLnBrk="1" hangingPunct="1"/>
            <a:r>
              <a:rPr lang="hr-HR" altLang="sr-Latn-RS"/>
              <a:t> širina 2,4 m, dužina 12,2 m, visina 2,6 m</a:t>
            </a:r>
          </a:p>
          <a:p>
            <a:pPr eaLnBrk="1" hangingPunct="1"/>
            <a:r>
              <a:rPr lang="hr-HR" altLang="sr-Latn-RS"/>
              <a:t>high cube – širina 2,4 m, dužina 6,1 m, visina 2,9 m</a:t>
            </a:r>
            <a:r>
              <a:rPr lang="en-US" altLang="sr-Latn-RS"/>
              <a:t> ( 9,5 ft)</a:t>
            </a:r>
          </a:p>
          <a:p>
            <a:pPr eaLnBrk="1" hangingPunct="1"/>
            <a:r>
              <a:rPr lang="en-US" altLang="sr-Latn-RS"/>
              <a:t>U stopama 20 ili 40 stopa , 8 stopa širina , 8 i pol stopa visina</a:t>
            </a:r>
            <a:endParaRPr lang="hr-HR" altLang="sr-Latn-RS"/>
          </a:p>
          <a:p>
            <a:pPr eaLnBrk="1" hangingPunct="1"/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962293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19199"/>
          </a:xfrm>
        </p:spPr>
        <p:txBody>
          <a:bodyPr>
            <a:normAutofit/>
          </a:bodyPr>
          <a:lstStyle/>
          <a:p>
            <a:r>
              <a:rPr lang="hr-HR" sz="5000" dirty="0"/>
              <a:t>     POZICIONIRANJE KONTEJNERA NA BRODU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422400"/>
            <a:ext cx="10515600" cy="5321299"/>
          </a:xfrm>
        </p:spPr>
        <p:txBody>
          <a:bodyPr/>
          <a:lstStyle/>
          <a:p>
            <a:r>
              <a:rPr lang="hr-HR" dirty="0"/>
              <a:t>Pozicija kontejnera određena je sa tri para brojeva , ukupno šest brojeva.</a:t>
            </a:r>
          </a:p>
          <a:p>
            <a:r>
              <a:rPr lang="hr-HR" dirty="0"/>
              <a:t>Prvi par </a:t>
            </a:r>
            <a:r>
              <a:rPr lang="hr-HR" b="1" dirty="0"/>
              <a:t>(Bay)</a:t>
            </a:r>
            <a:r>
              <a:rPr lang="hr-HR" dirty="0"/>
              <a:t> predstavlja uzdužnu poziciju gledajući od pramca prema krmi i po njemu znamo dali se radi o 20 ili 40 stopnom kontejneru.</a:t>
            </a:r>
          </a:p>
          <a:p>
            <a:r>
              <a:rPr lang="hr-HR" dirty="0"/>
              <a:t>Neparni broj predstavlja 20 stopni kontejner a parni 40 stopni. Broje se od pramca prema krmi . 01,03,05,07 itd. , odnosno 02, 06 ,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3352800"/>
            <a:ext cx="11163300" cy="339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67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17675"/>
          </a:xfrm>
        </p:spPr>
        <p:txBody>
          <a:bodyPr>
            <a:noAutofit/>
          </a:bodyPr>
          <a:lstStyle/>
          <a:p>
            <a:pPr eaLnBrk="1" hangingPunct="1"/>
            <a:r>
              <a:rPr lang="hr-HR" altLang="sr-Latn-RS" sz="2400" dirty="0">
                <a:latin typeface="+mn-lt"/>
              </a:rPr>
              <a:t>Drugi par brojeva </a:t>
            </a:r>
            <a:r>
              <a:rPr lang="hr-HR" altLang="sr-Latn-RS" sz="2400" b="1" dirty="0">
                <a:latin typeface="+mn-lt"/>
              </a:rPr>
              <a:t>( Row) </a:t>
            </a:r>
            <a:r>
              <a:rPr lang="hr-HR" altLang="sr-Latn-RS" sz="2400" dirty="0">
                <a:latin typeface="+mn-lt"/>
              </a:rPr>
              <a:t>predstavlja poprečnu lokaciju kontejnera tj dali je lijevo ili desno od uzdužnice broda gledano od krme prema pramcu. </a:t>
            </a:r>
            <a:br>
              <a:rPr lang="hr-HR" altLang="sr-Latn-RS" sz="2400" dirty="0">
                <a:latin typeface="+mn-lt"/>
              </a:rPr>
            </a:br>
            <a:r>
              <a:rPr lang="hr-HR" altLang="sr-Latn-RS" sz="2400" dirty="0">
                <a:latin typeface="+mn-lt"/>
              </a:rPr>
              <a:t>Neparni brojevi su od sredine prema desno ( 01,03,05..,) a parni od sredine prema lijevo ( 02,04,06..) Kontejner koji se nalazi u uzdužnici broda ( u sredini ) ima oznaku 00</a:t>
            </a:r>
          </a:p>
        </p:txBody>
      </p:sp>
      <p:pic>
        <p:nvPicPr>
          <p:cNvPr id="71683" name="Picture 4" descr="http://www.containerhandbuch.de/chb_e/stra/images/01_03/strauch_01_03_0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6" y="2235200"/>
            <a:ext cx="8334375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9720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477500" cy="1844675"/>
          </a:xfrm>
        </p:spPr>
        <p:txBody>
          <a:bodyPr>
            <a:noAutofit/>
          </a:bodyPr>
          <a:lstStyle/>
          <a:p>
            <a:pPr eaLnBrk="1" hangingPunct="1"/>
            <a:r>
              <a:rPr lang="hr-HR" altLang="sr-Latn-RS" sz="2400" dirty="0"/>
              <a:t>Treći par brojeva ( Tier) predstavlja vertikalnu lokaciju kontejnera gledano od dna broda prema gore. U koliko se kontejner nalazi u skladištu oznake počinju sa nulom i idu od 02( prvi red) , 04 ( drugi red ) 06…</a:t>
            </a:r>
            <a:br>
              <a:rPr lang="hr-HR" altLang="sr-Latn-RS" sz="2400" dirty="0"/>
            </a:br>
            <a:r>
              <a:rPr lang="hr-HR" altLang="sr-Latn-RS" sz="2400" dirty="0"/>
              <a:t>U koliko se kontejner nalazi na palubi oznake počinju sa brojem 8 .Broj 80 ima kontejner koji se nalazi na glavnoj palubi ( obično samo na krmi ) a prvi red na poklopcima skladišta 82 , drugi red 84 …</a:t>
            </a:r>
          </a:p>
        </p:txBody>
      </p:sp>
      <p:pic>
        <p:nvPicPr>
          <p:cNvPr id="7270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38" y="2490788"/>
            <a:ext cx="7169150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9411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156</TotalTime>
  <Words>561</Words>
  <Application>Microsoft Office PowerPoint</Application>
  <PresentationFormat>Widescreen</PresentationFormat>
  <Paragraphs>61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        Brodovi za prijevoz kontejnera</vt:lpstr>
      <vt:lpstr>BRODOVI ZA PRIJEVOZ KONTEJNERA</vt:lpstr>
      <vt:lpstr>PowerPoint Presentation</vt:lpstr>
      <vt:lpstr>PowerPoint Presentation</vt:lpstr>
      <vt:lpstr>PowerPoint Presentation</vt:lpstr>
      <vt:lpstr>Mjere kontejnera </vt:lpstr>
      <vt:lpstr>     POZICIONIRANJE KONTEJNERA NA BRODU</vt:lpstr>
      <vt:lpstr>Drugi par brojeva ( Row) predstavlja poprečnu lokaciju kontejnera tj dali je lijevo ili desno od uzdužnice broda gledano od krme prema pramcu.  Neparni brojevi su od sredine prema desno ( 01,03,05..,) a parni od sredine prema lijevo ( 02,04,06..) Kontejner koji se nalazi u uzdužnici broda ( u sredini ) ima oznaku 00</vt:lpstr>
      <vt:lpstr>Treći par brojeva ( Tier) predstavlja vertikalnu lokaciju kontejnera gledano od dna broda prema gore. U koliko se kontejner nalazi u skladištu oznake počinju sa nulom i idu od 02( prvi red) , 04 ( drugi red ) 06… U koliko se kontejner nalazi na palubi oznake počinju sa brojem 8 .Broj 80 ima kontejner koji se nalazi na glavnoj palubi ( obično samo na krmi ) a prvi red na poklopcima skladišta 82 , drugi red 84 …</vt:lpstr>
      <vt:lpstr>Primjeri :</vt:lpstr>
      <vt:lpstr>PLANIRANJE UKRCAJA KONTEJNERA</vt:lpstr>
      <vt:lpstr>                            PLAN TERETA </vt:lpstr>
      <vt:lpstr>PowerPoint Presentation</vt:lpstr>
      <vt:lpstr>              Vrste kontejnera, identifikacija </vt:lpstr>
      <vt:lpstr>          Univerzalni kontejner                Flat rack </vt:lpstr>
      <vt:lpstr>       Open top         Kontejner s bočnim vratima</vt:lpstr>
      <vt:lpstr>               Frigo                 Tank kontejner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POZICIONIRANJE KONTEJNERA NA BRODU</dc:title>
  <dc:creator>Valentino Gašparović</dc:creator>
  <cp:lastModifiedBy>Instruktor</cp:lastModifiedBy>
  <cp:revision>15</cp:revision>
  <dcterms:created xsi:type="dcterms:W3CDTF">2018-11-24T11:08:05Z</dcterms:created>
  <dcterms:modified xsi:type="dcterms:W3CDTF">2019-11-22T12:10:49Z</dcterms:modified>
</cp:coreProperties>
</file>