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9" r:id="rId5"/>
    <p:sldId id="290" r:id="rId6"/>
    <p:sldId id="291" r:id="rId7"/>
    <p:sldId id="292" r:id="rId8"/>
    <p:sldId id="293" r:id="rId9"/>
    <p:sldId id="259" r:id="rId10"/>
    <p:sldId id="260" r:id="rId11"/>
    <p:sldId id="261" r:id="rId12"/>
    <p:sldId id="262" r:id="rId13"/>
    <p:sldId id="294" r:id="rId14"/>
    <p:sldId id="263" r:id="rId15"/>
    <p:sldId id="264" r:id="rId16"/>
    <p:sldId id="265" r:id="rId17"/>
    <p:sldId id="266" r:id="rId18"/>
    <p:sldId id="267" r:id="rId19"/>
    <p:sldId id="295" r:id="rId20"/>
    <p:sldId id="268" r:id="rId21"/>
    <p:sldId id="269" r:id="rId22"/>
    <p:sldId id="296" r:id="rId23"/>
    <p:sldId id="270" r:id="rId24"/>
    <p:sldId id="297" r:id="rId25"/>
    <p:sldId id="271" r:id="rId26"/>
    <p:sldId id="272" r:id="rId27"/>
    <p:sldId id="273" r:id="rId28"/>
    <p:sldId id="274" r:id="rId29"/>
    <p:sldId id="298" r:id="rId30"/>
    <p:sldId id="275" r:id="rId31"/>
    <p:sldId id="276" r:id="rId32"/>
    <p:sldId id="277" r:id="rId33"/>
    <p:sldId id="278" r:id="rId34"/>
    <p:sldId id="279" r:id="rId35"/>
    <p:sldId id="280" r:id="rId36"/>
    <p:sldId id="281" r:id="rId37"/>
    <p:sldId id="282" r:id="rId38"/>
    <p:sldId id="283" r:id="rId39"/>
    <p:sldId id="299" r:id="rId40"/>
    <p:sldId id="300" r:id="rId41"/>
    <p:sldId id="301" r:id="rId42"/>
    <p:sldId id="302" r:id="rId43"/>
    <p:sldId id="303" r:id="rId44"/>
    <p:sldId id="304" r:id="rId45"/>
    <p:sldId id="284" r:id="rId46"/>
    <p:sldId id="285" r:id="rId47"/>
    <p:sldId id="286" r:id="rId48"/>
    <p:sldId id="287" r:id="rId49"/>
    <p:sldId id="288" r:id="rId50"/>
    <p:sldId id="306" r:id="rId51"/>
    <p:sldId id="305" r:id="rId5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94FD8E41-292B-4723-9897-3F7A4C4DBC44}" type="datetimeFigureOut">
              <a:rPr lang="hr-HR" smtClean="0"/>
              <a:pPr/>
              <a:t>26.11.2019.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D42E37A-BC04-433B-AD27-C0C566D9FCBC}"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D8E41-292B-4723-9897-3F7A4C4DBC44}" type="datetimeFigureOut">
              <a:rPr lang="hr-HR" smtClean="0"/>
              <a:pPr/>
              <a:t>26.11.2019.</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2E37A-BC04-433B-AD27-C0C566D9FCBC}"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r>
              <a:rPr lang="hr-HR" b="1" dirty="0" smtClean="0">
                <a:latin typeface="Comic Sans MS" pitchFamily="66" charset="0"/>
              </a:rPr>
              <a:t>OZNAČAVANJE POMORSKIH PLOVNIH PUTOVA</a:t>
            </a:r>
            <a:endParaRPr lang="hr-HR" b="1" dirty="0">
              <a:latin typeface="Comic Sans MS" pitchFamily="66" charset="0"/>
            </a:endParaRPr>
          </a:p>
        </p:txBody>
      </p:sp>
      <p:sp>
        <p:nvSpPr>
          <p:cNvPr id="3" name="Podnaslov 2"/>
          <p:cNvSpPr>
            <a:spLocks noGrp="1"/>
          </p:cNvSpPr>
          <p:nvPr>
            <p:ph type="subTitle" idx="1"/>
          </p:nvPr>
        </p:nvSpPr>
        <p:spPr/>
        <p:txBody>
          <a:bodyPr/>
          <a:lstStyle/>
          <a:p>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Pomorske oznake sustava IALA</a:t>
            </a:r>
            <a:endParaRPr lang="hr-HR" b="1" dirty="0"/>
          </a:p>
        </p:txBody>
      </p:sp>
      <p:sp>
        <p:nvSpPr>
          <p:cNvPr id="3" name="Rezervirano mjesto sadržaja 2"/>
          <p:cNvSpPr>
            <a:spLocks noGrp="1"/>
          </p:cNvSpPr>
          <p:nvPr>
            <p:ph idx="1"/>
          </p:nvPr>
        </p:nvSpPr>
        <p:spPr>
          <a:xfrm>
            <a:off x="467544" y="1340768"/>
            <a:ext cx="8229600" cy="5256584"/>
          </a:xfrm>
        </p:spPr>
        <p:txBody>
          <a:bodyPr>
            <a:normAutofit fontScale="92500" lnSpcReduction="10000"/>
          </a:bodyPr>
          <a:lstStyle/>
          <a:p>
            <a:r>
              <a:rPr lang="hr-HR" sz="2400" dirty="0"/>
              <a:t>Oznake su postavljene kao dnevne i noćne određene forme (oblik) i boje</a:t>
            </a:r>
            <a:r>
              <a:rPr lang="hr-HR" sz="2400" dirty="0" smtClean="0"/>
              <a:t>.</a:t>
            </a:r>
          </a:p>
          <a:p>
            <a:r>
              <a:rPr lang="hr-HR" sz="2400" dirty="0" smtClean="0"/>
              <a:t>Oznake </a:t>
            </a:r>
            <a:r>
              <a:rPr lang="hr-HR" sz="2400" dirty="0"/>
              <a:t>mogu biti: </a:t>
            </a:r>
            <a:endParaRPr lang="hr-HR" sz="2400" dirty="0" smtClean="0"/>
          </a:p>
          <a:p>
            <a:pPr lvl="1"/>
            <a:r>
              <a:rPr lang="hr-HR" sz="2000" dirty="0" smtClean="0">
                <a:solidFill>
                  <a:srgbClr val="FF0000"/>
                </a:solidFill>
              </a:rPr>
              <a:t>motke </a:t>
            </a:r>
            <a:r>
              <a:rPr lang="hr-HR" sz="2000" dirty="0">
                <a:solidFill>
                  <a:srgbClr val="FF0000"/>
                </a:solidFill>
              </a:rPr>
              <a:t>(na kopnu ili plitkom moru) s znakom i svjetlom na </a:t>
            </a:r>
            <a:r>
              <a:rPr lang="hr-HR" sz="2000" dirty="0" smtClean="0">
                <a:solidFill>
                  <a:srgbClr val="FF0000"/>
                </a:solidFill>
              </a:rPr>
              <a:t>vrhu</a:t>
            </a:r>
          </a:p>
          <a:p>
            <a:pPr lvl="1"/>
            <a:r>
              <a:rPr lang="hr-HR" sz="2000" dirty="0" smtClean="0">
                <a:solidFill>
                  <a:srgbClr val="FF0000"/>
                </a:solidFill>
              </a:rPr>
              <a:t>zidane </a:t>
            </a:r>
            <a:r>
              <a:rPr lang="hr-HR" sz="2000" dirty="0">
                <a:solidFill>
                  <a:srgbClr val="FF0000"/>
                </a:solidFill>
              </a:rPr>
              <a:t>ili željezne </a:t>
            </a:r>
            <a:r>
              <a:rPr lang="hr-HR" sz="2000" dirty="0" smtClean="0">
                <a:solidFill>
                  <a:srgbClr val="FF0000"/>
                </a:solidFill>
              </a:rPr>
              <a:t>konstrukcije</a:t>
            </a:r>
          </a:p>
          <a:p>
            <a:pPr lvl="1"/>
            <a:r>
              <a:rPr lang="hr-HR" sz="2000" dirty="0" smtClean="0">
                <a:solidFill>
                  <a:srgbClr val="FF0000"/>
                </a:solidFill>
              </a:rPr>
              <a:t>plutače</a:t>
            </a:r>
          </a:p>
          <a:p>
            <a:r>
              <a:rPr lang="hr-HR" sz="2400" dirty="0"/>
              <a:t>Značenje oznake ovisi o jednoj karakteristici ili o više karakteristika i to:</a:t>
            </a:r>
          </a:p>
          <a:p>
            <a:pPr lvl="1"/>
            <a:r>
              <a:rPr lang="hr-HR" sz="2000" dirty="0"/>
              <a:t>danju – o obliku, znaku na vrhu i boji</a:t>
            </a:r>
          </a:p>
          <a:p>
            <a:pPr lvl="1"/>
            <a:r>
              <a:rPr lang="hr-HR" sz="2000" dirty="0"/>
              <a:t>noću – o boji i ritmu </a:t>
            </a:r>
            <a:r>
              <a:rPr lang="hr-HR" sz="2000" dirty="0" smtClean="0"/>
              <a:t>svjetla</a:t>
            </a:r>
          </a:p>
          <a:p>
            <a:r>
              <a:rPr lang="hr-HR" sz="2400" dirty="0"/>
              <a:t>Opis i namjena oznaka detaljno su opisani u peljarima svake države.</a:t>
            </a:r>
          </a:p>
          <a:p>
            <a:r>
              <a:rPr lang="hr-HR" sz="2400" dirty="0">
                <a:solidFill>
                  <a:srgbClr val="FF0000"/>
                </a:solidFill>
              </a:rPr>
              <a:t>Plovni putovi se označavaju lateralnim i kardinalnim oznakama</a:t>
            </a:r>
            <a:r>
              <a:rPr lang="hr-HR" sz="2400" dirty="0"/>
              <a:t>. Sustavom IALA obilježavaju se sve fiksne i plutajuće oznake osim svjetionika, sektorskih svjetla, oznaka pokrivenog smjera, brodova svjetionika i velikih navigacijskih plutača.</a:t>
            </a:r>
          </a:p>
          <a:p>
            <a:endParaRPr lang="hr-HR" sz="2400" dirty="0"/>
          </a:p>
          <a:p>
            <a:endParaRPr lang="hr-HR"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Bočne ili lateralne oznake</a:t>
            </a:r>
            <a:endParaRPr lang="hr-HR" b="1" dirty="0"/>
          </a:p>
        </p:txBody>
      </p:sp>
      <p:sp>
        <p:nvSpPr>
          <p:cNvPr id="3" name="Rezervirano mjesto sadržaja 2"/>
          <p:cNvSpPr>
            <a:spLocks noGrp="1"/>
          </p:cNvSpPr>
          <p:nvPr>
            <p:ph idx="1"/>
          </p:nvPr>
        </p:nvSpPr>
        <p:spPr/>
        <p:txBody>
          <a:bodyPr>
            <a:normAutofit/>
          </a:bodyPr>
          <a:lstStyle/>
          <a:p>
            <a:r>
              <a:rPr lang="hr-HR" sz="2400" dirty="0">
                <a:solidFill>
                  <a:srgbClr val="FF0000"/>
                </a:solidFill>
              </a:rPr>
              <a:t>Koriste se za označavanje lijeve i desne strane plovnog puta ili kanala slijedeći konvencionalni pravac označavanja. U zoni </a:t>
            </a:r>
            <a:r>
              <a:rPr lang="hr-HR" sz="2400" i="1" dirty="0">
                <a:solidFill>
                  <a:srgbClr val="FF0000"/>
                </a:solidFill>
              </a:rPr>
              <a:t>A</a:t>
            </a:r>
            <a:r>
              <a:rPr lang="hr-HR" sz="2400" dirty="0">
                <a:solidFill>
                  <a:srgbClr val="FF0000"/>
                </a:solidFill>
              </a:rPr>
              <a:t> lijeva strana plovnog puta označava se crvenom bojom danju i noću, a desna strana zeleno. U zoni </a:t>
            </a:r>
            <a:r>
              <a:rPr lang="hr-HR" sz="2400" i="1" dirty="0">
                <a:solidFill>
                  <a:srgbClr val="FF0000"/>
                </a:solidFill>
              </a:rPr>
              <a:t>B</a:t>
            </a:r>
            <a:r>
              <a:rPr lang="hr-HR" sz="2400" dirty="0">
                <a:solidFill>
                  <a:srgbClr val="FF0000"/>
                </a:solidFill>
              </a:rPr>
              <a:t> je suprotno: lijeva strana zeleno a desna crveno</a:t>
            </a:r>
            <a:r>
              <a:rPr lang="hr-HR" sz="2400" dirty="0" smtClean="0">
                <a:solidFill>
                  <a:srgbClr val="FF0000"/>
                </a:solidFill>
              </a:rPr>
              <a:t>.</a:t>
            </a:r>
          </a:p>
          <a:p>
            <a:r>
              <a:rPr lang="hr-HR" sz="2400" dirty="0"/>
              <a:t>“Konvencionalni pravac označavanja” ili pravac označavanja lijeve i desne strane kanala definira se na dva načina:</a:t>
            </a:r>
          </a:p>
          <a:p>
            <a:pPr lvl="1"/>
            <a:r>
              <a:rPr lang="hr-HR" sz="2000" dirty="0"/>
              <a:t>po smjeru s broda na objekt dolazeći s otvorenog mora</a:t>
            </a:r>
          </a:p>
          <a:p>
            <a:pPr lvl="1"/>
            <a:r>
              <a:rPr lang="hr-HR" sz="2000" dirty="0"/>
              <a:t>po odredbama nadležnih uprava u sporazumu sa susjednim </a:t>
            </a:r>
            <a:r>
              <a:rPr lang="hr-HR" sz="2000" dirty="0" smtClean="0"/>
              <a:t>zemljama</a:t>
            </a:r>
            <a:r>
              <a:rPr lang="hr-HR" sz="2400" dirty="0"/>
              <a:t> </a:t>
            </a:r>
          </a:p>
          <a:p>
            <a:r>
              <a:rPr lang="hr-HR" sz="2400" dirty="0"/>
              <a:t>U načelu označavanje treba slijediti smjer kretanja kazaljke na satu oko kopnenih masa.</a:t>
            </a:r>
          </a:p>
          <a:p>
            <a:endParaRPr lang="hr-H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Bočne ili lateralne oznake (IALA A)</a:t>
            </a:r>
            <a:endParaRPr lang="hr-HR" b="1" dirty="0"/>
          </a:p>
        </p:txBody>
      </p:sp>
      <p:pic>
        <p:nvPicPr>
          <p:cNvPr id="6" name="Rezervirano mjesto sadržaja 5" descr="lateralne zona a.PNG"/>
          <p:cNvPicPr>
            <a:picLocks noGrp="1" noChangeAspect="1"/>
          </p:cNvPicPr>
          <p:nvPr>
            <p:ph idx="1"/>
          </p:nvPr>
        </p:nvPicPr>
        <p:blipFill>
          <a:blip r:embed="rId2" cstate="print"/>
          <a:stretch>
            <a:fillRect/>
          </a:stretch>
        </p:blipFill>
        <p:spPr>
          <a:xfrm>
            <a:off x="1331640" y="2492896"/>
            <a:ext cx="6600734" cy="316835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Račvanje plovnog kanala (IALA A)</a:t>
            </a:r>
            <a:endParaRPr lang="hr-HR" b="1" dirty="0"/>
          </a:p>
        </p:txBody>
      </p:sp>
      <p:pic>
        <p:nvPicPr>
          <p:cNvPr id="4" name="Rezervirano mjesto sadržaja 3" descr="račvanje kanala a.PNG"/>
          <p:cNvPicPr>
            <a:picLocks noGrp="1" noChangeAspect="1"/>
          </p:cNvPicPr>
          <p:nvPr>
            <p:ph idx="1"/>
          </p:nvPr>
        </p:nvPicPr>
        <p:blipFill>
          <a:blip r:embed="rId2" cstate="print"/>
          <a:stretch>
            <a:fillRect/>
          </a:stretch>
        </p:blipFill>
        <p:spPr>
          <a:xfrm>
            <a:off x="1547664" y="2132856"/>
            <a:ext cx="6069594" cy="3600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0"/>
            <a:ext cx="8229600" cy="1143000"/>
          </a:xfrm>
        </p:spPr>
        <p:txBody>
          <a:bodyPr/>
          <a:lstStyle/>
          <a:p>
            <a:r>
              <a:rPr lang="hr-HR" b="1" dirty="0" smtClean="0"/>
              <a:t>Osnovne ili kardinalne oznake</a:t>
            </a:r>
            <a:endParaRPr lang="hr-HR" b="1" dirty="0"/>
          </a:p>
        </p:txBody>
      </p:sp>
      <p:sp>
        <p:nvSpPr>
          <p:cNvPr id="3" name="Rezervirano mjesto sadržaja 2"/>
          <p:cNvSpPr>
            <a:spLocks noGrp="1"/>
          </p:cNvSpPr>
          <p:nvPr>
            <p:ph idx="1"/>
          </p:nvPr>
        </p:nvSpPr>
        <p:spPr>
          <a:xfrm>
            <a:off x="457200" y="1268760"/>
            <a:ext cx="8229600" cy="5328592"/>
          </a:xfrm>
        </p:spPr>
        <p:txBody>
          <a:bodyPr>
            <a:normAutofit lnSpcReduction="10000"/>
          </a:bodyPr>
          <a:lstStyle/>
          <a:p>
            <a:r>
              <a:rPr lang="hr-HR" sz="2400" dirty="0"/>
              <a:t>Ove oznake su iste u sustavu IALA A i IALA B</a:t>
            </a:r>
            <a:r>
              <a:rPr lang="hr-HR" sz="2400" dirty="0" smtClean="0"/>
              <a:t>. </a:t>
            </a:r>
            <a:r>
              <a:rPr lang="hr-HR" sz="2400" dirty="0" smtClean="0">
                <a:solidFill>
                  <a:srgbClr val="FF0000"/>
                </a:solidFill>
              </a:rPr>
              <a:t>Njima </a:t>
            </a:r>
            <a:r>
              <a:rPr lang="hr-HR" sz="2400" dirty="0">
                <a:solidFill>
                  <a:srgbClr val="FF0000"/>
                </a:solidFill>
              </a:rPr>
              <a:t>se označavaju:</a:t>
            </a:r>
          </a:p>
          <a:p>
            <a:pPr lvl="1"/>
            <a:r>
              <a:rPr lang="hr-HR" sz="2000" dirty="0">
                <a:solidFill>
                  <a:srgbClr val="FF0000"/>
                </a:solidFill>
              </a:rPr>
              <a:t>najdublje vode nekog područja na strani koju označava oznaka</a:t>
            </a:r>
          </a:p>
          <a:p>
            <a:pPr lvl="1"/>
            <a:r>
              <a:rPr lang="hr-HR" sz="2000" dirty="0">
                <a:solidFill>
                  <a:srgbClr val="FF0000"/>
                </a:solidFill>
              </a:rPr>
              <a:t>sigurna strana prolaza u odnosu na neku opasnost</a:t>
            </a:r>
          </a:p>
          <a:p>
            <a:pPr lvl="1"/>
            <a:r>
              <a:rPr lang="hr-HR" sz="2000" dirty="0">
                <a:solidFill>
                  <a:srgbClr val="FF0000"/>
                </a:solidFill>
              </a:rPr>
              <a:t>upozorenje na važno mjesto u kanalu (zavoj, spajanje</a:t>
            </a:r>
            <a:r>
              <a:rPr lang="hr-HR" sz="2000" dirty="0" smtClean="0">
                <a:solidFill>
                  <a:srgbClr val="FF0000"/>
                </a:solidFill>
              </a:rPr>
              <a:t>,</a:t>
            </a:r>
            <a:r>
              <a:rPr lang="hr-HR" sz="2000" dirty="0" err="1" smtClean="0">
                <a:solidFill>
                  <a:srgbClr val="FF0000"/>
                </a:solidFill>
              </a:rPr>
              <a:t>..</a:t>
            </a:r>
            <a:r>
              <a:rPr lang="hr-HR" sz="2000" dirty="0" smtClean="0">
                <a:solidFill>
                  <a:srgbClr val="FF0000"/>
                </a:solidFill>
              </a:rPr>
              <a:t>.)</a:t>
            </a:r>
          </a:p>
          <a:p>
            <a:r>
              <a:rPr lang="hr-HR" sz="2400" dirty="0"/>
              <a:t>Oznakama ovog sustava označena su četiri kvadranta: sjeverni, istočni, južni i zapadni, a kvadranti su razgraničeni pravim smjerovima NW-NE, </a:t>
            </a:r>
            <a:r>
              <a:rPr lang="hr-HR" sz="2400" dirty="0" err="1"/>
              <a:t>NE</a:t>
            </a:r>
            <a:r>
              <a:rPr lang="hr-HR" sz="2400" dirty="0"/>
              <a:t>-SE, SE-SW, </a:t>
            </a:r>
            <a:r>
              <a:rPr lang="hr-HR" sz="2400" dirty="0" err="1"/>
              <a:t>SW</a:t>
            </a:r>
            <a:r>
              <a:rPr lang="hr-HR" sz="2400" dirty="0"/>
              <a:t>-NW mjereni od središta prepreke. Ove oznake prikazuju </a:t>
            </a:r>
            <a:r>
              <a:rPr lang="hr-HR" sz="2400" dirty="0" err="1"/>
              <a:t>prisustvo</a:t>
            </a:r>
            <a:r>
              <a:rPr lang="hr-HR" sz="2400" dirty="0"/>
              <a:t> prepreke na plovnom putu. Kardinalna oznaka dobiva ime po kvadrantu u kojem je postavljena. Oblik ovih oznaka može biti stup iznad zaobljene plutače ili </a:t>
            </a:r>
            <a:r>
              <a:rPr lang="hr-HR" sz="2400" dirty="0" smtClean="0"/>
              <a:t>motka.</a:t>
            </a:r>
          </a:p>
          <a:p>
            <a:r>
              <a:rPr lang="hr-HR" sz="2400" dirty="0">
                <a:solidFill>
                  <a:srgbClr val="FF0000"/>
                </a:solidFill>
              </a:rPr>
              <a:t>Dvostruki crni čunj na vrhu je osnovna karakteristika ovih oznaka za dana, a po noći to je svjetlo postavljeno ispod zraka na </a:t>
            </a:r>
            <a:r>
              <a:rPr lang="hr-HR" sz="2400" dirty="0" smtClean="0">
                <a:solidFill>
                  <a:srgbClr val="FF0000"/>
                </a:solidFill>
              </a:rPr>
              <a:t>vrhu.</a:t>
            </a:r>
            <a:endParaRPr lang="hr-HR" sz="2400" dirty="0">
              <a:solidFill>
                <a:srgbClr val="FF0000"/>
              </a:solidFill>
            </a:endParaRPr>
          </a:p>
          <a:p>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Sjeverna kardinalna oznaka</a:t>
            </a:r>
            <a:endParaRPr lang="hr-HR" b="1" dirty="0"/>
          </a:p>
        </p:txBody>
      </p:sp>
      <p:sp>
        <p:nvSpPr>
          <p:cNvPr id="3" name="Rezervirano mjesto sadržaja 2"/>
          <p:cNvSpPr>
            <a:spLocks noGrp="1"/>
          </p:cNvSpPr>
          <p:nvPr>
            <p:ph idx="1"/>
          </p:nvPr>
        </p:nvSpPr>
        <p:spPr>
          <a:xfrm>
            <a:off x="467544" y="1340768"/>
            <a:ext cx="8229600" cy="5184576"/>
          </a:xfrm>
        </p:spPr>
        <p:txBody>
          <a:bodyPr>
            <a:normAutofit/>
          </a:bodyPr>
          <a:lstStyle/>
          <a:p>
            <a:r>
              <a:rPr lang="hr-HR" sz="2400" i="1" dirty="0">
                <a:solidFill>
                  <a:srgbClr val="FF0000"/>
                </a:solidFill>
              </a:rPr>
              <a:t>Sjeverna kardinalna oznaka</a:t>
            </a:r>
            <a:r>
              <a:rPr lang="hr-HR" sz="2400" dirty="0">
                <a:solidFill>
                  <a:srgbClr val="FF0000"/>
                </a:solidFill>
              </a:rPr>
              <a:t> </a:t>
            </a:r>
            <a:r>
              <a:rPr lang="hr-HR" sz="2400" dirty="0"/>
              <a:t>ima oblik crnog stupa na žutoj zaobljenoj plutači ili oblik motke čija je gornja polovica crne boje, donja žute boje. Znak na vrhu je oblika dvostrukog crnog čunja jedan ispod drugog s vrhovima okrenutim prema gore. Noću je oznaka bijelo svjetlo koje bljeska brzinom od 120 ili 100 bljeskova u minuti ili svjetlo koje bljeska brzinom od 60 ili 50 bljeskova u minuti. </a:t>
            </a:r>
            <a:r>
              <a:rPr lang="hr-HR" sz="2400" dirty="0">
                <a:solidFill>
                  <a:srgbClr val="FF0000"/>
                </a:solidFill>
              </a:rPr>
              <a:t>Ova oznaka definira sjeverni kvadrant između smjerova NW i </a:t>
            </a:r>
            <a:r>
              <a:rPr lang="hr-HR" sz="2400" dirty="0" smtClean="0">
                <a:solidFill>
                  <a:srgbClr val="FF0000"/>
                </a:solidFill>
              </a:rPr>
              <a:t>NE.</a:t>
            </a:r>
          </a:p>
          <a:p>
            <a:pPr>
              <a:buNone/>
            </a:pPr>
            <a:endParaRPr lang="hr-HR" sz="2400" dirty="0"/>
          </a:p>
        </p:txBody>
      </p:sp>
      <p:pic>
        <p:nvPicPr>
          <p:cNvPr id="4" name="Slika 3" descr="sjeverna kardinalna.PNG"/>
          <p:cNvPicPr>
            <a:picLocks noChangeAspect="1"/>
          </p:cNvPicPr>
          <p:nvPr/>
        </p:nvPicPr>
        <p:blipFill>
          <a:blip r:embed="rId2" cstate="print"/>
          <a:stretch>
            <a:fillRect/>
          </a:stretch>
        </p:blipFill>
        <p:spPr>
          <a:xfrm>
            <a:off x="7236296" y="4005064"/>
            <a:ext cx="1728192" cy="26490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Istočna kardinalna oznaka</a:t>
            </a:r>
            <a:endParaRPr lang="hr-HR" b="1" dirty="0"/>
          </a:p>
        </p:txBody>
      </p:sp>
      <p:sp>
        <p:nvSpPr>
          <p:cNvPr id="3" name="Rezervirano mjesto sadržaja 2"/>
          <p:cNvSpPr>
            <a:spLocks noGrp="1"/>
          </p:cNvSpPr>
          <p:nvPr>
            <p:ph idx="1"/>
          </p:nvPr>
        </p:nvSpPr>
        <p:spPr>
          <a:xfrm>
            <a:off x="395536" y="1268760"/>
            <a:ext cx="8229600" cy="5256584"/>
          </a:xfrm>
        </p:spPr>
        <p:txBody>
          <a:bodyPr>
            <a:normAutofit/>
          </a:bodyPr>
          <a:lstStyle/>
          <a:p>
            <a:r>
              <a:rPr lang="hr-HR" sz="2400" i="1" dirty="0">
                <a:solidFill>
                  <a:srgbClr val="FF0000"/>
                </a:solidFill>
              </a:rPr>
              <a:t>Istočna kardinalna oznaka</a:t>
            </a:r>
            <a:r>
              <a:rPr lang="hr-HR" sz="2400" dirty="0">
                <a:solidFill>
                  <a:srgbClr val="FF0000"/>
                </a:solidFill>
              </a:rPr>
              <a:t> </a:t>
            </a:r>
            <a:r>
              <a:rPr lang="hr-HR" sz="2400" dirty="0"/>
              <a:t>ima oblik crno-žutog stupa na crnoj zaobljenoj plutači ili je oblika crne motke sa žutim pojasom u sredini. Na vrhu je znak oblika dva crna čunja jedan iznad drugog s osnovom prema osnovi. Noću je oznaka bijelo svjetlo s tri vrlo brza bljeska (120 ili 100 bljeskova u minuti) u grupi svakih 5 sekundi ili bijelim svjetlom s tri brza bljeska (60 ili 50 bljeskova u minuti) u grupi svakih 10 sekundi. </a:t>
            </a:r>
            <a:r>
              <a:rPr lang="hr-HR" sz="2400" dirty="0">
                <a:solidFill>
                  <a:srgbClr val="FF0000"/>
                </a:solidFill>
              </a:rPr>
              <a:t>Ova oznaka definira istočni kvadrant između smjerova NE i </a:t>
            </a:r>
            <a:r>
              <a:rPr lang="hr-HR" sz="2400" dirty="0" smtClean="0">
                <a:solidFill>
                  <a:srgbClr val="FF0000"/>
                </a:solidFill>
              </a:rPr>
              <a:t>SE.</a:t>
            </a:r>
            <a:endParaRPr lang="hr-HR" sz="2400" dirty="0">
              <a:solidFill>
                <a:srgbClr val="FF0000"/>
              </a:solidFill>
            </a:endParaRPr>
          </a:p>
        </p:txBody>
      </p:sp>
      <p:pic>
        <p:nvPicPr>
          <p:cNvPr id="4" name="Slika 3" descr="istočna kardinalna.PNG"/>
          <p:cNvPicPr>
            <a:picLocks noChangeAspect="1"/>
          </p:cNvPicPr>
          <p:nvPr/>
        </p:nvPicPr>
        <p:blipFill>
          <a:blip r:embed="rId2" cstate="print"/>
          <a:stretch>
            <a:fillRect/>
          </a:stretch>
        </p:blipFill>
        <p:spPr>
          <a:xfrm>
            <a:off x="7164288" y="3933056"/>
            <a:ext cx="1728192" cy="277139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Južna kardinalna oznaka</a:t>
            </a:r>
            <a:endParaRPr lang="hr-HR" b="1" dirty="0"/>
          </a:p>
        </p:txBody>
      </p:sp>
      <p:sp>
        <p:nvSpPr>
          <p:cNvPr id="3" name="Rezervirano mjesto sadržaja 2"/>
          <p:cNvSpPr>
            <a:spLocks noGrp="1"/>
          </p:cNvSpPr>
          <p:nvPr>
            <p:ph idx="1"/>
          </p:nvPr>
        </p:nvSpPr>
        <p:spPr>
          <a:xfrm>
            <a:off x="467544" y="1340768"/>
            <a:ext cx="8229600" cy="5112568"/>
          </a:xfrm>
        </p:spPr>
        <p:txBody>
          <a:bodyPr>
            <a:normAutofit/>
          </a:bodyPr>
          <a:lstStyle/>
          <a:p>
            <a:r>
              <a:rPr lang="hr-HR" sz="2400" i="1" dirty="0">
                <a:solidFill>
                  <a:srgbClr val="FF0000"/>
                </a:solidFill>
              </a:rPr>
              <a:t>Južna kardinalna oznaka </a:t>
            </a:r>
            <a:r>
              <a:rPr lang="hr-HR" sz="2400" dirty="0"/>
              <a:t>ima oblik stupa ili motke s tim da je gornji dio žute boje, a donji dio crne boje. Na vrhu je znak oblika dva crna čunja jedan iznad drugog s vrhovima okrenutim nadolje. Noću je oznaka bijelo svjetlo sa 6 vrlo brzih bljeskova (120 ili 100 u minuti) u grupi nakon čega slijedi bljesak u trajanju ne manjem od 2 sekunde svakih 10 sekundi ili bijelo svjetlo sa 6 brzih bljeskova (60 ili 50 u minuti) u grupi nakon čega slijedi bljesak u trajanju od najmanje 2 sekunde svakih 15 sekundi. </a:t>
            </a:r>
            <a:r>
              <a:rPr lang="hr-HR" sz="2400" dirty="0">
                <a:solidFill>
                  <a:srgbClr val="FF0000"/>
                </a:solidFill>
              </a:rPr>
              <a:t>Ova oznaka definira južni kvadrant između smjerova SE i </a:t>
            </a:r>
            <a:r>
              <a:rPr lang="hr-HR" sz="2400" dirty="0" smtClean="0">
                <a:solidFill>
                  <a:srgbClr val="FF0000"/>
                </a:solidFill>
              </a:rPr>
              <a:t>SW.</a:t>
            </a:r>
            <a:endParaRPr lang="hr-HR" sz="2400" dirty="0">
              <a:solidFill>
                <a:srgbClr val="FF0000"/>
              </a:solidFill>
            </a:endParaRPr>
          </a:p>
        </p:txBody>
      </p:sp>
      <p:pic>
        <p:nvPicPr>
          <p:cNvPr id="4" name="Slika 3" descr="južna kardinalna.PNG"/>
          <p:cNvPicPr>
            <a:picLocks noChangeAspect="1"/>
          </p:cNvPicPr>
          <p:nvPr/>
        </p:nvPicPr>
        <p:blipFill>
          <a:blip r:embed="rId2" cstate="print"/>
          <a:stretch>
            <a:fillRect/>
          </a:stretch>
        </p:blipFill>
        <p:spPr>
          <a:xfrm>
            <a:off x="7768463" y="4725144"/>
            <a:ext cx="1375537" cy="21328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Zapadna kardinalna oznaka</a:t>
            </a:r>
            <a:endParaRPr lang="hr-HR" b="1" dirty="0"/>
          </a:p>
        </p:txBody>
      </p:sp>
      <p:sp>
        <p:nvSpPr>
          <p:cNvPr id="3" name="Rezervirano mjesto sadržaja 2"/>
          <p:cNvSpPr>
            <a:spLocks noGrp="1"/>
          </p:cNvSpPr>
          <p:nvPr>
            <p:ph idx="1"/>
          </p:nvPr>
        </p:nvSpPr>
        <p:spPr/>
        <p:txBody>
          <a:bodyPr>
            <a:normAutofit/>
          </a:bodyPr>
          <a:lstStyle/>
          <a:p>
            <a:r>
              <a:rPr lang="hr-HR" sz="2400" i="1" dirty="0">
                <a:solidFill>
                  <a:srgbClr val="FF0000"/>
                </a:solidFill>
              </a:rPr>
              <a:t>Zapadna kardinalna oznaka</a:t>
            </a:r>
            <a:r>
              <a:rPr lang="hr-HR" sz="2400" dirty="0">
                <a:solidFill>
                  <a:srgbClr val="FF0000"/>
                </a:solidFill>
              </a:rPr>
              <a:t> </a:t>
            </a:r>
            <a:r>
              <a:rPr lang="hr-HR" sz="2400" dirty="0"/>
              <a:t>ima oblik stupa ili motke s bojom žuto-crno-žuto (obratno od istočne kardinalne oznake). Na vrhu je znak dva crna čunja jedan iznad drugog s vrhom prema vrhu. Noću je oznaka bijelo svjetlo s devet vrlo brzih bljeskova (120 ili 100 u minuti) u grupi svakih 10 sekundi ili bijelo svjetlo s 9 brzih bljeskova (50 ili 60 u minuti) u grupi svakih 15 </a:t>
            </a:r>
            <a:r>
              <a:rPr lang="hr-HR" sz="2400" dirty="0" smtClean="0"/>
              <a:t>sekundi.</a:t>
            </a:r>
            <a:endParaRPr lang="hr-HR" sz="2400" dirty="0"/>
          </a:p>
        </p:txBody>
      </p:sp>
      <p:pic>
        <p:nvPicPr>
          <p:cNvPr id="4" name="Slika 3" descr="zapadna kardinalna.PNG"/>
          <p:cNvPicPr>
            <a:picLocks noChangeAspect="1"/>
          </p:cNvPicPr>
          <p:nvPr/>
        </p:nvPicPr>
        <p:blipFill>
          <a:blip r:embed="rId2" cstate="print"/>
          <a:stretch>
            <a:fillRect/>
          </a:stretch>
        </p:blipFill>
        <p:spPr>
          <a:xfrm>
            <a:off x="7092280" y="4005064"/>
            <a:ext cx="1771101" cy="263347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Kardinalne oznake</a:t>
            </a:r>
            <a:endParaRPr lang="hr-HR" b="1" dirty="0"/>
          </a:p>
        </p:txBody>
      </p:sp>
      <p:pic>
        <p:nvPicPr>
          <p:cNvPr id="4" name="Rezervirano mjesto sadržaja 3" descr="kardinalni sustav.PNG"/>
          <p:cNvPicPr>
            <a:picLocks noGrp="1" noChangeAspect="1"/>
          </p:cNvPicPr>
          <p:nvPr>
            <p:ph idx="1"/>
          </p:nvPr>
        </p:nvPicPr>
        <p:blipFill>
          <a:blip r:embed="rId2" cstate="print"/>
          <a:stretch>
            <a:fillRect/>
          </a:stretch>
        </p:blipFill>
        <p:spPr>
          <a:xfrm>
            <a:off x="1835696" y="1628800"/>
            <a:ext cx="5266095" cy="489654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Označavanje pomorskih plovnih putova</a:t>
            </a:r>
            <a:endParaRPr lang="hr-HR" b="1" dirty="0"/>
          </a:p>
        </p:txBody>
      </p:sp>
      <p:sp>
        <p:nvSpPr>
          <p:cNvPr id="3" name="Rezervirano mjesto sadržaja 2"/>
          <p:cNvSpPr>
            <a:spLocks noGrp="1"/>
          </p:cNvSpPr>
          <p:nvPr>
            <p:ph idx="1"/>
          </p:nvPr>
        </p:nvSpPr>
        <p:spPr>
          <a:xfrm>
            <a:off x="457200" y="1600200"/>
            <a:ext cx="8229600" cy="4925144"/>
          </a:xfrm>
        </p:spPr>
        <p:txBody>
          <a:bodyPr>
            <a:normAutofit fontScale="70000" lnSpcReduction="20000"/>
          </a:bodyPr>
          <a:lstStyle/>
          <a:p>
            <a:pPr>
              <a:lnSpc>
                <a:spcPct val="120000"/>
              </a:lnSpc>
            </a:pPr>
            <a:r>
              <a:rPr lang="hr-HR" sz="3400" dirty="0"/>
              <a:t>Plovni putovi u obalnom moru se označavaju posebnim oznakama i uređajima. </a:t>
            </a:r>
            <a:r>
              <a:rPr lang="hr-HR" sz="3400" dirty="0">
                <a:solidFill>
                  <a:srgbClr val="FF0000"/>
                </a:solidFill>
              </a:rPr>
              <a:t>Svrha označavanja je da se navigatoru omogući orijentacija odnosno određivanje pozicije broda </a:t>
            </a:r>
            <a:r>
              <a:rPr lang="hr-HR" sz="3400" dirty="0"/>
              <a:t>u svim uvjetima plovljenja ili održavanje sigurnog kursa plovljenja u odnosu na postojeće navigacijske </a:t>
            </a:r>
            <a:r>
              <a:rPr lang="hr-HR" sz="3400" dirty="0" smtClean="0"/>
              <a:t>opasnosti.</a:t>
            </a:r>
          </a:p>
          <a:p>
            <a:endParaRPr lang="hr-HR" sz="2800" dirty="0"/>
          </a:p>
          <a:p>
            <a:r>
              <a:rPr lang="hr-HR" sz="3400" dirty="0" smtClean="0">
                <a:solidFill>
                  <a:srgbClr val="FF0000"/>
                </a:solidFill>
              </a:rPr>
              <a:t>U </a:t>
            </a:r>
            <a:r>
              <a:rPr lang="hr-HR" sz="3400" dirty="0">
                <a:solidFill>
                  <a:srgbClr val="FF0000"/>
                </a:solidFill>
              </a:rPr>
              <a:t>obalnom moru označava se sljedeće</a:t>
            </a:r>
            <a:r>
              <a:rPr lang="hr-HR" sz="3400" dirty="0"/>
              <a:t>:</a:t>
            </a:r>
          </a:p>
          <a:p>
            <a:pPr lvl="1"/>
            <a:r>
              <a:rPr lang="hr-HR" sz="2900" dirty="0"/>
              <a:t>bočne granice i sredine plovnih putova</a:t>
            </a:r>
          </a:p>
          <a:p>
            <a:pPr lvl="1"/>
            <a:r>
              <a:rPr lang="hr-HR" sz="2900" dirty="0"/>
              <a:t>prirodne navigacijske opasnosti</a:t>
            </a:r>
          </a:p>
          <a:p>
            <a:pPr lvl="1"/>
            <a:r>
              <a:rPr lang="hr-HR" sz="2900" dirty="0"/>
              <a:t>ostale prepreke za plovidbu (podrtine, olupine, itd.)</a:t>
            </a:r>
          </a:p>
          <a:p>
            <a:pPr lvl="1"/>
            <a:r>
              <a:rPr lang="hr-HR" sz="2900" dirty="0"/>
              <a:t>područja i objekti značajni za plovidbu</a:t>
            </a:r>
          </a:p>
          <a:p>
            <a:pPr lvl="1"/>
            <a:r>
              <a:rPr lang="hr-HR" sz="2900" dirty="0"/>
              <a:t>nove opasnosti za plovidbu</a:t>
            </a:r>
          </a:p>
          <a:p>
            <a:pPr lvl="1"/>
            <a:r>
              <a:rPr lang="hr-HR" sz="2900" dirty="0"/>
              <a:t>zabranjena sidrišta</a:t>
            </a:r>
          </a:p>
          <a:p>
            <a:pPr lvl="1"/>
            <a:r>
              <a:rPr lang="hr-HR" sz="2900" dirty="0"/>
              <a:t>luke i prilazi </a:t>
            </a:r>
            <a:r>
              <a:rPr lang="hr-HR" sz="2900" dirty="0" smtClean="0"/>
              <a:t>lukama</a:t>
            </a:r>
            <a:endParaRPr lang="hr-HR" sz="2900" dirty="0"/>
          </a:p>
          <a:p>
            <a:pPr>
              <a:buNone/>
            </a:pPr>
            <a:endParaRPr lang="hr-H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Oznaka usamljene opasnosti manjih razmjera</a:t>
            </a:r>
            <a:endParaRPr lang="hr-HR" b="1" dirty="0"/>
          </a:p>
        </p:txBody>
      </p:sp>
      <p:sp>
        <p:nvSpPr>
          <p:cNvPr id="3" name="Rezervirano mjesto sadržaja 2"/>
          <p:cNvSpPr>
            <a:spLocks noGrp="1"/>
          </p:cNvSpPr>
          <p:nvPr>
            <p:ph idx="1"/>
          </p:nvPr>
        </p:nvSpPr>
        <p:spPr>
          <a:xfrm>
            <a:off x="457200" y="1600200"/>
            <a:ext cx="8229600" cy="4925144"/>
          </a:xfrm>
        </p:spPr>
        <p:txBody>
          <a:bodyPr>
            <a:normAutofit/>
          </a:bodyPr>
          <a:lstStyle/>
          <a:p>
            <a:r>
              <a:rPr lang="hr-HR" sz="2400" dirty="0">
                <a:solidFill>
                  <a:srgbClr val="FF0000"/>
                </a:solidFill>
              </a:rPr>
              <a:t>Postavlja se ili sidri na ili iznad usamljene opasnosti manjih razmjera oko koje je plovna voda</a:t>
            </a:r>
            <a:r>
              <a:rPr lang="hr-HR" sz="2400" dirty="0"/>
              <a:t>. U obliku je stupa ili motke obojenih crnom bojom s jednim ili više širokih vodoravnih crvenih pojasa. Znak na vrhu su dvije crne kugle jedna iznad druge međusobno jasno odvojene. Svjetlo je bijelo svjetlo na bljeskove po dva svjetla u grupi trajanja od 5 ili 10 sekundi</a:t>
            </a:r>
            <a:r>
              <a:rPr lang="hr-HR" sz="2400" dirty="0" smtClean="0"/>
              <a:t>.</a:t>
            </a:r>
            <a:endParaRPr lang="hr-HR" sz="2400" dirty="0"/>
          </a:p>
          <a:p>
            <a:r>
              <a:rPr lang="hr-HR" sz="2400" dirty="0" smtClean="0">
                <a:solidFill>
                  <a:srgbClr val="FF0000"/>
                </a:solidFill>
              </a:rPr>
              <a:t>Oznaka </a:t>
            </a:r>
            <a:r>
              <a:rPr lang="hr-HR" sz="2400" dirty="0">
                <a:solidFill>
                  <a:srgbClr val="FF0000"/>
                </a:solidFill>
              </a:rPr>
              <a:t>usamljene opasnosti manjih razmjera može se zaobići sa svih </a:t>
            </a:r>
            <a:r>
              <a:rPr lang="hr-HR" sz="2400" dirty="0" smtClean="0">
                <a:solidFill>
                  <a:srgbClr val="FF0000"/>
                </a:solidFill>
              </a:rPr>
              <a:t>strana.</a:t>
            </a:r>
            <a:endParaRPr lang="hr-HR" sz="2400" dirty="0">
              <a:solidFill>
                <a:srgbClr val="FF0000"/>
              </a:solidFill>
            </a:endParaRPr>
          </a:p>
        </p:txBody>
      </p:sp>
      <p:pic>
        <p:nvPicPr>
          <p:cNvPr id="4" name="Slika 3" descr="usamljena opasnost.PNG"/>
          <p:cNvPicPr>
            <a:picLocks noChangeAspect="1"/>
          </p:cNvPicPr>
          <p:nvPr/>
        </p:nvPicPr>
        <p:blipFill>
          <a:blip r:embed="rId2" cstate="print"/>
          <a:stretch>
            <a:fillRect/>
          </a:stretch>
        </p:blipFill>
        <p:spPr>
          <a:xfrm>
            <a:off x="7020272" y="4437112"/>
            <a:ext cx="1267002" cy="216247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Oznaka sigurne vode</a:t>
            </a:r>
            <a:endParaRPr lang="hr-HR" b="1" dirty="0"/>
          </a:p>
        </p:txBody>
      </p:sp>
      <p:sp>
        <p:nvSpPr>
          <p:cNvPr id="3" name="Rezervirano mjesto sadržaja 2"/>
          <p:cNvSpPr>
            <a:spLocks noGrp="1"/>
          </p:cNvSpPr>
          <p:nvPr>
            <p:ph idx="1"/>
          </p:nvPr>
        </p:nvSpPr>
        <p:spPr>
          <a:xfrm>
            <a:off x="395536" y="1484784"/>
            <a:ext cx="8229600" cy="4525963"/>
          </a:xfrm>
        </p:spPr>
        <p:txBody>
          <a:bodyPr>
            <a:normAutofit/>
          </a:bodyPr>
          <a:lstStyle/>
          <a:p>
            <a:r>
              <a:rPr lang="hr-HR" sz="2400" dirty="0"/>
              <a:t>Izrađuje se u obliku kugle, stupa ili motke koji su obojeni okomitim crvenim i bijelim prugama. Znak na vrhu kugla  crvene boje. Svjetlo je bijelo svjetlo </a:t>
            </a:r>
            <a:r>
              <a:rPr lang="hr-HR" sz="2400" dirty="0" err="1"/>
              <a:t>izofazno</a:t>
            </a:r>
            <a:r>
              <a:rPr lang="hr-HR" sz="2400" dirty="0"/>
              <a:t> na pravilne prekide ili bijelo svjetlo s jednim drugim bljeskom svakih 10 sekundi. </a:t>
            </a:r>
            <a:r>
              <a:rPr lang="hr-HR" sz="2400" dirty="0" err="1"/>
              <a:t>Izofazno</a:t>
            </a:r>
            <a:r>
              <a:rPr lang="hr-HR" sz="2400" dirty="0"/>
              <a:t> svjetlo karakterizira jednako trajanje tame i svjetla</a:t>
            </a:r>
            <a:r>
              <a:rPr lang="hr-HR" sz="2400" dirty="0" smtClean="0"/>
              <a:t>.</a:t>
            </a:r>
            <a:r>
              <a:rPr lang="hr-HR" sz="2400" dirty="0"/>
              <a:t>	</a:t>
            </a:r>
          </a:p>
          <a:p>
            <a:r>
              <a:rPr lang="hr-HR" sz="2400" dirty="0" smtClean="0">
                <a:solidFill>
                  <a:srgbClr val="FF0000"/>
                </a:solidFill>
              </a:rPr>
              <a:t>Ovom </a:t>
            </a:r>
            <a:r>
              <a:rPr lang="hr-HR" sz="2400" dirty="0">
                <a:solidFill>
                  <a:srgbClr val="FF0000"/>
                </a:solidFill>
              </a:rPr>
              <a:t>oznakom obilježava se:</a:t>
            </a:r>
          </a:p>
          <a:p>
            <a:pPr lvl="1"/>
            <a:r>
              <a:rPr lang="hr-HR" sz="2000" dirty="0">
                <a:solidFill>
                  <a:srgbClr val="FF0000"/>
                </a:solidFill>
              </a:rPr>
              <a:t>da se oko oznake u krugu od 360</a:t>
            </a:r>
            <a:r>
              <a:rPr lang="hr-HR" sz="2000" baseline="30000" dirty="0">
                <a:solidFill>
                  <a:srgbClr val="FF0000"/>
                </a:solidFill>
              </a:rPr>
              <a:t>o</a:t>
            </a:r>
            <a:r>
              <a:rPr lang="hr-HR" sz="2000" dirty="0">
                <a:solidFill>
                  <a:srgbClr val="FF0000"/>
                </a:solidFill>
              </a:rPr>
              <a:t> nalazi sigurna voda</a:t>
            </a:r>
          </a:p>
          <a:p>
            <a:pPr lvl="1"/>
            <a:r>
              <a:rPr lang="hr-HR" sz="2000" dirty="0">
                <a:solidFill>
                  <a:srgbClr val="FF0000"/>
                </a:solidFill>
              </a:rPr>
              <a:t>središnja linija i sredina kanala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Oznaka sigurne vode</a:t>
            </a:r>
            <a:endParaRPr lang="hr-HR" b="1" dirty="0"/>
          </a:p>
        </p:txBody>
      </p:sp>
      <p:pic>
        <p:nvPicPr>
          <p:cNvPr id="4" name="Rezervirano mjesto sadržaja 3" descr="sigurna voda 1.PNG"/>
          <p:cNvPicPr>
            <a:picLocks noGrp="1" noChangeAspect="1"/>
          </p:cNvPicPr>
          <p:nvPr>
            <p:ph idx="1"/>
          </p:nvPr>
        </p:nvPicPr>
        <p:blipFill>
          <a:blip r:embed="rId2" cstate="print"/>
          <a:stretch>
            <a:fillRect/>
          </a:stretch>
        </p:blipFill>
        <p:spPr>
          <a:xfrm>
            <a:off x="1187624" y="2348880"/>
            <a:ext cx="3024336" cy="2589180"/>
          </a:xfrm>
        </p:spPr>
      </p:pic>
      <p:pic>
        <p:nvPicPr>
          <p:cNvPr id="5" name="Slika 4" descr="sigurna voda 2.PNG"/>
          <p:cNvPicPr>
            <a:picLocks noChangeAspect="1"/>
          </p:cNvPicPr>
          <p:nvPr/>
        </p:nvPicPr>
        <p:blipFill>
          <a:blip r:embed="rId3" cstate="print"/>
          <a:stretch>
            <a:fillRect/>
          </a:stretch>
        </p:blipFill>
        <p:spPr>
          <a:xfrm>
            <a:off x="5220072" y="2348880"/>
            <a:ext cx="3007930" cy="25922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1143000"/>
          </a:xfrm>
        </p:spPr>
        <p:txBody>
          <a:bodyPr/>
          <a:lstStyle/>
          <a:p>
            <a:r>
              <a:rPr lang="hr-HR" b="1" dirty="0" smtClean="0"/>
              <a:t>Posebne oznake</a:t>
            </a:r>
            <a:endParaRPr lang="hr-HR" b="1" dirty="0"/>
          </a:p>
        </p:txBody>
      </p:sp>
      <p:sp>
        <p:nvSpPr>
          <p:cNvPr id="3" name="Rezervirano mjesto sadržaja 2"/>
          <p:cNvSpPr>
            <a:spLocks noGrp="1"/>
          </p:cNvSpPr>
          <p:nvPr>
            <p:ph idx="1"/>
          </p:nvPr>
        </p:nvSpPr>
        <p:spPr>
          <a:xfrm>
            <a:off x="395536" y="1313384"/>
            <a:ext cx="8229600" cy="5355976"/>
          </a:xfrm>
        </p:spPr>
        <p:txBody>
          <a:bodyPr>
            <a:noAutofit/>
          </a:bodyPr>
          <a:lstStyle/>
          <a:p>
            <a:r>
              <a:rPr lang="hr-HR" sz="2400" dirty="0">
                <a:solidFill>
                  <a:srgbClr val="FF0000"/>
                </a:solidFill>
              </a:rPr>
              <a:t>Ove oznake nemaju osnovnu namjenu kao navigacijske oznake već se njima  obilježavaju neka područja ili objekti o kojima je riječ u nautičkim publikacijama </a:t>
            </a:r>
            <a:r>
              <a:rPr lang="hr-HR" sz="2400" dirty="0"/>
              <a:t>kao </a:t>
            </a:r>
            <a:r>
              <a:rPr lang="hr-HR" sz="2400" dirty="0" smtClean="0"/>
              <a:t>primjerice:</a:t>
            </a:r>
            <a:endParaRPr lang="hr-HR" sz="2400" dirty="0"/>
          </a:p>
          <a:p>
            <a:pPr lvl="1"/>
            <a:r>
              <a:rPr lang="hr-HR" sz="2000" dirty="0"/>
              <a:t>oznake sustava za prikupljanje podataka na otvorenom moru (ODAS sustav) ili oznake oceanografskih postaja</a:t>
            </a:r>
          </a:p>
          <a:p>
            <a:pPr lvl="1"/>
            <a:r>
              <a:rPr lang="hr-HR" sz="2000" dirty="0"/>
              <a:t>oznake za odvojene plovne rute na mjestima gdje bi konvencionalne oznake kanala mogle stvoriti zabunu</a:t>
            </a:r>
          </a:p>
          <a:p>
            <a:pPr lvl="1"/>
            <a:r>
              <a:rPr lang="hr-HR" sz="2000" dirty="0"/>
              <a:t>oznake </a:t>
            </a:r>
            <a:r>
              <a:rPr lang="hr-HR" sz="2000" dirty="0" err="1"/>
              <a:t>istovarišta</a:t>
            </a:r>
            <a:r>
              <a:rPr lang="hr-HR" sz="2000" dirty="0"/>
              <a:t> materijala</a:t>
            </a:r>
          </a:p>
          <a:p>
            <a:pPr lvl="1"/>
            <a:r>
              <a:rPr lang="hr-HR" sz="2000" dirty="0"/>
              <a:t>oznake zona vojnih vježbi</a:t>
            </a:r>
          </a:p>
          <a:p>
            <a:pPr lvl="1"/>
            <a:r>
              <a:rPr lang="hr-HR" sz="2000" dirty="0"/>
              <a:t>oznake položenih kabela i cjevovoda</a:t>
            </a:r>
          </a:p>
          <a:p>
            <a:pPr lvl="1"/>
            <a:r>
              <a:rPr lang="hr-HR" sz="2000" dirty="0"/>
              <a:t>oznake zona </a:t>
            </a:r>
            <a:r>
              <a:rPr lang="hr-HR" sz="2000" dirty="0" smtClean="0"/>
              <a:t>rekreacije</a:t>
            </a:r>
          </a:p>
          <a:p>
            <a:r>
              <a:rPr lang="hr-HR" sz="2400" dirty="0"/>
              <a:t>Ove oznake obojene su žutom bojom, a po obliku ne smiju dolaziti u sukob s ostalim navigacijskim oznakama IALA sustava. Znak na vrhu oznake je slovo “X” žute boje.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Posebne oznake</a:t>
            </a:r>
            <a:endParaRPr lang="hr-HR" b="1" dirty="0"/>
          </a:p>
        </p:txBody>
      </p:sp>
      <p:pic>
        <p:nvPicPr>
          <p:cNvPr id="4" name="Rezervirano mjesto sadržaja 3" descr="posebna oznaka 1.PNG"/>
          <p:cNvPicPr>
            <a:picLocks noGrp="1" noChangeAspect="1"/>
          </p:cNvPicPr>
          <p:nvPr>
            <p:ph idx="1"/>
          </p:nvPr>
        </p:nvPicPr>
        <p:blipFill>
          <a:blip r:embed="rId2" cstate="print"/>
          <a:stretch>
            <a:fillRect/>
          </a:stretch>
        </p:blipFill>
        <p:spPr>
          <a:xfrm>
            <a:off x="899592" y="2492896"/>
            <a:ext cx="3073337" cy="2664296"/>
          </a:xfrm>
        </p:spPr>
      </p:pic>
      <p:pic>
        <p:nvPicPr>
          <p:cNvPr id="5" name="Slika 4" descr="posebna oznaka 2.PNG"/>
          <p:cNvPicPr>
            <a:picLocks noChangeAspect="1"/>
          </p:cNvPicPr>
          <p:nvPr/>
        </p:nvPicPr>
        <p:blipFill>
          <a:blip r:embed="rId3" cstate="print"/>
          <a:stretch>
            <a:fillRect/>
          </a:stretch>
        </p:blipFill>
        <p:spPr>
          <a:xfrm>
            <a:off x="5292080" y="2492896"/>
            <a:ext cx="3024336" cy="26189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Dodatne oznake</a:t>
            </a:r>
            <a:endParaRPr lang="hr-HR" b="1" dirty="0"/>
          </a:p>
        </p:txBody>
      </p:sp>
      <p:sp>
        <p:nvSpPr>
          <p:cNvPr id="3" name="Rezervirano mjesto sadržaja 2"/>
          <p:cNvSpPr>
            <a:spLocks noGrp="1"/>
          </p:cNvSpPr>
          <p:nvPr>
            <p:ph idx="1"/>
          </p:nvPr>
        </p:nvSpPr>
        <p:spPr/>
        <p:txBody>
          <a:bodyPr>
            <a:normAutofit/>
          </a:bodyPr>
          <a:lstStyle/>
          <a:p>
            <a:r>
              <a:rPr lang="hr-HR" sz="2400" dirty="0">
                <a:solidFill>
                  <a:srgbClr val="FF0000"/>
                </a:solidFill>
              </a:rPr>
              <a:t>Koriste se za označavanje novootkrivenih navigacijskih prepreka koje još nisu prikazane u navigacijskim publikacijama</a:t>
            </a:r>
            <a:r>
              <a:rPr lang="hr-HR" sz="2400" dirty="0" smtClean="0"/>
              <a:t>. To su:</a:t>
            </a:r>
            <a:endParaRPr lang="hr-HR" sz="2400" dirty="0"/>
          </a:p>
          <a:p>
            <a:pPr lvl="1"/>
            <a:r>
              <a:rPr lang="hr-HR" sz="2000" dirty="0"/>
              <a:t>oznaka nove opasnosti za plovidbu</a:t>
            </a:r>
          </a:p>
          <a:p>
            <a:pPr lvl="1"/>
            <a:r>
              <a:rPr lang="hr-HR" sz="2000" dirty="0"/>
              <a:t>oznaka zabranjenog sidrišta</a:t>
            </a:r>
          </a:p>
        </p:txBody>
      </p:sp>
      <p:pic>
        <p:nvPicPr>
          <p:cNvPr id="4" name="Slika 3" descr="nova opasnost za plovidbu.PNG"/>
          <p:cNvPicPr>
            <a:picLocks noChangeAspect="1"/>
          </p:cNvPicPr>
          <p:nvPr/>
        </p:nvPicPr>
        <p:blipFill>
          <a:blip r:embed="rId2" cstate="print"/>
          <a:stretch>
            <a:fillRect/>
          </a:stretch>
        </p:blipFill>
        <p:spPr>
          <a:xfrm>
            <a:off x="539552" y="3861048"/>
            <a:ext cx="2648320" cy="2724530"/>
          </a:xfrm>
          <a:prstGeom prst="rect">
            <a:avLst/>
          </a:prstGeom>
        </p:spPr>
      </p:pic>
      <p:pic>
        <p:nvPicPr>
          <p:cNvPr id="5" name="Slika 4" descr="zabranjeno sidrenje.PNG"/>
          <p:cNvPicPr>
            <a:picLocks noChangeAspect="1"/>
          </p:cNvPicPr>
          <p:nvPr/>
        </p:nvPicPr>
        <p:blipFill>
          <a:blip r:embed="rId3" cstate="print"/>
          <a:stretch>
            <a:fillRect/>
          </a:stretch>
        </p:blipFill>
        <p:spPr>
          <a:xfrm>
            <a:off x="6084168" y="4293096"/>
            <a:ext cx="2648320" cy="228631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Oznaka nove opasnosti za plovidbu</a:t>
            </a:r>
            <a:endParaRPr lang="hr-HR" b="1" dirty="0"/>
          </a:p>
        </p:txBody>
      </p:sp>
      <p:sp>
        <p:nvSpPr>
          <p:cNvPr id="3" name="Rezervirano mjesto sadržaja 2"/>
          <p:cNvSpPr>
            <a:spLocks noGrp="1"/>
          </p:cNvSpPr>
          <p:nvPr>
            <p:ph idx="1"/>
          </p:nvPr>
        </p:nvSpPr>
        <p:spPr>
          <a:xfrm>
            <a:off x="457200" y="1412776"/>
            <a:ext cx="8229600" cy="5184576"/>
          </a:xfrm>
        </p:spPr>
        <p:txBody>
          <a:bodyPr>
            <a:noAutofit/>
          </a:bodyPr>
          <a:lstStyle/>
          <a:p>
            <a:r>
              <a:rPr lang="hr-HR" sz="2400" dirty="0">
                <a:solidFill>
                  <a:srgbClr val="FF0000"/>
                </a:solidFill>
              </a:rPr>
              <a:t>Nove opasnosti za plovidbu su novootkrivene opasnosti koje još nisu naznačene u odgovarajućim nautičkim publikacijama</a:t>
            </a:r>
            <a:r>
              <a:rPr lang="hr-HR" sz="2400" dirty="0"/>
              <a:t>. Tu se ubrajaju prirodno i umjetno nastale prepreke (pješčani sprudovi, grebeni, podrtine itd.).</a:t>
            </a:r>
          </a:p>
          <a:p>
            <a:r>
              <a:rPr lang="hr-HR" sz="2400" dirty="0" smtClean="0"/>
              <a:t>Oznaka </a:t>
            </a:r>
            <a:r>
              <a:rPr lang="hr-HR" sz="2400" dirty="0"/>
              <a:t>za nove opasnosti za plovidbu je udvojena oznaka (oznaka-dvojnik) koja može imati radarski far </a:t>
            </a:r>
            <a:r>
              <a:rPr lang="hr-HR" sz="2400" dirty="0" err="1"/>
              <a:t>odgovarač</a:t>
            </a:r>
            <a:r>
              <a:rPr lang="hr-HR" sz="2400" dirty="0"/>
              <a:t> (RACON) s kodnim slovom </a:t>
            </a:r>
            <a:r>
              <a:rPr lang="hr-HR" sz="2400" dirty="0" smtClean="0"/>
              <a:t>D, </a:t>
            </a:r>
            <a:r>
              <a:rPr lang="hr-HR" sz="2400" dirty="0"/>
              <a:t>koji na ekranu radara prikazuje duljinu signala od jedne nautičke milje</a:t>
            </a:r>
            <a:r>
              <a:rPr lang="hr-HR" sz="2400" dirty="0" smtClean="0"/>
              <a:t>. Oznaka-dvojnik </a:t>
            </a:r>
            <a:r>
              <a:rPr lang="hr-HR" sz="2400" dirty="0"/>
              <a:t>može se ukloniti onda kada nadležne pomorske vlasti smatraju da je informacija o novoj prepreci dovoljno poznata</a:t>
            </a:r>
            <a:r>
              <a:rPr lang="hr-HR" sz="2400" dirty="0" smtClean="0"/>
              <a:t>. Svjetla </a:t>
            </a:r>
            <a:r>
              <a:rPr lang="hr-HR" sz="2400" dirty="0"/>
              <a:t>na oznaci za ovu opasnost moraju imati odgovarajući vrlo brzi bljesak ili brzi bljesak odgovarajućeg lateralnog (bočnog) ili kardinalnog (osnovnog) </a:t>
            </a:r>
            <a:r>
              <a:rPr lang="hr-HR" sz="2400" dirty="0" smtClean="0"/>
              <a:t>znaka.</a:t>
            </a:r>
            <a:endParaRPr lang="hr-H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Označavanje mostova</a:t>
            </a:r>
            <a:endParaRPr lang="hr-HR" b="1" dirty="0"/>
          </a:p>
        </p:txBody>
      </p:sp>
      <p:sp>
        <p:nvSpPr>
          <p:cNvPr id="3" name="Rezervirano mjesto sadržaja 2"/>
          <p:cNvSpPr>
            <a:spLocks noGrp="1"/>
          </p:cNvSpPr>
          <p:nvPr>
            <p:ph idx="1"/>
          </p:nvPr>
        </p:nvSpPr>
        <p:spPr>
          <a:xfrm>
            <a:off x="457200" y="1340768"/>
            <a:ext cx="8229600" cy="5112568"/>
          </a:xfrm>
        </p:spPr>
        <p:txBody>
          <a:bodyPr>
            <a:normAutofit fontScale="85000" lnSpcReduction="20000"/>
          </a:bodyPr>
          <a:lstStyle/>
          <a:p>
            <a:r>
              <a:rPr lang="hr-HR" sz="2800" dirty="0"/>
              <a:t>Mostovi se u ovisnosti od maksimalne </a:t>
            </a:r>
            <a:r>
              <a:rPr lang="hr-HR" sz="2800" dirty="0" smtClean="0"/>
              <a:t>visine, </a:t>
            </a:r>
            <a:r>
              <a:rPr lang="hr-HR" sz="2800" dirty="0"/>
              <a:t>dubine </a:t>
            </a:r>
            <a:r>
              <a:rPr lang="hr-HR" sz="2800" dirty="0" smtClean="0"/>
              <a:t>vode, </a:t>
            </a:r>
            <a:r>
              <a:rPr lang="hr-HR" sz="2800" dirty="0"/>
              <a:t>zaštite </a:t>
            </a:r>
            <a:r>
              <a:rPr lang="hr-HR" sz="2800" dirty="0" smtClean="0"/>
              <a:t>stupova, </a:t>
            </a:r>
            <a:r>
              <a:rPr lang="hr-HR" sz="2800" dirty="0"/>
              <a:t>režima plovidbe u jednom ili u oba smjera označavaju na sljedeći </a:t>
            </a:r>
            <a:r>
              <a:rPr lang="hr-HR" sz="2800" dirty="0" smtClean="0"/>
              <a:t>način:</a:t>
            </a:r>
            <a:endParaRPr lang="hr-HR" sz="2800" dirty="0"/>
          </a:p>
          <a:p>
            <a:pPr lvl="0"/>
            <a:r>
              <a:rPr lang="hr-HR" sz="2800" b="1" dirty="0">
                <a:solidFill>
                  <a:srgbClr val="FF0000"/>
                </a:solidFill>
              </a:rPr>
              <a:t>Za dnevnu plovidbu</a:t>
            </a:r>
            <a:endParaRPr lang="hr-HR" sz="2800" dirty="0">
              <a:solidFill>
                <a:srgbClr val="FF0000"/>
              </a:solidFill>
            </a:endParaRPr>
          </a:p>
          <a:p>
            <a:pPr lvl="1"/>
            <a:r>
              <a:rPr lang="hr-HR" sz="2600" dirty="0"/>
              <a:t>zelena boja s desne strane</a:t>
            </a:r>
          </a:p>
          <a:p>
            <a:pPr lvl="1"/>
            <a:r>
              <a:rPr lang="hr-HR" sz="2600" dirty="0"/>
              <a:t>crvena boja s lijeve strane</a:t>
            </a:r>
          </a:p>
          <a:p>
            <a:pPr lvl="1"/>
            <a:r>
              <a:rPr lang="hr-HR" sz="2600" dirty="0"/>
              <a:t>ako se smatra potrebnim i ako je plovidba moguća u punom rasponu mosta oznake se postavljaju na stupovima istog, a ako je plovidba moguća samo u jednom dijelu raspona mosta , oznake se postavljaju iznad ili na plovnom kanalu označavajući sigurne granice istoga i </a:t>
            </a:r>
            <a:r>
              <a:rPr lang="hr-HR" sz="2600" dirty="0" smtClean="0"/>
              <a:t>to:</a:t>
            </a:r>
            <a:endParaRPr lang="hr-HR" sz="2600" dirty="0"/>
          </a:p>
          <a:p>
            <a:pPr lvl="2"/>
            <a:r>
              <a:rPr lang="hr-HR" dirty="0"/>
              <a:t>s desne strane panel oblika istostraničnog trokuta obojen zeleno i s vrhom okrenutim prema gore </a:t>
            </a:r>
          </a:p>
          <a:p>
            <a:pPr lvl="2"/>
            <a:r>
              <a:rPr lang="hr-HR" dirty="0"/>
              <a:t>s lijeve strane panel oblika kvadrata obojen crveno </a:t>
            </a:r>
          </a:p>
          <a:p>
            <a:pPr lvl="2"/>
            <a:r>
              <a:rPr lang="hr-HR" dirty="0"/>
              <a:t>najbolja tj. preporučena točka prolaza označuje se s okruglim panelom obojenim s crvenim i bijelim vertikalnim prugama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Označavanje mostova</a:t>
            </a:r>
            <a:endParaRPr lang="hr-HR" b="1" dirty="0"/>
          </a:p>
        </p:txBody>
      </p:sp>
      <p:sp>
        <p:nvSpPr>
          <p:cNvPr id="3" name="Rezervirano mjesto sadržaja 2"/>
          <p:cNvSpPr>
            <a:spLocks noGrp="1"/>
          </p:cNvSpPr>
          <p:nvPr>
            <p:ph idx="1"/>
          </p:nvPr>
        </p:nvSpPr>
        <p:spPr>
          <a:xfrm>
            <a:off x="457200" y="1412776"/>
            <a:ext cx="8229600" cy="5184576"/>
          </a:xfrm>
        </p:spPr>
        <p:txBody>
          <a:bodyPr>
            <a:normAutofit fontScale="62500" lnSpcReduction="20000"/>
          </a:bodyPr>
          <a:lstStyle/>
          <a:p>
            <a:pPr>
              <a:lnSpc>
                <a:spcPct val="120000"/>
              </a:lnSpc>
            </a:pPr>
            <a:r>
              <a:rPr lang="hr-HR" sz="3800" b="1" dirty="0">
                <a:solidFill>
                  <a:srgbClr val="FF0000"/>
                </a:solidFill>
              </a:rPr>
              <a:t>Za noćnu plovidbu </a:t>
            </a:r>
            <a:endParaRPr lang="hr-HR" sz="3800" dirty="0">
              <a:solidFill>
                <a:srgbClr val="FF0000"/>
              </a:solidFill>
            </a:endParaRPr>
          </a:p>
          <a:p>
            <a:pPr lvl="1">
              <a:lnSpc>
                <a:spcPct val="120000"/>
              </a:lnSpc>
            </a:pPr>
            <a:r>
              <a:rPr lang="hr-HR" sz="3500" dirty="0" smtClean="0"/>
              <a:t>crvena </a:t>
            </a:r>
            <a:r>
              <a:rPr lang="hr-HR" sz="3500" dirty="0"/>
              <a:t>ili zelena ritmička svjetla za označavanje strana plovnog kanala</a:t>
            </a:r>
            <a:r>
              <a:rPr lang="hr-HR" sz="3500" dirty="0" smtClean="0"/>
              <a:t>. Ako </a:t>
            </a:r>
            <a:r>
              <a:rPr lang="hr-HR" sz="3500" dirty="0"/>
              <a:t>je plovidba moguća u punom rasponu mosta svjetla se postavljaju na stupovima istoga, a ako je plovidba moguća samo u jednom dijelu raspona mosta svjetla se postavljaju iznad ili na plovnom kanalu označavajući sigurne granice istoga</a:t>
            </a:r>
          </a:p>
          <a:p>
            <a:pPr lvl="1">
              <a:lnSpc>
                <a:spcPct val="120000"/>
              </a:lnSpc>
            </a:pPr>
            <a:r>
              <a:rPr lang="hr-HR" sz="3500" dirty="0" smtClean="0"/>
              <a:t>najbolja </a:t>
            </a:r>
            <a:r>
              <a:rPr lang="hr-HR" sz="3500" dirty="0"/>
              <a:t>(preporučena) točka prolaza označuje se s bijelim svjetlom ili svjetlima </a:t>
            </a:r>
            <a:r>
              <a:rPr lang="hr-HR" sz="3500" dirty="0" smtClean="0"/>
              <a:t>smještenim </a:t>
            </a:r>
            <a:r>
              <a:rPr lang="hr-HR" sz="3500" dirty="0"/>
              <a:t>ispod otvora mosta , a karakteristike svjetla su one predviđene oznakom za označavanje sigurnih voda</a:t>
            </a:r>
          </a:p>
          <a:p>
            <a:pPr>
              <a:lnSpc>
                <a:spcPct val="120000"/>
              </a:lnSpc>
            </a:pPr>
            <a:r>
              <a:rPr lang="hr-HR" sz="3800" dirty="0"/>
              <a:t>Kao alternativa svjetlima </a:t>
            </a:r>
            <a:r>
              <a:rPr lang="hr-HR" sz="3800" dirty="0" smtClean="0"/>
              <a:t>i </a:t>
            </a:r>
            <a:r>
              <a:rPr lang="hr-HR" sz="3800" dirty="0"/>
              <a:t>reflektorima mogu biti osvijetljene dnevne navigacijske </a:t>
            </a:r>
            <a:r>
              <a:rPr lang="hr-HR" sz="3800" dirty="0" smtClean="0"/>
              <a:t>oznake, </a:t>
            </a:r>
            <a:r>
              <a:rPr lang="hr-HR" sz="3800" dirty="0"/>
              <a:t>a i osvjetljenje stupova mosta može dati zadovoljavajuću oznaku plovnog puta</a:t>
            </a:r>
            <a:r>
              <a:rPr lang="hr-HR" sz="3800" dirty="0" smtClean="0"/>
              <a:t>. Noću </a:t>
            </a:r>
            <a:r>
              <a:rPr lang="hr-HR" sz="3800" dirty="0"/>
              <a:t>se može koristiti i reflektirajući materijal za dnevne oznake</a:t>
            </a:r>
            <a:r>
              <a:rPr lang="hr-HR" sz="3400" dirty="0"/>
              <a:t>.</a:t>
            </a:r>
          </a:p>
          <a:p>
            <a:endParaRPr lang="hr-H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Označavanje mostova</a:t>
            </a:r>
            <a:endParaRPr lang="hr-HR" b="1" dirty="0"/>
          </a:p>
        </p:txBody>
      </p:sp>
      <p:pic>
        <p:nvPicPr>
          <p:cNvPr id="4" name="Rezervirano mjesto sadržaja 3" descr="most liva strana.PNG"/>
          <p:cNvPicPr>
            <a:picLocks noGrp="1" noChangeAspect="1"/>
          </p:cNvPicPr>
          <p:nvPr>
            <p:ph idx="1"/>
          </p:nvPr>
        </p:nvPicPr>
        <p:blipFill>
          <a:blip r:embed="rId2" cstate="print"/>
          <a:stretch>
            <a:fillRect/>
          </a:stretch>
        </p:blipFill>
        <p:spPr>
          <a:xfrm>
            <a:off x="251520" y="2708920"/>
            <a:ext cx="2638793" cy="2305372"/>
          </a:xfrm>
        </p:spPr>
      </p:pic>
      <p:pic>
        <p:nvPicPr>
          <p:cNvPr id="5" name="Slika 4" descr="most najbolja točka prolaza.PNG"/>
          <p:cNvPicPr>
            <a:picLocks noChangeAspect="1"/>
          </p:cNvPicPr>
          <p:nvPr/>
        </p:nvPicPr>
        <p:blipFill>
          <a:blip r:embed="rId3" cstate="print"/>
          <a:stretch>
            <a:fillRect/>
          </a:stretch>
        </p:blipFill>
        <p:spPr>
          <a:xfrm>
            <a:off x="3275856" y="2708920"/>
            <a:ext cx="2657846" cy="2295846"/>
          </a:xfrm>
          <a:prstGeom prst="rect">
            <a:avLst/>
          </a:prstGeom>
        </p:spPr>
      </p:pic>
      <p:pic>
        <p:nvPicPr>
          <p:cNvPr id="6" name="Slika 5" descr="most desna strana.PNG"/>
          <p:cNvPicPr>
            <a:picLocks noChangeAspect="1"/>
          </p:cNvPicPr>
          <p:nvPr/>
        </p:nvPicPr>
        <p:blipFill>
          <a:blip r:embed="rId4" cstate="print"/>
          <a:stretch>
            <a:fillRect/>
          </a:stretch>
        </p:blipFill>
        <p:spPr>
          <a:xfrm>
            <a:off x="6156176" y="2708920"/>
            <a:ext cx="2648320" cy="23053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88640"/>
            <a:ext cx="8229600" cy="1143000"/>
          </a:xfrm>
        </p:spPr>
        <p:txBody>
          <a:bodyPr>
            <a:normAutofit fontScale="90000"/>
          </a:bodyPr>
          <a:lstStyle/>
          <a:p>
            <a:r>
              <a:rPr lang="hr-HR" b="1" dirty="0" smtClean="0"/>
              <a:t>Označavanje pomorskih plovnih putova</a:t>
            </a:r>
            <a:endParaRPr lang="hr-HR" b="1" dirty="0"/>
          </a:p>
        </p:txBody>
      </p:sp>
      <p:sp>
        <p:nvSpPr>
          <p:cNvPr id="3" name="Rezervirano mjesto sadržaja 2"/>
          <p:cNvSpPr>
            <a:spLocks noGrp="1"/>
          </p:cNvSpPr>
          <p:nvPr>
            <p:ph idx="1"/>
          </p:nvPr>
        </p:nvSpPr>
        <p:spPr>
          <a:xfrm>
            <a:off x="467544" y="1412776"/>
            <a:ext cx="8229600" cy="5257800"/>
          </a:xfrm>
        </p:spPr>
        <p:txBody>
          <a:bodyPr>
            <a:normAutofit fontScale="62500" lnSpcReduction="20000"/>
          </a:bodyPr>
          <a:lstStyle/>
          <a:p>
            <a:pPr>
              <a:lnSpc>
                <a:spcPct val="120000"/>
              </a:lnSpc>
            </a:pPr>
            <a:r>
              <a:rPr lang="hr-HR" sz="3800" i="1" dirty="0" err="1">
                <a:solidFill>
                  <a:srgbClr val="FF0000"/>
                </a:solidFill>
              </a:rPr>
              <a:t>Balisaža</a:t>
            </a:r>
            <a:r>
              <a:rPr lang="hr-HR" sz="3800" dirty="0"/>
              <a:t> je sustav oznaka (plutača, znakova, svjetala) namijenjenih označavanju plovnih putova. Danas u svijetu postoji više od trideset različitih sustava označavanja plovnih putova</a:t>
            </a:r>
            <a:r>
              <a:rPr lang="hr-HR" sz="3800" dirty="0" smtClean="0"/>
              <a:t>.</a:t>
            </a:r>
          </a:p>
          <a:p>
            <a:pPr>
              <a:lnSpc>
                <a:spcPct val="120000"/>
              </a:lnSpc>
            </a:pPr>
            <a:r>
              <a:rPr lang="hr-HR" sz="3800" dirty="0">
                <a:solidFill>
                  <a:srgbClr val="FF0000"/>
                </a:solidFill>
              </a:rPr>
              <a:t>Najvažnije su pomorske oznake međunarodne udruge svjetioničarskih službi odnosno  </a:t>
            </a:r>
            <a:r>
              <a:rPr lang="hr-HR" sz="3800" i="1" dirty="0">
                <a:solidFill>
                  <a:srgbClr val="FF0000"/>
                </a:solidFill>
              </a:rPr>
              <a:t>sustava IALA </a:t>
            </a:r>
            <a:r>
              <a:rPr lang="hr-HR" sz="3800" i="1" dirty="0"/>
              <a:t>(</a:t>
            </a:r>
            <a:r>
              <a:rPr lang="hr-HR" sz="3800" i="1" dirty="0" err="1"/>
              <a:t>engl</a:t>
            </a:r>
            <a:r>
              <a:rPr lang="hr-HR" sz="3800" i="1" dirty="0"/>
              <a:t>. IALA – </a:t>
            </a:r>
            <a:r>
              <a:rPr lang="hr-HR" sz="3800" i="1" dirty="0" err="1"/>
              <a:t>International</a:t>
            </a:r>
            <a:r>
              <a:rPr lang="hr-HR" sz="3800" i="1" dirty="0"/>
              <a:t> </a:t>
            </a:r>
            <a:r>
              <a:rPr lang="hr-HR" sz="3800" i="1" dirty="0" err="1"/>
              <a:t>Association</a:t>
            </a:r>
            <a:r>
              <a:rPr lang="hr-HR" sz="3800" i="1" dirty="0"/>
              <a:t> of </a:t>
            </a:r>
            <a:r>
              <a:rPr lang="hr-HR" sz="3800" i="1" dirty="0" err="1"/>
              <a:t>Lighthouse</a:t>
            </a:r>
            <a:r>
              <a:rPr lang="hr-HR" sz="3800" i="1" dirty="0"/>
              <a:t> </a:t>
            </a:r>
            <a:r>
              <a:rPr lang="hr-HR" sz="3800" i="1" dirty="0" err="1"/>
              <a:t>Authorities</a:t>
            </a:r>
            <a:r>
              <a:rPr lang="hr-HR" sz="3800" i="1" dirty="0" smtClean="0"/>
              <a:t>)</a:t>
            </a:r>
            <a:r>
              <a:rPr lang="hr-HR" sz="3800" dirty="0" smtClean="0"/>
              <a:t>. Razlikuje se:</a:t>
            </a:r>
            <a:endParaRPr lang="hr-HR" sz="3800" dirty="0"/>
          </a:p>
          <a:p>
            <a:pPr lvl="1">
              <a:lnSpc>
                <a:spcPct val="120000"/>
              </a:lnSpc>
            </a:pPr>
            <a:r>
              <a:rPr lang="hr-HR" sz="2600" i="1" dirty="0">
                <a:solidFill>
                  <a:srgbClr val="FF0000"/>
                </a:solidFill>
              </a:rPr>
              <a:t>sustav</a:t>
            </a:r>
            <a:r>
              <a:rPr lang="hr-HR" sz="2600" dirty="0">
                <a:solidFill>
                  <a:srgbClr val="FF0000"/>
                </a:solidFill>
              </a:rPr>
              <a:t> </a:t>
            </a:r>
            <a:r>
              <a:rPr lang="hr-HR" sz="2600" i="1" dirty="0">
                <a:solidFill>
                  <a:srgbClr val="FF0000"/>
                </a:solidFill>
              </a:rPr>
              <a:t>IALA A</a:t>
            </a:r>
            <a:r>
              <a:rPr lang="hr-HR" sz="2600" dirty="0">
                <a:solidFill>
                  <a:srgbClr val="FF0000"/>
                </a:solidFill>
              </a:rPr>
              <a:t> (crveno na lijevoj strani kanala dolazeći s mora)</a:t>
            </a:r>
          </a:p>
          <a:p>
            <a:pPr lvl="1">
              <a:lnSpc>
                <a:spcPct val="120000"/>
              </a:lnSpc>
            </a:pPr>
            <a:r>
              <a:rPr lang="hr-HR" sz="2600" i="1" dirty="0">
                <a:solidFill>
                  <a:srgbClr val="FF0000"/>
                </a:solidFill>
              </a:rPr>
              <a:t>sustav</a:t>
            </a:r>
            <a:r>
              <a:rPr lang="hr-HR" sz="2600" dirty="0">
                <a:solidFill>
                  <a:srgbClr val="FF0000"/>
                </a:solidFill>
              </a:rPr>
              <a:t> </a:t>
            </a:r>
            <a:r>
              <a:rPr lang="hr-HR" sz="2600" i="1" dirty="0">
                <a:solidFill>
                  <a:srgbClr val="FF0000"/>
                </a:solidFill>
              </a:rPr>
              <a:t>IALA B</a:t>
            </a:r>
            <a:r>
              <a:rPr lang="hr-HR" sz="2600" dirty="0">
                <a:solidFill>
                  <a:srgbClr val="FF0000"/>
                </a:solidFill>
              </a:rPr>
              <a:t> (crveno na desnoj strani kanala dolazeći s mora</a:t>
            </a:r>
            <a:r>
              <a:rPr lang="hr-HR" sz="2600" dirty="0" smtClean="0">
                <a:solidFill>
                  <a:srgbClr val="FF0000"/>
                </a:solidFill>
              </a:rPr>
              <a:t>)</a:t>
            </a:r>
          </a:p>
          <a:p>
            <a:pPr>
              <a:lnSpc>
                <a:spcPct val="120000"/>
              </a:lnSpc>
            </a:pPr>
            <a:r>
              <a:rPr lang="hr-HR" sz="3800" dirty="0"/>
              <a:t>Sustav </a:t>
            </a:r>
            <a:r>
              <a:rPr lang="hr-HR" sz="3800" i="1" dirty="0"/>
              <a:t>A</a:t>
            </a:r>
            <a:r>
              <a:rPr lang="hr-HR" sz="3800" dirty="0"/>
              <a:t> prihvatile su države u zoni </a:t>
            </a:r>
            <a:r>
              <a:rPr lang="hr-HR" sz="3800" i="1" dirty="0" smtClean="0"/>
              <a:t>A</a:t>
            </a:r>
            <a:r>
              <a:rPr lang="hr-HR" sz="3800" dirty="0" smtClean="0"/>
              <a:t>, </a:t>
            </a:r>
            <a:r>
              <a:rPr lang="hr-HR" sz="3800" dirty="0"/>
              <a:t>Europa, Australija, Novi Zeland, </a:t>
            </a:r>
            <a:r>
              <a:rPr lang="hr-HR" sz="3800" dirty="0" smtClean="0"/>
              <a:t>Grenland, </a:t>
            </a:r>
            <a:r>
              <a:rPr lang="hr-HR" sz="3800" dirty="0"/>
              <a:t>I</a:t>
            </a:r>
            <a:r>
              <a:rPr lang="hr-HR" sz="3800" dirty="0" smtClean="0"/>
              <a:t>sland , Afrika </a:t>
            </a:r>
            <a:r>
              <a:rPr lang="hr-HR" sz="3800" dirty="0"/>
              <a:t>i neke azijske zemlje. Sustav </a:t>
            </a:r>
            <a:r>
              <a:rPr lang="hr-HR" sz="3800" i="1" dirty="0"/>
              <a:t>B</a:t>
            </a:r>
            <a:r>
              <a:rPr lang="hr-HR" sz="3800" dirty="0"/>
              <a:t> prihvatile su države u zoni </a:t>
            </a:r>
            <a:r>
              <a:rPr lang="hr-HR" sz="3800" i="1" dirty="0"/>
              <a:t>B</a:t>
            </a:r>
            <a:r>
              <a:rPr lang="hr-HR" sz="3800" dirty="0"/>
              <a:t>, Sjeverna i Južna Amerika, Japan, Koreja, Filipini.</a:t>
            </a:r>
          </a:p>
          <a:p>
            <a:endParaRPr lang="hr-H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Pomorska svjetla</a:t>
            </a:r>
            <a:endParaRPr lang="hr-HR" b="1" dirty="0"/>
          </a:p>
        </p:txBody>
      </p:sp>
      <p:sp>
        <p:nvSpPr>
          <p:cNvPr id="3" name="Rezervirano mjesto sadržaja 2"/>
          <p:cNvSpPr>
            <a:spLocks noGrp="1"/>
          </p:cNvSpPr>
          <p:nvPr>
            <p:ph idx="1"/>
          </p:nvPr>
        </p:nvSpPr>
        <p:spPr/>
        <p:txBody>
          <a:bodyPr>
            <a:normAutofit/>
          </a:bodyPr>
          <a:lstStyle/>
          <a:p>
            <a:r>
              <a:rPr lang="hr-HR" sz="2400" dirty="0" smtClean="0">
                <a:solidFill>
                  <a:srgbClr val="FF0000"/>
                </a:solidFill>
              </a:rPr>
              <a:t>Pomorska svjetla </a:t>
            </a:r>
            <a:r>
              <a:rPr lang="hr-HR" sz="2400" dirty="0">
                <a:solidFill>
                  <a:srgbClr val="FF0000"/>
                </a:solidFill>
              </a:rPr>
              <a:t>su noćne navigacijske oznake</a:t>
            </a:r>
            <a:r>
              <a:rPr lang="hr-HR" sz="2400" dirty="0"/>
              <a:t>. </a:t>
            </a:r>
            <a:endParaRPr lang="hr-HR" sz="2400" dirty="0" smtClean="0"/>
          </a:p>
          <a:p>
            <a:r>
              <a:rPr lang="hr-HR" sz="2400" dirty="0" smtClean="0">
                <a:solidFill>
                  <a:srgbClr val="FF0000"/>
                </a:solidFill>
              </a:rPr>
              <a:t>Mogu </a:t>
            </a:r>
            <a:r>
              <a:rPr lang="hr-HR" sz="2400" dirty="0">
                <a:solidFill>
                  <a:srgbClr val="FF0000"/>
                </a:solidFill>
              </a:rPr>
              <a:t>biti primarna i </a:t>
            </a:r>
            <a:r>
              <a:rPr lang="hr-HR" sz="2400" dirty="0" smtClean="0">
                <a:solidFill>
                  <a:srgbClr val="FF0000"/>
                </a:solidFill>
              </a:rPr>
              <a:t>sekundarna </a:t>
            </a:r>
          </a:p>
          <a:p>
            <a:pPr lvl="1"/>
            <a:r>
              <a:rPr lang="hr-HR" sz="2000" dirty="0" smtClean="0">
                <a:solidFill>
                  <a:srgbClr val="FF0000"/>
                </a:solidFill>
              </a:rPr>
              <a:t>Primarna </a:t>
            </a:r>
            <a:r>
              <a:rPr lang="hr-HR" sz="2000" dirty="0">
                <a:solidFill>
                  <a:srgbClr val="FF0000"/>
                </a:solidFill>
              </a:rPr>
              <a:t>su: svjetionici i brodovi </a:t>
            </a:r>
            <a:r>
              <a:rPr lang="hr-HR" sz="2000" dirty="0" smtClean="0">
                <a:solidFill>
                  <a:srgbClr val="FF0000"/>
                </a:solidFill>
              </a:rPr>
              <a:t>svjetionici</a:t>
            </a:r>
          </a:p>
          <a:p>
            <a:pPr lvl="1"/>
            <a:r>
              <a:rPr lang="hr-HR" sz="2000" dirty="0" smtClean="0">
                <a:solidFill>
                  <a:srgbClr val="FF0000"/>
                </a:solidFill>
              </a:rPr>
              <a:t>sekundarna </a:t>
            </a:r>
            <a:r>
              <a:rPr lang="hr-HR" sz="2000" dirty="0">
                <a:solidFill>
                  <a:srgbClr val="FF0000"/>
                </a:solidFill>
              </a:rPr>
              <a:t>su: obalna svjetla, lučka svjetla i svjetleće plutače</a:t>
            </a:r>
            <a:r>
              <a:rPr lang="hr-HR" sz="2000" dirty="0" smtClean="0"/>
              <a:t>.</a:t>
            </a:r>
          </a:p>
          <a:p>
            <a:r>
              <a:rPr lang="hr-HR" sz="2400" dirty="0" smtClean="0"/>
              <a:t>Svjetionici </a:t>
            </a:r>
            <a:r>
              <a:rPr lang="hr-HR" sz="2400" dirty="0"/>
              <a:t>su orijentacijske točke prvog reda, obalna svjetla su orijentacijske točke drugog reda, a lučka svjetla su orijentacijske točke trećeg </a:t>
            </a:r>
            <a:r>
              <a:rPr lang="hr-HR" sz="2400" dirty="0" smtClean="0"/>
              <a:t>reda.</a:t>
            </a:r>
            <a:endParaRPr lang="hr-H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Svjetionici i brodovi svjetionici</a:t>
            </a:r>
            <a:endParaRPr lang="hr-HR" b="1" dirty="0"/>
          </a:p>
        </p:txBody>
      </p:sp>
      <p:sp>
        <p:nvSpPr>
          <p:cNvPr id="3" name="Rezervirano mjesto sadržaja 2"/>
          <p:cNvSpPr>
            <a:spLocks noGrp="1"/>
          </p:cNvSpPr>
          <p:nvPr>
            <p:ph idx="1"/>
          </p:nvPr>
        </p:nvSpPr>
        <p:spPr/>
        <p:txBody>
          <a:bodyPr>
            <a:normAutofit/>
          </a:bodyPr>
          <a:lstStyle/>
          <a:p>
            <a:r>
              <a:rPr lang="hr-HR" sz="2400" dirty="0">
                <a:solidFill>
                  <a:srgbClr val="FF0000"/>
                </a:solidFill>
              </a:rPr>
              <a:t>Postavljaju se na važnim orijentacijskim i opasnim pozicijama na fiksnim točkama (kopno) hrid, </a:t>
            </a:r>
            <a:r>
              <a:rPr lang="hr-HR" sz="2400" dirty="0" smtClean="0">
                <a:solidFill>
                  <a:srgbClr val="FF0000"/>
                </a:solidFill>
              </a:rPr>
              <a:t>otok.</a:t>
            </a:r>
          </a:p>
          <a:p>
            <a:r>
              <a:rPr lang="hr-HR" sz="2400" dirty="0" smtClean="0"/>
              <a:t>Određena </a:t>
            </a:r>
            <a:r>
              <a:rPr lang="hr-HR" sz="2400" dirty="0"/>
              <a:t>karakteristika svjetionika postiže se odgovarajućim brojem leća (broj bljeskova u grupi) i brzinom rotacije sustava leća oko fokusa (izvora svjetla) – </a:t>
            </a:r>
            <a:r>
              <a:rPr lang="hr-HR" sz="2400" dirty="0">
                <a:solidFill>
                  <a:srgbClr val="FF0000"/>
                </a:solidFill>
              </a:rPr>
              <a:t>period </a:t>
            </a:r>
            <a:r>
              <a:rPr lang="hr-HR" sz="2400" dirty="0" smtClean="0">
                <a:solidFill>
                  <a:srgbClr val="FF0000"/>
                </a:solidFill>
              </a:rPr>
              <a:t>svjetla </a:t>
            </a:r>
            <a:endParaRPr lang="hr-HR" sz="2400" dirty="0">
              <a:solidFill>
                <a:srgbClr val="FF0000"/>
              </a:solidFill>
            </a:endParaRPr>
          </a:p>
          <a:p>
            <a:r>
              <a:rPr lang="hr-HR" sz="2400" dirty="0" smtClean="0"/>
              <a:t>Brodovi </a:t>
            </a:r>
            <a:r>
              <a:rPr lang="hr-HR" sz="2400" dirty="0"/>
              <a:t>svjetionici su  brodovi specijalne gradnje usidreni na navigacijski važnim </a:t>
            </a:r>
            <a:r>
              <a:rPr lang="hr-HR" sz="2400" dirty="0" smtClean="0"/>
              <a:t>pozicijama. </a:t>
            </a:r>
          </a:p>
          <a:p>
            <a:r>
              <a:rPr lang="hr-HR" sz="2400" dirty="0" smtClean="0"/>
              <a:t>Obojani </a:t>
            </a:r>
            <a:r>
              <a:rPr lang="hr-HR" sz="2400" dirty="0"/>
              <a:t>su izrazitim bojama, a na bokovima je ispisano ime broda – svjetionika velikim </a:t>
            </a:r>
            <a:r>
              <a:rPr lang="hr-HR" sz="2400" dirty="0" smtClean="0"/>
              <a:t>slovima</a:t>
            </a:r>
          </a:p>
          <a:p>
            <a:r>
              <a:rPr lang="hr-HR" sz="2400" dirty="0" smtClean="0"/>
              <a:t> Opremljeni </a:t>
            </a:r>
            <a:r>
              <a:rPr lang="hr-HR" sz="2400" dirty="0"/>
              <a:t>su radarskim farovima – </a:t>
            </a:r>
            <a:r>
              <a:rPr lang="hr-HR" sz="2400" dirty="0" err="1"/>
              <a:t>raconima</a:t>
            </a:r>
            <a:endParaRPr lang="hr-H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Sekundarna pomorska svjetla</a:t>
            </a:r>
            <a:endParaRPr lang="hr-HR" b="1" dirty="0"/>
          </a:p>
        </p:txBody>
      </p:sp>
      <p:sp>
        <p:nvSpPr>
          <p:cNvPr id="3" name="Rezervirano mjesto sadržaja 2"/>
          <p:cNvSpPr>
            <a:spLocks noGrp="1"/>
          </p:cNvSpPr>
          <p:nvPr>
            <p:ph idx="1"/>
          </p:nvPr>
        </p:nvSpPr>
        <p:spPr>
          <a:xfrm>
            <a:off x="457200" y="1600200"/>
            <a:ext cx="8229600" cy="4709120"/>
          </a:xfrm>
        </p:spPr>
        <p:txBody>
          <a:bodyPr>
            <a:normAutofit/>
          </a:bodyPr>
          <a:lstStyle/>
          <a:p>
            <a:r>
              <a:rPr lang="hr-HR" sz="2400" dirty="0">
                <a:solidFill>
                  <a:srgbClr val="FF0000"/>
                </a:solidFill>
              </a:rPr>
              <a:t>Obalna svjetla</a:t>
            </a:r>
            <a:r>
              <a:rPr lang="hr-HR" sz="2400" dirty="0"/>
              <a:t> su orijentacijske točke u obalnoj plovidbi i označavaju isturene dijelove obale, prolaze, kanale, prilaze lukama i navigacijske prepreke. </a:t>
            </a:r>
            <a:endParaRPr lang="hr-HR" sz="2400" dirty="0" smtClean="0"/>
          </a:p>
          <a:p>
            <a:r>
              <a:rPr lang="hr-HR" sz="2400" dirty="0" smtClean="0"/>
              <a:t>Namijenjena </a:t>
            </a:r>
            <a:r>
              <a:rPr lang="hr-HR" sz="2400" dirty="0"/>
              <a:t>su isključivo za plovljenje u priobalnom području. Ova svjetla imaju manju optičku od geografske </a:t>
            </a:r>
            <a:r>
              <a:rPr lang="hr-HR" sz="2400" dirty="0" smtClean="0"/>
              <a:t>vidljivosti.</a:t>
            </a:r>
            <a:endParaRPr lang="hr-HR" sz="2400" dirty="0"/>
          </a:p>
          <a:p>
            <a:r>
              <a:rPr lang="hr-HR" sz="2400" dirty="0" smtClean="0">
                <a:solidFill>
                  <a:srgbClr val="FF0000"/>
                </a:solidFill>
              </a:rPr>
              <a:t>Lučka </a:t>
            </a:r>
            <a:r>
              <a:rPr lang="hr-HR" sz="2400" dirty="0">
                <a:solidFill>
                  <a:srgbClr val="FF0000"/>
                </a:solidFill>
              </a:rPr>
              <a:t>svjetla </a:t>
            </a:r>
            <a:r>
              <a:rPr lang="hr-HR" sz="2400" dirty="0"/>
              <a:t>su smještena na orijentacijskim točkama trećeg reda. Označavaju prilaze lukama ili se nalaze u lukama. Obično su crvene ili zelene boje. </a:t>
            </a:r>
          </a:p>
          <a:p>
            <a:r>
              <a:rPr lang="hr-HR" sz="2400" dirty="0" smtClean="0"/>
              <a:t>Svjetleće </a:t>
            </a:r>
            <a:r>
              <a:rPr lang="hr-HR" sz="2400" dirty="0"/>
              <a:t>plutače se postavljaju kao oznake </a:t>
            </a:r>
            <a:r>
              <a:rPr lang="hr-HR" sz="2400" dirty="0" smtClean="0"/>
              <a:t>pličine</a:t>
            </a:r>
            <a:r>
              <a:rPr lang="hr-HR" sz="2400" dirty="0"/>
              <a:t>, podvodnih opasnosti ili plovnih </a:t>
            </a:r>
            <a:r>
              <a:rPr lang="hr-HR" sz="2400" dirty="0" smtClean="0"/>
              <a:t>putova.</a:t>
            </a:r>
            <a:endParaRPr lang="hr-H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Karakteristike pomorskih svjetala</a:t>
            </a:r>
            <a:endParaRPr lang="hr-HR" b="1" dirty="0"/>
          </a:p>
        </p:txBody>
      </p:sp>
      <p:sp>
        <p:nvSpPr>
          <p:cNvPr id="3" name="Rezervirano mjesto sadržaja 2"/>
          <p:cNvSpPr>
            <a:spLocks noGrp="1"/>
          </p:cNvSpPr>
          <p:nvPr>
            <p:ph idx="1"/>
          </p:nvPr>
        </p:nvSpPr>
        <p:spPr>
          <a:xfrm>
            <a:off x="457200" y="1600200"/>
            <a:ext cx="8229600" cy="4853136"/>
          </a:xfrm>
        </p:spPr>
        <p:txBody>
          <a:bodyPr>
            <a:noAutofit/>
          </a:bodyPr>
          <a:lstStyle/>
          <a:p>
            <a:r>
              <a:rPr lang="hr-HR" sz="2400" dirty="0">
                <a:solidFill>
                  <a:srgbClr val="FF0000"/>
                </a:solidFill>
              </a:rPr>
              <a:t>Karakteristike pomorskih svjetala opisuju specifičnosti svjetlosti svjetionika, obalnog ili lučkog svjetla i njima se omogućuje nedvojbena identifikacija</a:t>
            </a:r>
            <a:r>
              <a:rPr lang="hr-HR" sz="2400" dirty="0"/>
              <a:t>. Sve pojedinosti opažane noću u radu pomorskog svjetla određuju njegovu karakteristiku a to su: </a:t>
            </a:r>
            <a:r>
              <a:rPr lang="hr-HR" sz="2400" dirty="0">
                <a:solidFill>
                  <a:srgbClr val="FF0000"/>
                </a:solidFill>
              </a:rPr>
              <a:t>broj svjetala i njihov međusobni položaj, boja, vrsta, period svijetljenja, intenzitet i domet svjetla</a:t>
            </a:r>
            <a:r>
              <a:rPr lang="hr-HR" sz="2400" dirty="0"/>
              <a:t>. </a:t>
            </a:r>
          </a:p>
          <a:p>
            <a:r>
              <a:rPr lang="hr-HR" sz="2400" dirty="0" smtClean="0"/>
              <a:t>Jedan </a:t>
            </a:r>
            <a:r>
              <a:rPr lang="hr-HR" sz="2400" dirty="0"/>
              <a:t>svjetionik može imati jedno, dva i više svjetala na sebi. U pogledu položaja svjetla se mogu nalaziti horizontalno jedno pored drugog ili vertikalno jedno ispod drugog. Na pomorskoj karti i u popisu svjetionika pored međusobnog položaja (</a:t>
            </a:r>
            <a:r>
              <a:rPr lang="hr-HR" sz="2400" dirty="0" err="1"/>
              <a:t>npr</a:t>
            </a:r>
            <a:r>
              <a:rPr lang="hr-HR" sz="2400" dirty="0"/>
              <a:t>. 2 </a:t>
            </a:r>
            <a:r>
              <a:rPr lang="hr-HR" sz="2400" dirty="0" err="1"/>
              <a:t>Vert</a:t>
            </a:r>
            <a:r>
              <a:rPr lang="hr-HR" sz="2400" dirty="0"/>
              <a:t>. CZ = dva vertikalno postavljena svjetla – jedno ispod drugog crveno i zeleno) navodi se i broj </a:t>
            </a:r>
            <a:r>
              <a:rPr lang="hr-HR" sz="2400" dirty="0" smtClean="0"/>
              <a:t>svjetala.</a:t>
            </a:r>
            <a:endParaRPr lang="hr-H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0"/>
            <a:ext cx="8229600" cy="1143000"/>
          </a:xfrm>
        </p:spPr>
        <p:txBody>
          <a:bodyPr/>
          <a:lstStyle/>
          <a:p>
            <a:r>
              <a:rPr lang="hr-HR" b="1" dirty="0" smtClean="0"/>
              <a:t>Karakteristike pomorskih svjetala</a:t>
            </a:r>
            <a:endParaRPr lang="hr-HR" b="1" dirty="0"/>
          </a:p>
        </p:txBody>
      </p:sp>
      <p:sp>
        <p:nvSpPr>
          <p:cNvPr id="3" name="Rezervirano mjesto sadržaja 2"/>
          <p:cNvSpPr>
            <a:spLocks noGrp="1"/>
          </p:cNvSpPr>
          <p:nvPr>
            <p:ph idx="1"/>
          </p:nvPr>
        </p:nvSpPr>
        <p:spPr>
          <a:xfrm>
            <a:off x="467544" y="1196752"/>
            <a:ext cx="8229600" cy="5256584"/>
          </a:xfrm>
        </p:spPr>
        <p:txBody>
          <a:bodyPr>
            <a:noAutofit/>
          </a:bodyPr>
          <a:lstStyle/>
          <a:p>
            <a:r>
              <a:rPr lang="hr-HR" sz="2400" dirty="0">
                <a:solidFill>
                  <a:srgbClr val="FF0000"/>
                </a:solidFill>
              </a:rPr>
              <a:t>Boja pomorskih svjetala može biti: bijela, žuta, plava, zelena, narančasta i crvena</a:t>
            </a:r>
            <a:r>
              <a:rPr lang="hr-HR" sz="2400" dirty="0"/>
              <a:t>. Boja svjetla dobiva se postavljanjem filtera ispred izvora (obojeno staklo – stakleno sito). Stakleno sito apsorbira izvjesnu količinu svjetlosnih zraka što smanjuje domet pomorskog svjetla. </a:t>
            </a:r>
            <a:r>
              <a:rPr lang="hr-HR" sz="2400" dirty="0">
                <a:solidFill>
                  <a:srgbClr val="FF0000"/>
                </a:solidFill>
              </a:rPr>
              <a:t>Najbolje se vidi bijelo svjetlo, narančasto- žuta boja se najbolje vidi u magli</a:t>
            </a:r>
            <a:r>
              <a:rPr lang="hr-HR" sz="2400" dirty="0" smtClean="0"/>
              <a:t>.</a:t>
            </a:r>
            <a:endParaRPr lang="hr-HR" sz="2400" dirty="0"/>
          </a:p>
          <a:p>
            <a:r>
              <a:rPr lang="hr-HR" sz="2400" dirty="0" smtClean="0">
                <a:solidFill>
                  <a:srgbClr val="FF0000"/>
                </a:solidFill>
              </a:rPr>
              <a:t>Način svijetljenja </a:t>
            </a:r>
            <a:r>
              <a:rPr lang="hr-HR" sz="2400" dirty="0">
                <a:solidFill>
                  <a:srgbClr val="FF0000"/>
                </a:solidFill>
              </a:rPr>
              <a:t>pomorskih </a:t>
            </a:r>
            <a:r>
              <a:rPr lang="hr-HR" sz="2400" dirty="0" smtClean="0">
                <a:solidFill>
                  <a:srgbClr val="FF0000"/>
                </a:solidFill>
              </a:rPr>
              <a:t>svjetala</a:t>
            </a:r>
            <a:r>
              <a:rPr lang="hr-HR" sz="2400" dirty="0" smtClean="0"/>
              <a:t>: </a:t>
            </a:r>
            <a:r>
              <a:rPr lang="hr-HR" sz="2400" dirty="0"/>
              <a:t>svjetlo može </a:t>
            </a:r>
            <a:r>
              <a:rPr lang="hr-HR" sz="2400" dirty="0" smtClean="0"/>
              <a:t>svijetliti </a:t>
            </a:r>
            <a:r>
              <a:rPr lang="hr-HR" sz="2400" dirty="0"/>
              <a:t>stalno i jednakomjerno u bljeskovima, isprekidano tamom, ili </a:t>
            </a:r>
            <a:r>
              <a:rPr lang="hr-HR" sz="2400" dirty="0" smtClean="0"/>
              <a:t>svijetliti </a:t>
            </a:r>
            <a:r>
              <a:rPr lang="hr-HR" sz="2400" dirty="0"/>
              <a:t>stalnim svjetlom koje se u pravilnim razmacima mijenja u bljesak relativno jačeg sjaja. Svjetla na bljeskove i na prekide se razlikuju po dužini trajanja tame odnosno svjetla. Prilikom bljeskova tama je duža, a kod svjetala na prekide svjetlo traje duže od tame. Bljeskovi kraći od 0,3 sekunde su nepogodni jer im domet naglo </a:t>
            </a:r>
            <a:r>
              <a:rPr lang="hr-HR" sz="2400" dirty="0" smtClean="0"/>
              <a:t>pada.</a:t>
            </a:r>
            <a:endParaRPr lang="hr-H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Karakteristike pomorskih svjetala</a:t>
            </a:r>
            <a:endParaRPr lang="hr-HR" b="1" dirty="0"/>
          </a:p>
        </p:txBody>
      </p:sp>
      <p:sp>
        <p:nvSpPr>
          <p:cNvPr id="3" name="Rezervirano mjesto sadržaja 2"/>
          <p:cNvSpPr>
            <a:spLocks noGrp="1"/>
          </p:cNvSpPr>
          <p:nvPr>
            <p:ph idx="1"/>
          </p:nvPr>
        </p:nvSpPr>
        <p:spPr>
          <a:xfrm>
            <a:off x="457200" y="1412776"/>
            <a:ext cx="8229600" cy="5112568"/>
          </a:xfrm>
        </p:spPr>
        <p:txBody>
          <a:bodyPr>
            <a:noAutofit/>
          </a:bodyPr>
          <a:lstStyle/>
          <a:p>
            <a:r>
              <a:rPr lang="hr-HR" sz="2400" dirty="0">
                <a:solidFill>
                  <a:srgbClr val="FF0000"/>
                </a:solidFill>
              </a:rPr>
              <a:t>Period svjetla </a:t>
            </a:r>
            <a:r>
              <a:rPr lang="hr-HR" sz="2400" dirty="0"/>
              <a:t>je vremenski razmak od početka jednog do početka drugog bljeska (za pojedinačne bljeskove) ili od početka jedne faze sa cijelim sistemom promjena do početka naredne jednake faze (</a:t>
            </a:r>
            <a:r>
              <a:rPr lang="hr-HR" sz="2400" dirty="0" err="1"/>
              <a:t>npr</a:t>
            </a:r>
            <a:r>
              <a:rPr lang="hr-HR" sz="2400" dirty="0"/>
              <a:t>. za svjetlo na bljeskove u grupi ili svjetlo na prekide s promjenom boje). Karakteristika i vrijeme  trajanja jedne faze označeni su na pomorskoj karti uz svako svjetlo, a trajanje svjetla i tame unutar jedne faze daje samo popis svjetionika</a:t>
            </a:r>
            <a:r>
              <a:rPr lang="hr-HR" sz="2400" dirty="0" smtClean="0"/>
              <a:t>.</a:t>
            </a:r>
            <a:endParaRPr lang="hr-HR" sz="2400" dirty="0"/>
          </a:p>
          <a:p>
            <a:r>
              <a:rPr lang="hr-HR" sz="2400" dirty="0" smtClean="0">
                <a:solidFill>
                  <a:srgbClr val="FF0000"/>
                </a:solidFill>
              </a:rPr>
              <a:t>Sektori </a:t>
            </a:r>
            <a:r>
              <a:rPr lang="hr-HR" sz="2400" dirty="0">
                <a:solidFill>
                  <a:srgbClr val="FF0000"/>
                </a:solidFill>
              </a:rPr>
              <a:t>svjetla </a:t>
            </a:r>
            <a:r>
              <a:rPr lang="hr-HR" sz="2400" dirty="0"/>
              <a:t>– označavaju sigurne i opasne sektore za plovidbu. </a:t>
            </a:r>
          </a:p>
          <a:p>
            <a:r>
              <a:rPr lang="hr-HR" sz="2400" dirty="0" smtClean="0">
                <a:solidFill>
                  <a:srgbClr val="FF0000"/>
                </a:solidFill>
              </a:rPr>
              <a:t>Opasni </a:t>
            </a:r>
            <a:r>
              <a:rPr lang="hr-HR" sz="2400" dirty="0">
                <a:solidFill>
                  <a:srgbClr val="FF0000"/>
                </a:solidFill>
              </a:rPr>
              <a:t>sektori </a:t>
            </a:r>
            <a:r>
              <a:rPr lang="hr-HR" sz="2400" dirty="0" smtClean="0">
                <a:solidFill>
                  <a:srgbClr val="FF0000"/>
                </a:solidFill>
              </a:rPr>
              <a:t>označeni su </a:t>
            </a:r>
            <a:r>
              <a:rPr lang="hr-HR" sz="2400" dirty="0">
                <a:solidFill>
                  <a:srgbClr val="FF0000"/>
                </a:solidFill>
              </a:rPr>
              <a:t>crvenom, a sigurni bijelom ili zelenom bojom</a:t>
            </a:r>
            <a:r>
              <a:rPr lang="hr-HR" sz="2400" dirty="0"/>
              <a:t>. Granični azimut pojedinih sektora su pravi azimut od 0</a:t>
            </a:r>
            <a:r>
              <a:rPr lang="hr-HR" sz="2400" baseline="30000" dirty="0"/>
              <a:t>o</a:t>
            </a:r>
            <a:r>
              <a:rPr lang="hr-HR" sz="2400" dirty="0"/>
              <a:t> do 360</a:t>
            </a:r>
            <a:r>
              <a:rPr lang="hr-HR" sz="2400" baseline="30000" dirty="0"/>
              <a:t>o</a:t>
            </a:r>
            <a:r>
              <a:rPr lang="hr-HR" sz="2400" dirty="0"/>
              <a:t> gledano s </a:t>
            </a:r>
            <a:r>
              <a:rPr lang="hr-HR" sz="2400" dirty="0" smtClean="0"/>
              <a:t>mora.</a:t>
            </a:r>
            <a:endParaRPr lang="hr-H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Karakteristike pomorskih svjetala</a:t>
            </a:r>
            <a:endParaRPr lang="hr-HR" b="1" dirty="0"/>
          </a:p>
        </p:txBody>
      </p:sp>
      <p:sp>
        <p:nvSpPr>
          <p:cNvPr id="3" name="Rezervirano mjesto sadržaja 2"/>
          <p:cNvSpPr>
            <a:spLocks noGrp="1"/>
          </p:cNvSpPr>
          <p:nvPr>
            <p:ph idx="1"/>
          </p:nvPr>
        </p:nvSpPr>
        <p:spPr/>
        <p:txBody>
          <a:bodyPr>
            <a:normAutofit/>
          </a:bodyPr>
          <a:lstStyle/>
          <a:p>
            <a:r>
              <a:rPr lang="hr-HR" sz="2400" dirty="0">
                <a:solidFill>
                  <a:srgbClr val="FF0000"/>
                </a:solidFill>
              </a:rPr>
              <a:t>Intenzitet</a:t>
            </a:r>
            <a:r>
              <a:rPr lang="hr-HR" sz="2400" dirty="0"/>
              <a:t> je jačina svjetlosnog izvora izražena u </a:t>
            </a:r>
            <a:r>
              <a:rPr lang="hr-HR" sz="2400" dirty="0" err="1" smtClean="0"/>
              <a:t>candelima</a:t>
            </a:r>
            <a:r>
              <a:rPr lang="hr-HR" sz="2400" dirty="0" smtClean="0"/>
              <a:t>. Kandela </a:t>
            </a:r>
            <a:r>
              <a:rPr lang="hr-HR" sz="2400" dirty="0"/>
              <a:t>je svjetlosna jakost u određenom smjeru izvora koje šalje monokromatsko zračenje frekvencije 540 </a:t>
            </a:r>
            <a:r>
              <a:rPr lang="hr-HR" sz="2400" dirty="0">
                <a:sym typeface="Symbol"/>
              </a:rPr>
              <a:t></a:t>
            </a:r>
            <a:r>
              <a:rPr lang="hr-HR" sz="2400" dirty="0"/>
              <a:t> 10</a:t>
            </a:r>
            <a:r>
              <a:rPr lang="hr-HR" sz="2400" baseline="30000" dirty="0"/>
              <a:t>12</a:t>
            </a:r>
            <a:r>
              <a:rPr lang="hr-HR" sz="2400" dirty="0"/>
              <a:t> herca i kojemu je energetska jakost u tom smjeru 1/683 Wata po steradijanu</a:t>
            </a:r>
            <a:r>
              <a:rPr lang="hr-HR" sz="2400" dirty="0" smtClean="0"/>
              <a:t>.</a:t>
            </a:r>
            <a:endParaRPr lang="hr-HR" sz="2400" dirty="0"/>
          </a:p>
          <a:p>
            <a:r>
              <a:rPr lang="hr-HR" sz="2400" dirty="0" smtClean="0">
                <a:solidFill>
                  <a:srgbClr val="FF0000"/>
                </a:solidFill>
              </a:rPr>
              <a:t>Domet</a:t>
            </a:r>
            <a:r>
              <a:rPr lang="hr-HR" sz="2400" dirty="0" smtClean="0"/>
              <a:t> </a:t>
            </a:r>
            <a:r>
              <a:rPr lang="hr-HR" sz="2400" dirty="0"/>
              <a:t>pomorskog svjetla je najveća udaljenost u nautičkim miljama na kojoj se u tamnoj noći može vidjeti svjetlo. Normalno oko prilagođeno tami uočit će svjetlo koje ga osvijetli jačinom od 0,2 </a:t>
            </a:r>
            <a:r>
              <a:rPr lang="hr-HR" sz="2400" dirty="0" err="1"/>
              <a:t>mikroluksa</a:t>
            </a:r>
            <a:r>
              <a:rPr lang="hr-HR" sz="2400" dirty="0"/>
              <a:t> = (0,2 </a:t>
            </a:r>
            <a:r>
              <a:rPr lang="hr-HR" sz="2400" dirty="0">
                <a:sym typeface="Symbol"/>
              </a:rPr>
              <a:t></a:t>
            </a:r>
            <a:r>
              <a:rPr lang="hr-HR" sz="2400" dirty="0"/>
              <a:t> 10</a:t>
            </a:r>
            <a:r>
              <a:rPr lang="hr-HR" sz="2400" baseline="30000" dirty="0"/>
              <a:t>-6</a:t>
            </a:r>
            <a:r>
              <a:rPr lang="hr-HR" sz="2400" dirty="0"/>
              <a:t> cd/m</a:t>
            </a:r>
            <a:r>
              <a:rPr lang="hr-HR" sz="2400" baseline="30000" dirty="0"/>
              <a:t>2</a:t>
            </a:r>
            <a:r>
              <a:rPr lang="hr-HR" sz="2400" dirty="0"/>
              <a:t>). Razlikuje se svjetlosni i geografski domet pomorskog </a:t>
            </a:r>
            <a:r>
              <a:rPr lang="hr-HR" sz="2400" dirty="0" smtClean="0"/>
              <a:t>svjetla.</a:t>
            </a:r>
            <a:endParaRPr lang="hr-H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Karakteristike pomorskih svjetala</a:t>
            </a:r>
            <a:endParaRPr lang="hr-HR" b="1" dirty="0"/>
          </a:p>
        </p:txBody>
      </p:sp>
      <p:sp>
        <p:nvSpPr>
          <p:cNvPr id="3" name="Rezervirano mjesto sadržaja 2"/>
          <p:cNvSpPr>
            <a:spLocks noGrp="1"/>
          </p:cNvSpPr>
          <p:nvPr>
            <p:ph idx="1"/>
          </p:nvPr>
        </p:nvSpPr>
        <p:spPr/>
        <p:txBody>
          <a:bodyPr>
            <a:normAutofit/>
          </a:bodyPr>
          <a:lstStyle/>
          <a:p>
            <a:r>
              <a:rPr lang="hr-HR" sz="2400" dirty="0">
                <a:solidFill>
                  <a:srgbClr val="FF0000"/>
                </a:solidFill>
              </a:rPr>
              <a:t>Svjetlosni domet </a:t>
            </a:r>
            <a:r>
              <a:rPr lang="hr-HR" sz="2400" dirty="0"/>
              <a:t>je najveća udaljenost izražena u M do koje se pravolinijski može vidjeti svjetlo. On zavisi samo od jačine izvora svjetla i od meteorološke vidljivosti. Vidljivost lijepog vremena je meteorološka vidljivost od 15 M. Za određivanje svjetlosnog dometa za određenu meteorološku vidljivost u trenutku osmatranja može se koristiti dijagram svjetlosnog dometa (ulazni argumenti su intenzitet svjetla u </a:t>
            </a:r>
            <a:r>
              <a:rPr lang="hr-HR" sz="2400" dirty="0" err="1"/>
              <a:t>candelama</a:t>
            </a:r>
            <a:r>
              <a:rPr lang="hr-HR" sz="2400" dirty="0"/>
              <a:t> iz Popisa svjetionika i meteorološka vidljivost koja se dobije mjerenjem instrumentima, procjenom  ili radio-meteorološkim izvještajem).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88640"/>
            <a:ext cx="8229600" cy="1143000"/>
          </a:xfrm>
        </p:spPr>
        <p:txBody>
          <a:bodyPr/>
          <a:lstStyle/>
          <a:p>
            <a:r>
              <a:rPr lang="hr-HR" b="1" dirty="0" smtClean="0"/>
              <a:t>Karakteristike pomorskih svjetala</a:t>
            </a:r>
            <a:endParaRPr lang="hr-HR" b="1" dirty="0"/>
          </a:p>
        </p:txBody>
      </p:sp>
      <p:sp>
        <p:nvSpPr>
          <p:cNvPr id="3" name="Rezervirano mjesto sadržaja 2"/>
          <p:cNvSpPr>
            <a:spLocks noGrp="1"/>
          </p:cNvSpPr>
          <p:nvPr>
            <p:ph idx="1"/>
          </p:nvPr>
        </p:nvSpPr>
        <p:spPr>
          <a:xfrm>
            <a:off x="395536" y="1268760"/>
            <a:ext cx="8229600" cy="5256584"/>
          </a:xfrm>
        </p:spPr>
        <p:txBody>
          <a:bodyPr>
            <a:normAutofit/>
          </a:bodyPr>
          <a:lstStyle/>
          <a:p>
            <a:r>
              <a:rPr lang="hr-HR" sz="2400" dirty="0">
                <a:solidFill>
                  <a:srgbClr val="FF0000"/>
                </a:solidFill>
              </a:rPr>
              <a:t>Geografski domet </a:t>
            </a:r>
            <a:r>
              <a:rPr lang="hr-HR" sz="2400" dirty="0"/>
              <a:t>je najveća udaljenost izražena u M na kojoj se vidi svjetlo s obzirom na zakrivljenost Zemlje i refrakciju. Ovaj domet zavisi od visine oka opažača i visine svjetla nad srednjom razinom mora te od srednje refrakcije. Na pomorskim kartama i u Popisu svjetionika naveden je geografski domet svjetla za visinu oka = 5 m, za srednji koeficijent refrakcije i normalne uvjete vidljivosti. Svjetlosni domet je obično veći od geografskog dometa svjetla</a:t>
            </a:r>
            <a:r>
              <a:rPr lang="hr-HR" sz="2400" dirty="0" smtClean="0"/>
              <a:t>.</a:t>
            </a:r>
            <a:endParaRPr lang="hr-HR" sz="2400" dirty="0"/>
          </a:p>
          <a:p>
            <a:r>
              <a:rPr lang="hr-HR" sz="2400" dirty="0" smtClean="0"/>
              <a:t>Geografski </a:t>
            </a:r>
            <a:r>
              <a:rPr lang="hr-HR" sz="2400" dirty="0"/>
              <a:t>domet svjetionika se može odrediti sljedećim izrazom:</a:t>
            </a:r>
          </a:p>
          <a:p>
            <a:pPr>
              <a:buNone/>
            </a:pPr>
            <a:endParaRPr lang="hr-HR" dirty="0"/>
          </a:p>
        </p:txBody>
      </p:sp>
      <p:pic>
        <p:nvPicPr>
          <p:cNvPr id="4" name="Slika 3" descr="formula 1.PNG"/>
          <p:cNvPicPr>
            <a:picLocks noChangeAspect="1"/>
          </p:cNvPicPr>
          <p:nvPr/>
        </p:nvPicPr>
        <p:blipFill>
          <a:blip r:embed="rId2" cstate="print"/>
          <a:stretch>
            <a:fillRect/>
          </a:stretch>
        </p:blipFill>
        <p:spPr>
          <a:xfrm>
            <a:off x="2771800" y="5013176"/>
            <a:ext cx="3926758" cy="165618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Dijagram svjetlosnog dometa</a:t>
            </a:r>
            <a:endParaRPr lang="hr-HR" b="1" dirty="0"/>
          </a:p>
        </p:txBody>
      </p:sp>
      <p:pic>
        <p:nvPicPr>
          <p:cNvPr id="4" name="Rezervirano mjesto sadržaja 3" descr="dijagram svjetlosnog dometa.PNG"/>
          <p:cNvPicPr>
            <a:picLocks noGrp="1" noChangeAspect="1"/>
          </p:cNvPicPr>
          <p:nvPr>
            <p:ph idx="1"/>
          </p:nvPr>
        </p:nvPicPr>
        <p:blipFill>
          <a:blip r:embed="rId2" cstate="print"/>
          <a:stretch>
            <a:fillRect/>
          </a:stretch>
        </p:blipFill>
        <p:spPr>
          <a:xfrm>
            <a:off x="611560" y="1484784"/>
            <a:ext cx="7920880" cy="482353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IALA sustav</a:t>
            </a:r>
            <a:endParaRPr lang="hr-HR" b="1" dirty="0"/>
          </a:p>
        </p:txBody>
      </p:sp>
      <p:pic>
        <p:nvPicPr>
          <p:cNvPr id="4" name="Rezervirano mjesto sadržaja 3" descr="iala podjela.PNG"/>
          <p:cNvPicPr>
            <a:picLocks noGrp="1" noChangeAspect="1"/>
          </p:cNvPicPr>
          <p:nvPr>
            <p:ph idx="1"/>
          </p:nvPr>
        </p:nvPicPr>
        <p:blipFill>
          <a:blip r:embed="rId2" cstate="print"/>
          <a:stretch>
            <a:fillRect/>
          </a:stretch>
        </p:blipFill>
        <p:spPr>
          <a:xfrm>
            <a:off x="539552" y="1772816"/>
            <a:ext cx="8000888" cy="432048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94122"/>
          </a:xfrm>
        </p:spPr>
        <p:txBody>
          <a:bodyPr>
            <a:normAutofit/>
          </a:bodyPr>
          <a:lstStyle/>
          <a:p>
            <a:r>
              <a:rPr lang="hr-HR" b="1" dirty="0" smtClean="0"/>
              <a:t>Neke od karakteristika svjetala</a:t>
            </a:r>
            <a:endParaRPr lang="hr-HR" b="1" dirty="0"/>
          </a:p>
        </p:txBody>
      </p:sp>
      <p:pic>
        <p:nvPicPr>
          <p:cNvPr id="4" name="Rezervirano mjesto sadržaja 3" descr="kar 1.PNG"/>
          <p:cNvPicPr>
            <a:picLocks noGrp="1" noChangeAspect="1"/>
          </p:cNvPicPr>
          <p:nvPr>
            <p:ph idx="1"/>
          </p:nvPr>
        </p:nvPicPr>
        <p:blipFill>
          <a:blip r:embed="rId2" cstate="print"/>
          <a:stretch>
            <a:fillRect/>
          </a:stretch>
        </p:blipFill>
        <p:spPr>
          <a:xfrm>
            <a:off x="611560" y="1628800"/>
            <a:ext cx="7849793" cy="4608512"/>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Neke od karakteristika svjetala</a:t>
            </a:r>
            <a:endParaRPr lang="hr-HR" b="1" dirty="0"/>
          </a:p>
        </p:txBody>
      </p:sp>
      <p:pic>
        <p:nvPicPr>
          <p:cNvPr id="4" name="Rezervirano mjesto sadržaja 3" descr="kar 2.PNG"/>
          <p:cNvPicPr>
            <a:picLocks noGrp="1" noChangeAspect="1"/>
          </p:cNvPicPr>
          <p:nvPr>
            <p:ph idx="1"/>
          </p:nvPr>
        </p:nvPicPr>
        <p:blipFill>
          <a:blip r:embed="rId2" cstate="print"/>
          <a:stretch>
            <a:fillRect/>
          </a:stretch>
        </p:blipFill>
        <p:spPr>
          <a:xfrm>
            <a:off x="827584" y="1412776"/>
            <a:ext cx="7416824" cy="432048"/>
          </a:xfrm>
        </p:spPr>
      </p:pic>
      <p:pic>
        <p:nvPicPr>
          <p:cNvPr id="5" name="Slika 4" descr="kar 3.PNG"/>
          <p:cNvPicPr>
            <a:picLocks noChangeAspect="1"/>
          </p:cNvPicPr>
          <p:nvPr/>
        </p:nvPicPr>
        <p:blipFill>
          <a:blip r:embed="rId3" cstate="print"/>
          <a:stretch>
            <a:fillRect/>
          </a:stretch>
        </p:blipFill>
        <p:spPr>
          <a:xfrm>
            <a:off x="971600" y="1988840"/>
            <a:ext cx="7056784" cy="449559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Kratice i simboli u popisu svjetala</a:t>
            </a:r>
            <a:endParaRPr lang="hr-HR" b="1" dirty="0"/>
          </a:p>
        </p:txBody>
      </p:sp>
      <p:pic>
        <p:nvPicPr>
          <p:cNvPr id="4" name="Rezervirano mjesto sadržaja 3" descr="kratice svjetla.PNG"/>
          <p:cNvPicPr>
            <a:picLocks noGrp="1" noChangeAspect="1"/>
          </p:cNvPicPr>
          <p:nvPr>
            <p:ph idx="1"/>
          </p:nvPr>
        </p:nvPicPr>
        <p:blipFill>
          <a:blip r:embed="rId2" cstate="print"/>
          <a:stretch>
            <a:fillRect/>
          </a:stretch>
        </p:blipFill>
        <p:spPr>
          <a:xfrm>
            <a:off x="611560" y="1628800"/>
            <a:ext cx="8006252" cy="4392488"/>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Boje svjetala</a:t>
            </a:r>
            <a:endParaRPr lang="hr-HR" b="1" dirty="0"/>
          </a:p>
        </p:txBody>
      </p:sp>
      <p:pic>
        <p:nvPicPr>
          <p:cNvPr id="4" name="Rezervirano mjesto sadržaja 3" descr="boje.PNG"/>
          <p:cNvPicPr>
            <a:picLocks noGrp="1" noChangeAspect="1"/>
          </p:cNvPicPr>
          <p:nvPr>
            <p:ph idx="1"/>
          </p:nvPr>
        </p:nvPicPr>
        <p:blipFill>
          <a:blip r:embed="rId2" cstate="print"/>
          <a:stretch>
            <a:fillRect/>
          </a:stretch>
        </p:blipFill>
        <p:spPr>
          <a:xfrm>
            <a:off x="827584" y="1772816"/>
            <a:ext cx="7809304" cy="3456384"/>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Primjer čitanja karakteristika svjetla</a:t>
            </a:r>
            <a:endParaRPr lang="hr-HR" b="1" dirty="0"/>
          </a:p>
        </p:txBody>
      </p:sp>
      <p:sp>
        <p:nvSpPr>
          <p:cNvPr id="3" name="Rezervirano mjesto sadržaja 2"/>
          <p:cNvSpPr>
            <a:spLocks noGrp="1"/>
          </p:cNvSpPr>
          <p:nvPr>
            <p:ph idx="1"/>
          </p:nvPr>
        </p:nvSpPr>
        <p:spPr/>
        <p:txBody>
          <a:bodyPr>
            <a:normAutofit/>
          </a:bodyPr>
          <a:lstStyle/>
          <a:p>
            <a:r>
              <a:rPr lang="hr-HR" sz="2800" b="1" dirty="0" smtClean="0"/>
              <a:t>B </a:t>
            </a:r>
            <a:r>
              <a:rPr lang="hr-HR" sz="2800" b="1" dirty="0" err="1" smtClean="0"/>
              <a:t>Bl</a:t>
            </a:r>
            <a:r>
              <a:rPr lang="hr-HR" sz="2800" b="1" dirty="0" smtClean="0"/>
              <a:t> 5s 12m 7M</a:t>
            </a:r>
          </a:p>
          <a:p>
            <a:pPr lvl="1"/>
            <a:r>
              <a:rPr lang="hr-HR" sz="2400" dirty="0" smtClean="0"/>
              <a:t>Bijeli bljesak, svakih 5 sekundi, visina svjetla iznad mora 12 metara, domet svjetla 7 nautičkih milja</a:t>
            </a:r>
          </a:p>
          <a:p>
            <a:r>
              <a:rPr lang="hr-HR" sz="2800" b="1" dirty="0" smtClean="0"/>
              <a:t>BC </a:t>
            </a:r>
            <a:r>
              <a:rPr lang="hr-HR" sz="2800" b="1" dirty="0" err="1" smtClean="0"/>
              <a:t>Bl</a:t>
            </a:r>
            <a:r>
              <a:rPr lang="hr-HR" sz="2800" b="1" dirty="0" smtClean="0"/>
              <a:t> (2) 10s 12m 8/5M</a:t>
            </a:r>
          </a:p>
          <a:p>
            <a:pPr lvl="1"/>
            <a:r>
              <a:rPr lang="hr-HR" sz="2400" dirty="0" smtClean="0"/>
              <a:t>Bijelo crveni bljesak, dva u grupi, svakih deset sekundi, visina svjetla iznad mora 12 metara, domet bijelog svjetla 8, a crvenog 5 nautičkih milja</a:t>
            </a:r>
            <a:endParaRPr lang="hr-H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Zvučna sredstva za označavanje plovnih putova</a:t>
            </a:r>
            <a:endParaRPr lang="hr-HR" b="1" dirty="0"/>
          </a:p>
        </p:txBody>
      </p:sp>
      <p:sp>
        <p:nvSpPr>
          <p:cNvPr id="3" name="Rezervirano mjesto sadržaja 2"/>
          <p:cNvSpPr>
            <a:spLocks noGrp="1"/>
          </p:cNvSpPr>
          <p:nvPr>
            <p:ph idx="1"/>
          </p:nvPr>
        </p:nvSpPr>
        <p:spPr>
          <a:xfrm>
            <a:off x="467544" y="1700808"/>
            <a:ext cx="8229600" cy="4525963"/>
          </a:xfrm>
        </p:spPr>
        <p:txBody>
          <a:bodyPr>
            <a:normAutofit/>
          </a:bodyPr>
          <a:lstStyle/>
          <a:p>
            <a:r>
              <a:rPr lang="hr-HR" sz="2400" dirty="0"/>
              <a:t>U slučaju ograničene horizontalne vidljivosti za označavanje pomorskih plovnih putova koriste se zvučni signali poznati pod nazivom </a:t>
            </a:r>
            <a:r>
              <a:rPr lang="hr-HR" sz="2400" dirty="0">
                <a:solidFill>
                  <a:srgbClr val="FF0000"/>
                </a:solidFill>
              </a:rPr>
              <a:t>„signali za maglu</a:t>
            </a:r>
            <a:r>
              <a:rPr lang="hr-HR" sz="2400" dirty="0" smtClean="0">
                <a:solidFill>
                  <a:srgbClr val="FF0000"/>
                </a:solidFill>
              </a:rPr>
              <a:t>“.</a:t>
            </a:r>
            <a:endParaRPr lang="hr-HR" sz="2400" dirty="0">
              <a:solidFill>
                <a:srgbClr val="FF0000"/>
              </a:solidFill>
            </a:endParaRPr>
          </a:p>
          <a:p>
            <a:r>
              <a:rPr lang="hr-HR" sz="2400" dirty="0" smtClean="0"/>
              <a:t>Zvučni </a:t>
            </a:r>
            <a:r>
              <a:rPr lang="hr-HR" sz="2400" dirty="0"/>
              <a:t>signali mogu biti:</a:t>
            </a:r>
          </a:p>
          <a:p>
            <a:pPr lvl="1"/>
            <a:r>
              <a:rPr lang="hr-HR" sz="2000" dirty="0"/>
              <a:t>zračni – kod kojih se zvuk širi kroz zrak brzinom od oko 333 m/</a:t>
            </a:r>
            <a:r>
              <a:rPr lang="hr-HR" sz="2000" dirty="0" err="1"/>
              <a:t>sek</a:t>
            </a:r>
            <a:endParaRPr lang="hr-HR" sz="2000" dirty="0"/>
          </a:p>
          <a:p>
            <a:pPr lvl="1"/>
            <a:r>
              <a:rPr lang="hr-HR" sz="2000" dirty="0"/>
              <a:t>podvodni kod kojih se zvuk širi kroz vodu brzinom od oko 1500 m/</a:t>
            </a:r>
            <a:r>
              <a:rPr lang="hr-HR" sz="2000" dirty="0" err="1"/>
              <a:t>sek</a:t>
            </a:r>
            <a:endParaRPr lang="hr-HR"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Zračni zvučni signali</a:t>
            </a:r>
            <a:endParaRPr lang="hr-HR" b="1" dirty="0"/>
          </a:p>
        </p:txBody>
      </p:sp>
      <p:sp>
        <p:nvSpPr>
          <p:cNvPr id="3" name="Rezervirano mjesto sadržaja 2"/>
          <p:cNvSpPr>
            <a:spLocks noGrp="1"/>
          </p:cNvSpPr>
          <p:nvPr>
            <p:ph idx="1"/>
          </p:nvPr>
        </p:nvSpPr>
        <p:spPr>
          <a:xfrm>
            <a:off x="457200" y="1412776"/>
            <a:ext cx="8229600" cy="5184576"/>
          </a:xfrm>
        </p:spPr>
        <p:txBody>
          <a:bodyPr>
            <a:normAutofit fontScale="62500" lnSpcReduction="20000"/>
          </a:bodyPr>
          <a:lstStyle/>
          <a:p>
            <a:pPr>
              <a:lnSpc>
                <a:spcPct val="120000"/>
              </a:lnSpc>
            </a:pPr>
            <a:r>
              <a:rPr lang="hr-HR" sz="3800" dirty="0">
                <a:solidFill>
                  <a:srgbClr val="FF0000"/>
                </a:solidFill>
              </a:rPr>
              <a:t>Zračni zvučni </a:t>
            </a:r>
            <a:r>
              <a:rPr lang="hr-HR" sz="3800" dirty="0"/>
              <a:t>signali imaju zadatak da obavijeste pomorca da se približava opasnosti te da mora poduzeti određene mjere opreza</a:t>
            </a:r>
            <a:r>
              <a:rPr lang="hr-HR" sz="3800" dirty="0" smtClean="0"/>
              <a:t>.</a:t>
            </a:r>
            <a:endParaRPr lang="hr-HR" sz="3800" dirty="0"/>
          </a:p>
          <a:p>
            <a:pPr>
              <a:lnSpc>
                <a:spcPct val="120000"/>
              </a:lnSpc>
            </a:pPr>
            <a:r>
              <a:rPr lang="hr-HR" sz="3800" dirty="0" smtClean="0"/>
              <a:t>Određivanje </a:t>
            </a:r>
            <a:r>
              <a:rPr lang="hr-HR" sz="3800" dirty="0"/>
              <a:t>udaljenosti i azimuta sa kojeg se čuje </a:t>
            </a:r>
            <a:r>
              <a:rPr lang="hr-HR" sz="3800" dirty="0" smtClean="0"/>
              <a:t>zvuk </a:t>
            </a:r>
            <a:r>
              <a:rPr lang="hr-HR" sz="3800" dirty="0"/>
              <a:t>je </a:t>
            </a:r>
            <a:r>
              <a:rPr lang="hr-HR" sz="3800" dirty="0" smtClean="0"/>
              <a:t>vrlo nesigurno – ne koristiti za određivanje položaja broda.</a:t>
            </a:r>
            <a:endParaRPr lang="hr-HR" sz="3800" dirty="0"/>
          </a:p>
          <a:p>
            <a:pPr>
              <a:lnSpc>
                <a:spcPct val="120000"/>
              </a:lnSpc>
            </a:pPr>
            <a:r>
              <a:rPr lang="hr-HR" sz="3800" dirty="0" smtClean="0"/>
              <a:t>Udaljenost </a:t>
            </a:r>
            <a:r>
              <a:rPr lang="hr-HR" sz="3800" dirty="0"/>
              <a:t>na kojoj se može čuti zvuk </a:t>
            </a:r>
            <a:r>
              <a:rPr lang="hr-HR" sz="3800" dirty="0" smtClean="0"/>
              <a:t>ovisi o sljedećim faktorima : jačina </a:t>
            </a:r>
            <a:r>
              <a:rPr lang="hr-HR" sz="3800" dirty="0"/>
              <a:t>emitiranog zvuka, </a:t>
            </a:r>
            <a:r>
              <a:rPr lang="hr-HR" sz="3800" dirty="0" smtClean="0"/>
              <a:t>visina </a:t>
            </a:r>
            <a:r>
              <a:rPr lang="hr-HR" sz="3800" dirty="0"/>
              <a:t>sa koje se emitira zvuk, </a:t>
            </a:r>
            <a:r>
              <a:rPr lang="hr-HR" sz="3800" dirty="0" smtClean="0"/>
              <a:t>stanje </a:t>
            </a:r>
            <a:r>
              <a:rPr lang="hr-HR" sz="3800" dirty="0"/>
              <a:t>atmosferskih prilika, </a:t>
            </a:r>
            <a:r>
              <a:rPr lang="hr-HR" sz="3800" dirty="0" smtClean="0"/>
              <a:t>smjeru </a:t>
            </a:r>
            <a:r>
              <a:rPr lang="hr-HR" sz="3800" dirty="0"/>
              <a:t>i </a:t>
            </a:r>
            <a:r>
              <a:rPr lang="hr-HR" sz="3800" dirty="0" smtClean="0"/>
              <a:t>jačini </a:t>
            </a:r>
            <a:r>
              <a:rPr lang="hr-HR" sz="3800" dirty="0"/>
              <a:t>vjetra </a:t>
            </a:r>
            <a:r>
              <a:rPr lang="hr-HR" sz="3800" dirty="0" smtClean="0"/>
              <a:t>, konfiguraciji </a:t>
            </a:r>
            <a:r>
              <a:rPr lang="hr-HR" sz="3800" dirty="0"/>
              <a:t>obale</a:t>
            </a:r>
            <a:r>
              <a:rPr lang="hr-HR" sz="3800" dirty="0" smtClean="0"/>
              <a:t>.</a:t>
            </a:r>
            <a:endParaRPr lang="hr-HR" sz="3800" dirty="0"/>
          </a:p>
          <a:p>
            <a:pPr>
              <a:lnSpc>
                <a:spcPct val="120000"/>
              </a:lnSpc>
            </a:pPr>
            <a:r>
              <a:rPr lang="hr-HR" sz="3800" dirty="0" smtClean="0"/>
              <a:t>Zbog </a:t>
            </a:r>
            <a:r>
              <a:rPr lang="hr-HR" sz="3800" dirty="0"/>
              <a:t>odbijanja zvuka od obale, može doći do lažnih jeka. Brodski stroj onemogućava slušanje tihih signala</a:t>
            </a:r>
            <a:r>
              <a:rPr lang="hr-HR" sz="3800" dirty="0" smtClean="0"/>
              <a:t>.</a:t>
            </a:r>
            <a:endParaRPr lang="hr-HR" sz="3800" dirty="0"/>
          </a:p>
          <a:p>
            <a:pPr>
              <a:lnSpc>
                <a:spcPct val="120000"/>
              </a:lnSpc>
            </a:pPr>
            <a:r>
              <a:rPr lang="hr-HR" sz="3800" dirty="0" smtClean="0">
                <a:solidFill>
                  <a:srgbClr val="FF0000"/>
                </a:solidFill>
              </a:rPr>
              <a:t>Zvučni </a:t>
            </a:r>
            <a:r>
              <a:rPr lang="hr-HR" sz="3800" dirty="0">
                <a:solidFill>
                  <a:srgbClr val="FF0000"/>
                </a:solidFill>
              </a:rPr>
              <a:t>signali se daju samo povremeno – za lošeg vremena ili na traženje broda</a:t>
            </a:r>
            <a:r>
              <a:rPr lang="hr-HR" sz="3800" dirty="0"/>
              <a:t>.</a:t>
            </a:r>
          </a:p>
          <a:p>
            <a:endParaRPr lang="hr-H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Zračni zvučni signali</a:t>
            </a:r>
            <a:endParaRPr lang="hr-HR" b="1" dirty="0"/>
          </a:p>
        </p:txBody>
      </p:sp>
      <p:sp>
        <p:nvSpPr>
          <p:cNvPr id="3" name="Rezervirano mjesto sadržaja 2"/>
          <p:cNvSpPr>
            <a:spLocks noGrp="1"/>
          </p:cNvSpPr>
          <p:nvPr>
            <p:ph idx="1"/>
          </p:nvPr>
        </p:nvSpPr>
        <p:spPr/>
        <p:txBody>
          <a:bodyPr>
            <a:normAutofit/>
          </a:bodyPr>
          <a:lstStyle/>
          <a:p>
            <a:r>
              <a:rPr lang="hr-HR" sz="2400" dirty="0" smtClean="0"/>
              <a:t>Izvori zvučnih signala mogu biti:</a:t>
            </a:r>
          </a:p>
          <a:p>
            <a:pPr lvl="1"/>
            <a:r>
              <a:rPr lang="hr-HR" sz="2000" dirty="0" smtClean="0"/>
              <a:t>Detonatori</a:t>
            </a:r>
          </a:p>
          <a:p>
            <a:pPr lvl="1"/>
            <a:r>
              <a:rPr lang="hr-HR" sz="2000" dirty="0" smtClean="0"/>
              <a:t>Sirene na paru</a:t>
            </a:r>
          </a:p>
          <a:p>
            <a:pPr lvl="1"/>
            <a:r>
              <a:rPr lang="hr-HR" sz="2000" dirty="0" smtClean="0"/>
              <a:t>Uređaji na komprimirani plin ili zrak</a:t>
            </a:r>
          </a:p>
          <a:p>
            <a:pPr lvl="1"/>
            <a:r>
              <a:rPr lang="hr-HR" sz="2000" dirty="0" smtClean="0"/>
              <a:t>Elektromagnetski uređaji</a:t>
            </a:r>
          </a:p>
          <a:p>
            <a:pPr lvl="1"/>
            <a:r>
              <a:rPr lang="hr-HR" sz="2000" dirty="0" smtClean="0"/>
              <a:t>Zvučne plutače</a:t>
            </a:r>
          </a:p>
          <a:p>
            <a:pPr lvl="1">
              <a:buNone/>
            </a:pPr>
            <a:endParaRPr lang="hr-HR"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Podvodni zvučni signali</a:t>
            </a:r>
            <a:endParaRPr lang="hr-HR" b="1" dirty="0"/>
          </a:p>
        </p:txBody>
      </p:sp>
      <p:sp>
        <p:nvSpPr>
          <p:cNvPr id="3" name="Rezervirano mjesto sadržaja 2"/>
          <p:cNvSpPr>
            <a:spLocks noGrp="1"/>
          </p:cNvSpPr>
          <p:nvPr>
            <p:ph idx="1"/>
          </p:nvPr>
        </p:nvSpPr>
        <p:spPr>
          <a:xfrm>
            <a:off x="457200" y="1600200"/>
            <a:ext cx="8229600" cy="5069160"/>
          </a:xfrm>
        </p:spPr>
        <p:txBody>
          <a:bodyPr>
            <a:normAutofit lnSpcReduction="10000"/>
          </a:bodyPr>
          <a:lstStyle/>
          <a:p>
            <a:r>
              <a:rPr lang="hr-HR" sz="2400" dirty="0" smtClean="0">
                <a:solidFill>
                  <a:srgbClr val="FF0000"/>
                </a:solidFill>
              </a:rPr>
              <a:t>Općenito podvodni </a:t>
            </a:r>
            <a:r>
              <a:rPr lang="hr-HR" sz="2400" dirty="0">
                <a:solidFill>
                  <a:srgbClr val="FF0000"/>
                </a:solidFill>
              </a:rPr>
              <a:t>zvučni signali su mnogo pouzdaniji od zračnih </a:t>
            </a:r>
            <a:r>
              <a:rPr lang="hr-HR" sz="2400" dirty="0" smtClean="0">
                <a:solidFill>
                  <a:srgbClr val="FF0000"/>
                </a:solidFill>
              </a:rPr>
              <a:t>- </a:t>
            </a:r>
            <a:r>
              <a:rPr lang="hr-HR" sz="2400" dirty="0" smtClean="0"/>
              <a:t>budući </a:t>
            </a:r>
            <a:r>
              <a:rPr lang="hr-HR" sz="2400" dirty="0"/>
              <a:t>da pod morem vlada veća tišina, zvuk se sigurnije i brže širi, zvuk ne skreće sa puta itd. Morske struje minimalno utječu na smjer rasprostiranja zvuka pod vodom</a:t>
            </a:r>
            <a:r>
              <a:rPr lang="hr-HR" sz="2400" dirty="0" smtClean="0"/>
              <a:t>.</a:t>
            </a:r>
            <a:endParaRPr lang="hr-HR" sz="2400" dirty="0"/>
          </a:p>
          <a:p>
            <a:r>
              <a:rPr lang="hr-HR" sz="2400" dirty="0" smtClean="0"/>
              <a:t>Zvuk </a:t>
            </a:r>
            <a:r>
              <a:rPr lang="hr-HR" sz="2400" dirty="0"/>
              <a:t>pod vodom sluša se </a:t>
            </a:r>
            <a:r>
              <a:rPr lang="hr-HR" sz="2400" b="1" dirty="0"/>
              <a:t>podvodnim ultrazvučnim </a:t>
            </a:r>
            <a:r>
              <a:rPr lang="hr-HR" sz="2400" b="1" dirty="0" err="1" smtClean="0"/>
              <a:t>lokatorom</a:t>
            </a:r>
            <a:r>
              <a:rPr lang="hr-HR" sz="2400" b="1" dirty="0" smtClean="0"/>
              <a:t> (PEL) </a:t>
            </a:r>
            <a:r>
              <a:rPr lang="hr-HR" sz="2400" dirty="0"/>
              <a:t>ili </a:t>
            </a:r>
            <a:r>
              <a:rPr lang="hr-HR" sz="2400" b="1" dirty="0"/>
              <a:t>hidrofonom</a:t>
            </a:r>
            <a:r>
              <a:rPr lang="hr-HR" sz="2400" dirty="0"/>
              <a:t>. Ovim </a:t>
            </a:r>
            <a:r>
              <a:rPr lang="hr-HR" sz="2400" dirty="0" smtClean="0"/>
              <a:t>uređajem se </a:t>
            </a:r>
            <a:r>
              <a:rPr lang="hr-HR" sz="2400" dirty="0"/>
              <a:t>može odrediti </a:t>
            </a:r>
            <a:r>
              <a:rPr lang="hr-HR" sz="2400" b="1" dirty="0"/>
              <a:t>smjer sa kojega dolazi </a:t>
            </a:r>
            <a:r>
              <a:rPr lang="hr-HR" sz="2400" b="1" dirty="0" smtClean="0"/>
              <a:t>zvuk (azimut).</a:t>
            </a:r>
          </a:p>
          <a:p>
            <a:r>
              <a:rPr lang="hr-HR" sz="2400" dirty="0"/>
              <a:t>Izvori podvodnog zvuka mogu biti:</a:t>
            </a:r>
          </a:p>
          <a:p>
            <a:pPr lvl="1"/>
            <a:r>
              <a:rPr lang="hr-HR" sz="2000" b="1" dirty="0"/>
              <a:t>podvodna zvona </a:t>
            </a:r>
            <a:r>
              <a:rPr lang="hr-HR" sz="2000" dirty="0"/>
              <a:t>mase do 100 kg postavljaju se u dubinu do 7-8 metara. Udarac se proizvodi pneumatskim ili elektromagnetskim čekićem. Domet im je do 15 M a karakteriziraju se određenim brojem udaraca u intervalu vremena</a:t>
            </a:r>
          </a:p>
          <a:p>
            <a:pPr lvl="1"/>
            <a:r>
              <a:rPr lang="hr-HR" sz="2000" b="1" dirty="0"/>
              <a:t>podvodni elektromagnetski </a:t>
            </a:r>
            <a:r>
              <a:rPr lang="hr-HR" sz="2000" b="1" dirty="0" smtClean="0"/>
              <a:t>oscilatori</a:t>
            </a:r>
            <a:r>
              <a:rPr lang="hr-HR" sz="2000" dirty="0" smtClean="0"/>
              <a:t>. </a:t>
            </a:r>
            <a:r>
              <a:rPr lang="hr-HR" sz="2000" dirty="0"/>
              <a:t>Izazivaju titranje membrane koje se  prenosi kroz vodu. Proizvode zvuk frekvencije 1000 Hz a domet im je do 50 M.</a:t>
            </a:r>
          </a:p>
          <a:p>
            <a:endParaRPr lang="hr-H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88640"/>
            <a:ext cx="8136904" cy="1124744"/>
          </a:xfrm>
        </p:spPr>
        <p:txBody>
          <a:bodyPr>
            <a:normAutofit fontScale="90000"/>
          </a:bodyPr>
          <a:lstStyle/>
          <a:p>
            <a:r>
              <a:rPr lang="hr-HR" b="1" dirty="0" smtClean="0"/>
              <a:t>Elektronička sredstva za označavanje plovnih putova</a:t>
            </a:r>
            <a:endParaRPr lang="hr-HR" b="1" dirty="0"/>
          </a:p>
        </p:txBody>
      </p:sp>
      <p:sp>
        <p:nvSpPr>
          <p:cNvPr id="3" name="Rezervirano mjesto sadržaja 2"/>
          <p:cNvSpPr>
            <a:spLocks noGrp="1"/>
          </p:cNvSpPr>
          <p:nvPr>
            <p:ph idx="1"/>
          </p:nvPr>
        </p:nvSpPr>
        <p:spPr>
          <a:xfrm>
            <a:off x="467544" y="1412776"/>
            <a:ext cx="8229600" cy="5257800"/>
          </a:xfrm>
        </p:spPr>
        <p:txBody>
          <a:bodyPr>
            <a:normAutofit fontScale="70000" lnSpcReduction="20000"/>
          </a:bodyPr>
          <a:lstStyle/>
          <a:p>
            <a:r>
              <a:rPr lang="hr-HR" sz="3400" dirty="0" smtClean="0"/>
              <a:t>Ova grupa sredstava </a:t>
            </a:r>
            <a:r>
              <a:rPr lang="hr-HR" sz="3400" dirty="0"/>
              <a:t>za označavanje plovnih putova otkriva se </a:t>
            </a:r>
            <a:r>
              <a:rPr lang="hr-HR" sz="3400" b="1" dirty="0" smtClean="0"/>
              <a:t>radarom</a:t>
            </a:r>
            <a:r>
              <a:rPr lang="hr-HR" sz="3400" dirty="0" smtClean="0"/>
              <a:t>. Dijele </a:t>
            </a:r>
            <a:r>
              <a:rPr lang="hr-HR" sz="3400" dirty="0"/>
              <a:t>se u dvije osnovne </a:t>
            </a:r>
            <a:r>
              <a:rPr lang="hr-HR" sz="3400" dirty="0" smtClean="0"/>
              <a:t>grupe:</a:t>
            </a:r>
            <a:endParaRPr lang="hr-HR" sz="3400" dirty="0"/>
          </a:p>
          <a:p>
            <a:pPr lvl="1"/>
            <a:r>
              <a:rPr lang="hr-HR" dirty="0">
                <a:solidFill>
                  <a:srgbClr val="FF0000"/>
                </a:solidFill>
              </a:rPr>
              <a:t>pasivne radarske oznake</a:t>
            </a:r>
          </a:p>
          <a:p>
            <a:pPr lvl="1"/>
            <a:r>
              <a:rPr lang="hr-HR" dirty="0">
                <a:solidFill>
                  <a:srgbClr val="FF0000"/>
                </a:solidFill>
              </a:rPr>
              <a:t>aktivne radarske oznake</a:t>
            </a:r>
          </a:p>
          <a:p>
            <a:r>
              <a:rPr lang="hr-HR" sz="3400" i="1" dirty="0">
                <a:solidFill>
                  <a:srgbClr val="FF0000"/>
                </a:solidFill>
              </a:rPr>
              <a:t>Pasivne radarske oznake </a:t>
            </a:r>
            <a:r>
              <a:rPr lang="hr-HR" sz="3400" dirty="0">
                <a:solidFill>
                  <a:srgbClr val="FF0000"/>
                </a:solidFill>
              </a:rPr>
              <a:t>za označavanje pomorskih plovnih putova su </a:t>
            </a:r>
            <a:r>
              <a:rPr lang="hr-HR" sz="3400" dirty="0" smtClean="0">
                <a:solidFill>
                  <a:srgbClr val="FF0000"/>
                </a:solidFill>
              </a:rPr>
              <a:t>radarski </a:t>
            </a:r>
            <a:r>
              <a:rPr lang="hr-HR" sz="3400" dirty="0">
                <a:solidFill>
                  <a:srgbClr val="FF0000"/>
                </a:solidFill>
              </a:rPr>
              <a:t>kutni reflektori </a:t>
            </a:r>
            <a:r>
              <a:rPr lang="hr-HR" sz="3400" dirty="0"/>
              <a:t>čije se </a:t>
            </a:r>
            <a:r>
              <a:rPr lang="hr-HR" sz="3400" dirty="0" smtClean="0"/>
              <a:t>prisutstvo </a:t>
            </a:r>
            <a:r>
              <a:rPr lang="hr-HR" sz="3400" dirty="0"/>
              <a:t>otkriva radarom. Podatak o radarskim reflektorima nalazi se u Popisu Svjetionika.</a:t>
            </a:r>
          </a:p>
          <a:p>
            <a:r>
              <a:rPr lang="hr-HR" sz="3400" i="1" dirty="0" smtClean="0">
                <a:solidFill>
                  <a:srgbClr val="FF0000"/>
                </a:solidFill>
              </a:rPr>
              <a:t>Aktivne </a:t>
            </a:r>
            <a:r>
              <a:rPr lang="hr-HR" sz="3400" i="1" dirty="0">
                <a:solidFill>
                  <a:srgbClr val="FF0000"/>
                </a:solidFill>
              </a:rPr>
              <a:t>radarske oznake </a:t>
            </a:r>
            <a:r>
              <a:rPr lang="hr-HR" sz="3400" dirty="0">
                <a:solidFill>
                  <a:srgbClr val="FF0000"/>
                </a:solidFill>
              </a:rPr>
              <a:t>za označavanje pomorskih plovnih putova su radarski farovi</a:t>
            </a:r>
            <a:r>
              <a:rPr lang="hr-HR" sz="3400" dirty="0" smtClean="0"/>
              <a:t>. Postoje </a:t>
            </a:r>
            <a:r>
              <a:rPr lang="hr-HR" sz="3400" dirty="0"/>
              <a:t>dvije osnovne vrste radarskih farova : </a:t>
            </a:r>
          </a:p>
          <a:p>
            <a:pPr lvl="1"/>
            <a:r>
              <a:rPr lang="hr-HR" dirty="0" smtClean="0">
                <a:solidFill>
                  <a:srgbClr val="FF0000"/>
                </a:solidFill>
              </a:rPr>
              <a:t>radarski </a:t>
            </a:r>
            <a:r>
              <a:rPr lang="hr-HR" dirty="0">
                <a:solidFill>
                  <a:srgbClr val="FF0000"/>
                </a:solidFill>
              </a:rPr>
              <a:t>farovi tipa „</a:t>
            </a:r>
            <a:r>
              <a:rPr lang="hr-HR" dirty="0" err="1">
                <a:solidFill>
                  <a:srgbClr val="FF0000"/>
                </a:solidFill>
              </a:rPr>
              <a:t>Ramark</a:t>
            </a:r>
            <a:r>
              <a:rPr lang="hr-HR" dirty="0">
                <a:solidFill>
                  <a:srgbClr val="FF0000"/>
                </a:solidFill>
              </a:rPr>
              <a:t> – </a:t>
            </a:r>
            <a:r>
              <a:rPr lang="hr-HR" dirty="0" smtClean="0">
                <a:solidFill>
                  <a:srgbClr val="FF0000"/>
                </a:solidFill>
              </a:rPr>
              <a:t>RAdar MARKer“, </a:t>
            </a:r>
            <a:r>
              <a:rPr lang="hr-HR" dirty="0" err="1">
                <a:solidFill>
                  <a:srgbClr val="FF0000"/>
                </a:solidFill>
              </a:rPr>
              <a:t>tzv</a:t>
            </a:r>
            <a:r>
              <a:rPr lang="hr-HR" dirty="0">
                <a:solidFill>
                  <a:srgbClr val="FF0000"/>
                </a:solidFill>
              </a:rPr>
              <a:t>. obični radarski farovi koji neprekidno emitiraju </a:t>
            </a:r>
            <a:r>
              <a:rPr lang="hr-HR" dirty="0" smtClean="0">
                <a:solidFill>
                  <a:srgbClr val="FF0000"/>
                </a:solidFill>
              </a:rPr>
              <a:t>EM </a:t>
            </a:r>
            <a:r>
              <a:rPr lang="hr-HR" dirty="0">
                <a:solidFill>
                  <a:srgbClr val="FF0000"/>
                </a:solidFill>
              </a:rPr>
              <a:t>valove koje otkriva brodski radar ,</a:t>
            </a:r>
          </a:p>
          <a:p>
            <a:pPr lvl="1"/>
            <a:r>
              <a:rPr lang="hr-HR" dirty="0" smtClean="0">
                <a:solidFill>
                  <a:srgbClr val="FF0000"/>
                </a:solidFill>
              </a:rPr>
              <a:t>radarski </a:t>
            </a:r>
            <a:r>
              <a:rPr lang="hr-HR" dirty="0">
                <a:solidFill>
                  <a:srgbClr val="FF0000"/>
                </a:solidFill>
              </a:rPr>
              <a:t>farovi tipa „</a:t>
            </a:r>
            <a:r>
              <a:rPr lang="hr-HR" dirty="0" err="1">
                <a:solidFill>
                  <a:srgbClr val="FF0000"/>
                </a:solidFill>
              </a:rPr>
              <a:t>Racon</a:t>
            </a:r>
            <a:r>
              <a:rPr lang="hr-HR" dirty="0">
                <a:solidFill>
                  <a:srgbClr val="FF0000"/>
                </a:solidFill>
              </a:rPr>
              <a:t> – </a:t>
            </a:r>
            <a:r>
              <a:rPr lang="hr-HR" dirty="0" smtClean="0">
                <a:solidFill>
                  <a:srgbClr val="FF0000"/>
                </a:solidFill>
              </a:rPr>
              <a:t>RAdar </a:t>
            </a:r>
            <a:r>
              <a:rPr lang="hr-HR" dirty="0" err="1" smtClean="0">
                <a:solidFill>
                  <a:srgbClr val="FF0000"/>
                </a:solidFill>
              </a:rPr>
              <a:t>beaCON</a:t>
            </a:r>
            <a:r>
              <a:rPr lang="hr-HR" dirty="0" smtClean="0">
                <a:solidFill>
                  <a:srgbClr val="FF0000"/>
                </a:solidFill>
              </a:rPr>
              <a:t>“, </a:t>
            </a:r>
            <a:r>
              <a:rPr lang="hr-HR" dirty="0" err="1">
                <a:solidFill>
                  <a:srgbClr val="FF0000"/>
                </a:solidFill>
              </a:rPr>
              <a:t>tzv</a:t>
            </a:r>
            <a:r>
              <a:rPr lang="hr-HR" dirty="0">
                <a:solidFill>
                  <a:srgbClr val="FF0000"/>
                </a:solidFill>
              </a:rPr>
              <a:t>. radarski farovi </a:t>
            </a:r>
            <a:r>
              <a:rPr lang="hr-HR" dirty="0" err="1" smtClean="0">
                <a:solidFill>
                  <a:srgbClr val="FF0000"/>
                </a:solidFill>
              </a:rPr>
              <a:t>odgovarači</a:t>
            </a:r>
            <a:r>
              <a:rPr lang="hr-HR" dirty="0" smtClean="0">
                <a:solidFill>
                  <a:srgbClr val="FF0000"/>
                </a:solidFill>
              </a:rPr>
              <a:t>, </a:t>
            </a:r>
            <a:r>
              <a:rPr lang="hr-HR" dirty="0">
                <a:solidFill>
                  <a:srgbClr val="FF0000"/>
                </a:solidFill>
              </a:rPr>
              <a:t>koji emitiraju povratni signal tek kada ih pobudi </a:t>
            </a:r>
            <a:r>
              <a:rPr lang="hr-HR" dirty="0" smtClean="0">
                <a:solidFill>
                  <a:srgbClr val="FF0000"/>
                </a:solidFill>
              </a:rPr>
              <a:t>EM </a:t>
            </a:r>
            <a:r>
              <a:rPr lang="hr-HR" dirty="0">
                <a:solidFill>
                  <a:srgbClr val="FF0000"/>
                </a:solidFill>
              </a:rPr>
              <a:t>val emitiran iz brodskog </a:t>
            </a:r>
            <a:r>
              <a:rPr lang="hr-HR" dirty="0" smtClean="0">
                <a:solidFill>
                  <a:srgbClr val="FF0000"/>
                </a:solidFill>
              </a:rPr>
              <a:t>radara.</a:t>
            </a:r>
            <a:endParaRPr lang="hr-HR"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IALA A (dan)</a:t>
            </a:r>
            <a:endParaRPr lang="hr-HR" b="1" dirty="0"/>
          </a:p>
        </p:txBody>
      </p:sp>
      <p:pic>
        <p:nvPicPr>
          <p:cNvPr id="4" name="Rezervirano mjesto sadržaja 3" descr="iala a dan.PNG"/>
          <p:cNvPicPr>
            <a:picLocks noGrp="1" noChangeAspect="1"/>
          </p:cNvPicPr>
          <p:nvPr>
            <p:ph idx="1"/>
          </p:nvPr>
        </p:nvPicPr>
        <p:blipFill>
          <a:blip r:embed="rId2" cstate="print"/>
          <a:stretch>
            <a:fillRect/>
          </a:stretch>
        </p:blipFill>
        <p:spPr>
          <a:xfrm>
            <a:off x="1187624" y="1628800"/>
            <a:ext cx="6726158" cy="4695416"/>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RACON</a:t>
            </a:r>
            <a:endParaRPr lang="hr-HR" sz="3200" b="1" dirty="0"/>
          </a:p>
        </p:txBody>
      </p:sp>
      <p:pic>
        <p:nvPicPr>
          <p:cNvPr id="1026" name="Picture 2" descr="C:\Users\Kos\Documents\IMG_1166.JPG"/>
          <p:cNvPicPr>
            <a:picLocks noGrp="1" noChangeAspect="1" noChangeArrowheads="1"/>
          </p:cNvPicPr>
          <p:nvPr>
            <p:ph idx="1"/>
          </p:nvPr>
        </p:nvPicPr>
        <p:blipFill>
          <a:blip r:embed="rId2" cstate="print"/>
          <a:srcRect/>
          <a:stretch>
            <a:fillRect/>
          </a:stretch>
        </p:blipFill>
        <p:spPr bwMode="auto">
          <a:xfrm>
            <a:off x="869950" y="1818481"/>
            <a:ext cx="7404100" cy="40894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4000" b="1" dirty="0" smtClean="0"/>
              <a:t>POMORSKA SVJETLA – Nove tendencije</a:t>
            </a:r>
            <a:endParaRPr lang="hr-HR" sz="4000" b="1" dirty="0"/>
          </a:p>
        </p:txBody>
      </p:sp>
      <p:sp>
        <p:nvSpPr>
          <p:cNvPr id="3" name="Content Placeholder 2"/>
          <p:cNvSpPr>
            <a:spLocks noGrp="1"/>
          </p:cNvSpPr>
          <p:nvPr>
            <p:ph idx="1"/>
          </p:nvPr>
        </p:nvSpPr>
        <p:spPr/>
        <p:txBody>
          <a:bodyPr>
            <a:normAutofit/>
          </a:bodyPr>
          <a:lstStyle/>
          <a:p>
            <a:r>
              <a:rPr lang="hr-HR" sz="2400" b="1" dirty="0" smtClean="0"/>
              <a:t>OSNOVNE  SMJERNICE  NOVIH TENDENCIJA:</a:t>
            </a:r>
          </a:p>
          <a:p>
            <a:r>
              <a:rPr lang="hr-HR" sz="1600" dirty="0" smtClean="0"/>
              <a:t>- općenito – pomorska svjetla treba koristiti kao pomoćni/sekundarni sustav za pozicioniranje pored GNSS-a kao primarnog pozicijskog sustava </a:t>
            </a:r>
          </a:p>
          <a:p>
            <a:r>
              <a:rPr lang="hr-HR" sz="1600" dirty="0" smtClean="0"/>
              <a:t>-  prihvatljivo je da se području plovljenja ima minimalno dva svjetla istodobno vidljiva</a:t>
            </a:r>
          </a:p>
          <a:p>
            <a:r>
              <a:rPr lang="hr-HR" sz="1600" dirty="0" smtClean="0"/>
              <a:t>- općenito  maximalni domet svjetla bi trebao biti 18 M , odnosno iznimno 24 M</a:t>
            </a:r>
          </a:p>
          <a:p>
            <a:r>
              <a:rPr lang="hr-HR" sz="1600" dirty="0" smtClean="0"/>
              <a:t>- rotacijska optika kod pomorskih svjetala više nije obvezna , a preporuča se koristiti LED tehnologiju ( LED – light  emitting diode – vrsta diode koja emitira svjetlost kada primi el. Struju). Boja emitirane svjetlosti ovisi o materijalu u čipu/diodi. Prva LED svjetla bila su crvena ,  1993. god. pojavila su se zelena svjetla , a danas su u uporabi i bijela svjetla. Životni vijek LED rasvjetnih tijela je oko 11  godina.</a:t>
            </a:r>
          </a:p>
          <a:p>
            <a:r>
              <a:rPr lang="hr-HR" sz="1600" dirty="0" smtClean="0"/>
              <a:t>- LED svjetlo zahtijeva utrošak male snage, a  može emitirati vidljivu svjetlost , UV svjetlo i </a:t>
            </a:r>
            <a:r>
              <a:rPr lang="hr-HR" sz="1600" dirty="0" err="1" smtClean="0"/>
              <a:t>infra</a:t>
            </a:r>
            <a:r>
              <a:rPr lang="hr-HR" sz="1600" dirty="0" smtClean="0"/>
              <a:t>- crveno svjetlo</a:t>
            </a:r>
          </a:p>
          <a:p>
            <a:r>
              <a:rPr lang="hr-HR" sz="1600" dirty="0" smtClean="0"/>
              <a:t>- svjetla pokrivenog smjera i sektorska svjetla i dalje ostaju u uporabi za navigaciju</a:t>
            </a:r>
          </a:p>
          <a:p>
            <a:r>
              <a:rPr lang="hr-HR" sz="1600" dirty="0" smtClean="0"/>
              <a:t>- svjetla za maglu i dalje ostaju kao pomoć u navigaciji</a:t>
            </a:r>
          </a:p>
          <a:p>
            <a:r>
              <a:rPr lang="hr-HR" sz="1600" dirty="0" smtClean="0"/>
              <a:t>- mogu se koristiti </a:t>
            </a:r>
            <a:r>
              <a:rPr lang="hr-HR" sz="1600" b="1" dirty="0" smtClean="0"/>
              <a:t>sekvencijska svjetla</a:t>
            </a:r>
            <a:r>
              <a:rPr lang="hr-HR" sz="1600" dirty="0" smtClean="0"/>
              <a:t> (to je višestruko ponavljanje istih karakteristika) ili </a:t>
            </a:r>
            <a:r>
              <a:rPr lang="hr-HR" sz="1600" b="1" dirty="0" smtClean="0"/>
              <a:t>sinkronizirana svjetla (</a:t>
            </a:r>
            <a:r>
              <a:rPr lang="hr-HR" sz="1600" dirty="0" smtClean="0"/>
              <a:t>to je vremensko usklađivanje dvaju ili više svjetala )</a:t>
            </a:r>
            <a:endParaRPr lang="hr-H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IALA A (noć)</a:t>
            </a:r>
            <a:endParaRPr lang="hr-HR" b="1" dirty="0"/>
          </a:p>
        </p:txBody>
      </p:sp>
      <p:pic>
        <p:nvPicPr>
          <p:cNvPr id="4" name="Rezervirano mjesto sadržaja 3" descr="iala a noć.PNG"/>
          <p:cNvPicPr>
            <a:picLocks noGrp="1" noChangeAspect="1"/>
          </p:cNvPicPr>
          <p:nvPr>
            <p:ph idx="1"/>
          </p:nvPr>
        </p:nvPicPr>
        <p:blipFill>
          <a:blip r:embed="rId2" cstate="print"/>
          <a:stretch>
            <a:fillRect/>
          </a:stretch>
        </p:blipFill>
        <p:spPr>
          <a:xfrm>
            <a:off x="1259632" y="1556792"/>
            <a:ext cx="6552728" cy="463684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IALA B (dan)</a:t>
            </a:r>
            <a:endParaRPr lang="hr-HR" b="1" dirty="0"/>
          </a:p>
        </p:txBody>
      </p:sp>
      <p:pic>
        <p:nvPicPr>
          <p:cNvPr id="4" name="Rezervirano mjesto sadržaja 3" descr="iala b dan.PNG"/>
          <p:cNvPicPr>
            <a:picLocks noGrp="1" noChangeAspect="1"/>
          </p:cNvPicPr>
          <p:nvPr>
            <p:ph idx="1"/>
          </p:nvPr>
        </p:nvPicPr>
        <p:blipFill>
          <a:blip r:embed="rId2" cstate="print"/>
          <a:stretch>
            <a:fillRect/>
          </a:stretch>
        </p:blipFill>
        <p:spPr>
          <a:xfrm>
            <a:off x="1259632" y="1556792"/>
            <a:ext cx="6336704" cy="462548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IALA B (noć)</a:t>
            </a:r>
            <a:endParaRPr lang="hr-HR" b="1" dirty="0"/>
          </a:p>
        </p:txBody>
      </p:sp>
      <p:pic>
        <p:nvPicPr>
          <p:cNvPr id="4" name="Rezervirano mjesto sadržaja 3" descr="iala b noć.PNG"/>
          <p:cNvPicPr>
            <a:picLocks noGrp="1" noChangeAspect="1"/>
          </p:cNvPicPr>
          <p:nvPr>
            <p:ph idx="1"/>
          </p:nvPr>
        </p:nvPicPr>
        <p:blipFill>
          <a:blip r:embed="rId2" cstate="print"/>
          <a:stretch>
            <a:fillRect/>
          </a:stretch>
        </p:blipFill>
        <p:spPr>
          <a:xfrm>
            <a:off x="1331640" y="1556792"/>
            <a:ext cx="6480720" cy="47255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Optičke oznake i uređaji</a:t>
            </a:r>
            <a:endParaRPr lang="hr-HR" b="1" dirty="0"/>
          </a:p>
        </p:txBody>
      </p:sp>
      <p:sp>
        <p:nvSpPr>
          <p:cNvPr id="3" name="Rezervirano mjesto sadržaja 2"/>
          <p:cNvSpPr>
            <a:spLocks noGrp="1"/>
          </p:cNvSpPr>
          <p:nvPr>
            <p:ph idx="1"/>
          </p:nvPr>
        </p:nvSpPr>
        <p:spPr/>
        <p:txBody>
          <a:bodyPr>
            <a:normAutofit/>
          </a:bodyPr>
          <a:lstStyle/>
          <a:p>
            <a:r>
              <a:rPr lang="hr-HR" sz="2800" dirty="0"/>
              <a:t>Plovni put se označava pomorskim </a:t>
            </a:r>
            <a:r>
              <a:rPr lang="hr-HR" sz="2800" dirty="0" smtClean="0"/>
              <a:t>oznakama.</a:t>
            </a:r>
          </a:p>
          <a:p>
            <a:r>
              <a:rPr lang="hr-HR" sz="2800" dirty="0" smtClean="0"/>
              <a:t>Oznake </a:t>
            </a:r>
            <a:r>
              <a:rPr lang="hr-HR" sz="2800" dirty="0"/>
              <a:t>mogu </a:t>
            </a:r>
            <a:r>
              <a:rPr lang="hr-HR" sz="2800" dirty="0" smtClean="0"/>
              <a:t>biti:</a:t>
            </a:r>
          </a:p>
          <a:p>
            <a:pPr lvl="1"/>
            <a:r>
              <a:rPr lang="hr-HR" sz="2400" dirty="0" smtClean="0">
                <a:solidFill>
                  <a:srgbClr val="FF0000"/>
                </a:solidFill>
              </a:rPr>
              <a:t>stalne </a:t>
            </a:r>
            <a:r>
              <a:rPr lang="hr-HR" sz="2400" dirty="0">
                <a:solidFill>
                  <a:srgbClr val="FF0000"/>
                </a:solidFill>
              </a:rPr>
              <a:t>(zidane</a:t>
            </a:r>
            <a:r>
              <a:rPr lang="hr-HR" sz="2400" dirty="0" smtClean="0">
                <a:solidFill>
                  <a:srgbClr val="FF0000"/>
                </a:solidFill>
              </a:rPr>
              <a:t>)</a:t>
            </a:r>
          </a:p>
          <a:p>
            <a:pPr lvl="1"/>
            <a:r>
              <a:rPr lang="hr-HR" sz="2400" dirty="0" smtClean="0">
                <a:solidFill>
                  <a:srgbClr val="FF0000"/>
                </a:solidFill>
              </a:rPr>
              <a:t>plutajuće </a:t>
            </a:r>
          </a:p>
          <a:p>
            <a:pPr lvl="1"/>
            <a:r>
              <a:rPr lang="hr-HR" sz="2400" dirty="0" smtClean="0">
                <a:solidFill>
                  <a:srgbClr val="FF0000"/>
                </a:solidFill>
              </a:rPr>
              <a:t>podbodene </a:t>
            </a:r>
            <a:r>
              <a:rPr lang="hr-HR" sz="2400" dirty="0">
                <a:solidFill>
                  <a:srgbClr val="FF0000"/>
                </a:solidFill>
              </a:rPr>
              <a:t>odnosno </a:t>
            </a:r>
            <a:r>
              <a:rPr lang="hr-HR" sz="2400" dirty="0" smtClean="0">
                <a:solidFill>
                  <a:srgbClr val="FF0000"/>
                </a:solidFill>
              </a:rPr>
              <a:t>zglobno-elastične</a:t>
            </a:r>
          </a:p>
          <a:p>
            <a:r>
              <a:rPr lang="hr-HR" sz="2800" dirty="0" smtClean="0"/>
              <a:t>Sve </a:t>
            </a:r>
            <a:r>
              <a:rPr lang="hr-HR" sz="2800" dirty="0"/>
              <a:t>pomorske oznake se mogu podijeliti na: </a:t>
            </a:r>
            <a:endParaRPr lang="hr-HR" sz="2800" dirty="0" smtClean="0"/>
          </a:p>
          <a:p>
            <a:pPr lvl="1"/>
            <a:r>
              <a:rPr lang="hr-HR" sz="2400" dirty="0" smtClean="0">
                <a:solidFill>
                  <a:srgbClr val="FF0000"/>
                </a:solidFill>
              </a:rPr>
              <a:t>pomorske </a:t>
            </a:r>
            <a:r>
              <a:rPr lang="hr-HR" sz="2400" dirty="0">
                <a:solidFill>
                  <a:srgbClr val="FF0000"/>
                </a:solidFill>
              </a:rPr>
              <a:t>oznake sustava IALA </a:t>
            </a:r>
            <a:endParaRPr lang="hr-HR" sz="2400" dirty="0" smtClean="0">
              <a:solidFill>
                <a:srgbClr val="FF0000"/>
              </a:solidFill>
            </a:endParaRPr>
          </a:p>
          <a:p>
            <a:pPr lvl="1"/>
            <a:r>
              <a:rPr lang="hr-HR" sz="2400" dirty="0" smtClean="0">
                <a:solidFill>
                  <a:srgbClr val="FF0000"/>
                </a:solidFill>
              </a:rPr>
              <a:t>pomorska svjetla</a:t>
            </a:r>
            <a:endParaRPr lang="hr-HR" sz="2400" dirty="0"/>
          </a:p>
        </p:txBody>
      </p:sp>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3307</Words>
  <Application>Microsoft Office PowerPoint</Application>
  <PresentationFormat>On-screen Show (4:3)</PresentationFormat>
  <Paragraphs>196</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Comic Sans MS</vt:lpstr>
      <vt:lpstr>Symbol</vt:lpstr>
      <vt:lpstr>Office tema</vt:lpstr>
      <vt:lpstr>OZNAČAVANJE POMORSKIH PLOVNIH PUTOVA</vt:lpstr>
      <vt:lpstr>Označavanje pomorskih plovnih putova</vt:lpstr>
      <vt:lpstr>Označavanje pomorskih plovnih putova</vt:lpstr>
      <vt:lpstr>IALA sustav</vt:lpstr>
      <vt:lpstr>IALA A (dan)</vt:lpstr>
      <vt:lpstr>IALA A (noć)</vt:lpstr>
      <vt:lpstr>IALA B (dan)</vt:lpstr>
      <vt:lpstr>IALA B (noć)</vt:lpstr>
      <vt:lpstr>Optičke oznake i uređaji</vt:lpstr>
      <vt:lpstr>Pomorske oznake sustava IALA</vt:lpstr>
      <vt:lpstr>Bočne ili lateralne oznake</vt:lpstr>
      <vt:lpstr>Bočne ili lateralne oznake (IALA A)</vt:lpstr>
      <vt:lpstr>Račvanje plovnog kanala (IALA A)</vt:lpstr>
      <vt:lpstr>Osnovne ili kardinalne oznake</vt:lpstr>
      <vt:lpstr>Sjeverna kardinalna oznaka</vt:lpstr>
      <vt:lpstr>Istočna kardinalna oznaka</vt:lpstr>
      <vt:lpstr>Južna kardinalna oznaka</vt:lpstr>
      <vt:lpstr>Zapadna kardinalna oznaka</vt:lpstr>
      <vt:lpstr>Kardinalne oznake</vt:lpstr>
      <vt:lpstr>Oznaka usamljene opasnosti manjih razmjera</vt:lpstr>
      <vt:lpstr>Oznaka sigurne vode</vt:lpstr>
      <vt:lpstr>Oznaka sigurne vode</vt:lpstr>
      <vt:lpstr>Posebne oznake</vt:lpstr>
      <vt:lpstr>Posebne oznake</vt:lpstr>
      <vt:lpstr>Dodatne oznake</vt:lpstr>
      <vt:lpstr>Oznaka nove opasnosti za plovidbu</vt:lpstr>
      <vt:lpstr>Označavanje mostova</vt:lpstr>
      <vt:lpstr>Označavanje mostova</vt:lpstr>
      <vt:lpstr>Označavanje mostova</vt:lpstr>
      <vt:lpstr>Pomorska svjetla</vt:lpstr>
      <vt:lpstr>Svjetionici i brodovi svjetionici</vt:lpstr>
      <vt:lpstr>Sekundarna pomorska svjetla</vt:lpstr>
      <vt:lpstr>Karakteristike pomorskih svjetala</vt:lpstr>
      <vt:lpstr>Karakteristike pomorskih svjetala</vt:lpstr>
      <vt:lpstr>Karakteristike pomorskih svjetala</vt:lpstr>
      <vt:lpstr>Karakteristike pomorskih svjetala</vt:lpstr>
      <vt:lpstr>Karakteristike pomorskih svjetala</vt:lpstr>
      <vt:lpstr>Karakteristike pomorskih svjetala</vt:lpstr>
      <vt:lpstr>Dijagram svjetlosnog dometa</vt:lpstr>
      <vt:lpstr>Neke od karakteristika svjetala</vt:lpstr>
      <vt:lpstr>Neke od karakteristika svjetala</vt:lpstr>
      <vt:lpstr>Kratice i simboli u popisu svjetala</vt:lpstr>
      <vt:lpstr>Boje svjetala</vt:lpstr>
      <vt:lpstr>Primjer čitanja karakteristika svjetla</vt:lpstr>
      <vt:lpstr>Zvučna sredstva za označavanje plovnih putova</vt:lpstr>
      <vt:lpstr>Zračni zvučni signali</vt:lpstr>
      <vt:lpstr>Zračni zvučni signali</vt:lpstr>
      <vt:lpstr>Podvodni zvučni signali</vt:lpstr>
      <vt:lpstr>Elektronička sredstva za označavanje plovnih putova</vt:lpstr>
      <vt:lpstr>RACON</vt:lpstr>
      <vt:lpstr>POMORSKA SVJETLA – Nove tendencije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OZNAČAVANJE POMORSKIH PLOVNIH PUTOVA</dc:title>
  <dc:creator>Antoni</dc:creator>
  <cp:lastModifiedBy>Serđo Kos</cp:lastModifiedBy>
  <cp:revision>30</cp:revision>
  <dcterms:created xsi:type="dcterms:W3CDTF">2014-11-19T13:46:32Z</dcterms:created>
  <dcterms:modified xsi:type="dcterms:W3CDTF">2019-11-26T11:37:22Z</dcterms:modified>
</cp:coreProperties>
</file>