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88" r:id="rId36"/>
    <p:sldId id="289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343F-503A-4999-80B9-8862015BA944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60F6-E107-4D1F-8662-36F80B3C9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60F6-E107-4D1F-8662-36F80B3C913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0EB3-C01F-4C1A-9BC8-DB5A139482AF}" type="datetimeFigureOut">
              <a:rPr lang="hr-HR" smtClean="0"/>
              <a:pPr/>
              <a:t>3.12.2019.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hr-HR" b="1" dirty="0" smtClean="0"/>
              <a:t>TEORIJSKE OSNOVE POGREŠKE POLOŽAJA BRODA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97152"/>
          </a:xfrm>
        </p:spPr>
        <p:txBody>
          <a:bodyPr>
            <a:normAutofit/>
          </a:bodyPr>
          <a:lstStyle/>
          <a:p>
            <a:r>
              <a:rPr lang="hr-HR" sz="2400" dirty="0"/>
              <a:t>U pomorskoj navigaciji tražena </a:t>
            </a:r>
            <a:r>
              <a:rPr lang="hr-HR" sz="2400" b="1" dirty="0"/>
              <a:t>vjerojatnost događaja se može dobiti tako da se srednje kvadratna pogreška (m) pomnoži s određenim brojem </a:t>
            </a:r>
            <a:r>
              <a:rPr lang="hr-HR" sz="2400" b="1" dirty="0" smtClean="0"/>
              <a:t>Y,</a:t>
            </a:r>
            <a:r>
              <a:rPr lang="hr-HR" sz="2400" dirty="0" smtClean="0"/>
              <a:t> odnosno : </a:t>
            </a:r>
            <a:endParaRPr lang="hr-HR" sz="2400" dirty="0"/>
          </a:p>
          <a:p>
            <a:r>
              <a:rPr lang="hr-HR" sz="2400" b="1" dirty="0"/>
              <a:t>P = m · </a:t>
            </a:r>
            <a:r>
              <a:rPr lang="hr-HR" sz="2400" b="1" dirty="0" smtClean="0"/>
              <a:t>Y, </a:t>
            </a:r>
            <a:r>
              <a:rPr lang="hr-HR" sz="2400" dirty="0"/>
              <a:t>gdje je </a:t>
            </a:r>
            <a:r>
              <a:rPr lang="hr-HR" sz="2400" b="1" dirty="0"/>
              <a:t>P određena vjerojatnost događaja </a:t>
            </a:r>
            <a:r>
              <a:rPr lang="hr-HR" sz="2400" dirty="0"/>
              <a:t>, </a:t>
            </a:r>
            <a:r>
              <a:rPr lang="hr-HR" sz="2400" b="1" dirty="0"/>
              <a:t>Y =  </a:t>
            </a:r>
            <a:r>
              <a:rPr lang="hr-HR" sz="2400" b="1" dirty="0" smtClean="0"/>
              <a:t>0,6745, Y= </a:t>
            </a:r>
            <a:r>
              <a:rPr lang="hr-HR" sz="2400" b="1" dirty="0"/>
              <a:t>1 , Y = 2, Y = 3 </a:t>
            </a:r>
            <a:r>
              <a:rPr lang="hr-HR" sz="2400" dirty="0"/>
              <a:t> čime se dobije :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0,6745 = P = 50% </a:t>
            </a:r>
            <a:r>
              <a:rPr lang="hr-HR" sz="2000" b="1" dirty="0" smtClean="0"/>
              <a:t>, </a:t>
            </a:r>
            <a:r>
              <a:rPr lang="hr-HR" sz="2000" b="1" dirty="0"/>
              <a:t>središnja pogreška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</a:t>
            </a:r>
            <a:r>
              <a:rPr lang="hr-HR" sz="2000" b="1" dirty="0" smtClean="0"/>
              <a:t>1=P= 68,3</a:t>
            </a:r>
            <a:r>
              <a:rPr lang="hr-HR" sz="2000" b="1" dirty="0"/>
              <a:t>% , </a:t>
            </a:r>
            <a:r>
              <a:rPr lang="hr-HR" sz="2000" b="1" dirty="0" smtClean="0"/>
              <a:t>srednje </a:t>
            </a:r>
            <a:r>
              <a:rPr lang="hr-HR" sz="2000" b="1" dirty="0"/>
              <a:t>kvadratna pogreška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</a:t>
            </a:r>
            <a:r>
              <a:rPr lang="hr-HR" sz="2000" b="1" dirty="0" smtClean="0"/>
              <a:t>2=P= </a:t>
            </a:r>
            <a:r>
              <a:rPr lang="hr-HR" sz="2000" b="1" dirty="0"/>
              <a:t>95,45% </a:t>
            </a:r>
            <a:r>
              <a:rPr lang="hr-HR" sz="2000" b="1" dirty="0" smtClean="0"/>
              <a:t>, vjerojatna </a:t>
            </a:r>
            <a:r>
              <a:rPr lang="hr-HR" sz="2000" b="1" dirty="0"/>
              <a:t>pogreška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</a:t>
            </a:r>
            <a:r>
              <a:rPr lang="hr-HR" sz="2000" b="1" dirty="0" smtClean="0"/>
              <a:t>3=P= </a:t>
            </a:r>
            <a:r>
              <a:rPr lang="hr-HR" sz="2000" b="1" dirty="0"/>
              <a:t>99,7% </a:t>
            </a:r>
            <a:r>
              <a:rPr lang="hr-HR" sz="2000" b="1" dirty="0" smtClean="0"/>
              <a:t>, granična </a:t>
            </a:r>
            <a:r>
              <a:rPr lang="hr-HR" sz="2000" b="1" dirty="0"/>
              <a:t>pogreška</a:t>
            </a:r>
          </a:p>
          <a:p>
            <a:endParaRPr lang="hr-HR" sz="2400" dirty="0"/>
          </a:p>
        </p:txBody>
      </p:sp>
      <p:pic>
        <p:nvPicPr>
          <p:cNvPr id="4" name="Slika 3" descr="slik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212976"/>
            <a:ext cx="2819794" cy="346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Vjerojatnost </a:t>
            </a:r>
            <a:r>
              <a:rPr lang="hr-HR" sz="2400" b="1" dirty="0"/>
              <a:t>od 95,45% </a:t>
            </a:r>
            <a:r>
              <a:rPr lang="hr-HR" sz="2400" b="1" dirty="0" smtClean="0"/>
              <a:t> </a:t>
            </a:r>
            <a:r>
              <a:rPr lang="hr-HR" sz="2400" b="1" dirty="0"/>
              <a:t>se u praksi zaokružuje na 95% (2m</a:t>
            </a:r>
            <a:r>
              <a:rPr lang="hr-HR" sz="2400" b="1" dirty="0" smtClean="0"/>
              <a:t>) </a:t>
            </a:r>
            <a:r>
              <a:rPr lang="hr-HR" sz="2400" dirty="0" smtClean="0"/>
              <a:t>te </a:t>
            </a:r>
            <a:r>
              <a:rPr lang="hr-HR" sz="2400" dirty="0"/>
              <a:t>se </a:t>
            </a:r>
            <a:r>
              <a:rPr lang="hr-HR" sz="2400" dirty="0" smtClean="0"/>
              <a:t>najčešće </a:t>
            </a:r>
            <a:r>
              <a:rPr lang="hr-HR" sz="2400" dirty="0"/>
              <a:t>koristi u pomorskoj </a:t>
            </a:r>
            <a:r>
              <a:rPr lang="hr-HR" sz="2400" dirty="0" smtClean="0"/>
              <a:t>navigaciji, </a:t>
            </a:r>
            <a:r>
              <a:rPr lang="hr-HR" sz="2400" dirty="0"/>
              <a:t>dok se samo </a:t>
            </a:r>
            <a:r>
              <a:rPr lang="hr-HR" sz="2400" b="1" dirty="0"/>
              <a:t>izuzetno koristi </a:t>
            </a:r>
            <a:r>
              <a:rPr lang="hr-HR" sz="2400" b="1" dirty="0" smtClean="0"/>
              <a:t>vjerojatnost </a:t>
            </a:r>
            <a:r>
              <a:rPr lang="hr-HR" sz="2400" b="1" dirty="0"/>
              <a:t>od </a:t>
            </a:r>
            <a:r>
              <a:rPr lang="hr-HR" sz="2400" b="1" dirty="0" smtClean="0"/>
              <a:t>99,72% </a:t>
            </a:r>
            <a:r>
              <a:rPr lang="hr-HR" sz="2400" b="1" dirty="0"/>
              <a:t>(3m</a:t>
            </a:r>
            <a:r>
              <a:rPr lang="hr-HR" sz="2400" dirty="0"/>
              <a:t>).</a:t>
            </a:r>
          </a:p>
          <a:p>
            <a:r>
              <a:rPr lang="hr-HR" sz="2400" b="1" dirty="0" smtClean="0"/>
              <a:t>U </a:t>
            </a:r>
            <a:r>
              <a:rPr lang="hr-HR" sz="2400" b="1" dirty="0"/>
              <a:t>pomorskoj navigaciji veličinom pogreške obično je određena neka površina ili mogući nastup određenog događaja</a:t>
            </a:r>
            <a:r>
              <a:rPr lang="hr-HR" sz="2400" dirty="0" smtClean="0"/>
              <a:t>. </a:t>
            </a:r>
            <a:r>
              <a:rPr lang="hr-HR" sz="2400" b="1" dirty="0" smtClean="0"/>
              <a:t>Događaj </a:t>
            </a:r>
            <a:r>
              <a:rPr lang="hr-HR" sz="2400" b="1" dirty="0"/>
              <a:t>s </a:t>
            </a:r>
            <a:r>
              <a:rPr lang="hr-HR" sz="2400" b="1" dirty="0" smtClean="0"/>
              <a:t>95,45% </a:t>
            </a:r>
            <a:r>
              <a:rPr lang="hr-HR" sz="2400" b="1" dirty="0"/>
              <a:t>vjerojatnosti smatra se u navigaciji dovoljno pouzdanim događajem.</a:t>
            </a:r>
          </a:p>
        </p:txBody>
      </p:sp>
      <p:pic>
        <p:nvPicPr>
          <p:cNvPr id="4" name="Slika 3" descr="slik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05064"/>
            <a:ext cx="2088232" cy="256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Vektorska pogreška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r>
              <a:rPr lang="hr-HR" sz="2400" dirty="0"/>
              <a:t>Pogreške koje se  pojavljuju prilikom mjerenja </a:t>
            </a:r>
            <a:r>
              <a:rPr lang="hr-HR" sz="2400" b="1" dirty="0"/>
              <a:t>daljinskih ili kutnih veličina imaju vektorski </a:t>
            </a:r>
            <a:r>
              <a:rPr lang="hr-HR" sz="2400" b="1" dirty="0" smtClean="0"/>
              <a:t>karakter, </a:t>
            </a:r>
            <a:r>
              <a:rPr lang="hr-HR" sz="2400" b="1" dirty="0"/>
              <a:t>ali se bitno razlikuju od klasičnog poimanja vektora</a:t>
            </a:r>
            <a:r>
              <a:rPr lang="hr-HR" sz="2400" b="1" dirty="0" smtClean="0"/>
              <a:t>.</a:t>
            </a:r>
          </a:p>
          <a:p>
            <a:r>
              <a:rPr lang="hr-HR" sz="2400" dirty="0" smtClean="0"/>
              <a:t>Vektor je </a:t>
            </a:r>
            <a:r>
              <a:rPr lang="hr-HR" sz="2400" dirty="0"/>
              <a:t>definiran samo s jednim smjerom dok vektorska pogreška </a:t>
            </a:r>
            <a:r>
              <a:rPr lang="hr-HR" sz="2400" dirty="0" smtClean="0"/>
              <a:t>je </a:t>
            </a:r>
            <a:r>
              <a:rPr lang="hr-HR" sz="2400" dirty="0"/>
              <a:t>definirana s dva moguća smjera. Zbog toga se dvije vektorske pogreške koje djeluju na istom pravcu zbrajaju </a:t>
            </a:r>
            <a:r>
              <a:rPr lang="hr-HR" sz="2400" dirty="0" smtClean="0"/>
              <a:t>kvadratno:</a:t>
            </a:r>
            <a:endParaRPr lang="hr-HR" sz="2400" dirty="0"/>
          </a:p>
        </p:txBody>
      </p:sp>
      <p:pic>
        <p:nvPicPr>
          <p:cNvPr id="4" name="Slika 3" descr="slik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77072"/>
            <a:ext cx="465189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301208"/>
            <a:ext cx="584443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Vektorska pogreška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b="1" dirty="0" smtClean="0"/>
              <a:t>Dvije </a:t>
            </a:r>
            <a:r>
              <a:rPr lang="hr-HR" sz="2400" b="1" dirty="0"/>
              <a:t>ili više vektorskih pogreški koje ne djeluju na istom pravcu zbrojene definiraju elipsu </a:t>
            </a:r>
            <a:r>
              <a:rPr lang="hr-HR" sz="2400" b="1" dirty="0" smtClean="0"/>
              <a:t>pogrešaka, </a:t>
            </a:r>
            <a:r>
              <a:rPr lang="hr-HR" sz="2400" b="1" dirty="0"/>
              <a:t>pri čemu su te vektorske pogreške konjugirani poludijametri elipse pogrešaka.</a:t>
            </a:r>
          </a:p>
        </p:txBody>
      </p:sp>
      <p:pic>
        <p:nvPicPr>
          <p:cNvPr id="4" name="Slika 3" descr="slika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556861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068960"/>
            <a:ext cx="5040560" cy="145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hr-HR" sz="2400" b="1" dirty="0"/>
              <a:t>Stajnica predstavlja geometrijsko mjesto točaka na kojem se nalazi </a:t>
            </a:r>
            <a:r>
              <a:rPr lang="hr-HR" sz="2400" b="1" dirty="0" smtClean="0"/>
              <a:t>brod, </a:t>
            </a:r>
            <a:r>
              <a:rPr lang="hr-HR" sz="2400" b="1" dirty="0"/>
              <a:t>a može imati oblik pravca, kružnice, hiperbole ili nepravilne krivulje.</a:t>
            </a:r>
          </a:p>
        </p:txBody>
      </p:sp>
      <p:pic>
        <p:nvPicPr>
          <p:cNvPr id="4" name="Slika 3" descr="slika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286849" cy="341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019654"/>
            <a:ext cx="3496163" cy="350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836712"/>
            <a:ext cx="7283152" cy="5733256"/>
          </a:xfrm>
        </p:spPr>
        <p:txBody>
          <a:bodyPr>
            <a:noAutofit/>
          </a:bodyPr>
          <a:lstStyle/>
          <a:p>
            <a:r>
              <a:rPr lang="hr-HR" sz="2300" dirty="0"/>
              <a:t>Ako se izmjere </a:t>
            </a:r>
            <a:r>
              <a:rPr lang="hr-HR" sz="2300" b="1" dirty="0"/>
              <a:t>dva azimuta (ω</a:t>
            </a:r>
            <a:r>
              <a:rPr lang="hr-HR" sz="2300" b="1" baseline="-25000" dirty="0"/>
              <a:t>1</a:t>
            </a:r>
            <a:r>
              <a:rPr lang="hr-HR" sz="2300" b="1" dirty="0"/>
              <a:t> , </a:t>
            </a:r>
            <a:r>
              <a:rPr lang="hr-HR" sz="2300" b="1" dirty="0" smtClean="0"/>
              <a:t>ω</a:t>
            </a:r>
            <a:r>
              <a:rPr lang="hr-HR" sz="2300" b="1" baseline="-25000" dirty="0" smtClean="0"/>
              <a:t>2</a:t>
            </a:r>
            <a:r>
              <a:rPr lang="hr-HR" sz="2300" dirty="0" smtClean="0"/>
              <a:t>) </a:t>
            </a:r>
            <a:r>
              <a:rPr lang="hr-HR" sz="2300" dirty="0"/>
              <a:t>na dva objekta u </a:t>
            </a:r>
            <a:r>
              <a:rPr lang="hr-HR" sz="2300" dirty="0" smtClean="0"/>
              <a:t>prirodi, </a:t>
            </a:r>
            <a:r>
              <a:rPr lang="hr-HR" sz="2300" dirty="0"/>
              <a:t>te  ucrtaju na pomorsku </a:t>
            </a:r>
            <a:r>
              <a:rPr lang="hr-HR" sz="2300" dirty="0" smtClean="0"/>
              <a:t>kartu, </a:t>
            </a:r>
            <a:r>
              <a:rPr lang="hr-HR" sz="2300" dirty="0"/>
              <a:t>kad bi ih bilo moguće snimiti bez </a:t>
            </a:r>
            <a:r>
              <a:rPr lang="hr-HR" sz="2300" dirty="0" smtClean="0"/>
              <a:t>pogrešaka, </a:t>
            </a:r>
            <a:r>
              <a:rPr lang="hr-HR" sz="2300" b="1" dirty="0"/>
              <a:t>položaj broda bio bi u njihovom </a:t>
            </a:r>
            <a:r>
              <a:rPr lang="hr-HR" sz="2300" b="1" dirty="0" smtClean="0"/>
              <a:t>presjecištu. U </a:t>
            </a:r>
            <a:r>
              <a:rPr lang="hr-HR" sz="2300" b="1" dirty="0"/>
              <a:t>stvarnosti su stajnice pogrešne za vrijednost srednje kvadratne pogreške mjerenja</a:t>
            </a:r>
            <a:r>
              <a:rPr lang="hr-HR" sz="2300" dirty="0" smtClean="0"/>
              <a:t>. Na </a:t>
            </a:r>
            <a:r>
              <a:rPr lang="hr-HR" sz="2300" dirty="0"/>
              <a:t>taj način </a:t>
            </a:r>
            <a:r>
              <a:rPr lang="hr-HR" sz="2300" b="1" dirty="0"/>
              <a:t>stajnica postaje </a:t>
            </a:r>
            <a:r>
              <a:rPr lang="hr-HR" sz="2300" b="1" dirty="0" smtClean="0"/>
              <a:t>pojas, </a:t>
            </a:r>
            <a:r>
              <a:rPr lang="hr-HR" sz="2300" b="1" dirty="0"/>
              <a:t>a ne linija čija širina zavisi o vrijednosti srednje kvadratne pogreške mjerenja (m) i udaljenosti broda od mjerenog objekta</a:t>
            </a:r>
            <a:r>
              <a:rPr lang="hr-HR" sz="2300" b="1" dirty="0" smtClean="0"/>
              <a:t>. Polovica </a:t>
            </a:r>
            <a:r>
              <a:rPr lang="hr-HR" sz="2300" b="1" dirty="0"/>
              <a:t>širine tog pojasa može se označiti s </a:t>
            </a:r>
            <a:r>
              <a:rPr lang="hr-HR" sz="2300" b="1" dirty="0" err="1"/>
              <a:t>Δn</a:t>
            </a:r>
            <a:r>
              <a:rPr lang="hr-HR" sz="2300" b="1" dirty="0"/>
              <a:t> , a čitav pojas ili sektor širok je </a:t>
            </a:r>
            <a:r>
              <a:rPr lang="hr-HR" sz="2300" b="1" dirty="0" smtClean="0"/>
              <a:t>2Δn, </a:t>
            </a:r>
            <a:r>
              <a:rPr lang="hr-HR" sz="2300" b="1" dirty="0"/>
              <a:t>što znači da su granice tog pojasa od stajnice pomaknute za veličinu ±</a:t>
            </a:r>
            <a:r>
              <a:rPr lang="hr-HR" sz="2300" b="1" dirty="0" err="1"/>
              <a:t>Δn</a:t>
            </a:r>
            <a:r>
              <a:rPr lang="hr-HR" sz="2300" b="1" dirty="0"/>
              <a:t> na jednu i drugu stranu</a:t>
            </a:r>
            <a:r>
              <a:rPr lang="hr-HR" sz="2300" b="1" dirty="0" smtClean="0"/>
              <a:t>. Na </a:t>
            </a:r>
            <a:r>
              <a:rPr lang="hr-HR" sz="2300" b="1" dirty="0"/>
              <a:t>taj način u teoriji grešaka  definira se </a:t>
            </a:r>
            <a:r>
              <a:rPr lang="hr-HR" sz="2300" b="1" i="1" dirty="0">
                <a:solidFill>
                  <a:srgbClr val="FF0000"/>
                </a:solidFill>
              </a:rPr>
              <a:t>pomak stajnice</a:t>
            </a:r>
            <a:r>
              <a:rPr lang="hr-HR" sz="2300" b="1" dirty="0" smtClean="0"/>
              <a:t>. Ako </a:t>
            </a:r>
            <a:r>
              <a:rPr lang="hr-HR" sz="2300" b="1" dirty="0"/>
              <a:t>je stajnica kružnica ili hiperbola, uz uvjet da pogreška </a:t>
            </a:r>
            <a:r>
              <a:rPr lang="hr-HR" sz="2300" b="1" dirty="0" err="1"/>
              <a:t>Δn</a:t>
            </a:r>
            <a:r>
              <a:rPr lang="hr-HR" sz="2300" b="1" dirty="0"/>
              <a:t> nije veća od </a:t>
            </a:r>
            <a:r>
              <a:rPr lang="hr-HR" sz="2300" b="1" dirty="0" smtClean="0"/>
              <a:t>dozvoljene, </a:t>
            </a:r>
            <a:r>
              <a:rPr lang="hr-HR" sz="2300" b="1" dirty="0"/>
              <a:t>tada se može na stajnicu u točki presjeka (položaj broda) položiti </a:t>
            </a:r>
            <a:r>
              <a:rPr lang="hr-HR" sz="2300" b="1" dirty="0" smtClean="0"/>
              <a:t>tangentu. Pomaknute </a:t>
            </a:r>
            <a:r>
              <a:rPr lang="hr-HR" sz="2300" b="1" dirty="0"/>
              <a:t>tangente za vrijednost ±</a:t>
            </a:r>
            <a:r>
              <a:rPr lang="hr-HR" sz="2300" b="1" dirty="0" err="1"/>
              <a:t>Δn</a:t>
            </a:r>
            <a:r>
              <a:rPr lang="hr-HR" sz="2300" b="1" dirty="0"/>
              <a:t> smatraju se pomakom stajnice</a:t>
            </a:r>
            <a:r>
              <a:rPr lang="hr-HR" sz="2300" b="1" dirty="0" smtClean="0"/>
              <a:t>. </a:t>
            </a:r>
            <a:endParaRPr lang="hr-HR" sz="2300" b="1" dirty="0"/>
          </a:p>
        </p:txBody>
      </p:sp>
      <p:pic>
        <p:nvPicPr>
          <p:cNvPr id="4" name="Slika 4" descr="slika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76672"/>
            <a:ext cx="1441333" cy="144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400" dirty="0"/>
              <a:t>Za izračunavanje </a:t>
            </a:r>
            <a:r>
              <a:rPr lang="hr-HR" sz="2400" b="1" dirty="0"/>
              <a:t>pomaka </a:t>
            </a:r>
            <a:r>
              <a:rPr lang="hr-HR" sz="2400" b="1" dirty="0" err="1"/>
              <a:t>stajnice</a:t>
            </a:r>
            <a:r>
              <a:rPr lang="hr-HR" sz="2400" b="1" dirty="0"/>
              <a:t> </a:t>
            </a:r>
            <a:r>
              <a:rPr lang="hr-HR" sz="2400" dirty="0" smtClean="0"/>
              <a:t>mogu </a:t>
            </a:r>
            <a:r>
              <a:rPr lang="hr-HR" sz="2400" dirty="0"/>
              <a:t>se koristiti sljedeća </a:t>
            </a:r>
            <a:r>
              <a:rPr lang="hr-HR" sz="2400" dirty="0" smtClean="0"/>
              <a:t>jednadžba: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4" name="Slika 3" descr="stajnic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486" y="1916832"/>
            <a:ext cx="7293914" cy="47812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hr-HR" sz="2400" dirty="0"/>
              <a:t>Kada se kutna veličina </a:t>
            </a:r>
            <a:r>
              <a:rPr lang="hr-HR" sz="2400" b="1" dirty="0"/>
              <a:t>m</a:t>
            </a:r>
            <a:r>
              <a:rPr lang="hr-HR" sz="2400" dirty="0"/>
              <a:t> </a:t>
            </a:r>
            <a:r>
              <a:rPr lang="hr-HR" sz="2400" b="1" dirty="0"/>
              <a:t>uvrsti u minutama umjesto u stupnjevima </a:t>
            </a:r>
            <a:r>
              <a:rPr lang="hr-HR" sz="2400" dirty="0"/>
              <a:t>koristi se sljedeća jednadžba za izračun pomaka </a:t>
            </a:r>
            <a:r>
              <a:rPr lang="hr-HR" sz="2400" dirty="0" smtClean="0"/>
              <a:t>stajnice: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Budući </a:t>
            </a:r>
            <a:r>
              <a:rPr lang="hr-HR" sz="2400" dirty="0"/>
              <a:t>da je </a:t>
            </a:r>
            <a:r>
              <a:rPr lang="hr-HR" sz="2400" b="1" dirty="0"/>
              <a:t>pomak stajnice </a:t>
            </a:r>
            <a:r>
              <a:rPr lang="hr-HR" sz="2400" b="1" dirty="0" err="1"/>
              <a:t>Δn</a:t>
            </a:r>
            <a:r>
              <a:rPr lang="hr-HR" sz="2400" b="1" dirty="0"/>
              <a:t> mala vrijednost pogodno je izraziti veličinu d u </a:t>
            </a:r>
            <a:r>
              <a:rPr lang="hr-HR" sz="2400" b="1" dirty="0" smtClean="0"/>
              <a:t>metrima, </a:t>
            </a:r>
            <a:r>
              <a:rPr lang="hr-HR" sz="2400" b="1" dirty="0"/>
              <a:t>ako je srednje kvadratna pogreška mjerenja m izražena u kutnim minutama</a:t>
            </a:r>
            <a:r>
              <a:rPr lang="hr-HR" sz="2400" dirty="0"/>
              <a:t>.</a:t>
            </a:r>
          </a:p>
        </p:txBody>
      </p:sp>
      <p:pic>
        <p:nvPicPr>
          <p:cNvPr id="4" name="Slika 3" descr="stajnic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137" y="2276872"/>
            <a:ext cx="6937481" cy="2494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Prilikom </a:t>
            </a:r>
            <a:r>
              <a:rPr lang="hr-HR" sz="2400" dirty="0"/>
              <a:t>mjerenja </a:t>
            </a:r>
            <a:r>
              <a:rPr lang="hr-HR" sz="2400" b="1" dirty="0"/>
              <a:t>udaljenosti </a:t>
            </a:r>
            <a:r>
              <a:rPr lang="hr-HR" sz="2400" b="1" dirty="0" err="1" smtClean="0"/>
              <a:t>stajnica</a:t>
            </a:r>
            <a:r>
              <a:rPr lang="hr-HR" sz="2400" b="1" dirty="0" smtClean="0"/>
              <a:t> </a:t>
            </a:r>
            <a:r>
              <a:rPr lang="hr-HR" sz="2400" dirty="0" smtClean="0"/>
              <a:t>je </a:t>
            </a:r>
            <a:r>
              <a:rPr lang="hr-HR" sz="2400" b="1" dirty="0" smtClean="0"/>
              <a:t>uvijek  </a:t>
            </a:r>
            <a:r>
              <a:rPr lang="hr-HR" sz="2400" b="1" dirty="0"/>
              <a:t>kružnica</a:t>
            </a:r>
            <a:r>
              <a:rPr lang="hr-HR" sz="2400" dirty="0"/>
              <a:t>.</a:t>
            </a:r>
          </a:p>
          <a:p>
            <a:r>
              <a:rPr lang="hr-HR" sz="2400" dirty="0"/>
              <a:t>Pogreška u mjerenju udaljenosti neposredno se </a:t>
            </a:r>
            <a:r>
              <a:rPr lang="hr-HR" sz="2400" b="1" dirty="0"/>
              <a:t>iskazuje u pomaku </a:t>
            </a:r>
            <a:r>
              <a:rPr lang="hr-HR" sz="2400" b="1" dirty="0" smtClean="0"/>
              <a:t>stajnice, </a:t>
            </a:r>
            <a:r>
              <a:rPr lang="hr-HR" sz="2400" b="1" dirty="0"/>
              <a:t>što znači da je gradijent udaljenosti jednak jedinici tj. g</a:t>
            </a:r>
            <a:r>
              <a:rPr lang="hr-HR" sz="2400" b="1" baseline="-25000" dirty="0"/>
              <a:t>d</a:t>
            </a:r>
            <a:r>
              <a:rPr lang="hr-HR" sz="2400" b="1" dirty="0"/>
              <a:t> = 1</a:t>
            </a:r>
          </a:p>
        </p:txBody>
      </p:sp>
      <p:pic>
        <p:nvPicPr>
          <p:cNvPr id="4" name="Slika 3" descr="udaljenos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780928"/>
            <a:ext cx="4314428" cy="1008112"/>
          </a:xfrm>
          <a:prstGeom prst="rect">
            <a:avLst/>
          </a:prstGeom>
        </p:spPr>
      </p:pic>
      <p:pic>
        <p:nvPicPr>
          <p:cNvPr id="5" name="Slika 4" descr="slika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3600400" cy="33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hr-HR" sz="2400" dirty="0"/>
              <a:t>Mali dio stajnice udaljenosti tj. </a:t>
            </a:r>
            <a:r>
              <a:rPr lang="hr-HR" sz="2400" b="1" dirty="0" smtClean="0"/>
              <a:t>luka kružnice </a:t>
            </a:r>
            <a:r>
              <a:rPr lang="hr-HR" sz="2400" b="1" dirty="0"/>
              <a:t>u neposrednoj blizini određenog položaja broda može se aproksimirati pravcem odnosno stajnica se smatra tangentom na </a:t>
            </a:r>
            <a:r>
              <a:rPr lang="hr-HR" sz="2400" b="1" dirty="0" smtClean="0"/>
              <a:t>krug, </a:t>
            </a:r>
            <a:r>
              <a:rPr lang="hr-HR" sz="2400" b="1" dirty="0"/>
              <a:t>pa se pomaknute stajnice </a:t>
            </a:r>
            <a:r>
              <a:rPr lang="hr-HR" sz="2400" b="1" dirty="0" err="1"/>
              <a:t>Δn</a:t>
            </a:r>
            <a:r>
              <a:rPr lang="hr-HR" sz="2400" b="1" dirty="0"/>
              <a:t> crtaju kao pomak tangente na kružnicu.</a:t>
            </a:r>
          </a:p>
        </p:txBody>
      </p:sp>
      <p:pic>
        <p:nvPicPr>
          <p:cNvPr id="4" name="Slika 3" descr="slika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712" y="2664295"/>
            <a:ext cx="4023008" cy="371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Teorijske osnove pogreške položaja broda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Položaj broda određen bilo kojom metodom ili navigacijskim sredstvima </a:t>
            </a:r>
            <a:r>
              <a:rPr lang="hr-HR" sz="2400" dirty="0" smtClean="0">
                <a:solidFill>
                  <a:srgbClr val="FF0000"/>
                </a:solidFill>
              </a:rPr>
              <a:t>sadrži </a:t>
            </a:r>
            <a:r>
              <a:rPr lang="hr-HR" sz="2400" dirty="0">
                <a:solidFill>
                  <a:srgbClr val="FF0000"/>
                </a:solidFill>
              </a:rPr>
              <a:t>određenu pogrešku</a:t>
            </a:r>
            <a:r>
              <a:rPr lang="hr-HR" sz="2400" dirty="0"/>
              <a:t>. </a:t>
            </a:r>
            <a:endParaRPr lang="hr-HR" sz="2400" dirty="0" smtClean="0"/>
          </a:p>
          <a:p>
            <a:r>
              <a:rPr lang="hr-HR" sz="2400" dirty="0" smtClean="0"/>
              <a:t>Kad </a:t>
            </a:r>
            <a:r>
              <a:rPr lang="hr-HR" sz="2400" dirty="0"/>
              <a:t>bi </a:t>
            </a:r>
            <a:r>
              <a:rPr lang="hr-HR" sz="2400" dirty="0" smtClean="0"/>
              <a:t>se </a:t>
            </a:r>
            <a:r>
              <a:rPr lang="hr-HR" sz="2400" dirty="0"/>
              <a:t>na istom mjestu mnogo puta uzastopce odredio položaj broda tijekom dana i </a:t>
            </a:r>
            <a:r>
              <a:rPr lang="hr-HR" sz="2400" dirty="0" smtClean="0"/>
              <a:t>noći, </a:t>
            </a:r>
            <a:r>
              <a:rPr lang="hr-HR" sz="2400" dirty="0"/>
              <a:t>pri različitim navigacijskim i hidrometeorološkim </a:t>
            </a:r>
            <a:r>
              <a:rPr lang="hr-HR" sz="2400" dirty="0" smtClean="0"/>
              <a:t>uvjetima, </a:t>
            </a:r>
            <a:r>
              <a:rPr lang="hr-HR" sz="2400" dirty="0"/>
              <a:t>uvijek istom metodom i istim navigacijskim </a:t>
            </a:r>
            <a:r>
              <a:rPr lang="hr-HR" sz="2400" dirty="0" smtClean="0"/>
              <a:t>sredstvima, </a:t>
            </a:r>
            <a:r>
              <a:rPr lang="hr-HR" sz="2400" b="1" dirty="0"/>
              <a:t>u pravokutnom koordinatnom sustavu </a:t>
            </a:r>
            <a:r>
              <a:rPr lang="hr-HR" sz="2400" b="1" dirty="0" smtClean="0"/>
              <a:t>dobio bi se skup </a:t>
            </a:r>
            <a:r>
              <a:rPr lang="hr-HR" sz="2400" b="1" dirty="0"/>
              <a:t>točaka koje predstavljaju položaj broda u određenom vremenskom trenutku. Sve tako dobivene točke bile bi raspršene unutar određene površine</a:t>
            </a:r>
            <a:r>
              <a:rPr lang="hr-HR" sz="2400" dirty="0"/>
              <a:t>. </a:t>
            </a:r>
            <a:endParaRPr lang="hr-HR" sz="2400" dirty="0" smtClean="0"/>
          </a:p>
          <a:p>
            <a:r>
              <a:rPr lang="hr-HR" sz="2400" dirty="0" smtClean="0"/>
              <a:t>Tako </a:t>
            </a:r>
            <a:r>
              <a:rPr lang="hr-HR" sz="2400" dirty="0"/>
              <a:t>definirana površina </a:t>
            </a:r>
            <a:r>
              <a:rPr lang="hr-HR" sz="2400" b="1" dirty="0"/>
              <a:t>predstavlja dvodimenzionalni prikaz ukupnih pogrešaka položaja </a:t>
            </a:r>
            <a:r>
              <a:rPr lang="hr-HR" sz="2400" b="1" dirty="0" smtClean="0"/>
              <a:t>broda, </a:t>
            </a:r>
            <a:r>
              <a:rPr lang="hr-HR" sz="2400" b="1" dirty="0"/>
              <a:t>uz preduvjet da su izvršena najpreciznija moguća mjerenja i da izvršena mjerenja ne sadrže sistematske pogreške.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razlike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Javlja se  kod određivanja pozicije broda pomoću hiperboličkog sustava navigacije. U tom slučaju stajnica je hiperbola. </a:t>
            </a:r>
            <a:r>
              <a:rPr lang="hr-HR" sz="2400" b="1" dirty="0" smtClean="0"/>
              <a:t>Mali dio luka hiperbole u blizini određene pozicije može se aproksimirati pravcem tj. </a:t>
            </a:r>
            <a:r>
              <a:rPr lang="hr-HR" sz="2400" b="1" dirty="0"/>
              <a:t>s</a:t>
            </a:r>
            <a:r>
              <a:rPr lang="hr-HR" sz="2400" b="1" dirty="0" smtClean="0"/>
              <a:t>tajnica postaje tangenta na hiperbolu u toj točki, a pomaknute stajnice se crtaju kao tangente.</a:t>
            </a:r>
            <a:endParaRPr lang="hr-HR" sz="2400" b="1" dirty="0"/>
          </a:p>
        </p:txBody>
      </p:sp>
      <p:pic>
        <p:nvPicPr>
          <p:cNvPr id="4" name="Slika 3" descr="slika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77460"/>
            <a:ext cx="4896544" cy="352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Gradijent razlike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Točke </a:t>
            </a:r>
            <a:r>
              <a:rPr lang="hr-HR" sz="2400" b="1" dirty="0" smtClean="0"/>
              <a:t>A i B su </a:t>
            </a:r>
            <a:r>
              <a:rPr lang="hr-HR" sz="2400" b="1" dirty="0" err="1" smtClean="0"/>
              <a:t>predajne</a:t>
            </a:r>
            <a:r>
              <a:rPr lang="hr-HR" sz="2400" b="1" dirty="0" smtClean="0"/>
              <a:t> postaje </a:t>
            </a:r>
            <a:r>
              <a:rPr lang="hr-HR" sz="2400" dirty="0" smtClean="0"/>
              <a:t>za ucrtanu hiperbolu, a u </a:t>
            </a:r>
            <a:r>
              <a:rPr lang="hr-HR" sz="2400" b="1" dirty="0" smtClean="0"/>
              <a:t>točki C je pozicija broda na toj hiperboli</a:t>
            </a:r>
            <a:r>
              <a:rPr lang="hr-HR" sz="2400" dirty="0" smtClean="0"/>
              <a:t>. </a:t>
            </a:r>
            <a:r>
              <a:rPr lang="hr-HR" sz="2400" b="1" dirty="0" smtClean="0"/>
              <a:t>Nacrta se tangenta na </a:t>
            </a:r>
            <a:r>
              <a:rPr lang="hr-HR" sz="2400" b="1" dirty="0" err="1" smtClean="0"/>
              <a:t>hiberbolu</a:t>
            </a:r>
            <a:r>
              <a:rPr lang="hr-HR" sz="2400" b="1" dirty="0" smtClean="0"/>
              <a:t> u točki C. Izmjeri se kut </a:t>
            </a:r>
            <a:r>
              <a:rPr lang="el-GR" sz="2400" b="1" dirty="0" smtClean="0">
                <a:latin typeface="Arial"/>
                <a:cs typeface="Arial"/>
              </a:rPr>
              <a:t>α</a:t>
            </a:r>
            <a:r>
              <a:rPr lang="hr-HR" sz="2400" b="1" dirty="0" smtClean="0">
                <a:latin typeface="Arial"/>
                <a:cs typeface="Arial"/>
              </a:rPr>
              <a:t> </a:t>
            </a:r>
            <a:r>
              <a:rPr lang="hr-HR" sz="2400" b="1" dirty="0" smtClean="0">
                <a:cs typeface="Arial"/>
              </a:rPr>
              <a:t>u točki C između točaka A i B. Tangenta u točki C je ujedno i simetrala kuta </a:t>
            </a:r>
            <a:r>
              <a:rPr lang="el-GR" sz="2400" b="1" dirty="0" smtClean="0">
                <a:cs typeface="Arial"/>
              </a:rPr>
              <a:t>α</a:t>
            </a:r>
            <a:r>
              <a:rPr lang="hr-HR" sz="2400" b="1" dirty="0" smtClean="0">
                <a:cs typeface="Arial"/>
              </a:rPr>
              <a:t> u točki C.</a:t>
            </a:r>
            <a:endParaRPr lang="hr-HR" sz="2400" b="1" dirty="0"/>
          </a:p>
        </p:txBody>
      </p:sp>
      <p:pic>
        <p:nvPicPr>
          <p:cNvPr id="4" name="Slika 3" descr="slika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243597" cy="356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razlike udaljenosti</a:t>
            </a:r>
            <a:endParaRPr lang="hr-HR" sz="3200" b="1" dirty="0"/>
          </a:p>
        </p:txBody>
      </p:sp>
      <p:pic>
        <p:nvPicPr>
          <p:cNvPr id="4" name="Rezervirano mjesto sadržaja 3" descr="slika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039054"/>
            <a:ext cx="8567767" cy="355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3" descr="slika 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0538" y="908720"/>
            <a:ext cx="278162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horizontalnog kuta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Gradijent horizontalnog kuta se može odrediti računski i grafički. </a:t>
            </a:r>
            <a:r>
              <a:rPr lang="hr-HR" sz="2400" b="1" dirty="0" smtClean="0"/>
              <a:t>Sa pozicije broda C izmjeri se horizontalni kut </a:t>
            </a:r>
            <a:r>
              <a:rPr lang="el-GR" sz="2400" b="1" dirty="0" smtClean="0">
                <a:latin typeface="Arial"/>
                <a:cs typeface="Arial"/>
              </a:rPr>
              <a:t>α</a:t>
            </a:r>
            <a:r>
              <a:rPr lang="hr-HR" sz="2400" b="1" dirty="0" smtClean="0">
                <a:latin typeface="Arial"/>
                <a:cs typeface="Arial"/>
              </a:rPr>
              <a:t> </a:t>
            </a:r>
            <a:r>
              <a:rPr lang="hr-HR" sz="2400" b="1" dirty="0" smtClean="0">
                <a:cs typeface="Arial"/>
              </a:rPr>
              <a:t>između točaka A i B koje se nalaze na obali</a:t>
            </a:r>
            <a:r>
              <a:rPr lang="hr-HR" sz="2400" dirty="0" smtClean="0">
                <a:cs typeface="Arial"/>
              </a:rPr>
              <a:t>.</a:t>
            </a:r>
            <a:endParaRPr lang="hr-HR" sz="2400" dirty="0"/>
          </a:p>
        </p:txBody>
      </p:sp>
      <p:pic>
        <p:nvPicPr>
          <p:cNvPr id="4" name="Slika 3" descr="slika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716553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horizontalnog kuta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6707088" cy="5472608"/>
          </a:xfrm>
        </p:spPr>
        <p:txBody>
          <a:bodyPr>
            <a:normAutofit/>
          </a:bodyPr>
          <a:lstStyle/>
          <a:p>
            <a:r>
              <a:rPr lang="hr-HR" sz="2400" dirty="0"/>
              <a:t>Kod određivanja položaja broda pomoću horizontalnog kuta </a:t>
            </a:r>
            <a:r>
              <a:rPr lang="hr-HR" sz="2400" b="1" dirty="0"/>
              <a:t>gradijent horizontalnog kuta određuje se pomoću sljedeće </a:t>
            </a:r>
            <a:r>
              <a:rPr lang="hr-HR" sz="2400" b="1" dirty="0" smtClean="0"/>
              <a:t>jednadžbe: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1800" b="1" dirty="0" smtClean="0"/>
              <a:t>Stajnica </a:t>
            </a:r>
            <a:r>
              <a:rPr lang="hr-HR" sz="1800" b="1" dirty="0"/>
              <a:t>je tangenta na </a:t>
            </a:r>
            <a:r>
              <a:rPr lang="hr-HR" sz="1800" b="1" dirty="0" smtClean="0"/>
              <a:t>kružnicu položaja 1 </a:t>
            </a:r>
            <a:r>
              <a:rPr lang="hr-HR" sz="1800" b="1" dirty="0"/>
              <a:t>u točki položaja </a:t>
            </a:r>
            <a:r>
              <a:rPr lang="hr-HR" sz="1800" b="1" dirty="0" smtClean="0"/>
              <a:t>broda Pb, </a:t>
            </a:r>
            <a:r>
              <a:rPr lang="hr-HR" sz="1800" b="1" dirty="0"/>
              <a:t>dok kružnica </a:t>
            </a:r>
            <a:r>
              <a:rPr lang="hr-HR" sz="1800" b="1" dirty="0" smtClean="0"/>
              <a:t>položaja 1 </a:t>
            </a:r>
            <a:r>
              <a:rPr lang="hr-HR" sz="1800" b="1" dirty="0"/>
              <a:t>broda  prolazi kroz </a:t>
            </a:r>
            <a:r>
              <a:rPr lang="hr-HR" sz="1800" b="1" dirty="0" smtClean="0"/>
              <a:t>A, </a:t>
            </a:r>
            <a:r>
              <a:rPr lang="hr-HR" sz="1800" b="1" dirty="0"/>
              <a:t>B i položaj </a:t>
            </a:r>
            <a:r>
              <a:rPr lang="hr-HR" sz="1800" b="1" dirty="0" smtClean="0"/>
              <a:t>broda Pb. Isto vrijedi i za kružnicu položaja 2,  koja prolazi kroz B, C i Pb.</a:t>
            </a:r>
            <a:endParaRPr lang="hr-HR" sz="1800" b="1" dirty="0"/>
          </a:p>
        </p:txBody>
      </p:sp>
      <p:pic>
        <p:nvPicPr>
          <p:cNvPr id="4" name="Slika 3" descr="gradijent horizontalnog ku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5400600" cy="2376264"/>
          </a:xfrm>
          <a:prstGeom prst="rect">
            <a:avLst/>
          </a:prstGeom>
        </p:spPr>
      </p:pic>
      <p:pic>
        <p:nvPicPr>
          <p:cNvPr id="5" name="Rezervirano mjesto sadržaja 3" descr="slika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708920"/>
            <a:ext cx="3048611" cy="216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horizontalnog kuta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7355160" cy="5328592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Grafička  metoda </a:t>
            </a:r>
            <a:r>
              <a:rPr lang="hr-HR" sz="2400" dirty="0" smtClean="0"/>
              <a:t>:</a:t>
            </a:r>
          </a:p>
          <a:p>
            <a:r>
              <a:rPr lang="hr-HR" sz="1400" dirty="0" smtClean="0"/>
              <a:t>Izračunaju se </a:t>
            </a:r>
            <a:r>
              <a:rPr lang="hr-HR" sz="1400" b="1" dirty="0" smtClean="0"/>
              <a:t>gradijenti  (gA i gB)</a:t>
            </a:r>
          </a:p>
          <a:p>
            <a:pPr>
              <a:buNone/>
            </a:pPr>
            <a:r>
              <a:rPr lang="hr-HR" sz="1400" dirty="0" smtClean="0"/>
              <a:t>                pomoću sljedeće  formule: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r>
              <a:rPr lang="hr-HR" sz="1400" dirty="0" smtClean="0"/>
              <a:t>                gA = 57,3 /dA</a:t>
            </a:r>
          </a:p>
          <a:p>
            <a:pPr>
              <a:buNone/>
            </a:pPr>
            <a:r>
              <a:rPr lang="hr-HR" sz="1400" dirty="0" smtClean="0"/>
              <a:t>                gB = 57,3/ dB</a:t>
            </a:r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r>
              <a:rPr lang="hr-HR" sz="1200" dirty="0" smtClean="0"/>
              <a:t>          </a:t>
            </a:r>
            <a:r>
              <a:rPr lang="hr-HR" sz="1600" b="1" dirty="0" smtClean="0"/>
              <a:t>Dobivena vrijednost gradijenata  (gA i gB) se u proizvoljnom mjerilu nanese od točke C prema A i B. Dobiju se točke A1 i B1. Te točke  se spoje linijom, a dobivena vrijednost linije je gradijent horizontalnog kuta </a:t>
            </a:r>
            <a:r>
              <a:rPr lang="el-GR" sz="1600" b="1" dirty="0" smtClean="0"/>
              <a:t>α</a:t>
            </a:r>
            <a:r>
              <a:rPr lang="hr-HR" sz="1600" b="1" dirty="0" smtClean="0"/>
              <a:t>. Spojnica  A1B1  se paralelno prenese u točku C. To je tangenta na kružnicu položaja- </a:t>
            </a:r>
            <a:r>
              <a:rPr lang="hr-HR" sz="1600" b="1" dirty="0" err="1" smtClean="0"/>
              <a:t>stajnicu</a:t>
            </a:r>
            <a:r>
              <a:rPr lang="hr-HR" sz="1600" b="1" dirty="0" smtClean="0"/>
              <a:t> čiji se pomaci ucrtavaju kao pomaci </a:t>
            </a:r>
            <a:r>
              <a:rPr lang="hr-HR" sz="1600" b="1" dirty="0" err="1" smtClean="0"/>
              <a:t>stajnica</a:t>
            </a:r>
            <a:r>
              <a:rPr lang="hr-HR" sz="1600" b="1" dirty="0" smtClean="0"/>
              <a:t> (</a:t>
            </a:r>
            <a:r>
              <a:rPr lang="el-GR" sz="1600" b="1" dirty="0" smtClean="0"/>
              <a:t>Δ</a:t>
            </a:r>
            <a:r>
              <a:rPr lang="hr-HR" sz="1600" b="1" dirty="0" smtClean="0"/>
              <a:t>n1 , </a:t>
            </a:r>
            <a:r>
              <a:rPr lang="el-GR" sz="1600" b="1" dirty="0" smtClean="0"/>
              <a:t>Δ</a:t>
            </a:r>
            <a:r>
              <a:rPr lang="hr-HR" sz="1600" b="1" dirty="0" smtClean="0"/>
              <a:t>n2) :</a:t>
            </a:r>
          </a:p>
        </p:txBody>
      </p:sp>
      <p:pic>
        <p:nvPicPr>
          <p:cNvPr id="5" name="Slika 4" descr="gradijent horizontal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581128"/>
            <a:ext cx="1008112" cy="774347"/>
          </a:xfrm>
          <a:prstGeom prst="rect">
            <a:avLst/>
          </a:prstGeom>
        </p:spPr>
      </p:pic>
      <p:pic>
        <p:nvPicPr>
          <p:cNvPr id="1026" name="Picture 2" descr="C:\Users\Kos\Desktop\IMG_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2808312" cy="2106234"/>
          </a:xfrm>
          <a:prstGeom prst="rect">
            <a:avLst/>
          </a:prstGeom>
          <a:noFill/>
        </p:spPr>
      </p:pic>
      <p:pic>
        <p:nvPicPr>
          <p:cNvPr id="10" name="Rezervirano mjesto sadržaja 3" descr="slika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24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Elipsa pogrešaka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Teorijski dvije stajnice I </a:t>
            </a:r>
            <a:r>
              <a:rPr lang="hr-HR" sz="2400" b="1" dirty="0" err="1" smtClean="0"/>
              <a:t>i</a:t>
            </a:r>
            <a:r>
              <a:rPr lang="hr-HR" sz="2400" b="1" dirty="0" smtClean="0"/>
              <a:t> II kod bilo koje vrste odnosno metode određivanja položaja broda sijeku se u jednoj točki, ali su zbog srednje kvadratne pogreške stajnice I </a:t>
            </a:r>
            <a:r>
              <a:rPr lang="hr-HR" sz="2400" b="1" dirty="0" err="1" smtClean="0"/>
              <a:t>i</a:t>
            </a:r>
            <a:r>
              <a:rPr lang="hr-HR" sz="2400" b="1" dirty="0" smtClean="0"/>
              <a:t> II pomaknute u jednu i drugu stranu za vrijednost pomaka stajnice Δn</a:t>
            </a:r>
            <a:r>
              <a:rPr lang="hr-HR" sz="2400" b="1" baseline="-25000" dirty="0" smtClean="0"/>
              <a:t>1</a:t>
            </a:r>
            <a:r>
              <a:rPr lang="hr-HR" sz="2400" b="1" dirty="0" smtClean="0"/>
              <a:t> i Δn</a:t>
            </a:r>
            <a:r>
              <a:rPr lang="hr-HR" sz="2400" b="1" baseline="-25000" dirty="0" smtClean="0"/>
              <a:t>2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5" name="Slika 4" descr="slika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4651091" cy="360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Kos\Documents\IMG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2374900" cy="1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Elipsa pogrešaka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hr-HR" sz="1600" b="1" dirty="0" smtClean="0"/>
              <a:t>Stajnice </a:t>
            </a:r>
            <a:r>
              <a:rPr lang="hr-HR" sz="1600" b="1" dirty="0"/>
              <a:t>se sijeku pod kutom </a:t>
            </a:r>
            <a:r>
              <a:rPr lang="hr-HR" sz="1600" b="1" dirty="0" smtClean="0"/>
              <a:t>θ, </a:t>
            </a:r>
            <a:r>
              <a:rPr lang="hr-HR" sz="1600" b="1" dirty="0"/>
              <a:t>pa se brod odnosno plovni objekt nalazi promatrano po </a:t>
            </a:r>
            <a:r>
              <a:rPr lang="hr-HR" sz="1600" b="1" dirty="0" err="1"/>
              <a:t>stajnici</a:t>
            </a:r>
            <a:r>
              <a:rPr lang="hr-HR" sz="1600" b="1" dirty="0"/>
              <a:t> I </a:t>
            </a:r>
            <a:r>
              <a:rPr lang="hr-HR" sz="1600" b="1" dirty="0" smtClean="0"/>
              <a:t> </a:t>
            </a:r>
            <a:r>
              <a:rPr lang="hr-HR" sz="1600" b="1" dirty="0"/>
              <a:t>unutar vektorske pogreške </a:t>
            </a:r>
            <a:r>
              <a:rPr lang="hr-HR" sz="1600" b="1" dirty="0" smtClean="0"/>
              <a:t>V</a:t>
            </a:r>
            <a:r>
              <a:rPr lang="hr-HR" sz="1600" b="1" baseline="-25000" dirty="0" smtClean="0"/>
              <a:t>2 </a:t>
            </a:r>
            <a:r>
              <a:rPr lang="hr-HR" sz="1600" b="1" dirty="0" smtClean="0"/>
              <a:t> (veća vektorska pogreška), </a:t>
            </a:r>
            <a:r>
              <a:rPr lang="hr-HR" sz="1600" b="1" dirty="0"/>
              <a:t>a promatrano po </a:t>
            </a:r>
            <a:r>
              <a:rPr lang="hr-HR" sz="1600" b="1" dirty="0" err="1"/>
              <a:t>stajnici</a:t>
            </a:r>
            <a:r>
              <a:rPr lang="hr-HR" sz="1600" b="1" dirty="0"/>
              <a:t> II </a:t>
            </a:r>
            <a:r>
              <a:rPr lang="hr-HR" sz="1600" b="1" dirty="0" smtClean="0"/>
              <a:t> </a:t>
            </a:r>
            <a:r>
              <a:rPr lang="hr-HR" sz="1600" b="1" dirty="0"/>
              <a:t>unutar vektorske pogreške </a:t>
            </a:r>
            <a:r>
              <a:rPr lang="hr-HR" sz="1600" b="1" dirty="0" smtClean="0"/>
              <a:t>V</a:t>
            </a:r>
            <a:r>
              <a:rPr lang="hr-HR" sz="1600" b="1" baseline="-25000" dirty="0" smtClean="0"/>
              <a:t>1 </a:t>
            </a:r>
            <a:r>
              <a:rPr lang="hr-HR" sz="1600" b="1" dirty="0" smtClean="0"/>
              <a:t>(manja vektorska pogreška). U </a:t>
            </a:r>
            <a:r>
              <a:rPr lang="hr-HR" sz="1600" b="1" dirty="0"/>
              <a:t>točki </a:t>
            </a:r>
            <a:r>
              <a:rPr lang="hr-HR" sz="1600" b="1" dirty="0" err="1"/>
              <a:t>presjecišta</a:t>
            </a:r>
            <a:r>
              <a:rPr lang="hr-HR" sz="1600" b="1" dirty="0"/>
              <a:t> stajnica postoje dvije vektorske pogreške. Na osnovu poznatih vrijednosti za </a:t>
            </a:r>
            <a:r>
              <a:rPr lang="hr-HR" sz="1600" b="1" dirty="0" err="1" smtClean="0"/>
              <a:t>Δn</a:t>
            </a:r>
            <a:r>
              <a:rPr lang="hr-HR" sz="1600" b="1" dirty="0" smtClean="0"/>
              <a:t> i </a:t>
            </a:r>
            <a:r>
              <a:rPr lang="hr-HR" sz="1600" b="1" dirty="0"/>
              <a:t>θ </a:t>
            </a:r>
            <a:r>
              <a:rPr lang="hr-HR" sz="1600" b="1" dirty="0" smtClean="0"/>
              <a:t>može </a:t>
            </a:r>
            <a:r>
              <a:rPr lang="hr-HR" sz="1600" b="1" dirty="0"/>
              <a:t>se izračunati veličina vektorske </a:t>
            </a:r>
            <a:r>
              <a:rPr lang="hr-HR" sz="1600" b="1" dirty="0" smtClean="0"/>
              <a:t>pogreške (V) </a:t>
            </a:r>
            <a:r>
              <a:rPr lang="hr-HR" sz="1600" b="1" dirty="0"/>
              <a:t>na temelju sljedeće </a:t>
            </a:r>
            <a:r>
              <a:rPr lang="hr-HR" sz="1600" b="1" dirty="0" smtClean="0"/>
              <a:t>jednadžbe :</a:t>
            </a:r>
          </a:p>
          <a:p>
            <a:r>
              <a:rPr lang="hr-HR" sz="1600" dirty="0" smtClean="0"/>
              <a:t>a – veća </a:t>
            </a:r>
            <a:r>
              <a:rPr lang="hr-HR" sz="1600" dirty="0" err="1" smtClean="0"/>
              <a:t>poluos</a:t>
            </a:r>
            <a:r>
              <a:rPr lang="hr-HR" sz="1600" dirty="0" smtClean="0"/>
              <a:t> elipse pogrešaka , </a:t>
            </a:r>
          </a:p>
          <a:p>
            <a:r>
              <a:rPr lang="hr-HR" sz="1600" dirty="0" smtClean="0"/>
              <a:t>b – manja </a:t>
            </a:r>
            <a:r>
              <a:rPr lang="hr-HR" sz="1600" dirty="0" err="1" smtClean="0"/>
              <a:t>poluos</a:t>
            </a:r>
            <a:r>
              <a:rPr lang="hr-HR" sz="1600" dirty="0" smtClean="0"/>
              <a:t> elipse pogrešaka</a:t>
            </a:r>
          </a:p>
          <a:p>
            <a:r>
              <a:rPr lang="hr-HR" sz="1600" dirty="0" smtClean="0"/>
              <a:t> </a:t>
            </a:r>
            <a:r>
              <a:rPr lang="hr-HR" sz="1600" dirty="0" err="1" smtClean="0"/>
              <a:t>Vv</a:t>
            </a:r>
            <a:r>
              <a:rPr lang="hr-HR" sz="1600" dirty="0" smtClean="0"/>
              <a:t> – veća vektorska pogreška , </a:t>
            </a:r>
            <a:r>
              <a:rPr lang="hr-HR" sz="1600" dirty="0" err="1" smtClean="0"/>
              <a:t>Vm</a:t>
            </a:r>
            <a:r>
              <a:rPr lang="hr-HR" sz="1600" dirty="0" smtClean="0"/>
              <a:t> – manja vektorska pogreška</a:t>
            </a:r>
          </a:p>
          <a:p>
            <a:r>
              <a:rPr lang="hr-HR" sz="1600" dirty="0" smtClean="0"/>
              <a:t> </a:t>
            </a:r>
            <a:r>
              <a:rPr lang="el-GR" sz="1600" dirty="0" smtClean="0"/>
              <a:t>θ</a:t>
            </a:r>
            <a:r>
              <a:rPr lang="hr-HR" sz="1600" dirty="0" smtClean="0"/>
              <a:t> – kut pod kojim se </a:t>
            </a:r>
            <a:r>
              <a:rPr lang="hr-HR" sz="1600" dirty="0" err="1" smtClean="0"/>
              <a:t>stajnice</a:t>
            </a:r>
            <a:r>
              <a:rPr lang="hr-HR" sz="1600" dirty="0" smtClean="0"/>
              <a:t>  sijeku</a:t>
            </a:r>
          </a:p>
          <a:p>
            <a:r>
              <a:rPr lang="hr-HR" sz="1600" dirty="0" smtClean="0"/>
              <a:t> </a:t>
            </a:r>
            <a:r>
              <a:rPr lang="el-GR" sz="1600" dirty="0" smtClean="0"/>
              <a:t>ϕ</a:t>
            </a:r>
            <a:r>
              <a:rPr lang="hr-HR" sz="1600" dirty="0" smtClean="0"/>
              <a:t> – kut orijentacije - kut koji zatvara</a:t>
            </a:r>
          </a:p>
          <a:p>
            <a:r>
              <a:rPr lang="hr-HR" sz="1600" dirty="0" smtClean="0"/>
              <a:t> veća vektorska pogreška </a:t>
            </a:r>
            <a:r>
              <a:rPr lang="hr-HR" sz="1600" dirty="0" err="1" smtClean="0"/>
              <a:t>Vv</a:t>
            </a:r>
            <a:r>
              <a:rPr lang="hr-HR" sz="1600" dirty="0" smtClean="0"/>
              <a:t>   s </a:t>
            </a:r>
            <a:r>
              <a:rPr lang="hr-HR" sz="1600" dirty="0" err="1" smtClean="0"/>
              <a:t>poluosi</a:t>
            </a:r>
            <a:r>
              <a:rPr lang="hr-HR" sz="1600" dirty="0" smtClean="0"/>
              <a:t>  a</a:t>
            </a:r>
            <a:endParaRPr lang="hr-HR" sz="1600" dirty="0"/>
          </a:p>
        </p:txBody>
      </p:sp>
      <p:pic>
        <p:nvPicPr>
          <p:cNvPr id="4" name="Slika 3" descr="elipsa pogreša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420888"/>
            <a:ext cx="1049877" cy="648072"/>
          </a:xfrm>
          <a:prstGeom prst="rect">
            <a:avLst/>
          </a:prstGeom>
        </p:spPr>
      </p:pic>
      <p:pic>
        <p:nvPicPr>
          <p:cNvPr id="5" name="Slika 4" descr="slika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5994" y="3284984"/>
            <a:ext cx="461849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zervirano mjesto sadržaja 3" descr="jednadžaba elip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576757" cy="936104"/>
          </a:xfrm>
          <a:prstGeom prst="rect">
            <a:avLst/>
          </a:prstGeom>
        </p:spPr>
      </p:pic>
      <p:pic>
        <p:nvPicPr>
          <p:cNvPr id="4098" name="Picture 2" descr="C:\Users\Kos\Documents\IMG_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85184"/>
            <a:ext cx="2374900" cy="1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Elipsa pogrešaka</a:t>
            </a:r>
            <a:endParaRPr lang="hr-HR" sz="3200" b="1" dirty="0"/>
          </a:p>
        </p:txBody>
      </p:sp>
      <p:pic>
        <p:nvPicPr>
          <p:cNvPr id="6" name="Rezervirano mjesto sadržaja 5" descr="slika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2122968"/>
            <a:ext cx="4680520" cy="281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4" descr="slika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2100789"/>
            <a:ext cx="3384376" cy="298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3" descr="elipsa pogreša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373216"/>
            <a:ext cx="1399835" cy="864096"/>
          </a:xfrm>
          <a:prstGeom prst="rect">
            <a:avLst/>
          </a:prstGeom>
        </p:spPr>
      </p:pic>
      <p:pic>
        <p:nvPicPr>
          <p:cNvPr id="7" name="Rezervirano mjesto sadržaja 3" descr="jednadžaba elip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445224"/>
            <a:ext cx="3576757" cy="936104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76174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veća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poluos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elipse pogrešaka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b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manja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poluos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elipse pogrešaka</a:t>
            </a:r>
            <a:b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veća vektorska pogreška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hr-H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Vm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manja vektorska pogreška</a:t>
            </a:r>
            <a:b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θ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kut sjecišta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stajnica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ϕ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kut orijentacije – kut koji zatvara veća vektorska pogreška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s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poluosi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hr-H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Kos\Documents\IMG_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301208"/>
            <a:ext cx="2374900" cy="1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Srednje kvadratna pogreška položaja M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hr-HR" sz="2400" dirty="0"/>
              <a:t>U teoriji pogrešaka položaja broda često se koristi </a:t>
            </a:r>
            <a:r>
              <a:rPr lang="hr-HR" sz="2400" dirty="0" smtClean="0"/>
              <a:t>pojam: </a:t>
            </a:r>
            <a:r>
              <a:rPr lang="hr-HR" sz="2400" b="1" i="1" dirty="0">
                <a:solidFill>
                  <a:srgbClr val="FF0000"/>
                </a:solidFill>
              </a:rPr>
              <a:t>srednje kvadratna pogreška </a:t>
            </a:r>
            <a:r>
              <a:rPr lang="hr-HR" sz="2400" b="1" i="1" dirty="0" smtClean="0">
                <a:solidFill>
                  <a:srgbClr val="FF0000"/>
                </a:solidFill>
              </a:rPr>
              <a:t>položaja (M</a:t>
            </a:r>
            <a:r>
              <a:rPr lang="hr-HR" sz="2400" b="1" i="1" dirty="0">
                <a:solidFill>
                  <a:srgbClr val="FF0000"/>
                </a:solidFill>
              </a:rPr>
              <a:t>) </a:t>
            </a:r>
            <a:r>
              <a:rPr lang="hr-HR" sz="2400" b="1" dirty="0" smtClean="0"/>
              <a:t>. To </a:t>
            </a:r>
            <a:r>
              <a:rPr lang="hr-HR" sz="2400" b="1" dirty="0"/>
              <a:t>je kružnica radijusa </a:t>
            </a:r>
            <a:r>
              <a:rPr lang="hr-HR" sz="2400" b="1" dirty="0" smtClean="0"/>
              <a:t>M. M </a:t>
            </a:r>
            <a:r>
              <a:rPr lang="hr-HR" sz="2400" b="1" dirty="0"/>
              <a:t>je radijus kružnice koji je jednak hipotenuzi pravokutnog trokuta kojeg formiraju </a:t>
            </a:r>
            <a:r>
              <a:rPr lang="hr-HR" sz="2400" b="1" dirty="0" err="1"/>
              <a:t>poluosi</a:t>
            </a:r>
            <a:r>
              <a:rPr lang="hr-HR" sz="2400" b="1" dirty="0"/>
              <a:t> elipse pogrešaka (a,b</a:t>
            </a:r>
            <a:r>
              <a:rPr lang="hr-HR" sz="2400" b="1" dirty="0" smtClean="0"/>
              <a:t>). </a:t>
            </a:r>
            <a:r>
              <a:rPr lang="hr-HR" sz="2400" dirty="0" smtClean="0"/>
              <a:t>Također </a:t>
            </a:r>
            <a:r>
              <a:rPr lang="hr-HR" sz="2400" b="1" dirty="0"/>
              <a:t>kružnica jednake vjerojatnosti je opisana kružnica pravokutnika kojemu su stranice velika i mala os elipse grešaka.</a:t>
            </a:r>
          </a:p>
        </p:txBody>
      </p:sp>
      <p:pic>
        <p:nvPicPr>
          <p:cNvPr id="4" name="Slika 3" descr="srednje kvadratna pogreš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60992"/>
            <a:ext cx="2448272" cy="808167"/>
          </a:xfrm>
          <a:prstGeom prst="rect">
            <a:avLst/>
          </a:prstGeom>
        </p:spPr>
      </p:pic>
      <p:pic>
        <p:nvPicPr>
          <p:cNvPr id="5" name="Slika 4" descr="slik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3528392" cy="336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Kos\Documents\IMG_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20447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Teorijske osnove pogreške položaja bro</a:t>
            </a:r>
            <a:r>
              <a:rPr lang="hr-HR" sz="3200" dirty="0" smtClean="0"/>
              <a:t>da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Površina ukupnih pogrešaka može se omeđiti elipsom u kojoj bi se nalazili svi ili gotovo svi položaji broda</a:t>
            </a:r>
            <a:r>
              <a:rPr lang="hr-HR" sz="2400" dirty="0" smtClean="0"/>
              <a:t>. </a:t>
            </a:r>
          </a:p>
          <a:p>
            <a:r>
              <a:rPr lang="hr-HR" sz="2400" b="1" dirty="0" smtClean="0"/>
              <a:t>Površina </a:t>
            </a:r>
            <a:r>
              <a:rPr lang="hr-HR" sz="2400" b="1" dirty="0"/>
              <a:t>elipse ovisi o metodi koja je uporabljena kod određivanja položaja broda kao i o navigacijskim instrumentima koji su korišteni za mjerenje </a:t>
            </a:r>
            <a:r>
              <a:rPr lang="hr-HR" sz="2400" b="1" dirty="0" smtClean="0"/>
              <a:t>određenih </a:t>
            </a:r>
            <a:r>
              <a:rPr lang="hr-HR" sz="2400" b="1" dirty="0"/>
              <a:t>parametara</a:t>
            </a:r>
            <a:r>
              <a:rPr lang="hr-HR" sz="2400" dirty="0"/>
              <a:t> </a:t>
            </a:r>
            <a:r>
              <a:rPr lang="hr-HR" sz="2400" dirty="0" smtClean="0"/>
              <a:t>(primjerice </a:t>
            </a:r>
            <a:r>
              <a:rPr lang="hr-HR" sz="2400" dirty="0"/>
              <a:t>površina elipse bi bila manja kod određivanja položaja broda sekstantom pomoću horizontalnih </a:t>
            </a:r>
            <a:r>
              <a:rPr lang="hr-HR" sz="2400" dirty="0" smtClean="0"/>
              <a:t>kutova, </a:t>
            </a:r>
            <a:r>
              <a:rPr lang="hr-HR" sz="2400" dirty="0"/>
              <a:t>a veća kod određivanja položaja broda pomoću azimuta</a:t>
            </a:r>
            <a:r>
              <a:rPr lang="hr-HR" sz="2400" dirty="0" smtClean="0"/>
              <a:t>).</a:t>
            </a:r>
          </a:p>
          <a:p>
            <a:r>
              <a:rPr lang="hr-HR" sz="2400" b="1" dirty="0" smtClean="0"/>
              <a:t>Površina </a:t>
            </a:r>
            <a:r>
              <a:rPr lang="hr-HR" sz="2400" b="1" dirty="0"/>
              <a:t>odnosno veličina elipse također zavisi </a:t>
            </a:r>
            <a:r>
              <a:rPr lang="hr-HR" sz="2400" b="1" dirty="0" smtClean="0"/>
              <a:t>o </a:t>
            </a:r>
            <a:r>
              <a:rPr lang="hr-HR" sz="2400" b="1" dirty="0"/>
              <a:t>udaljenosti </a:t>
            </a:r>
            <a:r>
              <a:rPr lang="hr-HR" sz="2400" dirty="0"/>
              <a:t>objekata i kutova pod kojima se sijeku linije položaja.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Kružnica jednake vjerojatnosti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hr-HR" sz="2000" b="1" dirty="0"/>
              <a:t>Opisana kružnica pravokutnika čije su stranice </a:t>
            </a:r>
            <a:r>
              <a:rPr lang="hr-HR" sz="2000" b="1" dirty="0" err="1"/>
              <a:t>poluosi</a:t>
            </a:r>
            <a:r>
              <a:rPr lang="hr-HR" sz="2000" b="1" dirty="0"/>
              <a:t> elipse a i </a:t>
            </a:r>
            <a:r>
              <a:rPr lang="hr-HR" sz="2000" b="1" dirty="0" smtClean="0"/>
              <a:t>b, </a:t>
            </a:r>
            <a:r>
              <a:rPr lang="hr-HR" sz="2000" b="1" dirty="0"/>
              <a:t>u teoriji pogrešaka položaja broda naziva se </a:t>
            </a:r>
            <a:r>
              <a:rPr lang="hr-HR" sz="2000" b="1" i="1" dirty="0">
                <a:solidFill>
                  <a:srgbClr val="FF0000"/>
                </a:solidFill>
              </a:rPr>
              <a:t>kružnica jednake vjerojatnosti (</a:t>
            </a:r>
            <a:r>
              <a:rPr lang="hr-HR" sz="2000" b="1" i="1" dirty="0" err="1">
                <a:solidFill>
                  <a:srgbClr val="FF0000"/>
                </a:solidFill>
              </a:rPr>
              <a:t>engl</a:t>
            </a:r>
            <a:r>
              <a:rPr lang="hr-HR" sz="2000" b="1" i="1" dirty="0">
                <a:solidFill>
                  <a:srgbClr val="FF0000"/>
                </a:solidFill>
              </a:rPr>
              <a:t>. CEP – </a:t>
            </a:r>
            <a:r>
              <a:rPr lang="hr-HR" sz="2000" b="1" i="1" dirty="0" err="1">
                <a:solidFill>
                  <a:srgbClr val="FF0000"/>
                </a:solidFill>
              </a:rPr>
              <a:t>Circle</a:t>
            </a:r>
            <a:r>
              <a:rPr lang="hr-HR" sz="2000" b="1" i="1" dirty="0">
                <a:solidFill>
                  <a:srgbClr val="FF0000"/>
                </a:solidFill>
              </a:rPr>
              <a:t> of </a:t>
            </a:r>
            <a:r>
              <a:rPr lang="hr-HR" sz="2000" b="1" i="1" dirty="0" err="1">
                <a:solidFill>
                  <a:srgbClr val="FF0000"/>
                </a:solidFill>
              </a:rPr>
              <a:t>Equivalent</a:t>
            </a:r>
            <a:r>
              <a:rPr lang="hr-HR" sz="2000" b="1" i="1" dirty="0">
                <a:solidFill>
                  <a:srgbClr val="FF0000"/>
                </a:solidFill>
              </a:rPr>
              <a:t> </a:t>
            </a:r>
            <a:r>
              <a:rPr lang="hr-HR" sz="2000" b="1" i="1" dirty="0" err="1">
                <a:solidFill>
                  <a:srgbClr val="FF0000"/>
                </a:solidFill>
              </a:rPr>
              <a:t>probability</a:t>
            </a:r>
            <a:r>
              <a:rPr lang="hr-HR" sz="2000" b="1" i="1" dirty="0" smtClean="0">
                <a:solidFill>
                  <a:srgbClr val="FF0000"/>
                </a:solidFill>
              </a:rPr>
              <a:t>). </a:t>
            </a:r>
            <a:r>
              <a:rPr lang="hr-HR" sz="2000" b="1" dirty="0" smtClean="0"/>
              <a:t>Radijus </a:t>
            </a:r>
            <a:r>
              <a:rPr lang="hr-HR" sz="2000" b="1" dirty="0"/>
              <a:t>te kružnice odabire se tako da je vjerojatnost nalaženja broda u kružnici i elipsi pogrešaka jednaka ili približno jednaka</a:t>
            </a:r>
            <a:r>
              <a:rPr lang="hr-HR" sz="2000" b="1" dirty="0" smtClean="0"/>
              <a:t>. </a:t>
            </a:r>
            <a:r>
              <a:rPr lang="hr-HR" sz="2000" dirty="0" smtClean="0"/>
              <a:t>U </a:t>
            </a:r>
            <a:r>
              <a:rPr lang="hr-HR" sz="2000" dirty="0"/>
              <a:t>teoriji postoji više načina odabira polumjera kružnice jednake vjerojatnosti </a:t>
            </a:r>
            <a:r>
              <a:rPr lang="hr-HR" sz="2000" dirty="0" smtClean="0"/>
              <a:t>M.</a:t>
            </a:r>
          </a:p>
          <a:p>
            <a:r>
              <a:rPr lang="hr-HR" sz="2000" dirty="0"/>
              <a:t>Općenito za izračunavanje srednje kvadratne pogreške položaja M sa dvije stajnice može se koristiti sljedeća </a:t>
            </a:r>
            <a:r>
              <a:rPr lang="hr-HR" sz="2000" dirty="0" smtClean="0"/>
              <a:t>jednadžba:</a:t>
            </a:r>
            <a:endParaRPr lang="hr-HR" sz="2000" dirty="0"/>
          </a:p>
        </p:txBody>
      </p:sp>
      <p:pic>
        <p:nvPicPr>
          <p:cNvPr id="4" name="Slika 3" descr="kruž nica jednake vjerojatnos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2323041" cy="1008112"/>
          </a:xfrm>
          <a:prstGeom prst="rect">
            <a:avLst/>
          </a:prstGeom>
        </p:spPr>
      </p:pic>
      <p:pic>
        <p:nvPicPr>
          <p:cNvPr id="5" name="Slika 4" descr="slik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Kos\Documents\IMG_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941168"/>
            <a:ext cx="20447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Navigacijska pogreška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000" dirty="0"/>
              <a:t>Prilikom određivanja položaja broda bilo kojom metodom ili sredstvom</a:t>
            </a:r>
            <a:r>
              <a:rPr lang="hr-HR" sz="2000" b="1" dirty="0"/>
              <a:t> pomoću dvije stajnice dobije se elipsa </a:t>
            </a:r>
            <a:r>
              <a:rPr lang="hr-HR" sz="2000" b="1" dirty="0" smtClean="0"/>
              <a:t>pogrešaka, </a:t>
            </a:r>
            <a:r>
              <a:rPr lang="hr-HR" sz="2000" b="1" dirty="0"/>
              <a:t>odnosno može se definirati površina neizvjesnosti odgovarajuće vjerojatnosti unutar koje se nalazi položaj broda</a:t>
            </a:r>
            <a:r>
              <a:rPr lang="hr-HR" sz="2000" b="1" dirty="0" smtClean="0"/>
              <a:t>.</a:t>
            </a:r>
          </a:p>
          <a:p>
            <a:r>
              <a:rPr lang="hr-HR" sz="2000" b="1" dirty="0">
                <a:solidFill>
                  <a:srgbClr val="FF0000"/>
                </a:solidFill>
              </a:rPr>
              <a:t>Odstupanje broda od kursa plovidbe je veličina d</a:t>
            </a:r>
            <a:r>
              <a:rPr lang="hr-HR" sz="2000" b="1" baseline="-25000" dirty="0">
                <a:solidFill>
                  <a:srgbClr val="FF0000"/>
                </a:solidFill>
              </a:rPr>
              <a:t>1N</a:t>
            </a:r>
            <a:r>
              <a:rPr lang="hr-HR" sz="2000" b="1" dirty="0">
                <a:solidFill>
                  <a:srgbClr val="FF0000"/>
                </a:solidFill>
              </a:rPr>
              <a:t> = XTE </a:t>
            </a:r>
            <a:r>
              <a:rPr lang="hr-HR" sz="2000" b="1" dirty="0" smtClean="0">
                <a:solidFill>
                  <a:srgbClr val="FF0000"/>
                </a:solidFill>
              </a:rPr>
              <a:t>(</a:t>
            </a:r>
            <a:r>
              <a:rPr lang="hr-HR" sz="2000" b="1" dirty="0" err="1" smtClean="0">
                <a:solidFill>
                  <a:srgbClr val="FF0000"/>
                </a:solidFill>
              </a:rPr>
              <a:t>engl</a:t>
            </a:r>
            <a:r>
              <a:rPr lang="hr-HR" sz="2000" b="1" dirty="0">
                <a:solidFill>
                  <a:srgbClr val="FF0000"/>
                </a:solidFill>
              </a:rPr>
              <a:t>. XTE – </a:t>
            </a:r>
            <a:r>
              <a:rPr lang="hr-HR" sz="2000" b="1" dirty="0" err="1">
                <a:solidFill>
                  <a:srgbClr val="FF0000"/>
                </a:solidFill>
              </a:rPr>
              <a:t>cross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track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error</a:t>
            </a:r>
            <a:r>
              <a:rPr lang="hr-HR" sz="2000" b="1" dirty="0" smtClean="0">
                <a:solidFill>
                  <a:srgbClr val="FF0000"/>
                </a:solidFill>
              </a:rPr>
              <a:t>), </a:t>
            </a:r>
            <a:r>
              <a:rPr lang="hr-HR" sz="2000" b="1" dirty="0">
                <a:solidFill>
                  <a:srgbClr val="FF0000"/>
                </a:solidFill>
              </a:rPr>
              <a:t>a odstupanje broda u </a:t>
            </a:r>
            <a:r>
              <a:rPr lang="hr-HR" sz="2000" b="1" dirty="0" err="1">
                <a:solidFill>
                  <a:srgbClr val="FF0000"/>
                </a:solidFill>
              </a:rPr>
              <a:t>pređenom</a:t>
            </a:r>
            <a:r>
              <a:rPr lang="hr-HR" sz="2000" b="1" dirty="0">
                <a:solidFill>
                  <a:srgbClr val="FF0000"/>
                </a:solidFill>
              </a:rPr>
              <a:t> putu je veličina d</a:t>
            </a:r>
            <a:r>
              <a:rPr lang="hr-HR" sz="2000" b="1" baseline="-25000" dirty="0">
                <a:solidFill>
                  <a:srgbClr val="FF0000"/>
                </a:solidFill>
              </a:rPr>
              <a:t>2N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  <a:p>
            <a:endParaRPr lang="hr-HR" sz="2400" dirty="0"/>
          </a:p>
        </p:txBody>
      </p:sp>
      <p:pic>
        <p:nvPicPr>
          <p:cNvPr id="4" name="Slika 3" descr="slika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24944"/>
            <a:ext cx="5760640" cy="321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Kos\Documents\IMG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89040"/>
            <a:ext cx="1547490" cy="66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Navigacijska pogreška</a:t>
            </a:r>
            <a:endParaRPr lang="hr-HR" sz="3200" b="1" dirty="0"/>
          </a:p>
        </p:txBody>
      </p:sp>
      <p:pic>
        <p:nvPicPr>
          <p:cNvPr id="4" name="Rezervirano mjesto sadržaja 3" descr="navigacijska greš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454604" cy="792088"/>
          </a:xfrm>
        </p:spPr>
      </p:pic>
      <p:pic>
        <p:nvPicPr>
          <p:cNvPr id="5" name="Slika 4" descr="slika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5190808" cy="287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4" descr="slika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3410367" cy="300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Kos\Documents\IMG_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72816"/>
            <a:ext cx="1869944" cy="79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Pozicija pomoću dva horizontalna kuta-gradijenti horizontalnih kutova</a:t>
            </a:r>
            <a:endParaRPr lang="hr-HR" sz="3200" b="1" dirty="0"/>
          </a:p>
        </p:txBody>
      </p:sp>
      <p:pic>
        <p:nvPicPr>
          <p:cNvPr id="4" name="Rezervirano mjesto sadržaja 3" descr="slika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336704" cy="374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373216"/>
            <a:ext cx="7708283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Pozicija pomoću dva horizontalna kuta-srednje kvadratna pogreška položaja M</a:t>
            </a:r>
            <a:endParaRPr lang="hr-HR" sz="3200" b="1" dirty="0"/>
          </a:p>
        </p:txBody>
      </p:sp>
      <p:pic>
        <p:nvPicPr>
          <p:cNvPr id="4" name="Rezervirano mjesto sadržaja 3" descr="slika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92" y="2420888"/>
            <a:ext cx="52544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zervirano mjesto sadržaja 3" descr="slika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920" y="2204864"/>
            <a:ext cx="3901080" cy="230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4" descr="slika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35720"/>
            <a:ext cx="5220072" cy="58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Zbrojena pozicija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Pogreške zbrojene pozicije čine:  </a:t>
            </a:r>
            <a:r>
              <a:rPr lang="hr-HR" sz="2400" b="1" dirty="0" smtClean="0"/>
              <a:t>pogreške u kursu i pogreške u prijeđenom putu. Srednje kvadratna pogreška kursa izražava se pomoću m</a:t>
            </a:r>
            <a:r>
              <a:rPr lang="hr-HR" sz="1200" b="1" dirty="0" smtClean="0"/>
              <a:t>k</a:t>
            </a:r>
            <a:r>
              <a:rPr lang="hr-HR" sz="2400" b="1" dirty="0" smtClean="0"/>
              <a:t>°, a pogreška u prijeđenom putu je postotak puta tj. </a:t>
            </a:r>
            <a:r>
              <a:rPr lang="hr-HR" sz="2400" b="1" dirty="0" err="1" smtClean="0"/>
              <a:t>m</a:t>
            </a:r>
            <a:r>
              <a:rPr lang="hr-HR" sz="1000" b="1" dirty="0" err="1" smtClean="0"/>
              <a:t>D</a:t>
            </a:r>
            <a:r>
              <a:rPr lang="hr-HR" sz="2400" b="1" dirty="0" smtClean="0"/>
              <a:t>%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Slika 3" descr="slika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94" y="2564904"/>
            <a:ext cx="73758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Zbrojena pozicija</a:t>
            </a:r>
            <a:endParaRPr lang="hr-HR" sz="3200" b="1" dirty="0"/>
          </a:p>
        </p:txBody>
      </p:sp>
      <p:pic>
        <p:nvPicPr>
          <p:cNvPr id="4" name="Rezervirano mjesto sadržaja 3" descr="slika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6984776" cy="430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157192"/>
            <a:ext cx="3744416" cy="15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5603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Osnove klasifikacija grešaka na kvantitativnoj osnovi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4908204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Kvantitativnom analizom navigacijskih grešaka u sustavu navigacije utvrđuje se veličina i struktura ukupne slučajne greške, jednodimenzionalne ili dvodimenzionalne. Jednodimenzionalna greška je greška pravca položaja, a dvodimenzionalna je greška položaja broda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Sistemske greške slijede neko pravilo na osnovu kojega ih se može predvidjeti, dok su slučajne nepredvidive i za njih se primjenjuju zakoni vjerojatnosti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Slučajne greške, za razliku od sistematskih, mogu u trenutku promatranja uzeti bilo koju vrijednost u određenom intervalu. </a:t>
            </a:r>
            <a:r>
              <a:rPr lang="hr-HR" sz="2000" dirty="0" smtClean="0"/>
              <a:t>One su posljedica većeg broja zasebnih uzroka koji u svakom pojedinom slučaju različito djeluju. </a:t>
            </a:r>
            <a:r>
              <a:rPr lang="hr-HR" sz="2000" dirty="0" smtClean="0">
                <a:solidFill>
                  <a:srgbClr val="FF0000"/>
                </a:solidFill>
              </a:rPr>
              <a:t>Iako slučajne greške nije moguće isključiti iz računanja i mjerenja, ukoliko se poznaju zakoni njihove razdiobe može se smanjiti njihov nepovoljni utjecaj na određivanje položaja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9796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Klasifikacija grešaka na kvantitativnoj osnovi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1800" dirty="0" smtClean="0"/>
              <a:t>Kako </a:t>
            </a:r>
            <a:r>
              <a:rPr lang="hr-HR" sz="1800" dirty="0" smtClean="0">
                <a:solidFill>
                  <a:srgbClr val="FF0000"/>
                </a:solidFill>
              </a:rPr>
              <a:t>slučajne greške poprimaju vrijednosti unutar nekog intervala s određenom vjerojatnosti, definiraju se funkcije, odnosno, u slučaju navigacijskih grešaka kao kontinuirane funkcije sa slučajnom varijablom X kojom se inducira prostor vjerojatnosti. Svaka slučajna varijabla, a stoga i slučajna greška, u cijelosti je definirana funkcijom distribucije.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1293"/>
            <a:ext cx="6527215" cy="39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691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Klasifikacija grešaka na kvantitativnoj osnovi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493"/>
            <a:ext cx="7886700" cy="473647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Slučajne navigacijske greške mogu se distribuirati po </a:t>
            </a:r>
            <a:r>
              <a:rPr lang="hr-HR" sz="2400" b="1" dirty="0" smtClean="0">
                <a:solidFill>
                  <a:srgbClr val="FF0000"/>
                </a:solidFill>
              </a:rPr>
              <a:t>normalnom, uniformnom ili periodičnom rasporedu</a:t>
            </a:r>
            <a:r>
              <a:rPr lang="hr-HR" sz="2400" b="1" dirty="0" smtClean="0"/>
              <a:t>, odnosno, tako da je veća vjerojatnost manjih grešaka, jednaka vjerojatnost za sve greške ili veća vjerojatnost većih grešaka.</a:t>
            </a:r>
            <a:r>
              <a:rPr lang="hr-HR" sz="2400" dirty="0" smtClean="0"/>
              <a:t> Stoga se sve slučajne navigacijske greške dijele u tri  osnovne skupine:</a:t>
            </a:r>
          </a:p>
          <a:p>
            <a:pPr lvl="1"/>
            <a:r>
              <a:rPr lang="hr-HR" sz="2000" b="1" dirty="0" smtClean="0"/>
              <a:t>Navigacijske greške </a:t>
            </a:r>
            <a:r>
              <a:rPr lang="hr-HR" sz="2000" b="1" dirty="0" smtClean="0">
                <a:solidFill>
                  <a:srgbClr val="FF0000"/>
                </a:solidFill>
              </a:rPr>
              <a:t>normalne distribucije</a:t>
            </a:r>
          </a:p>
          <a:p>
            <a:pPr lvl="1"/>
            <a:r>
              <a:rPr lang="hr-HR" sz="2000" b="1" dirty="0" smtClean="0"/>
              <a:t>Navigacijske greške </a:t>
            </a:r>
            <a:r>
              <a:rPr lang="hr-HR" sz="2000" b="1" dirty="0" smtClean="0">
                <a:solidFill>
                  <a:srgbClr val="FF0000"/>
                </a:solidFill>
              </a:rPr>
              <a:t>uniformne distribucije</a:t>
            </a:r>
          </a:p>
          <a:p>
            <a:pPr lvl="1"/>
            <a:r>
              <a:rPr lang="hr-HR" sz="2000" b="1" dirty="0" smtClean="0"/>
              <a:t>Navigacijske greške </a:t>
            </a:r>
            <a:r>
              <a:rPr lang="hr-HR" sz="2000" b="1" dirty="0" smtClean="0">
                <a:solidFill>
                  <a:srgbClr val="FF0000"/>
                </a:solidFill>
              </a:rPr>
              <a:t>periodične distribucije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Teorijske osnove pogreške položaja broda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Površina neizvjesnosti vlastitog položaja broda uslijed slučajnih grešaka mjerenja i ucrtavanja položaja na kartu je raslojavanje položaja vlastitog </a:t>
            </a:r>
            <a:r>
              <a:rPr lang="hr-HR" sz="2400" b="1" dirty="0" smtClean="0"/>
              <a:t>broda.</a:t>
            </a:r>
          </a:p>
          <a:p>
            <a:r>
              <a:rPr lang="hr-HR" sz="2400" dirty="0" smtClean="0"/>
              <a:t>Prilikom </a:t>
            </a:r>
            <a:r>
              <a:rPr lang="hr-HR" sz="2400" dirty="0"/>
              <a:t>mjerenja navigacijskih parametara sve pogreške koje se pojavljuju mogu se podijeliti u tri osnovne grupe : </a:t>
            </a:r>
            <a:endParaRPr lang="hr-HR" sz="2400" dirty="0" smtClean="0"/>
          </a:p>
          <a:p>
            <a:pPr lvl="1"/>
            <a:r>
              <a:rPr lang="hr-HR" sz="2000" b="1" i="1" dirty="0" smtClean="0">
                <a:solidFill>
                  <a:srgbClr val="FF0000"/>
                </a:solidFill>
              </a:rPr>
              <a:t>sistematske pogreške </a:t>
            </a:r>
          </a:p>
          <a:p>
            <a:pPr lvl="1"/>
            <a:r>
              <a:rPr lang="hr-HR" sz="2000" b="1" i="1" dirty="0" smtClean="0">
                <a:solidFill>
                  <a:srgbClr val="FF0000"/>
                </a:solidFill>
              </a:rPr>
              <a:t>slučajne pogreške </a:t>
            </a:r>
          </a:p>
          <a:p>
            <a:pPr lvl="1"/>
            <a:r>
              <a:rPr lang="hr-HR" sz="2000" b="1" i="1" dirty="0" smtClean="0">
                <a:solidFill>
                  <a:srgbClr val="FF0000"/>
                </a:solidFill>
              </a:rPr>
              <a:t>grube </a:t>
            </a:r>
            <a:r>
              <a:rPr lang="hr-HR" sz="2000" b="1" i="1" dirty="0">
                <a:solidFill>
                  <a:srgbClr val="FF0000"/>
                </a:solidFill>
              </a:rPr>
              <a:t>pogreške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4951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Normalna distribucija navigacijskih grešaka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Ukoliko se izvrši više mjerenja visine nekoga nebeskog tijela u kraćem vremenskom razmaku, te se sve visine svedu na isti trenutak i mjesto opažanja, vjerojatnost pozitivnih i negativnih grešaka, odnosno, vjerojatnost da izmjerene visine budu veće ili manje od njihove prave vrijednosti je jednaka. </a:t>
            </a:r>
            <a:r>
              <a:rPr lang="hr-HR" sz="2000" b="1" dirty="0" smtClean="0">
                <a:solidFill>
                  <a:srgbClr val="FF0000"/>
                </a:solidFill>
              </a:rPr>
              <a:t>Njihova srednja vrijednost teži nuli kada broj opažanja teži beskonačnom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48958"/>
            <a:ext cx="2985717" cy="31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165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Normalna distribucija navigacijskih grešaka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Ako su za vrijeme motrenja vremenske prilike povoljne</a:t>
            </a:r>
            <a:r>
              <a:rPr lang="hr-HR" sz="2000" dirty="0" smtClean="0">
                <a:solidFill>
                  <a:srgbClr val="FF0000"/>
                </a:solidFill>
              </a:rPr>
              <a:t>, manje greške će biti učestalije. U tom slučaju grafički prikaz funkcije gustoće ima oblik </a:t>
            </a:r>
            <a:r>
              <a:rPr lang="hr-HR" sz="2000" dirty="0" err="1" smtClean="0">
                <a:solidFill>
                  <a:srgbClr val="FF0000"/>
                </a:solidFill>
              </a:rPr>
              <a:t>Gaussove</a:t>
            </a:r>
            <a:r>
              <a:rPr lang="hr-HR" sz="2000" dirty="0" smtClean="0">
                <a:solidFill>
                  <a:srgbClr val="FF0000"/>
                </a:solidFill>
              </a:rPr>
              <a:t> krivulje, a greške slijede normalnu distribuciju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52" y="2060848"/>
            <a:ext cx="5974358" cy="45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7269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Uniformna distribucija navigacijskih grešaka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Za Astronomsku navigaciju primjerice podaci u nautičkom godišnjaku i nautičkim tablicama daju se s preciznošću od 0,1’, što znači da svaki podatak iz tih publikacija može biti pogrešan +/- 0,05’. Prilikom mjerenja sekstantom preciznost je također 0,1’. </a:t>
            </a:r>
            <a:r>
              <a:rPr lang="hr-HR" sz="2000" b="1" dirty="0" smtClean="0">
                <a:solidFill>
                  <a:srgbClr val="FF0000"/>
                </a:solidFill>
              </a:rPr>
              <a:t>Stoga moguće greške imaju jednake uvjete realizacije i ne gomilaju se oko prave vrijednosti neke veličine, nego se jednoliko raspoređuju na cijelom intervalu.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3097116" cy="2597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41" y="2994582"/>
            <a:ext cx="4639215" cy="3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60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Periodična distribucija navigacijskih grešaka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69249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Također primjerice u Astronomskoj navigacije prilikom mjerenja visine nebeskih tijela sekstantom </a:t>
            </a:r>
            <a:r>
              <a:rPr lang="hr-HR" sz="1800" dirty="0" smtClean="0">
                <a:solidFill>
                  <a:srgbClr val="FF0000"/>
                </a:solidFill>
              </a:rPr>
              <a:t>s broda koji se valja i posrće, </a:t>
            </a:r>
            <a:r>
              <a:rPr lang="hr-HR" sz="1800" b="1" dirty="0" smtClean="0">
                <a:solidFill>
                  <a:srgbClr val="FF0000"/>
                </a:solidFill>
              </a:rPr>
              <a:t>veća je vjerojatnost da će greška biti veća</a:t>
            </a:r>
            <a:r>
              <a:rPr lang="hr-HR" sz="1800" dirty="0" smtClean="0">
                <a:solidFill>
                  <a:srgbClr val="FF0000"/>
                </a:solidFill>
              </a:rPr>
              <a:t>. Prilikom valjanja brod najbrže prolazi kroz uspravan položaj, dok usporava prema krajevima amplitude i na samim krajevima se trenutno zaustavlja. Kod mjerenja u takvim uvjetima veća je vjerojatnost da se mjerilo prema krajevima amplitude nego blizu uspravnog položaja. Kako se pri tome, uz ostalo, mijenja i visina oka, što je veće nagnuće broda veća će biti i slučajna greška. U tom slučaju greške se prikazuju periodičnom distribucijom.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666012" cy="237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70326"/>
            <a:ext cx="4771940" cy="34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60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Ukupna slučajna greška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Veličinu ukupne slučajne greške može se estimirati na temelju iskustva te procjeni uvjeta prilikom mjerenja ili statističkom analizom uzorka, kojom se može dobiti pouzdanija procjena.</a:t>
            </a:r>
            <a:r>
              <a:rPr lang="hr-HR" sz="2000" dirty="0" smtClean="0"/>
              <a:t> Uzorak se uzima tako da se za seriju mjerenja visine nekog nebeskog tijela određuju računane visine, te se kao elementi uzorka izračunavaju razlike visina, koje se svode na isto mjesto i vrijeme. Ukoliko ne bi bilo grešaka sve razlike visina bile bi jednake, što se u praksi ne događa. </a:t>
            </a:r>
            <a:r>
              <a:rPr lang="hr-HR" sz="2000" b="1" dirty="0" smtClean="0">
                <a:solidFill>
                  <a:srgbClr val="FF0000"/>
                </a:solidFill>
              </a:rPr>
              <a:t>Stoga se iz uzorka računa aritmetička sredina, standardna devijacija i standardna greška aritmetičke sredine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Kod pravca položaja ukupna </a:t>
            </a:r>
            <a:r>
              <a:rPr lang="hr-HR" sz="2000" b="1" dirty="0" smtClean="0">
                <a:solidFill>
                  <a:srgbClr val="FF0000"/>
                </a:solidFill>
              </a:rPr>
              <a:t>slučajna greška inducira pojas neizvjesnosti, a u slučaju dva pravca položaja dobiva se paralelogram položaja, pri čemu je najvjerojatniji položaj broda u presjecištu pravaca, a mogući unutar paralelograma ili na njegovim stranicama</a:t>
            </a:r>
            <a:r>
              <a:rPr lang="hr-HR" sz="2000" dirty="0" smtClean="0">
                <a:solidFill>
                  <a:srgbClr val="FF0000"/>
                </a:solidFill>
              </a:rPr>
              <a:t>. 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439"/>
            <a:ext cx="7886700" cy="560265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prstClr val="black"/>
                </a:solidFill>
              </a:rPr>
              <a:t>Ukupna slučajna greška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Kod pravca položaja ukupna slučajna greška </a:t>
            </a:r>
            <a:r>
              <a:rPr lang="hr-HR" sz="1800" b="1" dirty="0" smtClean="0">
                <a:solidFill>
                  <a:srgbClr val="FF0000"/>
                </a:solidFill>
              </a:rPr>
              <a:t>inducira pojas neizvjesnosti, a u slučaju dva pravca položaja dobiva se paralelogram položaja, pri čemu je najvjerojatniji položaj broda u presjecištu pravaca, a mogući unutar paralelograma ili na njegovim stranicama. </a:t>
            </a:r>
          </a:p>
          <a:p>
            <a:r>
              <a:rPr lang="hr-HR" sz="1800" b="1" dirty="0" smtClean="0"/>
              <a:t>Dvodimenzionalna slučajna greška u takvom slučaju inducira elipsu položaja, kojoj je središte u presjecištu pravaca položaja. Tamo je ujedno i najveća gustoća vjerojatnosti polož</a:t>
            </a:r>
            <a:r>
              <a:rPr lang="hr-HR" sz="1800" dirty="0" smtClean="0"/>
              <a:t>aja. Jedino u slučaju kad se pravci položaja sijeku pod kutom od 90° i kad su standardne greške aritmetičke sredine skupova jednake, linija iste gustoće vjerojatnosti biti će kružnica. Funkcija distribucije eliptične greške je  dosta kompliciranija, te se u praksi obično svodi na ekvivalentnu kružnu grešku.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7979"/>
            <a:ext cx="3672408" cy="28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Sistematske, slučajne i grube pogreške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hr-HR" sz="2400" b="1" i="1" dirty="0">
                <a:solidFill>
                  <a:srgbClr val="FF0000"/>
                </a:solidFill>
              </a:rPr>
              <a:t>Sistematske </a:t>
            </a:r>
            <a:r>
              <a:rPr lang="hr-HR" sz="2400" b="1" i="1" dirty="0" smtClean="0">
                <a:solidFill>
                  <a:srgbClr val="FF0000"/>
                </a:solidFill>
              </a:rPr>
              <a:t>pogreške-</a:t>
            </a:r>
            <a:r>
              <a:rPr lang="hr-HR" sz="2400" b="1" i="1" dirty="0" smtClean="0"/>
              <a:t> </a:t>
            </a:r>
            <a:r>
              <a:rPr lang="hr-HR" sz="2400" dirty="0"/>
              <a:t>ovisno o metodi i navigacijskom sredstvu mogu biti </a:t>
            </a:r>
            <a:r>
              <a:rPr lang="hr-HR" sz="2400" b="1" dirty="0"/>
              <a:t>stalne i promjenjive</a:t>
            </a:r>
            <a:r>
              <a:rPr lang="hr-HR" sz="2400" dirty="0" smtClean="0"/>
              <a:t>. Osnovna </a:t>
            </a:r>
            <a:r>
              <a:rPr lang="hr-HR" sz="2400" dirty="0"/>
              <a:t>im je karakteristika da </a:t>
            </a:r>
            <a:r>
              <a:rPr lang="hr-HR" sz="2400" b="1" dirty="0"/>
              <a:t>zadržavaju svoju veličinu i predznak u nizu mjerenja</a:t>
            </a:r>
            <a:r>
              <a:rPr lang="hr-HR" sz="2400" dirty="0" smtClean="0"/>
              <a:t>. Potrebno </a:t>
            </a:r>
            <a:r>
              <a:rPr lang="hr-HR" sz="2400" dirty="0"/>
              <a:t>ih je odrediti što </a:t>
            </a:r>
            <a:r>
              <a:rPr lang="hr-HR" sz="2400" dirty="0" smtClean="0"/>
              <a:t>točnije </a:t>
            </a:r>
            <a:r>
              <a:rPr lang="hr-HR" sz="2400" dirty="0"/>
              <a:t>i ispraviti ih ili uvesti kao popravku mjerenja.</a:t>
            </a:r>
          </a:p>
          <a:p>
            <a:r>
              <a:rPr lang="hr-HR" sz="2400" b="1" i="1" dirty="0" smtClean="0">
                <a:solidFill>
                  <a:srgbClr val="FF0000"/>
                </a:solidFill>
              </a:rPr>
              <a:t>Slučajne pogreške-stohastičke- </a:t>
            </a:r>
            <a:r>
              <a:rPr lang="hr-HR" sz="2400" dirty="0" smtClean="0"/>
              <a:t>karakteristične su po </a:t>
            </a:r>
            <a:r>
              <a:rPr lang="hr-HR" sz="2400" dirty="0"/>
              <a:t>tome što </a:t>
            </a:r>
            <a:r>
              <a:rPr lang="hr-HR" sz="2400" b="1" dirty="0"/>
              <a:t>nemaju stalnu veličinu niti predznak i u svakom mjerenju mogu imati drugu veličinu</a:t>
            </a:r>
            <a:r>
              <a:rPr lang="hr-HR" sz="2400" b="1" dirty="0" smtClean="0"/>
              <a:t>.</a:t>
            </a:r>
            <a:r>
              <a:rPr lang="hr-HR" sz="2400" dirty="0" smtClean="0"/>
              <a:t> Kod </a:t>
            </a:r>
            <a:r>
              <a:rPr lang="hr-HR" sz="2400" dirty="0"/>
              <a:t>njih je potrebno </a:t>
            </a:r>
            <a:r>
              <a:rPr lang="hr-HR" sz="2400" b="1" dirty="0"/>
              <a:t>odrediti raspon u kojem se one javljaju s određenom vjerojatnošću</a:t>
            </a:r>
            <a:r>
              <a:rPr lang="hr-HR" sz="2400" b="1" dirty="0" smtClean="0"/>
              <a:t>. </a:t>
            </a:r>
            <a:r>
              <a:rPr lang="hr-HR" sz="2400" dirty="0" smtClean="0"/>
              <a:t>Slučajne </a:t>
            </a:r>
            <a:r>
              <a:rPr lang="hr-HR" sz="2400" dirty="0"/>
              <a:t>pogreške obično </a:t>
            </a:r>
            <a:r>
              <a:rPr lang="hr-HR" sz="2400" dirty="0" smtClean="0"/>
              <a:t>podliježu </a:t>
            </a:r>
            <a:r>
              <a:rPr lang="hr-HR" sz="2400" b="1" dirty="0"/>
              <a:t>različitim zakonima </a:t>
            </a:r>
            <a:r>
              <a:rPr lang="hr-HR" sz="2400" b="1" dirty="0" smtClean="0"/>
              <a:t>statističke razdiobe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b="1" i="1" dirty="0" smtClean="0">
                <a:solidFill>
                  <a:srgbClr val="FF0000"/>
                </a:solidFill>
              </a:rPr>
              <a:t>Grube pogreške- </a:t>
            </a:r>
            <a:r>
              <a:rPr lang="hr-HR" sz="2400" dirty="0" smtClean="0"/>
              <a:t>su </a:t>
            </a:r>
            <a:r>
              <a:rPr lang="hr-HR" sz="2400" b="1" dirty="0"/>
              <a:t>slučajne </a:t>
            </a:r>
            <a:r>
              <a:rPr lang="hr-HR" sz="2400" b="1" dirty="0" smtClean="0"/>
              <a:t>pogreške koje </a:t>
            </a:r>
            <a:r>
              <a:rPr lang="hr-HR" sz="2400" b="1" dirty="0"/>
              <a:t>nastaju uslijed </a:t>
            </a:r>
            <a:r>
              <a:rPr lang="hr-HR" sz="2400" b="1" dirty="0" smtClean="0"/>
              <a:t>nepažnje:</a:t>
            </a:r>
            <a:r>
              <a:rPr lang="hr-HR" sz="2400" dirty="0" smtClean="0"/>
              <a:t>  pogrešni račun, </a:t>
            </a:r>
            <a:r>
              <a:rPr lang="hr-HR" sz="2400" dirty="0"/>
              <a:t>zamjena </a:t>
            </a:r>
            <a:r>
              <a:rPr lang="hr-HR" sz="2400" dirty="0" smtClean="0"/>
              <a:t>objekata, pogrešno </a:t>
            </a:r>
            <a:r>
              <a:rPr lang="hr-HR" sz="2400" dirty="0"/>
              <a:t>očitanje vrijednosti mjerenja itd. i po </a:t>
            </a:r>
            <a:r>
              <a:rPr lang="hr-HR" sz="2400" b="1" dirty="0"/>
              <a:t>veličini su vrlo velike i lako uočljive</a:t>
            </a:r>
            <a:r>
              <a:rPr lang="hr-HR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 pomorskoj navigaciji </a:t>
            </a:r>
            <a:r>
              <a:rPr lang="hr-HR" sz="2000" b="1" dirty="0">
                <a:solidFill>
                  <a:srgbClr val="FF0000"/>
                </a:solidFill>
              </a:rPr>
              <a:t>srednje kvadratna </a:t>
            </a:r>
            <a:r>
              <a:rPr lang="hr-HR" sz="2000" b="1" dirty="0" smtClean="0">
                <a:solidFill>
                  <a:srgbClr val="FF0000"/>
                </a:solidFill>
              </a:rPr>
              <a:t>pogreška </a:t>
            </a:r>
            <a:r>
              <a:rPr lang="hr-HR" sz="2000" b="1" dirty="0">
                <a:solidFill>
                  <a:srgbClr val="FF0000"/>
                </a:solidFill>
              </a:rPr>
              <a:t>mjerenja</a:t>
            </a:r>
            <a:r>
              <a:rPr lang="hr-HR" sz="2000" b="1" dirty="0"/>
              <a:t> </a:t>
            </a:r>
            <a:r>
              <a:rPr lang="hr-HR" sz="2000" b="1" dirty="0" smtClean="0"/>
              <a:t> (SKP)služi </a:t>
            </a:r>
            <a:r>
              <a:rPr lang="hr-HR" sz="2000" b="1" dirty="0"/>
              <a:t>prvenstveno za iskazivanje točnosti mjerenja </a:t>
            </a:r>
            <a:r>
              <a:rPr lang="hr-HR" sz="2000" dirty="0"/>
              <a:t>koje se može izraziti na više različitih </a:t>
            </a:r>
            <a:r>
              <a:rPr lang="hr-HR" sz="2000" dirty="0" smtClean="0"/>
              <a:t>načina. </a:t>
            </a:r>
            <a:r>
              <a:rPr lang="hr-HR" sz="2000" b="1" dirty="0" smtClean="0">
                <a:solidFill>
                  <a:srgbClr val="FF0000"/>
                </a:solidFill>
              </a:rPr>
              <a:t>SKP</a:t>
            </a:r>
            <a:r>
              <a:rPr lang="hr-HR" sz="2000" dirty="0" smtClean="0">
                <a:solidFill>
                  <a:srgbClr val="FF0000"/>
                </a:solidFill>
              </a:rPr>
              <a:t> - srednje kvadratno odstupanje izmjerenih vrijednosti od njihove aritmetičke sredine- </a:t>
            </a:r>
            <a:r>
              <a:rPr lang="hr-HR" sz="2000" b="1" dirty="0" smtClean="0">
                <a:solidFill>
                  <a:srgbClr val="FF0000"/>
                </a:solidFill>
              </a:rPr>
              <a:t>standardna devijacija</a:t>
            </a:r>
            <a:r>
              <a:rPr lang="hr-HR" sz="2000" dirty="0" smtClean="0">
                <a:solidFill>
                  <a:srgbClr val="FF0000"/>
                </a:solidFill>
              </a:rPr>
              <a:t>. </a:t>
            </a:r>
            <a:r>
              <a:rPr lang="hr-HR" sz="2000" dirty="0" smtClean="0"/>
              <a:t>Za dovoljno velik broj mjerenja </a:t>
            </a:r>
            <a:r>
              <a:rPr lang="hr-HR" sz="2000" b="1" dirty="0" smtClean="0"/>
              <a:t>(n </a:t>
            </a:r>
            <a:r>
              <a:rPr lang="hr-HR" sz="2000" b="1" dirty="0" smtClean="0">
                <a:sym typeface="Symbol" panose="05050102010706020507" pitchFamily="18" charset="2"/>
              </a:rPr>
              <a:t> 10</a:t>
            </a:r>
            <a:r>
              <a:rPr lang="hr-HR" sz="2000" b="1" dirty="0" smtClean="0"/>
              <a:t>) , veličina</a:t>
            </a:r>
            <a:r>
              <a:rPr lang="hr-HR" sz="2000" dirty="0" smtClean="0"/>
              <a:t> </a:t>
            </a:r>
            <a:r>
              <a:rPr lang="hr-HR" sz="2000" b="1" dirty="0" smtClean="0"/>
              <a:t>m </a:t>
            </a:r>
            <a:r>
              <a:rPr lang="hr-HR" sz="2000" dirty="0" smtClean="0"/>
              <a:t>poprima ustaljenu  vrijednost .</a:t>
            </a:r>
            <a:endParaRPr lang="hr-HR" sz="2000" dirty="0"/>
          </a:p>
          <a:p>
            <a:r>
              <a:rPr lang="hr-HR" sz="2000" dirty="0" smtClean="0"/>
              <a:t>Ako </a:t>
            </a:r>
            <a:r>
              <a:rPr lang="hr-HR" sz="2000" dirty="0"/>
              <a:t>je broj izvršenih mjerenja relativno malen može se koristiti sljedeća </a:t>
            </a:r>
            <a:r>
              <a:rPr lang="hr-HR" sz="2000" dirty="0" smtClean="0"/>
              <a:t>jednadžba:</a:t>
            </a:r>
            <a:endParaRPr lang="hr-HR" sz="2000" dirty="0"/>
          </a:p>
        </p:txBody>
      </p:sp>
      <p:pic>
        <p:nvPicPr>
          <p:cNvPr id="4" name="Slika 3" descr="grešk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812014"/>
            <a:ext cx="7416824" cy="2425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Srednje kvadratna greška kada se poznaje </a:t>
            </a:r>
            <a:r>
              <a:rPr lang="hr-HR" sz="2400" b="1" dirty="0" smtClean="0">
                <a:solidFill>
                  <a:srgbClr val="FF0000"/>
                </a:solidFill>
              </a:rPr>
              <a:t>stvarna-prava </a:t>
            </a:r>
            <a:r>
              <a:rPr lang="hr-HR" sz="2400" b="1" dirty="0">
                <a:solidFill>
                  <a:srgbClr val="FF0000"/>
                </a:solidFill>
              </a:rPr>
              <a:t>vrijednost izmjerene veličine izračuna se tako da se izvrši niz od 10 do 15 mjerenja  te se odredi  razlika između prave i svake izmjerene veličine</a:t>
            </a:r>
            <a:r>
              <a:rPr lang="hr-HR" sz="2400" b="1" dirty="0" smtClean="0"/>
              <a:t>.</a:t>
            </a:r>
          </a:p>
          <a:p>
            <a:r>
              <a:rPr lang="hr-HR" sz="2400" b="1" dirty="0" smtClean="0"/>
              <a:t>Ako </a:t>
            </a:r>
            <a:r>
              <a:rPr lang="hr-HR" sz="2400" b="1" dirty="0"/>
              <a:t>je algebarski zbroj tako dobivenih razlika jednak nuli ili približno jednak nuli tada je vrijednost sistematske pogreške mjerenja jednaka nuli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U </a:t>
            </a:r>
            <a:r>
              <a:rPr lang="hr-HR" sz="2400" dirty="0"/>
              <a:t>protivnom </a:t>
            </a:r>
            <a:r>
              <a:rPr lang="hr-HR" sz="2400" b="1" dirty="0" smtClean="0"/>
              <a:t>iz </a:t>
            </a:r>
            <a:r>
              <a:rPr lang="hr-HR" sz="2400" b="1" dirty="0"/>
              <a:t>rezultata motrenja može </a:t>
            </a:r>
            <a:r>
              <a:rPr lang="hr-HR" sz="2400" b="1" dirty="0" smtClean="0"/>
              <a:t>se izračunati </a:t>
            </a:r>
            <a:r>
              <a:rPr lang="hr-HR" sz="2400" b="1" dirty="0"/>
              <a:t>vrijednost sistematske pogreške tako da se od prave vrijednosti odbije aritmetička sredina svih mjerenja</a:t>
            </a:r>
            <a:r>
              <a:rPr lang="hr-HR" sz="2400" dirty="0" smtClean="0"/>
              <a:t>. U </a:t>
            </a:r>
            <a:r>
              <a:rPr lang="hr-HR" sz="2400" dirty="0"/>
              <a:t>slučaju kada se ne poznaje </a:t>
            </a:r>
            <a:r>
              <a:rPr lang="hr-HR" sz="2400" b="1" dirty="0"/>
              <a:t>prava vrijednost </a:t>
            </a:r>
            <a:r>
              <a:rPr lang="hr-HR" sz="2400" dirty="0"/>
              <a:t>izmjerene veličine niti se ona može točno </a:t>
            </a:r>
            <a:r>
              <a:rPr lang="hr-HR" sz="2400" dirty="0" smtClean="0"/>
              <a:t>odrediti, </a:t>
            </a:r>
            <a:r>
              <a:rPr lang="hr-HR" sz="2400" dirty="0"/>
              <a:t>tada se za </a:t>
            </a:r>
            <a:r>
              <a:rPr lang="hr-HR" sz="2400" b="1" dirty="0"/>
              <a:t>pravu vrijednost uzima aritmetička sredina svih izvršenih mjerenja.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Za preciznije određivanje srednje kvadratne </a:t>
            </a:r>
            <a:r>
              <a:rPr lang="hr-HR" sz="2400" b="1" dirty="0" smtClean="0"/>
              <a:t>pogreške </a:t>
            </a:r>
            <a:r>
              <a:rPr lang="hr-HR" sz="2400" dirty="0"/>
              <a:t>mjerenja mogu se koristiti sljedeće </a:t>
            </a:r>
            <a:r>
              <a:rPr lang="hr-HR" sz="2400" dirty="0" smtClean="0"/>
              <a:t>jednadžbe:</a:t>
            </a:r>
            <a:endParaRPr lang="hr-HR" sz="2400" dirty="0"/>
          </a:p>
        </p:txBody>
      </p:sp>
      <p:pic>
        <p:nvPicPr>
          <p:cNvPr id="4" name="Slika 3" descr="grešk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744710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Vrijednost </a:t>
            </a:r>
            <a:r>
              <a:rPr lang="hr-HR" sz="2400" b="1" dirty="0"/>
              <a:t>srednje kvadratne </a:t>
            </a:r>
            <a:r>
              <a:rPr lang="hr-HR" sz="2400" b="1" dirty="0" smtClean="0"/>
              <a:t>pogreške </a:t>
            </a:r>
            <a:r>
              <a:rPr lang="hr-HR" sz="2400" b="1" dirty="0"/>
              <a:t>mjerenja (m) </a:t>
            </a:r>
            <a:r>
              <a:rPr lang="hr-HR" sz="2400" dirty="0" smtClean="0"/>
              <a:t>također je pogrešna  </a:t>
            </a:r>
            <a:r>
              <a:rPr lang="hr-HR" sz="2400" dirty="0"/>
              <a:t>za određenu </a:t>
            </a:r>
            <a:r>
              <a:rPr lang="hr-HR" sz="2400" b="1" dirty="0" smtClean="0"/>
              <a:t>pogrešku </a:t>
            </a:r>
            <a:r>
              <a:rPr lang="hr-HR" sz="2400" b="1" dirty="0"/>
              <a:t>srednje kvadratne </a:t>
            </a:r>
            <a:r>
              <a:rPr lang="hr-HR" sz="2400" b="1" dirty="0" smtClean="0"/>
              <a:t>pogreške (</a:t>
            </a:r>
            <a:r>
              <a:rPr lang="hr-HR" sz="2400" b="1" dirty="0" smtClean="0">
                <a:sym typeface="Wingdings 3"/>
              </a:rPr>
              <a:t>m</a:t>
            </a:r>
            <a:r>
              <a:rPr lang="hr-HR" sz="2400" b="1" dirty="0">
                <a:sym typeface="Wingdings 3"/>
              </a:rPr>
              <a:t>)</a:t>
            </a:r>
            <a:r>
              <a:rPr lang="hr-HR" sz="2400" b="1" dirty="0" smtClean="0"/>
              <a:t> </a:t>
            </a:r>
            <a:r>
              <a:rPr lang="hr-HR" sz="2400" dirty="0"/>
              <a:t>što se može izračunati pomoću sljedeće </a:t>
            </a:r>
            <a:r>
              <a:rPr lang="hr-HR" sz="2400" dirty="0" smtClean="0"/>
              <a:t>jednadžbe: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/>
              <a:t>Izračunata vrijednost srednje kvadratne pogreške </a:t>
            </a:r>
            <a:r>
              <a:rPr lang="hr-HR" sz="2400" b="1" dirty="0"/>
              <a:t>(m)</a:t>
            </a:r>
            <a:r>
              <a:rPr lang="hr-HR" sz="2400" dirty="0"/>
              <a:t> </a:t>
            </a:r>
            <a:r>
              <a:rPr lang="hr-HR" sz="2400" dirty="0" smtClean="0"/>
              <a:t>znači :   </a:t>
            </a:r>
            <a:r>
              <a:rPr lang="hr-HR" sz="2400" b="1" dirty="0" smtClean="0"/>
              <a:t>u svim budućim </a:t>
            </a:r>
            <a:r>
              <a:rPr lang="hr-HR" sz="2400" b="1" dirty="0"/>
              <a:t>mjerenjima iste vrste </a:t>
            </a:r>
            <a:r>
              <a:rPr lang="hr-HR" sz="2400" b="1" dirty="0" smtClean="0"/>
              <a:t>može se očekivati </a:t>
            </a:r>
            <a:r>
              <a:rPr lang="hr-HR" sz="2400" b="1" dirty="0"/>
              <a:t>da pogreška neće biti veća od izračunate vrijednosti (m) u 68,3 %  </a:t>
            </a:r>
            <a:r>
              <a:rPr lang="hr-HR" sz="2400" b="1" dirty="0" smtClean="0"/>
              <a:t>mjerenja, </a:t>
            </a:r>
            <a:r>
              <a:rPr lang="hr-HR" sz="2400" b="1" dirty="0"/>
              <a:t>ali se može očekivati da </a:t>
            </a:r>
            <a:r>
              <a:rPr lang="hr-HR" sz="2400" b="1" dirty="0" smtClean="0"/>
              <a:t>se u </a:t>
            </a:r>
            <a:r>
              <a:rPr lang="hr-HR" sz="2400" b="1" dirty="0"/>
              <a:t>31,7% mjerenja se pojavi pogreška koja je veća od vrijednosti (m).</a:t>
            </a:r>
          </a:p>
        </p:txBody>
      </p:sp>
      <p:pic>
        <p:nvPicPr>
          <p:cNvPr id="4" name="Slika 3" descr="grešk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7776864" cy="239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2824</Words>
  <Application>Microsoft Office PowerPoint</Application>
  <PresentationFormat>On-screen Show (4:3)</PresentationFormat>
  <Paragraphs>158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Wingdings 3</vt:lpstr>
      <vt:lpstr>Office tema</vt:lpstr>
      <vt:lpstr>TEORIJSKE OSNOVE POGREŠKE POLOŽAJA BRODA</vt:lpstr>
      <vt:lpstr>Teorijske osnove pogreške položaja broda</vt:lpstr>
      <vt:lpstr>Teorijske osnove pogreške položaja broda</vt:lpstr>
      <vt:lpstr>Teorijske osnove pogreške položaja broda</vt:lpstr>
      <vt:lpstr>Sistematske, slučajne i grube pogreške</vt:lpstr>
      <vt:lpstr>Srednje kvadratna pogreška mjerenja</vt:lpstr>
      <vt:lpstr>Srednje kvadratna pogreška mjerenja</vt:lpstr>
      <vt:lpstr>Srednje kvadratna pogreška mjerenja</vt:lpstr>
      <vt:lpstr>Srednje kvadratna pogreška mjerenja</vt:lpstr>
      <vt:lpstr>Srednje kvadratna pogreška mjerenja</vt:lpstr>
      <vt:lpstr>Srednje kvadratna pogreška mjerenja</vt:lpstr>
      <vt:lpstr>Vektorska pogreška</vt:lpstr>
      <vt:lpstr>Vektorska pogreška</vt:lpstr>
      <vt:lpstr>Pomak stajnice - gradijent</vt:lpstr>
      <vt:lpstr>Pomak stajnice - gradijent</vt:lpstr>
      <vt:lpstr>Pomak stajnice - gradijent</vt:lpstr>
      <vt:lpstr>Pomak stajnice - gradijent</vt:lpstr>
      <vt:lpstr>Gradijent udaljenosti</vt:lpstr>
      <vt:lpstr>Gradijent udaljenosti</vt:lpstr>
      <vt:lpstr>Gradijent razlike udaljenosti</vt:lpstr>
      <vt:lpstr>Gradijent razlike udaljenosti</vt:lpstr>
      <vt:lpstr>Gradijent razlike udaljenosti</vt:lpstr>
      <vt:lpstr>Gradijent horizontalnog kuta</vt:lpstr>
      <vt:lpstr>Gradijent horizontalnog kuta</vt:lpstr>
      <vt:lpstr>Gradijent horizontalnog kuta</vt:lpstr>
      <vt:lpstr>Elipsa pogrešaka</vt:lpstr>
      <vt:lpstr>Elipsa pogrešaka</vt:lpstr>
      <vt:lpstr>Elipsa pogrešaka</vt:lpstr>
      <vt:lpstr>Srednje kvadratna pogreška položaja M</vt:lpstr>
      <vt:lpstr>Kružnica jednake vjerojatnosti</vt:lpstr>
      <vt:lpstr>Navigacijska pogreška</vt:lpstr>
      <vt:lpstr>Navigacijska pogreška</vt:lpstr>
      <vt:lpstr>Pozicija pomoću dva horizontalna kuta-gradijenti horizontalnih kutova</vt:lpstr>
      <vt:lpstr>Pozicija pomoću dva horizontalna kuta-srednje kvadratna pogreška položaja M</vt:lpstr>
      <vt:lpstr>Zbrojena pozicija</vt:lpstr>
      <vt:lpstr>Zbrojena pozicija</vt:lpstr>
      <vt:lpstr>Osnove klasifikacija grešaka na kvantitativnoj osnovi</vt:lpstr>
      <vt:lpstr>Klasifikacija grešaka na kvantitativnoj osnovi</vt:lpstr>
      <vt:lpstr>Klasifikacija grešaka na kvantitativnoj osnovi</vt:lpstr>
      <vt:lpstr>Normalna distribucija navigacijskih grešaka</vt:lpstr>
      <vt:lpstr>Normalna distribucija navigacijskih grešaka</vt:lpstr>
      <vt:lpstr>Uniformna distribucija navigacijskih grešaka</vt:lpstr>
      <vt:lpstr>Periodična distribucija navigacijskih grešaka</vt:lpstr>
      <vt:lpstr>Ukupna slučajna greška</vt:lpstr>
      <vt:lpstr>Ukupna slučajna greška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TEORIJSKE OSNOVE POGREŠKE POLOŽAJA BRODA</dc:title>
  <dc:creator>Antoni</dc:creator>
  <cp:lastModifiedBy>Serđo Kos</cp:lastModifiedBy>
  <cp:revision>54</cp:revision>
  <dcterms:created xsi:type="dcterms:W3CDTF">2014-12-12T08:56:13Z</dcterms:created>
  <dcterms:modified xsi:type="dcterms:W3CDTF">2019-12-03T11:30:23Z</dcterms:modified>
</cp:coreProperties>
</file>