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9" r:id="rId4"/>
    <p:sldId id="268" r:id="rId5"/>
    <p:sldId id="267" r:id="rId6"/>
    <p:sldId id="266" r:id="rId7"/>
    <p:sldId id="265" r:id="rId8"/>
    <p:sldId id="264" r:id="rId9"/>
    <p:sldId id="263" r:id="rId10"/>
    <p:sldId id="262" r:id="rId11"/>
    <p:sldId id="261" r:id="rId12"/>
    <p:sldId id="260" r:id="rId13"/>
    <p:sldId id="259" r:id="rId14"/>
    <p:sldId id="258" r:id="rId15"/>
    <p:sldId id="278" r:id="rId16"/>
    <p:sldId id="277" r:id="rId17"/>
    <p:sldId id="276" r:id="rId18"/>
    <p:sldId id="275" r:id="rId19"/>
    <p:sldId id="273" r:id="rId20"/>
    <p:sldId id="272" r:id="rId21"/>
    <p:sldId id="271" r:id="rId22"/>
    <p:sldId id="257" r:id="rId23"/>
    <p:sldId id="279" r:id="rId24"/>
    <p:sldId id="280" r:id="rId25"/>
    <p:sldId id="281" r:id="rId26"/>
    <p:sldId id="282" r:id="rId27"/>
    <p:sldId id="283" r:id="rId28"/>
    <p:sldId id="289" r:id="rId29"/>
    <p:sldId id="288" r:id="rId30"/>
    <p:sldId id="287" r:id="rId31"/>
    <p:sldId id="286" r:id="rId32"/>
    <p:sldId id="296" r:id="rId33"/>
    <p:sldId id="295" r:id="rId34"/>
    <p:sldId id="294" r:id="rId35"/>
    <p:sldId id="285" r:id="rId36"/>
    <p:sldId id="293" r:id="rId37"/>
    <p:sldId id="292" r:id="rId38"/>
    <p:sldId id="291" r:id="rId39"/>
    <p:sldId id="290" r:id="rId40"/>
    <p:sldId id="29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DA834BEC-22F5-460D-85F7-7A733CBAF7FA}">
          <p14:sldIdLst>
            <p14:sldId id="256"/>
            <p14:sldId id="270"/>
            <p14:sldId id="269"/>
            <p14:sldId id="268"/>
            <p14:sldId id="267"/>
            <p14:sldId id="266"/>
            <p14:sldId id="265"/>
            <p14:sldId id="264"/>
            <p14:sldId id="263"/>
            <p14:sldId id="262"/>
            <p14:sldId id="261"/>
            <p14:sldId id="260"/>
            <p14:sldId id="259"/>
            <p14:sldId id="258"/>
            <p14:sldId id="278"/>
            <p14:sldId id="277"/>
            <p14:sldId id="276"/>
            <p14:sldId id="275"/>
            <p14:sldId id="274"/>
            <p14:sldId id="273"/>
            <p14:sldId id="272"/>
            <p14:sldId id="271"/>
            <p14:sldId id="257"/>
            <p14:sldId id="279"/>
            <p14:sldId id="280"/>
            <p14:sldId id="281"/>
            <p14:sldId id="282"/>
            <p14:sldId id="283"/>
            <p14:sldId id="289"/>
            <p14:sldId id="288"/>
            <p14:sldId id="287"/>
            <p14:sldId id="286"/>
            <p14:sldId id="296"/>
            <p14:sldId id="295"/>
            <p14:sldId id="294"/>
            <p14:sldId id="285"/>
            <p14:sldId id="293"/>
            <p14:sldId id="292"/>
            <p14:sldId id="291"/>
            <p14:sldId id="290"/>
            <p14:sldId id="29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70" autoAdjust="0"/>
  </p:normalViewPr>
  <p:slideViewPr>
    <p:cSldViewPr>
      <p:cViewPr varScale="1">
        <p:scale>
          <a:sx n="105" d="100"/>
          <a:sy n="105" d="100"/>
        </p:scale>
        <p:origin x="-179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2130425"/>
            <a:ext cx="7772400" cy="1470025"/>
          </a:xfrm>
        </p:spPr>
        <p:txBody>
          <a:bodyPr/>
          <a:lstStyle/>
          <a:p>
            <a:r>
              <a:rPr lang="hr-HR" dirty="0" smtClean="0"/>
              <a:t>Integralni i multimodalni transport</a:t>
            </a:r>
            <a:endParaRPr lang="hr-HR" dirty="0"/>
          </a:p>
        </p:txBody>
      </p:sp>
      <p:sp>
        <p:nvSpPr>
          <p:cNvPr id="5" name="Subtitle 2"/>
          <p:cNvSpPr>
            <a:spLocks noGrp="1"/>
          </p:cNvSpPr>
          <p:nvPr>
            <p:ph type="subTitle" idx="1"/>
          </p:nvPr>
        </p:nvSpPr>
        <p:spPr/>
        <p:txBody>
          <a:bodyPr/>
          <a:lstStyle/>
          <a:p>
            <a:r>
              <a:rPr lang="hr-HR" dirty="0" smtClean="0"/>
              <a:t>Prof. dr. sc. Serđo Kos</a:t>
            </a:r>
          </a:p>
          <a:p>
            <a:r>
              <a:rPr lang="hr-HR" dirty="0" smtClean="0"/>
              <a:t>III. predavanje</a:t>
            </a:r>
          </a:p>
          <a:p>
            <a:endParaRPr lang="hr-HR" dirty="0"/>
          </a:p>
        </p:txBody>
      </p:sp>
    </p:spTree>
    <p:extLst>
      <p:ext uri="{BB962C8B-B14F-4D97-AF65-F5344CB8AC3E}">
        <p14:creationId xmlns="" xmlns:p14="http://schemas.microsoft.com/office/powerpoint/2010/main" val="1544472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hr-HR" sz="2400" dirty="0" smtClean="0"/>
              <a:t>U ulozi </a:t>
            </a:r>
            <a:r>
              <a:rPr lang="hr-HR" sz="2400" b="1" dirty="0" smtClean="0">
                <a:solidFill>
                  <a:srgbClr val="FF0000"/>
                </a:solidFill>
              </a:rPr>
              <a:t>predmeta rada i sredstava za rad podjednako je važan tehnološki ili radni proces, koji je, kao i tehnološke postupke potrebno neprekidno unaprijeđivati i međusobno usklađivati zbog: promjena tehničko-tehnoloških osobina transportnih sredstava i infrastrukture pod utjecajem tehničkog procesa, te uslijed stalnih poboljšanja u metodama rada.</a:t>
            </a:r>
          </a:p>
          <a:p>
            <a:pPr marL="0" indent="0">
              <a:buNone/>
            </a:pPr>
            <a:endParaRPr lang="hr-HR" sz="2400" dirty="0"/>
          </a:p>
          <a:p>
            <a:pPr marL="0" indent="0">
              <a:buNone/>
            </a:pPr>
            <a:r>
              <a:rPr lang="hr-HR" sz="2400" dirty="0" smtClean="0"/>
              <a:t>Transport svih vrsta roba i ljudi je općenito doživio velike promjene, naročito uvođenjem integralnih-</a:t>
            </a:r>
            <a:r>
              <a:rPr lang="hr-HR" sz="2400" dirty="0" err="1" smtClean="0"/>
              <a:t>multimodalnih</a:t>
            </a:r>
            <a:r>
              <a:rPr lang="hr-HR" sz="2400" dirty="0" smtClean="0"/>
              <a:t> transportnih tehnologija (povećanje kapaciteta morskih brodova za 10 puta, povećanje nosivosti obalnih lučkih dizalica desetak puta, skladišnih površina i do stotinjak puta, povećanje prekrcajnih učinaka na nekoliko desetaka puta,...)</a:t>
            </a:r>
          </a:p>
          <a:p>
            <a:endParaRPr lang="hr-HR" dirty="0"/>
          </a:p>
        </p:txBody>
      </p:sp>
      <p:sp>
        <p:nvSpPr>
          <p:cNvPr id="4" name="Title 1"/>
          <p:cNvSpPr>
            <a:spLocks noGrp="1"/>
          </p:cNvSpPr>
          <p:nvPr>
            <p:ph type="title"/>
          </p:nvPr>
        </p:nvSpPr>
        <p:spPr>
          <a:xfrm>
            <a:off x="457200" y="274638"/>
            <a:ext cx="8229600" cy="1143000"/>
          </a:xfrm>
        </p:spPr>
        <p:txBody>
          <a:bodyPr>
            <a:normAutofit/>
          </a:bodyPr>
          <a:lstStyle/>
          <a:p>
            <a:pPr algn="l"/>
            <a:r>
              <a:rPr lang="hr-HR" sz="2800" b="1" dirty="0" smtClean="0"/>
              <a:t>Organizacija rada</a:t>
            </a:r>
            <a:endParaRPr lang="hr-HR" sz="2800" b="1" dirty="0"/>
          </a:p>
        </p:txBody>
      </p:sp>
    </p:spTree>
    <p:extLst>
      <p:ext uri="{BB962C8B-B14F-4D97-AF65-F5344CB8AC3E}">
        <p14:creationId xmlns="" xmlns:p14="http://schemas.microsoft.com/office/powerpoint/2010/main" val="2640679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09800"/>
            <a:ext cx="8229600" cy="4525963"/>
          </a:xfrm>
        </p:spPr>
        <p:txBody>
          <a:bodyPr>
            <a:normAutofit/>
          </a:bodyPr>
          <a:lstStyle/>
          <a:p>
            <a:pPr marL="0" indent="0">
              <a:buNone/>
            </a:pPr>
            <a:r>
              <a:rPr lang="hr-HR" sz="2400" dirty="0" smtClean="0"/>
              <a:t>Značajne modifikacije tehnološkog procesa koje su se desile odnosile su se na: </a:t>
            </a:r>
            <a:r>
              <a:rPr lang="hr-HR" sz="2400" b="1" dirty="0" smtClean="0">
                <a:solidFill>
                  <a:srgbClr val="FF0000"/>
                </a:solidFill>
              </a:rPr>
              <a:t>smanjenje udjela fizičkog ljudskog rada, smanjenje broja radnika za opsluživanje transportnih i manipulativnih sredstava, reduciranje praznih hodova i nepotrebnih čekanja kako tereta tako i transportnih sredstava, formiranje novih poslova, npr. održavanje i popravak kontejnera, sastavljanje i rasformiranje zbirnih kontejnera, itd.</a:t>
            </a:r>
          </a:p>
          <a:p>
            <a:pPr marL="0" indent="0">
              <a:buNone/>
            </a:pPr>
            <a:r>
              <a:rPr lang="hr-HR" sz="2400" dirty="0" smtClean="0"/>
              <a:t>Također treba istaknuti  utjecaj gotovo trenutnog protoka informacija koje prate i uvjetuju uspješno odvijanje tehnološkog procesa, a koji se ostvaruje uvođenjem elektroničke obrade podataka ( e- </a:t>
            </a:r>
            <a:r>
              <a:rPr lang="hr-HR" sz="2400" dirty="0" err="1" smtClean="0"/>
              <a:t>commerce</a:t>
            </a:r>
            <a:r>
              <a:rPr lang="hr-HR" sz="2400" dirty="0" smtClean="0"/>
              <a:t>).</a:t>
            </a:r>
            <a:endParaRPr lang="hr-HR" sz="2400" dirty="0"/>
          </a:p>
        </p:txBody>
      </p:sp>
      <p:sp>
        <p:nvSpPr>
          <p:cNvPr id="4" name="Title 1"/>
          <p:cNvSpPr>
            <a:spLocks noGrp="1"/>
          </p:cNvSpPr>
          <p:nvPr>
            <p:ph type="title"/>
          </p:nvPr>
        </p:nvSpPr>
        <p:spPr>
          <a:xfrm>
            <a:off x="457200" y="274638"/>
            <a:ext cx="8229600" cy="1143000"/>
          </a:xfrm>
        </p:spPr>
        <p:txBody>
          <a:bodyPr>
            <a:normAutofit/>
          </a:bodyPr>
          <a:lstStyle/>
          <a:p>
            <a:pPr algn="l"/>
            <a:r>
              <a:rPr lang="hr-HR" sz="2800" b="1" dirty="0" smtClean="0"/>
              <a:t>Organizacija rada</a:t>
            </a:r>
            <a:endParaRPr lang="hr-HR" sz="2800" b="1" dirty="0"/>
          </a:p>
        </p:txBody>
      </p:sp>
    </p:spTree>
    <p:extLst>
      <p:ext uri="{BB962C8B-B14F-4D97-AF65-F5344CB8AC3E}">
        <p14:creationId xmlns="" xmlns:p14="http://schemas.microsoft.com/office/powerpoint/2010/main" val="2313626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514600"/>
            <a:ext cx="8229600" cy="4038600"/>
          </a:xfrm>
        </p:spPr>
        <p:txBody>
          <a:bodyPr>
            <a:normAutofit lnSpcReduction="10000"/>
          </a:bodyPr>
          <a:lstStyle/>
          <a:p>
            <a:pPr marL="0" indent="0">
              <a:buNone/>
            </a:pPr>
            <a:r>
              <a:rPr lang="hr-HR" sz="2400" dirty="0" smtClean="0"/>
              <a:t>U modernim transportnim tehologijama vrlo je složena uspostava optimalne organizacije rada. </a:t>
            </a:r>
            <a:r>
              <a:rPr lang="hr-HR" sz="2400" b="1" dirty="0" smtClean="0">
                <a:solidFill>
                  <a:srgbClr val="FF0000"/>
                </a:solidFill>
              </a:rPr>
              <a:t>Konvencionalnu tehnologiju zadovoljavala je organizacija rada u kojoj su bile prisutne i dozvoljene improvizacije  (ad </a:t>
            </a:r>
            <a:r>
              <a:rPr lang="hr-HR" sz="2400" b="1" dirty="0" err="1" smtClean="0">
                <a:solidFill>
                  <a:srgbClr val="FF0000"/>
                </a:solidFill>
              </a:rPr>
              <a:t>hoc</a:t>
            </a:r>
            <a:r>
              <a:rPr lang="hr-HR" sz="2400" b="1" dirty="0" smtClean="0">
                <a:solidFill>
                  <a:srgbClr val="FF0000"/>
                </a:solidFill>
              </a:rPr>
              <a:t>) – što se ne može primjenjivati na integralne/ multimodalne tehnologije. </a:t>
            </a:r>
          </a:p>
          <a:p>
            <a:pPr marL="0" indent="0">
              <a:buNone/>
            </a:pPr>
            <a:r>
              <a:rPr lang="hr-HR" sz="2400" dirty="0" smtClean="0"/>
              <a:t>Svaka organizacija rada ili poduzeće u sustavu integralnog i multimodalnog transporta mora prema svojim uvjetima oblikovati </a:t>
            </a:r>
            <a:r>
              <a:rPr lang="hr-HR" sz="2400" b="1" dirty="0" smtClean="0"/>
              <a:t>piramidalnu organizaciju rada, a da bi se to postiglo </a:t>
            </a:r>
            <a:r>
              <a:rPr lang="hr-HR" sz="2400" b="1" dirty="0" smtClean="0">
                <a:solidFill>
                  <a:srgbClr val="FF0000"/>
                </a:solidFill>
              </a:rPr>
              <a:t>nužno je neprekidno praćenje organizacijskog procesa i mijenjanje neodgovarajućih segmenata u skladu s planom organizacije.</a:t>
            </a:r>
            <a:endParaRPr lang="hr-HR" sz="2400" b="1" dirty="0">
              <a:solidFill>
                <a:srgbClr val="FF0000"/>
              </a:solidFill>
            </a:endParaRPr>
          </a:p>
        </p:txBody>
      </p:sp>
      <p:sp>
        <p:nvSpPr>
          <p:cNvPr id="4" name="Title 1"/>
          <p:cNvSpPr>
            <a:spLocks noGrp="1"/>
          </p:cNvSpPr>
          <p:nvPr>
            <p:ph type="title"/>
          </p:nvPr>
        </p:nvSpPr>
        <p:spPr>
          <a:xfrm>
            <a:off x="457200" y="274638"/>
            <a:ext cx="8229600" cy="1143000"/>
          </a:xfrm>
        </p:spPr>
        <p:txBody>
          <a:bodyPr>
            <a:normAutofit/>
          </a:bodyPr>
          <a:lstStyle/>
          <a:p>
            <a:pPr algn="l"/>
            <a:r>
              <a:rPr lang="hr-HR" sz="2800" b="1" dirty="0" smtClean="0"/>
              <a:t>Organizacija rada</a:t>
            </a:r>
            <a:endParaRPr lang="hr-HR" sz="2800" b="1" dirty="0"/>
          </a:p>
        </p:txBody>
      </p:sp>
    </p:spTree>
    <p:extLst>
      <p:ext uri="{BB962C8B-B14F-4D97-AF65-F5344CB8AC3E}">
        <p14:creationId xmlns="" xmlns:p14="http://schemas.microsoft.com/office/powerpoint/2010/main" val="1428028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81600"/>
          </a:xfrm>
        </p:spPr>
        <p:txBody>
          <a:bodyPr>
            <a:normAutofit fontScale="92500"/>
          </a:bodyPr>
          <a:lstStyle/>
          <a:p>
            <a:pPr marL="0" indent="0">
              <a:buNone/>
            </a:pPr>
            <a:r>
              <a:rPr lang="hr-HR" sz="2400" b="1" dirty="0" smtClean="0">
                <a:solidFill>
                  <a:srgbClr val="FF0000"/>
                </a:solidFill>
              </a:rPr>
              <a:t>Profil organizacije rada </a:t>
            </a:r>
            <a:r>
              <a:rPr lang="hr-HR" sz="2400" dirty="0" smtClean="0"/>
              <a:t>– ono što je razlikuje od ostalih sličnih organizacija – </a:t>
            </a:r>
            <a:r>
              <a:rPr lang="hr-HR" sz="2400" b="1" dirty="0" smtClean="0">
                <a:solidFill>
                  <a:srgbClr val="FF0000"/>
                </a:solidFill>
              </a:rPr>
              <a:t>Određuju ga faktori koje je moguće diferencirati na unutarnje i vanjske.</a:t>
            </a:r>
          </a:p>
          <a:p>
            <a:pPr marL="0" indent="0">
              <a:buNone/>
            </a:pPr>
            <a:r>
              <a:rPr lang="hr-HR" sz="2400" b="1" dirty="0" smtClean="0">
                <a:solidFill>
                  <a:srgbClr val="FF0000"/>
                </a:solidFill>
              </a:rPr>
              <a:t>Unutarnji faktori</a:t>
            </a:r>
            <a:r>
              <a:rPr lang="hr-HR" sz="2400" b="1" dirty="0" smtClean="0"/>
              <a:t>: vrsta proizvoda, proizvodna sredstva organizacije rada, struktura i stručnost kadrova, veličina i lokacija</a:t>
            </a:r>
          </a:p>
          <a:p>
            <a:pPr marL="0" indent="0">
              <a:buNone/>
            </a:pPr>
            <a:r>
              <a:rPr lang="hr-HR" sz="2400" b="1" dirty="0" smtClean="0">
                <a:solidFill>
                  <a:srgbClr val="FF0000"/>
                </a:solidFill>
              </a:rPr>
              <a:t>Vanjski faktori</a:t>
            </a:r>
            <a:r>
              <a:rPr lang="hr-HR" sz="2400" b="1" dirty="0" smtClean="0"/>
              <a:t>: institucionalni uvjeti, integracijski procesi, tržište, te razvoj znanosti , tehnike i tehnologije</a:t>
            </a:r>
          </a:p>
          <a:p>
            <a:pPr marL="0" indent="0">
              <a:buNone/>
            </a:pPr>
            <a:endParaRPr lang="hr-HR" sz="1200" dirty="0"/>
          </a:p>
          <a:p>
            <a:pPr marL="0" indent="0">
              <a:buNone/>
            </a:pPr>
            <a:r>
              <a:rPr lang="hr-HR" sz="2400" b="1" dirty="0" smtClean="0">
                <a:solidFill>
                  <a:srgbClr val="FF0000"/>
                </a:solidFill>
              </a:rPr>
              <a:t>Unutarnji faktori</a:t>
            </a:r>
          </a:p>
          <a:p>
            <a:pPr marL="0" indent="0">
              <a:buNone/>
            </a:pPr>
            <a:r>
              <a:rPr lang="hr-HR" sz="2400" b="1" dirty="0" smtClean="0">
                <a:solidFill>
                  <a:srgbClr val="FF0000"/>
                </a:solidFill>
              </a:rPr>
              <a:t>Proizvod transportne djelatnosti je prijevozna usluga </a:t>
            </a:r>
            <a:r>
              <a:rPr lang="hr-HR" sz="2400" b="1" dirty="0" smtClean="0"/>
              <a:t>čije su glavne karakteristike :  </a:t>
            </a:r>
            <a:r>
              <a:rPr lang="hr-HR" sz="2400" b="1" dirty="0" smtClean="0">
                <a:solidFill>
                  <a:srgbClr val="FF0000"/>
                </a:solidFill>
              </a:rPr>
              <a:t>istovremeno se proizvodi i koristi</a:t>
            </a:r>
            <a:r>
              <a:rPr lang="hr-HR" sz="2400" b="1" dirty="0" smtClean="0"/>
              <a:t>, </a:t>
            </a:r>
            <a:r>
              <a:rPr lang="hr-HR" sz="2400" b="1" dirty="0" smtClean="0">
                <a:solidFill>
                  <a:srgbClr val="FF0000"/>
                </a:solidFill>
              </a:rPr>
              <a:t>ne može egzistirati izvan procesa svoje proizvodnje,  njena upotrebna vrijednost se može realizirati samo na određenoj relaciji i u točno određeno vrijeme.</a:t>
            </a:r>
            <a:endParaRPr lang="hr-HR" sz="2400" b="1" dirty="0">
              <a:solidFill>
                <a:srgbClr val="FF0000"/>
              </a:solidFill>
            </a:endParaRPr>
          </a:p>
        </p:txBody>
      </p:sp>
      <p:sp>
        <p:nvSpPr>
          <p:cNvPr id="4" name="Title 1"/>
          <p:cNvSpPr>
            <a:spLocks noGrp="1"/>
          </p:cNvSpPr>
          <p:nvPr>
            <p:ph type="title"/>
          </p:nvPr>
        </p:nvSpPr>
        <p:spPr>
          <a:xfrm>
            <a:off x="457200" y="274638"/>
            <a:ext cx="8229600" cy="1249362"/>
          </a:xfrm>
        </p:spPr>
        <p:txBody>
          <a:bodyPr>
            <a:noAutofit/>
          </a:bodyPr>
          <a:lstStyle/>
          <a:p>
            <a:pPr algn="l"/>
            <a:r>
              <a:rPr lang="hr-HR" sz="2800" b="1" dirty="0" smtClean="0"/>
              <a:t>Specifičnosti organizacije u integralnom i multimodalnom transportu – faktori organizacije rada</a:t>
            </a:r>
            <a:endParaRPr lang="hr-HR" sz="2800" b="1" dirty="0"/>
          </a:p>
        </p:txBody>
      </p:sp>
    </p:spTree>
    <p:extLst>
      <p:ext uri="{BB962C8B-B14F-4D97-AF65-F5344CB8AC3E}">
        <p14:creationId xmlns="" xmlns:p14="http://schemas.microsoft.com/office/powerpoint/2010/main" val="3550741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81600"/>
          </a:xfrm>
        </p:spPr>
        <p:txBody>
          <a:bodyPr>
            <a:normAutofit/>
          </a:bodyPr>
          <a:lstStyle/>
          <a:p>
            <a:pPr marL="0" indent="0">
              <a:buNone/>
            </a:pPr>
            <a:r>
              <a:rPr lang="hr-HR" sz="2400" b="1" dirty="0">
                <a:solidFill>
                  <a:srgbClr val="FF0000"/>
                </a:solidFill>
              </a:rPr>
              <a:t>Proizvodna sredstva – transportna sredstva</a:t>
            </a:r>
          </a:p>
          <a:p>
            <a:pPr marL="0" indent="0">
              <a:buNone/>
            </a:pPr>
            <a:r>
              <a:rPr lang="hr-HR" sz="2400" b="1" dirty="0" smtClean="0"/>
              <a:t>Piramidalna organizacija </a:t>
            </a:r>
            <a:r>
              <a:rPr lang="hr-HR" sz="2400" dirty="0" smtClean="0"/>
              <a:t>omogućuje osiguranje potrebnih transportnih kapaciteta za zadovoljavanje vršnih opterećenja, odnosno povećanje iskorištenja prekapacitiranih sredstava u vrijeme smanjene potražnje za prijevozom.</a:t>
            </a:r>
          </a:p>
          <a:p>
            <a:pPr marL="0" indent="0">
              <a:buNone/>
            </a:pPr>
            <a:r>
              <a:rPr lang="hr-HR" sz="2400" b="1" dirty="0" smtClean="0">
                <a:solidFill>
                  <a:srgbClr val="FF0000"/>
                </a:solidFill>
              </a:rPr>
              <a:t>Kod organizacije korištenja transportnih sredstava prisutan je relativno malen stupanj elastičnosti, dok na svladavanje oscilacija u potražnji za uslugama transportne infrastrukture nije moguće utjecati nikakvim mjerama.</a:t>
            </a:r>
          </a:p>
          <a:p>
            <a:pPr marL="0" indent="0">
              <a:buNone/>
            </a:pPr>
            <a:r>
              <a:rPr lang="hr-HR" sz="2400" b="1" dirty="0" smtClean="0">
                <a:solidFill>
                  <a:srgbClr val="FF0000"/>
                </a:solidFill>
              </a:rPr>
              <a:t>Jednom nabavljena, proizvodna sredstva direktno utječu na organizaciju rada uvjetujući da bude upravo takva, a ne drugačija. </a:t>
            </a:r>
            <a:r>
              <a:rPr lang="hr-HR" sz="2400" dirty="0" smtClean="0">
                <a:solidFill>
                  <a:srgbClr val="FF0000"/>
                </a:solidFill>
              </a:rPr>
              <a:t>Transport kao djelatnost podložan je dinamičnim promjenama, što se reflektira i na organizaciju rada.</a:t>
            </a:r>
          </a:p>
        </p:txBody>
      </p:sp>
      <p:sp>
        <p:nvSpPr>
          <p:cNvPr id="4" name="Title 1"/>
          <p:cNvSpPr>
            <a:spLocks noGrp="1"/>
          </p:cNvSpPr>
          <p:nvPr>
            <p:ph type="title"/>
          </p:nvPr>
        </p:nvSpPr>
        <p:spPr>
          <a:xfrm>
            <a:off x="457200" y="274638"/>
            <a:ext cx="8229600" cy="1249362"/>
          </a:xfrm>
        </p:spPr>
        <p:txBody>
          <a:bodyPr>
            <a:noAutofit/>
          </a:bodyPr>
          <a:lstStyle/>
          <a:p>
            <a:pPr algn="l"/>
            <a:r>
              <a:rPr lang="hr-HR" sz="2800" b="1" dirty="0" smtClean="0"/>
              <a:t>Unutarnji faktori organizacije rada</a:t>
            </a:r>
            <a:endParaRPr lang="hr-HR" sz="2800" b="1" dirty="0"/>
          </a:p>
        </p:txBody>
      </p:sp>
    </p:spTree>
    <p:extLst>
      <p:ext uri="{BB962C8B-B14F-4D97-AF65-F5344CB8AC3E}">
        <p14:creationId xmlns="" xmlns:p14="http://schemas.microsoft.com/office/powerpoint/2010/main" val="182433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105400"/>
          </a:xfrm>
        </p:spPr>
        <p:txBody>
          <a:bodyPr>
            <a:noAutofit/>
          </a:bodyPr>
          <a:lstStyle/>
          <a:p>
            <a:pPr marL="0" indent="0">
              <a:buNone/>
            </a:pPr>
            <a:r>
              <a:rPr lang="hr-HR" sz="2400" b="1" dirty="0" smtClean="0"/>
              <a:t>Na organizaciju rada značajno utječe struktura kadrova, koja omogućuje optimalnu organizaciju</a:t>
            </a:r>
            <a:r>
              <a:rPr lang="hr-HR" sz="2400" dirty="0" smtClean="0"/>
              <a:t>. Konkretna struktura ovisi o mogućnostima pronalaženja, načinu izbora i školovanja.</a:t>
            </a:r>
          </a:p>
          <a:p>
            <a:pPr marL="0" indent="0">
              <a:buNone/>
            </a:pPr>
            <a:r>
              <a:rPr lang="hr-HR" sz="2400" b="1" dirty="0" smtClean="0">
                <a:solidFill>
                  <a:srgbClr val="FF0000"/>
                </a:solidFill>
              </a:rPr>
              <a:t>- Veličina radne organizacije ili poduzeća upućuje na određenu razgranatost organizacije rada što se reflektira na broj samostalnih funkcija, način rukovođenja, širinu ovlaštenja, način informiranja i sl. </a:t>
            </a:r>
            <a:r>
              <a:rPr lang="hr-HR" sz="2400" b="1" dirty="0" smtClean="0"/>
              <a:t>Rješavanje tog problema u transportnoj djelatnosti identično je kao i u ostalim gospodarskim granama. </a:t>
            </a:r>
          </a:p>
          <a:p>
            <a:pPr marL="0" indent="0">
              <a:buNone/>
            </a:pPr>
            <a:r>
              <a:rPr lang="hr-HR" sz="2400" b="1" dirty="0" smtClean="0">
                <a:solidFill>
                  <a:srgbClr val="FF0000"/>
                </a:solidFill>
              </a:rPr>
              <a:t>- Pogrešno odabrana lokacija može izazvati poremećaje u transportnom procesu zbog, primjerice, neraspolaganja potrebnim kadrom, gorivom, rezervnim dijelovima, električnom energijom, ili zbog nemogućnosti proširenja postojećih kapaciteta ukoliko to ekspanzija poslovanja zahtijeva.</a:t>
            </a:r>
            <a:endParaRPr lang="hr-HR" sz="2400" b="1" dirty="0">
              <a:solidFill>
                <a:srgbClr val="FF0000"/>
              </a:solidFill>
            </a:endParaRPr>
          </a:p>
        </p:txBody>
      </p:sp>
      <p:sp>
        <p:nvSpPr>
          <p:cNvPr id="4" name="Title 1"/>
          <p:cNvSpPr>
            <a:spLocks noGrp="1"/>
          </p:cNvSpPr>
          <p:nvPr>
            <p:ph type="title"/>
          </p:nvPr>
        </p:nvSpPr>
        <p:spPr>
          <a:xfrm>
            <a:off x="457200" y="274638"/>
            <a:ext cx="8229600" cy="1249362"/>
          </a:xfrm>
        </p:spPr>
        <p:txBody>
          <a:bodyPr>
            <a:noAutofit/>
          </a:bodyPr>
          <a:lstStyle/>
          <a:p>
            <a:pPr algn="l"/>
            <a:r>
              <a:rPr lang="hr-HR" sz="2800" b="1" dirty="0" smtClean="0"/>
              <a:t>Unutarnji faktori organizacije rada</a:t>
            </a:r>
            <a:endParaRPr lang="hr-HR" sz="2800" b="1" dirty="0"/>
          </a:p>
        </p:txBody>
      </p:sp>
    </p:spTree>
    <p:extLst>
      <p:ext uri="{BB962C8B-B14F-4D97-AF65-F5344CB8AC3E}">
        <p14:creationId xmlns="" xmlns:p14="http://schemas.microsoft.com/office/powerpoint/2010/main" val="163932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667000"/>
            <a:ext cx="8229600" cy="3352800"/>
          </a:xfrm>
        </p:spPr>
        <p:txBody>
          <a:bodyPr>
            <a:normAutofit/>
          </a:bodyPr>
          <a:lstStyle/>
          <a:p>
            <a:pPr marL="0" indent="0">
              <a:buNone/>
            </a:pPr>
            <a:r>
              <a:rPr lang="hr-HR" sz="2400" b="1" dirty="0" smtClean="0">
                <a:solidFill>
                  <a:srgbClr val="FF0000"/>
                </a:solidFill>
              </a:rPr>
              <a:t>U sustavu integralnog/multimodalnog  transporta (ali i u transportu općenito) pravilan izbor lokacije jedna je od pretpostavki racionalnog poslovanja infrastrukture – lučkih i kontinentalnih kontejnerskih terminala, RO-RO terminala, terminala za multimodalni transport kopnom i sl., jer se radi  o kapacitetima dugog vijeka trajanja (nekoliko desetaka godina), koji mogu obavljati svoju funkciju samo na mjestu gdje se nalaze.</a:t>
            </a:r>
            <a:endParaRPr lang="hr-HR" sz="2400" b="1" dirty="0">
              <a:solidFill>
                <a:srgbClr val="FF0000"/>
              </a:solidFill>
            </a:endParaRPr>
          </a:p>
        </p:txBody>
      </p:sp>
      <p:sp>
        <p:nvSpPr>
          <p:cNvPr id="4" name="Title 1"/>
          <p:cNvSpPr>
            <a:spLocks noGrp="1"/>
          </p:cNvSpPr>
          <p:nvPr>
            <p:ph type="title"/>
          </p:nvPr>
        </p:nvSpPr>
        <p:spPr>
          <a:xfrm>
            <a:off x="457200" y="274638"/>
            <a:ext cx="8229600" cy="1249362"/>
          </a:xfrm>
        </p:spPr>
        <p:txBody>
          <a:bodyPr>
            <a:noAutofit/>
          </a:bodyPr>
          <a:lstStyle/>
          <a:p>
            <a:pPr algn="l"/>
            <a:r>
              <a:rPr lang="hr-HR" sz="2800" b="1" dirty="0" smtClean="0"/>
              <a:t>Unutarnji faktori organizacije rada</a:t>
            </a:r>
            <a:endParaRPr lang="hr-HR" sz="2800" b="1" dirty="0"/>
          </a:p>
        </p:txBody>
      </p:sp>
    </p:spTree>
    <p:extLst>
      <p:ext uri="{BB962C8B-B14F-4D97-AF65-F5344CB8AC3E}">
        <p14:creationId xmlns="" xmlns:p14="http://schemas.microsoft.com/office/powerpoint/2010/main" val="3388244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72000"/>
          </a:xfrm>
        </p:spPr>
        <p:txBody>
          <a:bodyPr>
            <a:normAutofit/>
          </a:bodyPr>
          <a:lstStyle/>
          <a:p>
            <a:pPr marL="0" indent="0">
              <a:buNone/>
            </a:pPr>
            <a:r>
              <a:rPr lang="hr-HR" sz="2400" b="1" dirty="0" smtClean="0">
                <a:solidFill>
                  <a:srgbClr val="FF0000"/>
                </a:solidFill>
              </a:rPr>
              <a:t>- Institucionalni uvjeti određeni  su društveno-ekonomskom formacijom i ekonomskom politikom zemlje te determiniraju organizaciju u integralnom transportu kroz postavke gospodarskog sustava i pozitivne pravne propise koji se odnose na tu aktivnost</a:t>
            </a:r>
            <a:r>
              <a:rPr lang="hr-HR" sz="2400" b="1" dirty="0" smtClean="0"/>
              <a:t>.</a:t>
            </a:r>
          </a:p>
          <a:p>
            <a:pPr marL="0" indent="0">
              <a:buNone/>
            </a:pPr>
            <a:r>
              <a:rPr lang="hr-HR" sz="2400" dirty="0" smtClean="0"/>
              <a:t>- Transportni proces u integralnom/multimodalnom sustavu karakteriziraju</a:t>
            </a:r>
            <a:r>
              <a:rPr lang="hr-HR" sz="2400" b="1" dirty="0" smtClean="0"/>
              <a:t> </a:t>
            </a:r>
            <a:r>
              <a:rPr lang="hr-HR" sz="2400" b="1" dirty="0" smtClean="0">
                <a:solidFill>
                  <a:srgbClr val="FF0000"/>
                </a:solidFill>
              </a:rPr>
              <a:t>integracijski proces koji djeluju u pravcu tehnološkog i organizacijskog povezivanja sudionika u transportu radi ostvarenja temeljnih prednosti novih tehnologija.</a:t>
            </a:r>
            <a:endParaRPr lang="hr-HR" sz="2400" b="1" dirty="0">
              <a:solidFill>
                <a:srgbClr val="FF0000"/>
              </a:solidFill>
            </a:endParaRPr>
          </a:p>
        </p:txBody>
      </p:sp>
      <p:sp>
        <p:nvSpPr>
          <p:cNvPr id="4" name="Title 1"/>
          <p:cNvSpPr>
            <a:spLocks noGrp="1"/>
          </p:cNvSpPr>
          <p:nvPr>
            <p:ph type="title"/>
          </p:nvPr>
        </p:nvSpPr>
        <p:spPr>
          <a:xfrm>
            <a:off x="457200" y="274638"/>
            <a:ext cx="8229600" cy="1249362"/>
          </a:xfrm>
        </p:spPr>
        <p:txBody>
          <a:bodyPr>
            <a:noAutofit/>
          </a:bodyPr>
          <a:lstStyle/>
          <a:p>
            <a:pPr algn="l"/>
            <a:r>
              <a:rPr lang="hr-HR" sz="2800" b="1" dirty="0" smtClean="0"/>
              <a:t>Vanjski faktori organizacije rada</a:t>
            </a:r>
            <a:endParaRPr lang="hr-HR" sz="2800" b="1" dirty="0"/>
          </a:p>
        </p:txBody>
      </p:sp>
    </p:spTree>
    <p:extLst>
      <p:ext uri="{BB962C8B-B14F-4D97-AF65-F5344CB8AC3E}">
        <p14:creationId xmlns="" xmlns:p14="http://schemas.microsoft.com/office/powerpoint/2010/main" val="4190922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noAutofit/>
          </a:bodyPr>
          <a:lstStyle/>
          <a:p>
            <a:pPr marL="0" indent="0">
              <a:buNone/>
            </a:pPr>
            <a:r>
              <a:rPr lang="hr-HR" sz="2400" b="1" dirty="0" smtClean="0"/>
              <a:t>- Razvoj znanosti i tehnike djeluje dvojako: kroz neprekidno </a:t>
            </a:r>
            <a:r>
              <a:rPr lang="hr-HR" sz="2400" b="1" dirty="0" smtClean="0">
                <a:solidFill>
                  <a:srgbClr val="FF0000"/>
                </a:solidFill>
              </a:rPr>
              <a:t>poboljšanje tehničko-tehnoloških karakteristika kako transportnih sredstava tako i infrastrukture, te koz unaprijeđivanje znanosti o organizaciji.</a:t>
            </a:r>
          </a:p>
          <a:p>
            <a:pPr marL="0" indent="0">
              <a:buNone/>
            </a:pPr>
            <a:r>
              <a:rPr lang="hr-HR" sz="2400" b="1" dirty="0" smtClean="0"/>
              <a:t>- Dinamičan je i intenzivan utjecaj tržišta transportnih usluga, i to posebno na neke interne faktore organizacije rada kao što su: </a:t>
            </a:r>
            <a:r>
              <a:rPr lang="hr-HR" sz="2400" b="1" dirty="0" smtClean="0">
                <a:solidFill>
                  <a:srgbClr val="FF0000"/>
                </a:solidFill>
              </a:rPr>
              <a:t>proizvodna sredstva, veličina radne organizacije ili poduzeća i vrsta usluge</a:t>
            </a:r>
            <a:r>
              <a:rPr lang="hr-HR" sz="2400" dirty="0" smtClean="0">
                <a:solidFill>
                  <a:srgbClr val="FF0000"/>
                </a:solidFill>
              </a:rPr>
              <a:t>. </a:t>
            </a:r>
            <a:r>
              <a:rPr lang="hr-HR" sz="2400" dirty="0" smtClean="0"/>
              <a:t>U cilju zadovoljavanja potražnje, </a:t>
            </a:r>
            <a:r>
              <a:rPr lang="hr-HR" sz="2400" b="1" dirty="0" smtClean="0"/>
              <a:t>transporna radna organizacija mora dobro proučiti kretanja na tržištu i progozirati tendencije, da bi u skladu s time mogla razvijati svoja transportna sredstva, odnosno infrastrukturu i uslugu.</a:t>
            </a:r>
            <a:endParaRPr lang="hr-HR" sz="2400" b="1" dirty="0"/>
          </a:p>
        </p:txBody>
      </p:sp>
      <p:sp>
        <p:nvSpPr>
          <p:cNvPr id="4" name="Title 1"/>
          <p:cNvSpPr>
            <a:spLocks noGrp="1"/>
          </p:cNvSpPr>
          <p:nvPr>
            <p:ph type="title"/>
          </p:nvPr>
        </p:nvSpPr>
        <p:spPr>
          <a:xfrm>
            <a:off x="457200" y="274638"/>
            <a:ext cx="8229600" cy="1249362"/>
          </a:xfrm>
        </p:spPr>
        <p:txBody>
          <a:bodyPr>
            <a:noAutofit/>
          </a:bodyPr>
          <a:lstStyle/>
          <a:p>
            <a:pPr algn="l"/>
            <a:r>
              <a:rPr lang="hr-HR" sz="2800" b="1" dirty="0" smtClean="0"/>
              <a:t>Vanjski faktori organizacije rada</a:t>
            </a:r>
            <a:endParaRPr lang="hr-HR" sz="2800" b="1" dirty="0"/>
          </a:p>
        </p:txBody>
      </p:sp>
    </p:spTree>
    <p:extLst>
      <p:ext uri="{BB962C8B-B14F-4D97-AF65-F5344CB8AC3E}">
        <p14:creationId xmlns="" xmlns:p14="http://schemas.microsoft.com/office/powerpoint/2010/main" val="2978250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200" b="1" dirty="0" smtClean="0"/>
              <a:t>Osnovni kriteriji racionalne organizacije transporta</a:t>
            </a:r>
            <a:endParaRPr lang="hr-HR" sz="3200" b="1" dirty="0"/>
          </a:p>
        </p:txBody>
      </p:sp>
      <p:sp>
        <p:nvSpPr>
          <p:cNvPr id="3" name="Content Placeholder 2"/>
          <p:cNvSpPr>
            <a:spLocks noGrp="1"/>
          </p:cNvSpPr>
          <p:nvPr>
            <p:ph idx="1"/>
          </p:nvPr>
        </p:nvSpPr>
        <p:spPr>
          <a:xfrm>
            <a:off x="457200" y="2133600"/>
            <a:ext cx="8229600" cy="4343400"/>
          </a:xfrm>
        </p:spPr>
        <p:txBody>
          <a:bodyPr>
            <a:normAutofit/>
          </a:bodyPr>
          <a:lstStyle/>
          <a:p>
            <a:pPr marL="0" indent="0">
              <a:buNone/>
            </a:pPr>
            <a:r>
              <a:rPr lang="hr-HR" sz="2400" dirty="0" smtClean="0"/>
              <a:t>Kako bi se u transportu ostvarili osnovni ciljevi organizacije rada, eksploatacija transportnih sredstava mora se odvijati racionalno. Da bi se to ostvarilo, nužno je ispuniti </a:t>
            </a:r>
            <a:r>
              <a:rPr lang="hr-HR" sz="2400" b="1" dirty="0" smtClean="0"/>
              <a:t>tri osnovna kriterija</a:t>
            </a:r>
            <a:r>
              <a:rPr lang="hr-HR" sz="2400" dirty="0" smtClean="0"/>
              <a:t>:</a:t>
            </a:r>
          </a:p>
          <a:p>
            <a:pPr marL="0" indent="0">
              <a:buNone/>
            </a:pPr>
            <a:r>
              <a:rPr lang="hr-HR" sz="2400" dirty="0" smtClean="0"/>
              <a:t>1. </a:t>
            </a:r>
            <a:r>
              <a:rPr lang="hr-HR" sz="2400" b="1" dirty="0" smtClean="0">
                <a:solidFill>
                  <a:srgbClr val="FF0000"/>
                </a:solidFill>
              </a:rPr>
              <a:t>Da se transportna sredstva eksploatiraju što više vremena (tijekom dana i godine);</a:t>
            </a:r>
          </a:p>
          <a:p>
            <a:pPr marL="0" indent="0">
              <a:buNone/>
            </a:pPr>
            <a:r>
              <a:rPr lang="hr-HR" sz="2400" b="1" dirty="0" smtClean="0">
                <a:solidFill>
                  <a:srgbClr val="FF0000"/>
                </a:solidFill>
              </a:rPr>
              <a:t>2. Da se smanje prazne vožnje; i </a:t>
            </a:r>
          </a:p>
          <a:p>
            <a:pPr marL="0" indent="0">
              <a:buNone/>
            </a:pPr>
            <a:r>
              <a:rPr lang="hr-HR" sz="2400" b="1" dirty="0" smtClean="0">
                <a:solidFill>
                  <a:srgbClr val="FF0000"/>
                </a:solidFill>
              </a:rPr>
              <a:t>3. Da kapacitet transportnog sredstva bude iskorišten u najvećoj mogućoj mjeri.</a:t>
            </a:r>
            <a:endParaRPr lang="hr-HR" sz="2400" b="1" dirty="0">
              <a:solidFill>
                <a:srgbClr val="FF0000"/>
              </a:solidFill>
            </a:endParaRPr>
          </a:p>
        </p:txBody>
      </p:sp>
    </p:spTree>
    <p:extLst>
      <p:ext uri="{BB962C8B-B14F-4D97-AF65-F5344CB8AC3E}">
        <p14:creationId xmlns="" xmlns:p14="http://schemas.microsoft.com/office/powerpoint/2010/main" val="2053147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95600"/>
            <a:ext cx="8229600" cy="1143000"/>
          </a:xfrm>
        </p:spPr>
        <p:txBody>
          <a:bodyPr>
            <a:noAutofit/>
          </a:bodyPr>
          <a:lstStyle/>
          <a:p>
            <a:r>
              <a:rPr lang="hr-HR" sz="3200" b="1" dirty="0" smtClean="0"/>
              <a:t>ORGANIZACIJA INTEGRALNOG I MULTIMODALNOG TRANSPORTA</a:t>
            </a:r>
            <a:endParaRPr lang="hr-HR" sz="3200" b="1" dirty="0"/>
          </a:p>
        </p:txBody>
      </p:sp>
    </p:spTree>
    <p:extLst>
      <p:ext uri="{BB962C8B-B14F-4D97-AF65-F5344CB8AC3E}">
        <p14:creationId xmlns="" xmlns:p14="http://schemas.microsoft.com/office/powerpoint/2010/main" val="37444528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86400"/>
          </a:xfrm>
        </p:spPr>
        <p:txBody>
          <a:bodyPr>
            <a:noAutofit/>
          </a:bodyPr>
          <a:lstStyle/>
          <a:p>
            <a:pPr marL="0" indent="0">
              <a:buNone/>
            </a:pPr>
            <a:r>
              <a:rPr lang="hr-HR" sz="2000" dirty="0" smtClean="0"/>
              <a:t>Pretpostavka za ostvarenje ovog kriterija je </a:t>
            </a:r>
            <a:r>
              <a:rPr lang="hr-HR" sz="2000" b="1" dirty="0" smtClean="0">
                <a:solidFill>
                  <a:srgbClr val="FF0000"/>
                </a:solidFill>
              </a:rPr>
              <a:t>optimalizacija održavanja: preventivnim načinom održavanja (</a:t>
            </a:r>
            <a:r>
              <a:rPr lang="hr-HR" sz="2000" b="1" dirty="0" err="1" smtClean="0">
                <a:solidFill>
                  <a:srgbClr val="FF0000"/>
                </a:solidFill>
              </a:rPr>
              <a:t>tero</a:t>
            </a:r>
            <a:r>
              <a:rPr lang="hr-HR" sz="2000" b="1" dirty="0" smtClean="0">
                <a:solidFill>
                  <a:srgbClr val="FF0000"/>
                </a:solidFill>
              </a:rPr>
              <a:t>-tehnološko održavanje), dakle zamjenom dijelova prije isteka vijeka trajanja, ne čekajući kvar; tako je radove na održavanju moguće obaviti u vrijeme kad bi transportno sredstvo ionako bilo izvan eksploatacije ili kad je moguća zamjena drugim prijevoznim sredstvom bez većeg utjecaja na financijski rezultat.</a:t>
            </a:r>
            <a:r>
              <a:rPr lang="hr-HR" sz="2000" dirty="0" smtClean="0"/>
              <a:t> Transportna sredstva bi trebala obavljati prijevoz 24 sata dnevno - </a:t>
            </a:r>
            <a:r>
              <a:rPr lang="hr-HR" sz="2000" b="1" dirty="0" smtClean="0"/>
              <a:t>nameće se potreba organiziranja rada u smjenama. </a:t>
            </a:r>
            <a:r>
              <a:rPr lang="hr-HR" sz="2000" dirty="0" smtClean="0"/>
              <a:t>S obzirom na 8-satno radno vrijeme, turnusom osoblja trebalo bi predvidjeti neprekidnu eksploataciju, jer je imajući u vidu nabavnu cijenu transportnih sredstava to jedini put za ostvarenje ciljeva organizacije.</a:t>
            </a:r>
          </a:p>
          <a:p>
            <a:pPr marL="0" indent="0">
              <a:buNone/>
            </a:pPr>
            <a:r>
              <a:rPr lang="hr-HR" sz="2000" b="1" dirty="0" smtClean="0">
                <a:solidFill>
                  <a:srgbClr val="FF0000"/>
                </a:solidFill>
              </a:rPr>
              <a:t>Većem vremenu trajanja eksploatacije pridonijet će i pravilna izrada reda  plovidbe , leta ili vožnje</a:t>
            </a:r>
            <a:r>
              <a:rPr lang="hr-HR" sz="2000" b="1" dirty="0" smtClean="0"/>
              <a:t>.</a:t>
            </a:r>
            <a:endParaRPr lang="hr-HR" sz="2000" b="1" dirty="0"/>
          </a:p>
        </p:txBody>
      </p:sp>
      <p:sp>
        <p:nvSpPr>
          <p:cNvPr id="4" name="Title 1"/>
          <p:cNvSpPr>
            <a:spLocks noGrp="1"/>
          </p:cNvSpPr>
          <p:nvPr>
            <p:ph type="title"/>
          </p:nvPr>
        </p:nvSpPr>
        <p:spPr>
          <a:xfrm>
            <a:off x="457200" y="228600"/>
            <a:ext cx="8229600" cy="1143000"/>
          </a:xfrm>
        </p:spPr>
        <p:txBody>
          <a:bodyPr>
            <a:noAutofit/>
          </a:bodyPr>
          <a:lstStyle/>
          <a:p>
            <a:r>
              <a:rPr lang="hr-HR" sz="3200" b="1" dirty="0" smtClean="0"/>
              <a:t>Eksploatacija transportnih sredstava</a:t>
            </a:r>
            <a:endParaRPr lang="hr-HR" sz="3200" b="1" dirty="0"/>
          </a:p>
        </p:txBody>
      </p:sp>
    </p:spTree>
    <p:extLst>
      <p:ext uri="{BB962C8B-B14F-4D97-AF65-F5344CB8AC3E}">
        <p14:creationId xmlns="" xmlns:p14="http://schemas.microsoft.com/office/powerpoint/2010/main" val="2716294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819400"/>
            <a:ext cx="8229600" cy="2819400"/>
          </a:xfrm>
        </p:spPr>
        <p:txBody>
          <a:bodyPr>
            <a:normAutofit/>
          </a:bodyPr>
          <a:lstStyle/>
          <a:p>
            <a:pPr marL="0" indent="0">
              <a:buNone/>
            </a:pPr>
            <a:r>
              <a:rPr lang="hr-HR" sz="2400" dirty="0" smtClean="0"/>
              <a:t>Kako bi se </a:t>
            </a:r>
            <a:r>
              <a:rPr lang="hr-HR" sz="2400" b="1" dirty="0" smtClean="0">
                <a:solidFill>
                  <a:srgbClr val="FF0000"/>
                </a:solidFill>
              </a:rPr>
              <a:t>broj praznih vožnji sveo na najmanju moguću mjeru, potrebno je osigurati povratni teret </a:t>
            </a:r>
            <a:r>
              <a:rPr lang="hr-HR" sz="2400" b="1" dirty="0" smtClean="0"/>
              <a:t>odnosno povezati se sa što više špeditera i drugih istorodnih transportnih organizacija radi međusobne suradnje u preraspodjeli tereta prema trenutačnim raspoloživim kapacitetima.</a:t>
            </a:r>
            <a:endParaRPr lang="hr-HR" sz="2400" b="1" dirty="0"/>
          </a:p>
        </p:txBody>
      </p:sp>
      <p:sp>
        <p:nvSpPr>
          <p:cNvPr id="4" name="Title 1"/>
          <p:cNvSpPr>
            <a:spLocks noGrp="1"/>
          </p:cNvSpPr>
          <p:nvPr>
            <p:ph type="title"/>
          </p:nvPr>
        </p:nvSpPr>
        <p:spPr>
          <a:xfrm>
            <a:off x="457200" y="152400"/>
            <a:ext cx="8229600" cy="1143000"/>
          </a:xfrm>
        </p:spPr>
        <p:txBody>
          <a:bodyPr>
            <a:noAutofit/>
          </a:bodyPr>
          <a:lstStyle/>
          <a:p>
            <a:r>
              <a:rPr lang="hr-HR" sz="3200" b="1" dirty="0" smtClean="0"/>
              <a:t>Smanjenje praznih vožnji</a:t>
            </a:r>
            <a:endParaRPr lang="hr-HR" sz="3200" b="1" dirty="0"/>
          </a:p>
        </p:txBody>
      </p:sp>
    </p:spTree>
    <p:extLst>
      <p:ext uri="{BB962C8B-B14F-4D97-AF65-F5344CB8AC3E}">
        <p14:creationId xmlns="" xmlns:p14="http://schemas.microsoft.com/office/powerpoint/2010/main" val="132655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810000"/>
          </a:xfrm>
        </p:spPr>
        <p:txBody>
          <a:bodyPr>
            <a:normAutofit/>
          </a:bodyPr>
          <a:lstStyle/>
          <a:p>
            <a:pPr marL="0" indent="0">
              <a:buNone/>
            </a:pPr>
            <a:r>
              <a:rPr lang="hr-HR" sz="2400" dirty="0" smtClean="0"/>
              <a:t>Svakoj nabavci prijevoznog sredstva treba prethoditi precizno utvrđivanje veličine njihovih kapaciteta prema količini tereta na relaciji, čijem posluživanju su ta sredstva namijenjena. </a:t>
            </a:r>
            <a:r>
              <a:rPr lang="hr-HR" sz="2400" b="1" dirty="0" smtClean="0">
                <a:solidFill>
                  <a:srgbClr val="FF0000"/>
                </a:solidFill>
              </a:rPr>
              <a:t>Kad je jednom započelo njihovo eksploatiranje, mjere akvizicije tereta trebale bi biti usmjerene na ravnomjeran raspored tereta tako da količina jednokratnog prijevoza bude što sličnija statičkom kapacitetu transportnog sredstva.</a:t>
            </a:r>
            <a:endParaRPr lang="hr-HR" sz="2400" b="1" dirty="0">
              <a:solidFill>
                <a:srgbClr val="FF0000"/>
              </a:solidFill>
            </a:endParaRPr>
          </a:p>
        </p:txBody>
      </p:sp>
      <p:sp>
        <p:nvSpPr>
          <p:cNvPr id="4" name="Title 1"/>
          <p:cNvSpPr>
            <a:spLocks noGrp="1"/>
          </p:cNvSpPr>
          <p:nvPr>
            <p:ph type="title"/>
          </p:nvPr>
        </p:nvSpPr>
        <p:spPr>
          <a:xfrm>
            <a:off x="457200" y="304800"/>
            <a:ext cx="8229600" cy="1143000"/>
          </a:xfrm>
        </p:spPr>
        <p:txBody>
          <a:bodyPr>
            <a:noAutofit/>
          </a:bodyPr>
          <a:lstStyle/>
          <a:p>
            <a:r>
              <a:rPr lang="hr-HR" sz="3200" b="1" dirty="0" smtClean="0"/>
              <a:t>Iskorištenje kapaciteta transportnog sredstva</a:t>
            </a:r>
            <a:endParaRPr lang="hr-HR" sz="3200" b="1" dirty="0"/>
          </a:p>
        </p:txBody>
      </p:sp>
    </p:spTree>
    <p:extLst>
      <p:ext uri="{BB962C8B-B14F-4D97-AF65-F5344CB8AC3E}">
        <p14:creationId xmlns="" xmlns:p14="http://schemas.microsoft.com/office/powerpoint/2010/main" val="4247813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229600" cy="1143000"/>
          </a:xfrm>
        </p:spPr>
        <p:txBody>
          <a:bodyPr>
            <a:noAutofit/>
          </a:bodyPr>
          <a:lstStyle/>
          <a:p>
            <a:r>
              <a:rPr lang="hr-HR" sz="3200" b="1" dirty="0" smtClean="0"/>
              <a:t>OSNOVNE MJERE ZA UVOĐENJE INTEGRALNOG I MULTIMODALNOG TRANSPORTA</a:t>
            </a:r>
            <a:endParaRPr lang="hr-HR" sz="3200" b="1" dirty="0"/>
          </a:p>
        </p:txBody>
      </p:sp>
    </p:spTree>
    <p:extLst>
      <p:ext uri="{BB962C8B-B14F-4D97-AF65-F5344CB8AC3E}">
        <p14:creationId xmlns="" xmlns:p14="http://schemas.microsoft.com/office/powerpoint/2010/main" val="4167652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hr-HR" sz="3200" b="1" dirty="0"/>
              <a:t>O</a:t>
            </a:r>
            <a:r>
              <a:rPr lang="hr-HR" sz="3200" b="1" dirty="0" smtClean="0"/>
              <a:t>snovne mjere za uvođenje integralnog i multimodalnog transporta</a:t>
            </a:r>
            <a:endParaRPr lang="hr-HR" sz="3200" b="1" dirty="0"/>
          </a:p>
        </p:txBody>
      </p:sp>
      <p:sp>
        <p:nvSpPr>
          <p:cNvPr id="3" name="Content Placeholder 2"/>
          <p:cNvSpPr>
            <a:spLocks noGrp="1"/>
          </p:cNvSpPr>
          <p:nvPr>
            <p:ph idx="1"/>
          </p:nvPr>
        </p:nvSpPr>
        <p:spPr>
          <a:xfrm>
            <a:off x="381000" y="2895600"/>
            <a:ext cx="8229600" cy="3505200"/>
          </a:xfrm>
        </p:spPr>
        <p:txBody>
          <a:bodyPr>
            <a:normAutofit/>
          </a:bodyPr>
          <a:lstStyle/>
          <a:p>
            <a:pPr marL="0" indent="0">
              <a:buNone/>
            </a:pPr>
            <a:r>
              <a:rPr lang="hr-HR" sz="2400" dirty="0" smtClean="0"/>
              <a:t>Uvođenje tehnologije integralnog ili multomodalnog transporta </a:t>
            </a:r>
            <a:r>
              <a:rPr lang="hr-HR" sz="2400" b="1" dirty="0" smtClean="0">
                <a:solidFill>
                  <a:srgbClr val="FF0000"/>
                </a:solidFill>
              </a:rPr>
              <a:t>iziskuje velika materijalna ulaganja </a:t>
            </a:r>
            <a:r>
              <a:rPr lang="hr-HR" sz="2400" b="1" dirty="0" smtClean="0"/>
              <a:t>te </a:t>
            </a:r>
            <a:r>
              <a:rPr lang="hr-HR" sz="2400" b="1" dirty="0" smtClean="0">
                <a:solidFill>
                  <a:srgbClr val="FF0000"/>
                </a:solidFill>
              </a:rPr>
              <a:t>permanentno visok stupanj iskorištenja kapaciteta </a:t>
            </a:r>
            <a:r>
              <a:rPr lang="hr-HR" sz="2400" b="1" dirty="0" smtClean="0"/>
              <a:t>da bi se ostvarila ekonomičnost eksploatacije, pa je s obzirom na te činjenice neophodno poduzeti određene mjere različitog prioriteta da bi se ostvarili </a:t>
            </a:r>
            <a:r>
              <a:rPr lang="hr-HR" sz="2400" dirty="0" smtClean="0"/>
              <a:t>ciljevi te gospodarske djelatnosti.</a:t>
            </a:r>
          </a:p>
        </p:txBody>
      </p:sp>
    </p:spTree>
    <p:extLst>
      <p:ext uri="{BB962C8B-B14F-4D97-AF65-F5344CB8AC3E}">
        <p14:creationId xmlns="" xmlns:p14="http://schemas.microsoft.com/office/powerpoint/2010/main" val="280171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lnSpcReduction="10000"/>
          </a:bodyPr>
          <a:lstStyle/>
          <a:p>
            <a:pPr marL="0" indent="0">
              <a:buNone/>
            </a:pPr>
            <a:r>
              <a:rPr lang="hr-HR" sz="2400" dirty="0"/>
              <a:t>U nizu mjera čije je provođenje neophodno prilikom uvođenja i razvoja integralnog i multimodalnog transporta najvažnije su sljedeće:</a:t>
            </a:r>
          </a:p>
          <a:p>
            <a:pPr marL="514350" indent="-514350">
              <a:buFont typeface="+mj-lt"/>
              <a:buAutoNum type="arabicPeriod"/>
            </a:pPr>
            <a:r>
              <a:rPr lang="hr-HR" sz="2400" b="1" dirty="0" smtClean="0">
                <a:solidFill>
                  <a:srgbClr val="FF0000"/>
                </a:solidFill>
              </a:rPr>
              <a:t>Analiza kvantitete i kvalitete tokova tereta i posebno tereta koji će vjerojatno gravitirati prijevozu suvremenim tehnologijama;</a:t>
            </a:r>
          </a:p>
          <a:p>
            <a:pPr marL="514350" indent="-514350">
              <a:buFont typeface="+mj-lt"/>
              <a:buAutoNum type="arabicPeriod"/>
            </a:pPr>
            <a:r>
              <a:rPr lang="hr-HR" sz="2400" b="1" dirty="0" smtClean="0">
                <a:solidFill>
                  <a:srgbClr val="FF0000"/>
                </a:solidFill>
              </a:rPr>
              <a:t>Definiranje konkretne koncepcije terminala i transportnih sredstava;</a:t>
            </a:r>
          </a:p>
          <a:p>
            <a:pPr marL="514350" indent="-514350">
              <a:buFont typeface="+mj-lt"/>
              <a:buAutoNum type="arabicPeriod"/>
            </a:pPr>
            <a:r>
              <a:rPr lang="hr-HR" sz="2400" b="1" dirty="0" smtClean="0">
                <a:solidFill>
                  <a:srgbClr val="FF0000"/>
                </a:solidFill>
              </a:rPr>
              <a:t>Osiguranje potrebnih financijskih sredstava iz vlastite akumulacije, kreditiranjem, ili kombinacijom ;</a:t>
            </a:r>
          </a:p>
          <a:p>
            <a:pPr marL="514350" indent="-514350">
              <a:buFont typeface="+mj-lt"/>
              <a:buAutoNum type="arabicPeriod"/>
            </a:pPr>
            <a:r>
              <a:rPr lang="hr-HR" sz="2400" b="1" dirty="0" smtClean="0">
                <a:solidFill>
                  <a:srgbClr val="FF0000"/>
                </a:solidFill>
              </a:rPr>
              <a:t>Određivanje kapaciteta, koji se namjerava graditi, ugradnja u planove razvoja te gospodarske djelatnosti;</a:t>
            </a:r>
          </a:p>
          <a:p>
            <a:pPr marL="514350" indent="-514350">
              <a:buFont typeface="+mj-lt"/>
              <a:buAutoNum type="arabicPeriod"/>
            </a:pPr>
            <a:r>
              <a:rPr lang="hr-HR" sz="2400" b="1" dirty="0">
                <a:solidFill>
                  <a:srgbClr val="FF0000"/>
                </a:solidFill>
              </a:rPr>
              <a:t>Stvaranje odgovarajuće organizacije rada i izrada planova organizacije;</a:t>
            </a:r>
          </a:p>
          <a:p>
            <a:pPr marL="514350" indent="-514350">
              <a:buFont typeface="+mj-lt"/>
              <a:buAutoNum type="arabicPeriod"/>
            </a:pPr>
            <a:endParaRPr lang="hr-HR" sz="2400" dirty="0" smtClean="0"/>
          </a:p>
        </p:txBody>
      </p:sp>
      <p:sp>
        <p:nvSpPr>
          <p:cNvPr id="4" name="Title 1"/>
          <p:cNvSpPr>
            <a:spLocks noGrp="1"/>
          </p:cNvSpPr>
          <p:nvPr>
            <p:ph type="title"/>
          </p:nvPr>
        </p:nvSpPr>
        <p:spPr>
          <a:xfrm>
            <a:off x="457200" y="274638"/>
            <a:ext cx="8229600" cy="1143000"/>
          </a:xfrm>
        </p:spPr>
        <p:txBody>
          <a:bodyPr>
            <a:noAutofit/>
          </a:bodyPr>
          <a:lstStyle/>
          <a:p>
            <a:pPr algn="l"/>
            <a:r>
              <a:rPr lang="hr-HR" sz="3200" b="1" dirty="0"/>
              <a:t>O</a:t>
            </a:r>
            <a:r>
              <a:rPr lang="hr-HR" sz="3200" b="1" dirty="0" smtClean="0"/>
              <a:t>snovne mjere za uvođenje integralnog i multimodalnog transporta</a:t>
            </a:r>
            <a:endParaRPr lang="hr-HR" sz="3200" b="1" dirty="0"/>
          </a:p>
        </p:txBody>
      </p:sp>
    </p:spTree>
    <p:extLst>
      <p:ext uri="{BB962C8B-B14F-4D97-AF65-F5344CB8AC3E}">
        <p14:creationId xmlns="" xmlns:p14="http://schemas.microsoft.com/office/powerpoint/2010/main" val="2763211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81600"/>
          </a:xfrm>
        </p:spPr>
        <p:txBody>
          <a:bodyPr>
            <a:normAutofit lnSpcReduction="10000"/>
          </a:bodyPr>
          <a:lstStyle/>
          <a:p>
            <a:pPr marL="514350" indent="-514350">
              <a:buFont typeface="+mj-lt"/>
              <a:buAutoNum type="arabicPeriod" startAt="6"/>
            </a:pPr>
            <a:r>
              <a:rPr lang="hr-HR" sz="2400" b="1" dirty="0" smtClean="0">
                <a:solidFill>
                  <a:srgbClr val="FF0000"/>
                </a:solidFill>
              </a:rPr>
              <a:t>Osposobljavanje </a:t>
            </a:r>
            <a:r>
              <a:rPr lang="hr-HR" sz="2400" b="1" dirty="0">
                <a:solidFill>
                  <a:srgbClr val="FF0000"/>
                </a:solidFill>
              </a:rPr>
              <a:t>putem </a:t>
            </a:r>
            <a:r>
              <a:rPr lang="hr-HR" sz="2400" b="1" dirty="0" smtClean="0">
                <a:solidFill>
                  <a:srgbClr val="FF0000"/>
                </a:solidFill>
              </a:rPr>
              <a:t>obrazovanja </a:t>
            </a:r>
            <a:r>
              <a:rPr lang="hr-HR" sz="2400" b="1" dirty="0">
                <a:solidFill>
                  <a:srgbClr val="FF0000"/>
                </a:solidFill>
              </a:rPr>
              <a:t>i </a:t>
            </a:r>
            <a:r>
              <a:rPr lang="hr-HR" sz="2400" b="1" dirty="0" smtClean="0">
                <a:solidFill>
                  <a:srgbClr val="FF0000"/>
                </a:solidFill>
              </a:rPr>
              <a:t>izobrazbe </a:t>
            </a:r>
            <a:r>
              <a:rPr lang="hr-HR" sz="2400" b="1" dirty="0">
                <a:solidFill>
                  <a:srgbClr val="FF0000"/>
                </a:solidFill>
              </a:rPr>
              <a:t>kadrova najrazličitijih izvora stručnosti u skladu sa zahtjevima organizacije rada</a:t>
            </a:r>
            <a:r>
              <a:rPr lang="hr-HR" sz="2400" b="1" dirty="0" smtClean="0">
                <a:solidFill>
                  <a:srgbClr val="FF0000"/>
                </a:solidFill>
              </a:rPr>
              <a:t>;</a:t>
            </a:r>
            <a:endParaRPr lang="hr-HR" sz="2400" b="1" dirty="0">
              <a:solidFill>
                <a:srgbClr val="FF0000"/>
              </a:solidFill>
            </a:endParaRPr>
          </a:p>
          <a:p>
            <a:pPr marL="514350" indent="-514350">
              <a:buFont typeface="+mj-lt"/>
              <a:buAutoNum type="arabicPeriod" startAt="6"/>
            </a:pPr>
            <a:r>
              <a:rPr lang="hr-HR" sz="2400" b="1" dirty="0">
                <a:solidFill>
                  <a:srgbClr val="FF0000"/>
                </a:solidFill>
              </a:rPr>
              <a:t>Stvaranje vlastite politike akvizicije tereta kojom će se stimulirati korisnici na još intenzivnije korištenje usluga;</a:t>
            </a:r>
          </a:p>
          <a:p>
            <a:pPr marL="514350" indent="-514350">
              <a:buFont typeface="+mj-lt"/>
              <a:buAutoNum type="arabicPeriod" startAt="6"/>
            </a:pPr>
            <a:r>
              <a:rPr lang="hr-HR" sz="2400" b="1" dirty="0">
                <a:solidFill>
                  <a:srgbClr val="FF0000"/>
                </a:solidFill>
              </a:rPr>
              <a:t>Razvoj i rast kapaciteta u skladu sa zahtjevima </a:t>
            </a:r>
            <a:r>
              <a:rPr lang="hr-HR" sz="2400" b="1" dirty="0" smtClean="0">
                <a:solidFill>
                  <a:srgbClr val="FF0000"/>
                </a:solidFill>
              </a:rPr>
              <a:t>potražnje;</a:t>
            </a:r>
            <a:endParaRPr lang="hr-HR" sz="2400" b="1" dirty="0">
              <a:solidFill>
                <a:srgbClr val="FF0000"/>
              </a:solidFill>
            </a:endParaRPr>
          </a:p>
          <a:p>
            <a:pPr marL="514350" indent="-514350">
              <a:buFont typeface="+mj-lt"/>
              <a:buAutoNum type="arabicPeriod" startAt="6"/>
            </a:pPr>
            <a:r>
              <a:rPr lang="hr-HR" sz="2400" b="1" dirty="0">
                <a:solidFill>
                  <a:srgbClr val="FF0000"/>
                </a:solidFill>
              </a:rPr>
              <a:t>Neprekidno praćenje poslovanja istovrsnih poduzeća i razvoj suradnje radi ostvarenja zajedničkih </a:t>
            </a:r>
            <a:r>
              <a:rPr lang="hr-HR" sz="2400" b="1" dirty="0" smtClean="0">
                <a:solidFill>
                  <a:srgbClr val="FF0000"/>
                </a:solidFill>
              </a:rPr>
              <a:t>ciljeva.</a:t>
            </a:r>
          </a:p>
          <a:p>
            <a:pPr marL="0" indent="0">
              <a:buNone/>
            </a:pPr>
            <a:r>
              <a:rPr lang="hr-HR" sz="2400" b="1" dirty="0" smtClean="0">
                <a:solidFill>
                  <a:srgbClr val="FF0000"/>
                </a:solidFill>
              </a:rPr>
              <a:t>Transportna i manipulativna sredstva mogu se graditi samo jednokratnom izgradnjom, a kod podizanja infrastrukture moguća je i etapna izgradnja.</a:t>
            </a:r>
            <a:r>
              <a:rPr lang="hr-HR" sz="2400" b="1" dirty="0" smtClean="0"/>
              <a:t> Odluka o etapnoj, odnosno jednokratnoj izgradnji infrastrukturnog kapaciteta ovisit će o raspoloživim financijskim sredstvima i očekivanom povećanju potražnje za uslugom .</a:t>
            </a:r>
            <a:endParaRPr lang="hr-HR" sz="2400" b="1" dirty="0"/>
          </a:p>
          <a:p>
            <a:pPr marL="0" indent="0">
              <a:buNone/>
            </a:pPr>
            <a:endParaRPr lang="hr-HR" sz="2400" dirty="0"/>
          </a:p>
          <a:p>
            <a:endParaRPr lang="hr-HR" dirty="0"/>
          </a:p>
        </p:txBody>
      </p:sp>
      <p:sp>
        <p:nvSpPr>
          <p:cNvPr id="4" name="Title 1"/>
          <p:cNvSpPr>
            <a:spLocks noGrp="1"/>
          </p:cNvSpPr>
          <p:nvPr>
            <p:ph type="title"/>
          </p:nvPr>
        </p:nvSpPr>
        <p:spPr>
          <a:xfrm>
            <a:off x="457200" y="274638"/>
            <a:ext cx="8229600" cy="1143000"/>
          </a:xfrm>
        </p:spPr>
        <p:txBody>
          <a:bodyPr>
            <a:noAutofit/>
          </a:bodyPr>
          <a:lstStyle/>
          <a:p>
            <a:pPr algn="l"/>
            <a:r>
              <a:rPr lang="hr-HR" sz="3200" b="1" dirty="0"/>
              <a:t>O</a:t>
            </a:r>
            <a:r>
              <a:rPr lang="hr-HR" sz="3200" b="1" dirty="0" smtClean="0"/>
              <a:t>snovne mjere za uvođenje integralnog i multimodalnog transporta</a:t>
            </a:r>
            <a:endParaRPr lang="hr-HR" sz="3200" b="1" dirty="0"/>
          </a:p>
        </p:txBody>
      </p:sp>
    </p:spTree>
    <p:extLst>
      <p:ext uri="{BB962C8B-B14F-4D97-AF65-F5344CB8AC3E}">
        <p14:creationId xmlns="" xmlns:p14="http://schemas.microsoft.com/office/powerpoint/2010/main" val="2672188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Korisnik\Dropbox\prof.Kos_IMT_predavanja - ažuriraj\Predavanje_#3\slika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8265" y="838200"/>
            <a:ext cx="8523435" cy="5769733"/>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457200" y="76200"/>
            <a:ext cx="8229600" cy="1143000"/>
          </a:xfrm>
        </p:spPr>
        <p:txBody>
          <a:bodyPr>
            <a:noAutofit/>
          </a:bodyPr>
          <a:lstStyle/>
          <a:p>
            <a:pPr algn="l"/>
            <a:r>
              <a:rPr lang="hr-HR" sz="2400" b="1" dirty="0" smtClean="0"/>
              <a:t>Slika 1. Utjecaj trenda potražnje za uslugom na donošenje odluke o načinu izgradnje transportnog kapaciteta</a:t>
            </a:r>
            <a:endParaRPr lang="hr-HR" sz="2400" b="1" dirty="0"/>
          </a:p>
        </p:txBody>
      </p:sp>
    </p:spTree>
    <p:extLst>
      <p:ext uri="{BB962C8B-B14F-4D97-AF65-F5344CB8AC3E}">
        <p14:creationId xmlns="" xmlns:p14="http://schemas.microsoft.com/office/powerpoint/2010/main" val="1481746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Korisnik\Dropbox\prof.Kos_IMT_predavanja - ažuriraj\Predavanje_#3\slika2.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57886"/>
            <a:ext cx="6629400" cy="6800114"/>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457200" y="76200"/>
            <a:ext cx="8229600" cy="1143000"/>
          </a:xfrm>
        </p:spPr>
        <p:txBody>
          <a:bodyPr>
            <a:noAutofit/>
          </a:bodyPr>
          <a:lstStyle/>
          <a:p>
            <a:pPr algn="r"/>
            <a:r>
              <a:rPr lang="hr-HR" sz="2400" b="1" dirty="0" smtClean="0"/>
              <a:t>Slika 2. Ekonomska opravdanost modernizacije postojećeg, odnosno izgradnje novog transportnog kapaciteta</a:t>
            </a:r>
            <a:endParaRPr lang="hr-HR" sz="2400" b="1" dirty="0"/>
          </a:p>
        </p:txBody>
      </p:sp>
    </p:spTree>
    <p:extLst>
      <p:ext uri="{BB962C8B-B14F-4D97-AF65-F5344CB8AC3E}">
        <p14:creationId xmlns="" xmlns:p14="http://schemas.microsoft.com/office/powerpoint/2010/main" val="4057682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Autofit/>
          </a:bodyPr>
          <a:lstStyle/>
          <a:p>
            <a:pPr marL="0" indent="0">
              <a:buNone/>
            </a:pPr>
            <a:r>
              <a:rPr lang="hr-HR" sz="2400" dirty="0" smtClean="0"/>
              <a:t>Uvođenje pojma </a:t>
            </a:r>
            <a:r>
              <a:rPr lang="hr-HR" sz="2400" dirty="0" smtClean="0">
                <a:effectLst>
                  <a:outerShdw blurRad="38100" dist="38100" dir="2700000" algn="tl">
                    <a:srgbClr val="000000">
                      <a:alpha val="43137"/>
                    </a:srgbClr>
                  </a:outerShdw>
                </a:effectLst>
              </a:rPr>
              <a:t>‘</a:t>
            </a:r>
            <a:r>
              <a:rPr lang="hr-HR" sz="2400" b="1" dirty="0" smtClean="0">
                <a:solidFill>
                  <a:srgbClr val="FF0000"/>
                </a:solidFill>
                <a:effectLst>
                  <a:outerShdw blurRad="38100" dist="38100" dir="2700000" algn="tl">
                    <a:srgbClr val="000000">
                      <a:alpha val="43137"/>
                    </a:srgbClr>
                  </a:outerShdw>
                </a:effectLst>
              </a:rPr>
              <a:t>kritična točka</a:t>
            </a:r>
            <a:r>
              <a:rPr lang="hr-HR" sz="2400" b="1" dirty="0" smtClean="0">
                <a:effectLst>
                  <a:outerShdw blurRad="38100" dist="38100" dir="2700000" algn="tl">
                    <a:srgbClr val="000000">
                      <a:alpha val="43137"/>
                    </a:srgbClr>
                  </a:outerShdw>
                </a:effectLst>
              </a:rPr>
              <a:t>’- prihod=trošak , nema dobitka</a:t>
            </a:r>
          </a:p>
          <a:p>
            <a:pPr marL="0" indent="0">
              <a:buNone/>
            </a:pPr>
            <a:r>
              <a:rPr lang="hr-HR" sz="2400" b="1" dirty="0" smtClean="0">
                <a:solidFill>
                  <a:srgbClr val="FF0000"/>
                </a:solidFill>
              </a:rPr>
              <a:t>Fiskni troškovi manji su kod starog kapaciteta, a veći kod novog.</a:t>
            </a:r>
          </a:p>
          <a:p>
            <a:pPr marL="0" indent="0">
              <a:buNone/>
            </a:pPr>
            <a:r>
              <a:rPr lang="hr-HR" sz="2400" b="1" dirty="0" smtClean="0">
                <a:solidFill>
                  <a:srgbClr val="FF0000"/>
                </a:solidFill>
              </a:rPr>
              <a:t>Varijabilni troškovi relativno opadaju za modernizirani i posebno novoizgrađeni kapacitet, iako su umasi veći nego li kod starog kapaciteta.</a:t>
            </a:r>
          </a:p>
          <a:p>
            <a:pPr marL="0" indent="0">
              <a:buNone/>
            </a:pPr>
            <a:r>
              <a:rPr lang="hr-HR" sz="2400" dirty="0" smtClean="0"/>
              <a:t>Iz ovakvog kretanja fiksnih i varijabilnih troškova te njihovog međusobnog odnosa proizlazi nužnost </a:t>
            </a:r>
            <a:r>
              <a:rPr lang="hr-HR" sz="2400" b="1" dirty="0" smtClean="0"/>
              <a:t>formiranja ukupnog prihoda u što većem iznosu kod moderniziranog, a posebno kod novog kapaciteta, jer se kritična točka u ovisnosti o povećanu veličine troškova pomiče ka sve većim vrijednostima.</a:t>
            </a:r>
          </a:p>
          <a:p>
            <a:pPr marL="0" indent="0">
              <a:buNone/>
            </a:pPr>
            <a:r>
              <a:rPr lang="hr-HR" sz="2400" b="1" dirty="0" smtClean="0">
                <a:solidFill>
                  <a:srgbClr val="FF0000"/>
                </a:solidFill>
              </a:rPr>
              <a:t>Kritičnu točku moguće je pomaknuti u pozitivnom ili negativnom smislu smanjenjem ili povećanjem tarifa, kojom mjerom se korigira visina prihoda.</a:t>
            </a:r>
            <a:endParaRPr lang="hr-HR" sz="2400" b="1" dirty="0">
              <a:solidFill>
                <a:srgbClr val="FF0000"/>
              </a:solidFill>
            </a:endParaRPr>
          </a:p>
        </p:txBody>
      </p:sp>
      <p:sp>
        <p:nvSpPr>
          <p:cNvPr id="4" name="Title 1"/>
          <p:cNvSpPr>
            <a:spLocks noGrp="1"/>
          </p:cNvSpPr>
          <p:nvPr>
            <p:ph type="title"/>
          </p:nvPr>
        </p:nvSpPr>
        <p:spPr>
          <a:xfrm>
            <a:off x="457200" y="274638"/>
            <a:ext cx="8229600" cy="1143000"/>
          </a:xfrm>
        </p:spPr>
        <p:txBody>
          <a:bodyPr>
            <a:noAutofit/>
          </a:bodyPr>
          <a:lstStyle/>
          <a:p>
            <a:pPr algn="l"/>
            <a:r>
              <a:rPr lang="hr-HR" sz="3200" b="1" dirty="0"/>
              <a:t>O</a:t>
            </a:r>
            <a:r>
              <a:rPr lang="hr-HR" sz="3200" b="1" dirty="0" smtClean="0"/>
              <a:t>snovne mjere za uvođenje integralnog i multimodalnog transporta</a:t>
            </a:r>
            <a:endParaRPr lang="hr-HR" sz="3200" b="1" dirty="0"/>
          </a:p>
        </p:txBody>
      </p:sp>
    </p:spTree>
    <p:extLst>
      <p:ext uri="{BB962C8B-B14F-4D97-AF65-F5344CB8AC3E}">
        <p14:creationId xmlns="" xmlns:p14="http://schemas.microsoft.com/office/powerpoint/2010/main" val="26269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Autofit/>
          </a:bodyPr>
          <a:lstStyle/>
          <a:p>
            <a:pPr algn="l"/>
            <a:r>
              <a:rPr lang="hr-HR" sz="2800" b="1" dirty="0" smtClean="0"/>
              <a:t>Specifičnosti organizacije u integralnom i multimodalnom transportu – definicija, subjekti i objekti organizacije</a:t>
            </a:r>
            <a:endParaRPr lang="hr-HR" sz="2800" b="1" dirty="0"/>
          </a:p>
        </p:txBody>
      </p:sp>
      <p:sp>
        <p:nvSpPr>
          <p:cNvPr id="3" name="Content Placeholder 2"/>
          <p:cNvSpPr>
            <a:spLocks noGrp="1"/>
          </p:cNvSpPr>
          <p:nvPr>
            <p:ph idx="1"/>
          </p:nvPr>
        </p:nvSpPr>
        <p:spPr>
          <a:xfrm>
            <a:off x="457200" y="2057400"/>
            <a:ext cx="8229600" cy="4724400"/>
          </a:xfrm>
        </p:spPr>
        <p:txBody>
          <a:bodyPr>
            <a:normAutofit lnSpcReduction="10000"/>
          </a:bodyPr>
          <a:lstStyle/>
          <a:p>
            <a:pPr marL="0" indent="0">
              <a:buNone/>
            </a:pPr>
            <a:r>
              <a:rPr lang="hr-HR" sz="2400" b="1" dirty="0" smtClean="0">
                <a:solidFill>
                  <a:srgbClr val="FF0000"/>
                </a:solidFill>
              </a:rPr>
              <a:t>Pod organizacijom rada podrazumijeva se udruživanje ljudi radi ispunjavanja gospodarskih zadataka i to najsvrsishodnijim usklađivanjem elemenata proizvodnje.</a:t>
            </a:r>
          </a:p>
          <a:p>
            <a:pPr marL="0" indent="0">
              <a:buNone/>
            </a:pPr>
            <a:r>
              <a:rPr lang="hr-HR" sz="2400" b="1" dirty="0" smtClean="0">
                <a:solidFill>
                  <a:srgbClr val="FF0000"/>
                </a:solidFill>
              </a:rPr>
              <a:t>Radni ljudi se pojavljuju kao subjekt organizacije rada </a:t>
            </a:r>
            <a:r>
              <a:rPr lang="hr-HR" sz="2400" b="1" dirty="0" smtClean="0"/>
              <a:t>djelujući, jasnim, preciznim odlukama i akcijama, u skladu s planovima o razvoju organizacije,</a:t>
            </a:r>
            <a:r>
              <a:rPr lang="hr-HR" sz="2400" dirty="0" smtClean="0"/>
              <a:t> </a:t>
            </a:r>
            <a:r>
              <a:rPr lang="hr-HR" sz="2400" b="1" dirty="0" smtClean="0">
                <a:solidFill>
                  <a:srgbClr val="FF0000"/>
                </a:solidFill>
              </a:rPr>
              <a:t>na objekte: predmete rada, tehnološki proces, organizaciju rada i sebe same</a:t>
            </a:r>
            <a:r>
              <a:rPr lang="hr-HR" sz="2400" b="1" dirty="0" smtClean="0"/>
              <a:t>.</a:t>
            </a:r>
            <a:r>
              <a:rPr lang="hr-HR" sz="2400" dirty="0" smtClean="0"/>
              <a:t> </a:t>
            </a:r>
            <a:r>
              <a:rPr lang="hr-HR" sz="2400" b="1" dirty="0" smtClean="0"/>
              <a:t>Cilj</a:t>
            </a:r>
            <a:r>
              <a:rPr lang="hr-HR" sz="2400" dirty="0" smtClean="0"/>
              <a:t>: </a:t>
            </a:r>
            <a:r>
              <a:rPr lang="hr-HR" sz="2400" b="1" dirty="0" smtClean="0">
                <a:solidFill>
                  <a:srgbClr val="FF0000"/>
                </a:solidFill>
              </a:rPr>
              <a:t>optimalan odnos objekata organizacije – realizacija osnovnih principa racionalnog poslovanja - ekonomičnosti, rentabilnosti i produktivnosti.</a:t>
            </a:r>
          </a:p>
          <a:p>
            <a:pPr marL="0" indent="0">
              <a:buNone/>
            </a:pPr>
            <a:r>
              <a:rPr lang="hr-HR" sz="2400" b="1" dirty="0" smtClean="0">
                <a:solidFill>
                  <a:srgbClr val="FF0000"/>
                </a:solidFill>
              </a:rPr>
              <a:t>U transportu su transportna </a:t>
            </a:r>
            <a:r>
              <a:rPr lang="hr-HR" sz="2400" b="1" dirty="0">
                <a:solidFill>
                  <a:srgbClr val="FF0000"/>
                </a:solidFill>
              </a:rPr>
              <a:t>sredstva </a:t>
            </a:r>
            <a:r>
              <a:rPr lang="hr-HR" sz="2400" b="1" dirty="0" smtClean="0">
                <a:solidFill>
                  <a:srgbClr val="FF0000"/>
                </a:solidFill>
              </a:rPr>
              <a:t>i predmet rada i sredstva za rad. Pitanje njihovog izbora predstavlja jednu od determinanti organizacije rada. </a:t>
            </a:r>
            <a:endParaRPr lang="hr-HR" sz="2400" b="1" dirty="0">
              <a:solidFill>
                <a:srgbClr val="FF0000"/>
              </a:solidFill>
            </a:endParaRPr>
          </a:p>
        </p:txBody>
      </p:sp>
    </p:spTree>
    <p:extLst>
      <p:ext uri="{BB962C8B-B14F-4D97-AF65-F5344CB8AC3E}">
        <p14:creationId xmlns="" xmlns:p14="http://schemas.microsoft.com/office/powerpoint/2010/main" val="1444240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30763"/>
          </a:xfrm>
        </p:spPr>
        <p:txBody>
          <a:bodyPr>
            <a:normAutofit fontScale="92500"/>
          </a:bodyPr>
          <a:lstStyle/>
          <a:p>
            <a:pPr marL="0" indent="0">
              <a:buNone/>
            </a:pPr>
            <a:r>
              <a:rPr lang="hr-HR" sz="2400" dirty="0" smtClean="0"/>
              <a:t>Za ostvarenje pozitivnog financijskog rezultata po finalnom godišnjem obračunu, </a:t>
            </a:r>
            <a:r>
              <a:rPr lang="hr-HR" sz="2400" b="1" dirty="0" smtClean="0"/>
              <a:t>nužno je da prijevozni kapacitet bude iskorišten u što većem postotku .</a:t>
            </a:r>
            <a:br>
              <a:rPr lang="hr-HR" sz="2400" b="1" dirty="0" smtClean="0"/>
            </a:br>
            <a:r>
              <a:rPr lang="hr-HR" sz="2400" b="1" dirty="0" smtClean="0">
                <a:solidFill>
                  <a:srgbClr val="FF0000"/>
                </a:solidFill>
              </a:rPr>
              <a:t>Poslovanje transportnog kapaciteta karakteriziraju fiksni troškovi u konstantnom iznosu i varijabilni, koji su proporcionalni nivou iskoristivosti kapaciteta. </a:t>
            </a:r>
          </a:p>
          <a:p>
            <a:pPr marL="0" indent="0">
              <a:buNone/>
            </a:pPr>
            <a:r>
              <a:rPr lang="hr-HR" sz="2400" b="1" dirty="0" smtClean="0"/>
              <a:t>Kritična točka </a:t>
            </a:r>
            <a:r>
              <a:rPr lang="hr-HR" sz="2400" b="1" dirty="0" smtClean="0">
                <a:solidFill>
                  <a:srgbClr val="FF0000"/>
                </a:solidFill>
              </a:rPr>
              <a:t>predstavlja točku u kojoj se sijeku krivulja ukupnih troškova i krivulja prihoda, te određuje postotak iskorištenja kapaciteta kod kojeg je dobitak (i gubitak) jednak nuli.</a:t>
            </a:r>
            <a:r>
              <a:rPr lang="hr-HR" sz="2400" dirty="0" smtClean="0">
                <a:solidFill>
                  <a:srgbClr val="FF0000"/>
                </a:solidFill>
              </a:rPr>
              <a:t> </a:t>
            </a:r>
            <a:br>
              <a:rPr lang="hr-HR" sz="2400" dirty="0" smtClean="0">
                <a:solidFill>
                  <a:srgbClr val="FF0000"/>
                </a:solidFill>
              </a:rPr>
            </a:br>
            <a:r>
              <a:rPr lang="hr-HR" sz="2400" dirty="0" smtClean="0"/>
              <a:t>Kod većeg iskorištenja kapaciteta ostvaruje se dobitak koji je na slici predstavljen veličinom kuta što ga zatvaraju krivulje- polupravci troškova i prihoda. </a:t>
            </a:r>
          </a:p>
          <a:p>
            <a:pPr marL="0" indent="0">
              <a:buNone/>
            </a:pPr>
            <a:r>
              <a:rPr lang="hr-HR" sz="2400" dirty="0" smtClean="0">
                <a:solidFill>
                  <a:srgbClr val="FF0000"/>
                </a:solidFill>
              </a:rPr>
              <a:t>Kritična točka je uvijek </a:t>
            </a:r>
            <a:r>
              <a:rPr lang="hr-HR" sz="2400" b="1" dirty="0" smtClean="0">
                <a:solidFill>
                  <a:srgbClr val="FF0000"/>
                </a:solidFill>
              </a:rPr>
              <a:t>USKO GRLO.</a:t>
            </a:r>
            <a:endParaRPr lang="hr-HR" sz="2400" b="1" dirty="0">
              <a:solidFill>
                <a:srgbClr val="FF0000"/>
              </a:solidFill>
            </a:endParaRPr>
          </a:p>
        </p:txBody>
      </p:sp>
      <p:sp>
        <p:nvSpPr>
          <p:cNvPr id="4" name="Title 1"/>
          <p:cNvSpPr>
            <a:spLocks noGrp="1"/>
          </p:cNvSpPr>
          <p:nvPr>
            <p:ph type="title"/>
          </p:nvPr>
        </p:nvSpPr>
        <p:spPr>
          <a:xfrm>
            <a:off x="457200" y="274638"/>
            <a:ext cx="8229600" cy="1143000"/>
          </a:xfrm>
        </p:spPr>
        <p:txBody>
          <a:bodyPr>
            <a:noAutofit/>
          </a:bodyPr>
          <a:lstStyle/>
          <a:p>
            <a:pPr algn="l"/>
            <a:r>
              <a:rPr lang="hr-HR" sz="3200" b="1" dirty="0"/>
              <a:t>O</a:t>
            </a:r>
            <a:r>
              <a:rPr lang="hr-HR" sz="3200" b="1" dirty="0" smtClean="0"/>
              <a:t>snovne mjere za uvođenje integralnog i multimodalnog transporta</a:t>
            </a:r>
            <a:endParaRPr lang="hr-HR" sz="3200" b="1" dirty="0"/>
          </a:p>
        </p:txBody>
      </p:sp>
    </p:spTree>
    <p:extLst>
      <p:ext uri="{BB962C8B-B14F-4D97-AF65-F5344CB8AC3E}">
        <p14:creationId xmlns="" xmlns:p14="http://schemas.microsoft.com/office/powerpoint/2010/main" val="1216530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Korisnik\Dropbox\prof.Kos_IMT_predavanja - ažuriraj\Predavanje_#3\slika3.pn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5484" t="4432" r="3691" b="2473"/>
          <a:stretch/>
        </p:blipFill>
        <p:spPr bwMode="auto">
          <a:xfrm>
            <a:off x="228600" y="147234"/>
            <a:ext cx="7315200" cy="6710767"/>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457200" y="76200"/>
            <a:ext cx="8229600" cy="1143000"/>
          </a:xfrm>
        </p:spPr>
        <p:txBody>
          <a:bodyPr>
            <a:noAutofit/>
          </a:bodyPr>
          <a:lstStyle/>
          <a:p>
            <a:pPr algn="r"/>
            <a:r>
              <a:rPr lang="hr-HR" sz="2400" b="1" dirty="0" smtClean="0"/>
              <a:t>Slika 3. Ovisnost veličine dobitka </a:t>
            </a:r>
            <a:br>
              <a:rPr lang="hr-HR" sz="2400" b="1" dirty="0" smtClean="0"/>
            </a:br>
            <a:r>
              <a:rPr lang="hr-HR" sz="2400" b="1" dirty="0" smtClean="0"/>
              <a:t>(i gubitka) o stupnju iskorištenja </a:t>
            </a:r>
            <a:br>
              <a:rPr lang="hr-HR" sz="2400" b="1" dirty="0" smtClean="0"/>
            </a:br>
            <a:r>
              <a:rPr lang="hr-HR" sz="2400" b="1" dirty="0" smtClean="0"/>
              <a:t>kapaciteta: Kritična točka</a:t>
            </a:r>
            <a:endParaRPr lang="hr-HR" sz="2400" b="1" dirty="0"/>
          </a:p>
        </p:txBody>
      </p:sp>
      <p:sp>
        <p:nvSpPr>
          <p:cNvPr id="4" name="Rectangle 3"/>
          <p:cNvSpPr/>
          <p:nvPr/>
        </p:nvSpPr>
        <p:spPr>
          <a:xfrm>
            <a:off x="7543800" y="1295400"/>
            <a:ext cx="1295400" cy="4247317"/>
          </a:xfrm>
          <a:prstGeom prst="rect">
            <a:avLst/>
          </a:prstGeom>
        </p:spPr>
        <p:txBody>
          <a:bodyPr wrap="square">
            <a:spAutoFit/>
          </a:bodyPr>
          <a:lstStyle/>
          <a:p>
            <a:r>
              <a:rPr lang="hr-HR" b="1" dirty="0" smtClean="0"/>
              <a:t>Kod većeg iskorištenja kapaciteta ostvaruje se dobitak koji je na slici predstavljen veličinom kuta što ga zatvaraju krivulje- </a:t>
            </a:r>
            <a:r>
              <a:rPr lang="hr-HR" b="1" dirty="0" err="1" smtClean="0"/>
              <a:t>polupravci</a:t>
            </a:r>
            <a:r>
              <a:rPr lang="hr-HR" b="1" dirty="0" smtClean="0"/>
              <a:t> troškova i prihoda. </a:t>
            </a:r>
            <a:endParaRPr lang="hr-HR" b="1" dirty="0"/>
          </a:p>
        </p:txBody>
      </p:sp>
    </p:spTree>
    <p:extLst>
      <p:ext uri="{BB962C8B-B14F-4D97-AF65-F5344CB8AC3E}">
        <p14:creationId xmlns="" xmlns:p14="http://schemas.microsoft.com/office/powerpoint/2010/main" val="2156920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3810000"/>
          </a:xfrm>
        </p:spPr>
        <p:txBody>
          <a:bodyPr>
            <a:normAutofit/>
          </a:bodyPr>
          <a:lstStyle/>
          <a:p>
            <a:pPr marL="0" indent="0">
              <a:buNone/>
            </a:pPr>
            <a:r>
              <a:rPr lang="hr-HR" sz="2400" b="1" dirty="0" smtClean="0"/>
              <a:t>Stupanj iskorištenja kapaciteta implicira još jednu ekonomsku zakonitost:</a:t>
            </a:r>
            <a:r>
              <a:rPr lang="hr-HR" sz="2400" dirty="0" smtClean="0">
                <a:solidFill>
                  <a:srgbClr val="FF0000"/>
                </a:solidFill>
              </a:rPr>
              <a:t> </a:t>
            </a:r>
            <a:r>
              <a:rPr lang="hr-HR" sz="2400" b="1" dirty="0" smtClean="0">
                <a:solidFill>
                  <a:srgbClr val="FF0000"/>
                </a:solidFill>
              </a:rPr>
              <a:t> - povećanjem stupnja iskoristivosti kapaciteta smanjuju se troškovi po jedinici tereta </a:t>
            </a:r>
            <a:r>
              <a:rPr lang="hr-HR" sz="2400" dirty="0" smtClean="0"/>
              <a:t>.</a:t>
            </a:r>
          </a:p>
          <a:p>
            <a:pPr marL="0" indent="0">
              <a:buNone/>
            </a:pPr>
            <a:r>
              <a:rPr lang="hr-HR" sz="2400" b="1" dirty="0" smtClean="0">
                <a:solidFill>
                  <a:srgbClr val="FF0000"/>
                </a:solidFill>
              </a:rPr>
              <a:t>Karakteristična krivulja koja pokazuje kretanje jediničnih troškova transportne usluge u ovisnosti o iskorištenju kapaciteta naziva se krivuljom digresije jediničnih troškova</a:t>
            </a:r>
            <a:r>
              <a:rPr lang="hr-HR" sz="2400" dirty="0" smtClean="0">
                <a:solidFill>
                  <a:srgbClr val="FF0000"/>
                </a:solidFill>
              </a:rPr>
              <a:t>.</a:t>
            </a:r>
            <a:endParaRPr lang="hr-HR" sz="2400" dirty="0">
              <a:solidFill>
                <a:srgbClr val="FF0000"/>
              </a:solidFill>
            </a:endParaRPr>
          </a:p>
        </p:txBody>
      </p:sp>
      <p:sp>
        <p:nvSpPr>
          <p:cNvPr id="4" name="Title 1"/>
          <p:cNvSpPr>
            <a:spLocks noGrp="1"/>
          </p:cNvSpPr>
          <p:nvPr>
            <p:ph type="title"/>
          </p:nvPr>
        </p:nvSpPr>
        <p:spPr>
          <a:xfrm>
            <a:off x="457200" y="274638"/>
            <a:ext cx="8229600" cy="1143000"/>
          </a:xfrm>
        </p:spPr>
        <p:txBody>
          <a:bodyPr>
            <a:noAutofit/>
          </a:bodyPr>
          <a:lstStyle/>
          <a:p>
            <a:pPr algn="l"/>
            <a:r>
              <a:rPr lang="hr-HR" sz="3200" b="1" dirty="0"/>
              <a:t>O</a:t>
            </a:r>
            <a:r>
              <a:rPr lang="hr-HR" sz="3200" b="1" dirty="0" smtClean="0"/>
              <a:t>snovne mjere za uvođenje integralnog i multimodalnog transporta</a:t>
            </a:r>
            <a:endParaRPr lang="hr-HR" sz="3200" b="1" dirty="0"/>
          </a:p>
        </p:txBody>
      </p:sp>
    </p:spTree>
    <p:extLst>
      <p:ext uri="{BB962C8B-B14F-4D97-AF65-F5344CB8AC3E}">
        <p14:creationId xmlns="" xmlns:p14="http://schemas.microsoft.com/office/powerpoint/2010/main" val="40359031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Korisnik\Dropbox\prof.Kos_IMT_predavanja - ažuriraj\Predavanje_#3\slika4.pn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2310" b="1516"/>
          <a:stretch/>
        </p:blipFill>
        <p:spPr bwMode="auto">
          <a:xfrm>
            <a:off x="304800" y="945690"/>
            <a:ext cx="6708600" cy="591231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457200" y="76200"/>
            <a:ext cx="8229600" cy="1143000"/>
          </a:xfrm>
        </p:spPr>
        <p:txBody>
          <a:bodyPr>
            <a:noAutofit/>
          </a:bodyPr>
          <a:lstStyle/>
          <a:p>
            <a:pPr algn="l"/>
            <a:r>
              <a:rPr lang="hr-HR" sz="2400" b="1" dirty="0" smtClean="0"/>
              <a:t>Slika 4. Ovisnost veličine jediničnih troškova o stupnju iskoristivosti kapaciteta – Dijagram digresije jediničnih troškova</a:t>
            </a:r>
            <a:endParaRPr lang="hr-HR" sz="2400" b="1" dirty="0"/>
          </a:p>
        </p:txBody>
      </p:sp>
      <p:sp>
        <p:nvSpPr>
          <p:cNvPr id="4" name="Rectangle 3"/>
          <p:cNvSpPr/>
          <p:nvPr/>
        </p:nvSpPr>
        <p:spPr>
          <a:xfrm>
            <a:off x="7010400" y="1219200"/>
            <a:ext cx="2133600" cy="5632311"/>
          </a:xfrm>
          <a:prstGeom prst="rect">
            <a:avLst/>
          </a:prstGeom>
        </p:spPr>
        <p:txBody>
          <a:bodyPr wrap="square">
            <a:spAutoFit/>
          </a:bodyPr>
          <a:lstStyle/>
          <a:p>
            <a:r>
              <a:rPr lang="hr-HR" b="1" dirty="0" smtClean="0"/>
              <a:t>Stupanj iskorištenja kapaciteta implicira još jednu ekonomsku zakonitost:  </a:t>
            </a:r>
            <a:r>
              <a:rPr lang="hr-HR" b="1" dirty="0" smtClean="0">
                <a:solidFill>
                  <a:srgbClr val="FF0000"/>
                </a:solidFill>
              </a:rPr>
              <a:t>povećanjem stupnja iskoristivosti kapaciteta smanjuju se troškovi po jedinici tereta </a:t>
            </a:r>
            <a:r>
              <a:rPr lang="hr-HR" dirty="0" smtClean="0"/>
              <a:t>.</a:t>
            </a:r>
          </a:p>
          <a:p>
            <a:r>
              <a:rPr lang="hr-HR" b="1" dirty="0" smtClean="0"/>
              <a:t>Karakteristična krivulja koja pokazuje kretanje jediničnih troškova transportne usluge u ovisnosti o iskorištenju kapaciteta naziva se </a:t>
            </a:r>
            <a:r>
              <a:rPr lang="hr-HR" b="1" dirty="0" smtClean="0">
                <a:solidFill>
                  <a:srgbClr val="FF0000"/>
                </a:solidFill>
              </a:rPr>
              <a:t>krivuljom digresije jediničnih troškova</a:t>
            </a:r>
            <a:r>
              <a:rPr lang="hr-HR" dirty="0" smtClean="0">
                <a:solidFill>
                  <a:srgbClr val="FF0000"/>
                </a:solidFill>
              </a:rPr>
              <a:t>.</a:t>
            </a:r>
            <a:endParaRPr lang="hr-HR" dirty="0">
              <a:solidFill>
                <a:srgbClr val="FF0000"/>
              </a:solidFill>
            </a:endParaRPr>
          </a:p>
        </p:txBody>
      </p:sp>
    </p:spTree>
    <p:extLst>
      <p:ext uri="{BB962C8B-B14F-4D97-AF65-F5344CB8AC3E}">
        <p14:creationId xmlns="" xmlns:p14="http://schemas.microsoft.com/office/powerpoint/2010/main" val="2539770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200" b="1" dirty="0" smtClean="0"/>
              <a:t>ULOGA PLANIRANJA U INTEGRALNOM I MULTIMODALNOM TRANSPORTU</a:t>
            </a:r>
            <a:endParaRPr lang="hr-HR" sz="3200" b="1" dirty="0"/>
          </a:p>
        </p:txBody>
      </p:sp>
      <p:sp>
        <p:nvSpPr>
          <p:cNvPr id="3" name="Content Placeholder 2"/>
          <p:cNvSpPr>
            <a:spLocks noGrp="1"/>
          </p:cNvSpPr>
          <p:nvPr>
            <p:ph idx="1"/>
          </p:nvPr>
        </p:nvSpPr>
        <p:spPr>
          <a:xfrm>
            <a:off x="457200" y="1828800"/>
            <a:ext cx="8229600" cy="4648200"/>
          </a:xfrm>
        </p:spPr>
        <p:txBody>
          <a:bodyPr>
            <a:normAutofit/>
          </a:bodyPr>
          <a:lstStyle/>
          <a:p>
            <a:pPr marL="0" indent="0">
              <a:buNone/>
            </a:pPr>
            <a:r>
              <a:rPr lang="hr-HR" sz="2400" b="1" dirty="0" smtClean="0"/>
              <a:t>Planiranje treba biti sastavni dio poslovanja svakog poduzeća, gospodarske djelatnosti i države. </a:t>
            </a:r>
            <a:r>
              <a:rPr lang="hr-HR" sz="2400" dirty="0" smtClean="0"/>
              <a:t>Na planiranje djeluju razne zakonitosti tržišta i poslovanja.</a:t>
            </a:r>
          </a:p>
          <a:p>
            <a:pPr marL="0" indent="0">
              <a:buNone/>
            </a:pPr>
            <a:r>
              <a:rPr lang="hr-HR" sz="2400" b="1" dirty="0" smtClean="0">
                <a:solidFill>
                  <a:srgbClr val="FF0000"/>
                </a:solidFill>
              </a:rPr>
              <a:t>Osnova planiranja je prognoza – utvrđivanje budućih potreba</a:t>
            </a:r>
            <a:r>
              <a:rPr lang="hr-HR" sz="2400" dirty="0" smtClean="0"/>
              <a:t>. Prilikom prvog uvođenja tehnologija </a:t>
            </a:r>
            <a:r>
              <a:rPr lang="hr-HR" sz="2400" b="1" dirty="0" smtClean="0"/>
              <a:t>integralnog i multimodalnog transporta prognoziranje je otežano zbog nepostojanja podataka o kretanjima iz prošlosti.</a:t>
            </a:r>
          </a:p>
          <a:p>
            <a:endParaRPr lang="hr-HR" dirty="0"/>
          </a:p>
        </p:txBody>
      </p:sp>
    </p:spTree>
    <p:extLst>
      <p:ext uri="{BB962C8B-B14F-4D97-AF65-F5344CB8AC3E}">
        <p14:creationId xmlns="" xmlns:p14="http://schemas.microsoft.com/office/powerpoint/2010/main" val="40342142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05400"/>
          </a:xfrm>
        </p:spPr>
        <p:txBody>
          <a:bodyPr>
            <a:noAutofit/>
          </a:bodyPr>
          <a:lstStyle/>
          <a:p>
            <a:pPr marL="0" indent="0">
              <a:buNone/>
            </a:pPr>
            <a:r>
              <a:rPr lang="hr-HR" sz="2000" b="1" dirty="0" smtClean="0"/>
              <a:t>- Ako se planira modernizacija ili proširenje postojećih kapaciteta, može se trend razvoja pojave u prošlosti projicirati na buduće razdoblje, i to se najčešće provodi metodom ekstrapolacije linearnog trenda, koja daje dobre rezultate pod pretpostavkom da isti ili slični uvjeti privređivanja budu prisutni i u budućnosti</a:t>
            </a:r>
            <a:r>
              <a:rPr lang="hr-HR" sz="2000" dirty="0" smtClean="0"/>
              <a:t>.</a:t>
            </a:r>
          </a:p>
          <a:p>
            <a:pPr marL="0" indent="0">
              <a:buNone/>
            </a:pPr>
            <a:r>
              <a:rPr lang="hr-HR" sz="2000" b="1" dirty="0" smtClean="0"/>
              <a:t>- Prognoza razvoja pojave predstavlja osnovu za dimenzioniranje kapaciteta</a:t>
            </a:r>
            <a:r>
              <a:rPr lang="hr-HR" sz="2000" dirty="0" smtClean="0"/>
              <a:t>. Izbjegavanje pogrešnog utvrđivanja veličine kapaciteta od posebnog je značenja za tehnologije integralnog i multimodalnog kapaciteta, koje koriste transportna i manipulativna sredstva visokih cijena koštanja. </a:t>
            </a:r>
          </a:p>
          <a:p>
            <a:pPr marL="0" indent="0">
              <a:buNone/>
            </a:pPr>
            <a:r>
              <a:rPr lang="hr-HR" sz="2000" b="1" dirty="0" smtClean="0">
                <a:solidFill>
                  <a:srgbClr val="FF0000"/>
                </a:solidFill>
              </a:rPr>
              <a:t>- Pogreške u planiranju su uvijek prisutne i ukoliko se kreću unutar određenih granica dozvoljenih odstupanja planiranje se smatra uspješnim. - - Postoje dvije mogućnosti pogrešaka: podkapacitiranje i prekapacitiranje.</a:t>
            </a:r>
            <a:endParaRPr lang="hr-HR" sz="2000" b="1" dirty="0">
              <a:solidFill>
                <a:srgbClr val="FF0000"/>
              </a:solidFill>
            </a:endParaRPr>
          </a:p>
        </p:txBody>
      </p:sp>
      <p:sp>
        <p:nvSpPr>
          <p:cNvPr id="4" name="Title 1"/>
          <p:cNvSpPr>
            <a:spLocks noGrp="1"/>
          </p:cNvSpPr>
          <p:nvPr>
            <p:ph type="title"/>
          </p:nvPr>
        </p:nvSpPr>
        <p:spPr>
          <a:xfrm>
            <a:off x="457200" y="228600"/>
            <a:ext cx="8229600" cy="1143000"/>
          </a:xfrm>
        </p:spPr>
        <p:txBody>
          <a:bodyPr>
            <a:noAutofit/>
          </a:bodyPr>
          <a:lstStyle/>
          <a:p>
            <a:pPr algn="l"/>
            <a:r>
              <a:rPr lang="hr-HR" sz="3200" b="1" dirty="0"/>
              <a:t>U</a:t>
            </a:r>
            <a:r>
              <a:rPr lang="hr-HR" sz="3200" b="1" dirty="0" smtClean="0"/>
              <a:t>loga planiranja u integralnom i multimodalnom transportu</a:t>
            </a:r>
            <a:endParaRPr lang="hr-HR" sz="3200" b="1" dirty="0"/>
          </a:p>
        </p:txBody>
      </p:sp>
    </p:spTree>
    <p:extLst>
      <p:ext uri="{BB962C8B-B14F-4D97-AF65-F5344CB8AC3E}">
        <p14:creationId xmlns="" xmlns:p14="http://schemas.microsoft.com/office/powerpoint/2010/main" val="21581564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038599"/>
          </a:xfrm>
        </p:spPr>
        <p:txBody>
          <a:bodyPr>
            <a:normAutofit/>
          </a:bodyPr>
          <a:lstStyle/>
          <a:p>
            <a:pPr marL="0" indent="0">
              <a:buNone/>
            </a:pPr>
            <a:r>
              <a:rPr lang="hr-HR" sz="2400" b="1" dirty="0" smtClean="0"/>
              <a:t>- Podkapacitiranje  </a:t>
            </a:r>
            <a:r>
              <a:rPr lang="hr-HR" sz="2400" b="1" dirty="0" smtClean="0">
                <a:solidFill>
                  <a:srgbClr val="FF0000"/>
                </a:solidFill>
              </a:rPr>
              <a:t>- odstupanje veličine stvarnog kapaciteta prema manjoj vrijednosti u odnosu na planiranu veličinu, i predstavlja povoljnu pojavu za poduzeće, ali ne i za društvo.</a:t>
            </a:r>
          </a:p>
          <a:p>
            <a:pPr marL="0" indent="0">
              <a:buNone/>
            </a:pPr>
            <a:r>
              <a:rPr lang="hr-HR" sz="2400" b="1" dirty="0" smtClean="0"/>
              <a:t>- Prekapacitiranje </a:t>
            </a:r>
            <a:r>
              <a:rPr lang="hr-HR" sz="2400" b="1" dirty="0" smtClean="0">
                <a:solidFill>
                  <a:srgbClr val="FF0000"/>
                </a:solidFill>
              </a:rPr>
              <a:t>- uvođenje većeg kapaciteta od optimalno potrebnog koji je utvrđen planom, i djeluje nepovoljno na rezultate poslovanja poduzeća, ali ne i na zadovoljenje društvenih potreba.</a:t>
            </a:r>
            <a:endParaRPr lang="hr-HR" sz="2400" b="1" dirty="0">
              <a:solidFill>
                <a:srgbClr val="FF0000"/>
              </a:solidFill>
            </a:endParaRPr>
          </a:p>
        </p:txBody>
      </p:sp>
      <p:sp>
        <p:nvSpPr>
          <p:cNvPr id="5" name="Title 1"/>
          <p:cNvSpPr>
            <a:spLocks noGrp="1"/>
          </p:cNvSpPr>
          <p:nvPr>
            <p:ph type="title"/>
          </p:nvPr>
        </p:nvSpPr>
        <p:spPr>
          <a:xfrm>
            <a:off x="457200" y="274638"/>
            <a:ext cx="8229600" cy="1143000"/>
          </a:xfrm>
        </p:spPr>
        <p:txBody>
          <a:bodyPr>
            <a:noAutofit/>
          </a:bodyPr>
          <a:lstStyle/>
          <a:p>
            <a:pPr algn="l"/>
            <a:r>
              <a:rPr lang="hr-HR" sz="3200" b="1" dirty="0"/>
              <a:t>U</a:t>
            </a:r>
            <a:r>
              <a:rPr lang="hr-HR" sz="3200" b="1" dirty="0" smtClean="0"/>
              <a:t>loga planiranja u integralnom i multimodalnom transportu</a:t>
            </a:r>
            <a:endParaRPr lang="hr-HR" sz="3200" b="1" dirty="0"/>
          </a:p>
        </p:txBody>
      </p:sp>
    </p:spTree>
    <p:extLst>
      <p:ext uri="{BB962C8B-B14F-4D97-AF65-F5344CB8AC3E}">
        <p14:creationId xmlns="" xmlns:p14="http://schemas.microsoft.com/office/powerpoint/2010/main" val="4197874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9364"/>
            <a:ext cx="8229600" cy="5334000"/>
          </a:xfrm>
        </p:spPr>
        <p:txBody>
          <a:bodyPr>
            <a:normAutofit fontScale="92500" lnSpcReduction="20000"/>
          </a:bodyPr>
          <a:lstStyle/>
          <a:p>
            <a:pPr marL="0" indent="0">
              <a:buNone/>
            </a:pPr>
            <a:r>
              <a:rPr lang="hr-HR" sz="2600" dirty="0" smtClean="0"/>
              <a:t>Osnovne kategorije planova: </a:t>
            </a:r>
            <a:r>
              <a:rPr lang="hr-HR" sz="2600" b="1" dirty="0" smtClean="0">
                <a:solidFill>
                  <a:srgbClr val="FF0000"/>
                </a:solidFill>
              </a:rPr>
              <a:t>a)dugoročni (&gt;5 godina), b) srednjoročni (od 3 – 5 godina , c) operativni (kratkoročni – do 1 godinu.</a:t>
            </a:r>
          </a:p>
          <a:p>
            <a:pPr marL="0" indent="0">
              <a:buNone/>
            </a:pPr>
            <a:r>
              <a:rPr lang="hr-HR" sz="2600" dirty="0" smtClean="0"/>
              <a:t>Prilikom izrade planova potrebno je imati u vidu sljedeće principe:</a:t>
            </a:r>
          </a:p>
          <a:p>
            <a:r>
              <a:rPr lang="hr-HR" sz="2600" dirty="0"/>
              <a:t> </a:t>
            </a:r>
            <a:r>
              <a:rPr lang="hr-HR" sz="2600" b="1" dirty="0" smtClean="0"/>
              <a:t>osigurati numeričku usklađenost elemenata plana, </a:t>
            </a:r>
          </a:p>
          <a:p>
            <a:r>
              <a:rPr lang="hr-HR" sz="2600" b="1" dirty="0" smtClean="0"/>
              <a:t>odrediti u vremenu početak i kraj plana,</a:t>
            </a:r>
          </a:p>
          <a:p>
            <a:r>
              <a:rPr lang="hr-HR" sz="2600" b="1" dirty="0" smtClean="0"/>
              <a:t>elementi trebaju biti vremenski usklađeni u počecima, završecima i vremenu trajanja izgradnje ili nadogradnje,</a:t>
            </a:r>
          </a:p>
          <a:p>
            <a:r>
              <a:rPr lang="hr-HR" sz="2600" b="1" dirty="0" smtClean="0"/>
              <a:t>plan mora precizno definirati kapacitete najveće važnosti – prioritete,</a:t>
            </a:r>
          </a:p>
          <a:p>
            <a:r>
              <a:rPr lang="hr-HR" sz="2600" b="1" dirty="0" smtClean="0"/>
              <a:t>plan se mora temeljiti na dokumentima koji su stručno i znanstveno izgrađeni,</a:t>
            </a:r>
          </a:p>
          <a:p>
            <a:r>
              <a:rPr lang="hr-HR" sz="2600" b="1" dirty="0" smtClean="0"/>
              <a:t>treba biti realan i potpun,</a:t>
            </a:r>
          </a:p>
          <a:p>
            <a:r>
              <a:rPr lang="hr-HR" sz="2600" b="1" dirty="0" smtClean="0"/>
              <a:t>treba točno odrediti nosioce i rokove izvršenja.</a:t>
            </a:r>
          </a:p>
          <a:p>
            <a:pPr>
              <a:buFontTx/>
              <a:buChar char="-"/>
            </a:pPr>
            <a:endParaRPr lang="hr-HR" sz="2400" dirty="0"/>
          </a:p>
        </p:txBody>
      </p:sp>
      <p:sp>
        <p:nvSpPr>
          <p:cNvPr id="4" name="Title 1"/>
          <p:cNvSpPr>
            <a:spLocks noGrp="1"/>
          </p:cNvSpPr>
          <p:nvPr>
            <p:ph type="title"/>
          </p:nvPr>
        </p:nvSpPr>
        <p:spPr>
          <a:xfrm>
            <a:off x="457200" y="274638"/>
            <a:ext cx="8229600" cy="1143000"/>
          </a:xfrm>
        </p:spPr>
        <p:txBody>
          <a:bodyPr>
            <a:noAutofit/>
          </a:bodyPr>
          <a:lstStyle/>
          <a:p>
            <a:pPr algn="l"/>
            <a:r>
              <a:rPr lang="hr-HR" sz="3200" b="1" dirty="0"/>
              <a:t>U</a:t>
            </a:r>
            <a:r>
              <a:rPr lang="hr-HR" sz="3200" b="1" dirty="0" smtClean="0"/>
              <a:t>loga planiranja u integralnom i multimodalnom transportu</a:t>
            </a:r>
            <a:endParaRPr lang="hr-HR" sz="3200" b="1" dirty="0"/>
          </a:p>
        </p:txBody>
      </p:sp>
    </p:spTree>
    <p:extLst>
      <p:ext uri="{BB962C8B-B14F-4D97-AF65-F5344CB8AC3E}">
        <p14:creationId xmlns="" xmlns:p14="http://schemas.microsoft.com/office/powerpoint/2010/main" val="12474018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971800"/>
            <a:ext cx="8229600" cy="3200400"/>
          </a:xfrm>
        </p:spPr>
        <p:txBody>
          <a:bodyPr>
            <a:normAutofit/>
          </a:bodyPr>
          <a:lstStyle/>
          <a:p>
            <a:pPr marL="0" indent="0">
              <a:buNone/>
            </a:pPr>
            <a:r>
              <a:rPr lang="hr-HR" sz="2400" b="1" dirty="0" smtClean="0">
                <a:solidFill>
                  <a:srgbClr val="FF0000"/>
                </a:solidFill>
              </a:rPr>
              <a:t>- Planovi moraju obavezno predvidjeti pojavu i približno vrijeme pojave uskog grla </a:t>
            </a:r>
            <a:r>
              <a:rPr lang="hr-HR" sz="2400" b="1" dirty="0" smtClean="0"/>
              <a:t>i to na temelju odnosa prognoze potražnje i raspoloživog kapaciteta. </a:t>
            </a:r>
            <a:br>
              <a:rPr lang="hr-HR" sz="2400" b="1" dirty="0" smtClean="0"/>
            </a:br>
            <a:r>
              <a:rPr lang="hr-HR" sz="2400" b="1" dirty="0" smtClean="0"/>
              <a:t>- Kod investiranja uska grla moraju imati prioritet zato što izazivaju nepremostive zastoje u odvijanju radnog procesa</a:t>
            </a:r>
            <a:r>
              <a:rPr lang="hr-HR" sz="2400" dirty="0" smtClean="0"/>
              <a:t>.</a:t>
            </a:r>
            <a:endParaRPr lang="hr-HR" sz="2400" dirty="0"/>
          </a:p>
        </p:txBody>
      </p:sp>
      <p:sp>
        <p:nvSpPr>
          <p:cNvPr id="4" name="Title 1"/>
          <p:cNvSpPr>
            <a:spLocks noGrp="1"/>
          </p:cNvSpPr>
          <p:nvPr>
            <p:ph type="title"/>
          </p:nvPr>
        </p:nvSpPr>
        <p:spPr>
          <a:xfrm>
            <a:off x="457200" y="274638"/>
            <a:ext cx="8229600" cy="1143000"/>
          </a:xfrm>
        </p:spPr>
        <p:txBody>
          <a:bodyPr>
            <a:noAutofit/>
          </a:bodyPr>
          <a:lstStyle/>
          <a:p>
            <a:pPr algn="l"/>
            <a:r>
              <a:rPr lang="hr-HR" sz="3200" b="1" dirty="0"/>
              <a:t>U</a:t>
            </a:r>
            <a:r>
              <a:rPr lang="hr-HR" sz="3200" b="1" dirty="0" smtClean="0"/>
              <a:t>loga planiranja u integralnom i multimodalnom transportu</a:t>
            </a:r>
            <a:endParaRPr lang="hr-HR" sz="3200" b="1" dirty="0"/>
          </a:p>
        </p:txBody>
      </p:sp>
    </p:spTree>
    <p:extLst>
      <p:ext uri="{BB962C8B-B14F-4D97-AF65-F5344CB8AC3E}">
        <p14:creationId xmlns="" xmlns:p14="http://schemas.microsoft.com/office/powerpoint/2010/main" val="1257263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Korisnik\Dropbox\prof.Kos_IMT_predavanja - ažuriraj\Predavanje_#3\slika5.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601" y="1600200"/>
            <a:ext cx="6934200" cy="476024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457200" y="76200"/>
            <a:ext cx="8229600" cy="1143000"/>
          </a:xfrm>
        </p:spPr>
        <p:txBody>
          <a:bodyPr>
            <a:noAutofit/>
          </a:bodyPr>
          <a:lstStyle/>
          <a:p>
            <a:pPr algn="l"/>
            <a:r>
              <a:rPr lang="hr-HR" sz="2400" b="1" dirty="0" smtClean="0"/>
              <a:t>Slika 5. Prognoza pojave uskog grla na temelju odnosa porasta potražnje za uslugom i veličine kapaciteta</a:t>
            </a:r>
            <a:endParaRPr lang="hr-HR" sz="2400" b="1" dirty="0"/>
          </a:p>
        </p:txBody>
      </p:sp>
      <p:sp>
        <p:nvSpPr>
          <p:cNvPr id="4" name="Rectangle 3"/>
          <p:cNvSpPr/>
          <p:nvPr/>
        </p:nvSpPr>
        <p:spPr>
          <a:xfrm>
            <a:off x="7086600" y="1371600"/>
            <a:ext cx="1600200" cy="5016758"/>
          </a:xfrm>
          <a:prstGeom prst="rect">
            <a:avLst/>
          </a:prstGeom>
        </p:spPr>
        <p:txBody>
          <a:bodyPr wrap="square">
            <a:spAutoFit/>
          </a:bodyPr>
          <a:lstStyle/>
          <a:p>
            <a:r>
              <a:rPr lang="hr-HR" sz="1600" b="1" dirty="0" smtClean="0">
                <a:solidFill>
                  <a:srgbClr val="FF0000"/>
                </a:solidFill>
              </a:rPr>
              <a:t>Planovi mogu i moraju  približno predvidjeti pojavu i vrijeme pojave uskog grla </a:t>
            </a:r>
            <a:r>
              <a:rPr lang="hr-HR" sz="1600" b="1" dirty="0" smtClean="0"/>
              <a:t>i to na temelju odnosa prognoze potražnje i raspoloživog kapaciteta. Kod investiranja uska grla moraju imati prioritet zato što izazivaju nepremostive zastoje u odvijanju radnog procesa</a:t>
            </a:r>
            <a:endParaRPr lang="hr-HR" sz="1600" b="1" dirty="0"/>
          </a:p>
        </p:txBody>
      </p:sp>
    </p:spTree>
    <p:extLst>
      <p:ext uri="{BB962C8B-B14F-4D97-AF65-F5344CB8AC3E}">
        <p14:creationId xmlns="" xmlns:p14="http://schemas.microsoft.com/office/powerpoint/2010/main" val="3935505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hr-HR" sz="2800" b="1" dirty="0" smtClean="0"/>
              <a:t>Nabavka transportnih sredstava</a:t>
            </a:r>
            <a:endParaRPr lang="hr-HR" sz="2800" b="1" dirty="0"/>
          </a:p>
        </p:txBody>
      </p:sp>
      <p:sp>
        <p:nvSpPr>
          <p:cNvPr id="3" name="Content Placeholder 2"/>
          <p:cNvSpPr>
            <a:spLocks noGrp="1"/>
          </p:cNvSpPr>
          <p:nvPr>
            <p:ph idx="1"/>
          </p:nvPr>
        </p:nvSpPr>
        <p:spPr/>
        <p:txBody>
          <a:bodyPr>
            <a:normAutofit/>
          </a:bodyPr>
          <a:lstStyle/>
          <a:p>
            <a:pPr marL="0" indent="0">
              <a:buNone/>
            </a:pPr>
            <a:r>
              <a:rPr lang="hr-HR" sz="2400" dirty="0" smtClean="0"/>
              <a:t>Prilikom nabavke transportnih sredstava potrebno je detaljno razmotriti  i analizirati utjecaj </a:t>
            </a:r>
            <a:r>
              <a:rPr lang="hr-HR" sz="2400" b="1" dirty="0" smtClean="0"/>
              <a:t>triju faktora</a:t>
            </a:r>
            <a:r>
              <a:rPr lang="hr-HR" sz="2400" dirty="0" smtClean="0"/>
              <a:t>:</a:t>
            </a:r>
          </a:p>
          <a:p>
            <a:pPr marL="514350" indent="-514350">
              <a:buAutoNum type="arabicPeriod"/>
            </a:pPr>
            <a:r>
              <a:rPr lang="hr-HR" sz="2400" b="1" dirty="0" smtClean="0">
                <a:solidFill>
                  <a:srgbClr val="FF0000"/>
                </a:solidFill>
              </a:rPr>
              <a:t>Strukturu potražnje za transportnim uslugama;</a:t>
            </a:r>
          </a:p>
          <a:p>
            <a:pPr marL="514350" indent="-514350">
              <a:buAutoNum type="arabicPeriod"/>
            </a:pPr>
            <a:r>
              <a:rPr lang="hr-HR" sz="2400" b="1" dirty="0" smtClean="0">
                <a:solidFill>
                  <a:srgbClr val="FF0000"/>
                </a:solidFill>
              </a:rPr>
              <a:t>Tehničko-tehnološke karakteristike transportnog sredstva; </a:t>
            </a:r>
          </a:p>
          <a:p>
            <a:pPr marL="514350" indent="-514350">
              <a:buAutoNum type="arabicPeriod"/>
            </a:pPr>
            <a:r>
              <a:rPr lang="hr-HR" sz="2400" b="1" dirty="0" smtClean="0">
                <a:solidFill>
                  <a:srgbClr val="FF0000"/>
                </a:solidFill>
              </a:rPr>
              <a:t>Uvjete i troškove nabave i eksploatacije transportnog sredstva</a:t>
            </a:r>
          </a:p>
          <a:p>
            <a:pPr marL="0" indent="0">
              <a:buNone/>
            </a:pPr>
            <a:endParaRPr lang="hr-HR" sz="2400" dirty="0"/>
          </a:p>
          <a:p>
            <a:pPr marL="0" indent="0">
              <a:buNone/>
            </a:pPr>
            <a:r>
              <a:rPr lang="hr-HR" sz="2400" dirty="0" smtClean="0"/>
              <a:t>Potrebno je </a:t>
            </a:r>
            <a:r>
              <a:rPr lang="hr-HR" sz="2400" b="1" dirty="0" smtClean="0"/>
              <a:t>razmotriti utjecaj ovih faktora i na izbor sredstava za objedinjavanje tereta – formiranje  jediničnog tereta-‘unit load’- “unit cargo”, paleta i kontejnera.</a:t>
            </a:r>
            <a:endParaRPr lang="hr-HR" sz="2400" b="1" dirty="0"/>
          </a:p>
        </p:txBody>
      </p:sp>
    </p:spTree>
    <p:extLst>
      <p:ext uri="{BB962C8B-B14F-4D97-AF65-F5344CB8AC3E}">
        <p14:creationId xmlns="" xmlns:p14="http://schemas.microsoft.com/office/powerpoint/2010/main" val="39143361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996952"/>
            <a:ext cx="8229600" cy="1143000"/>
          </a:xfrm>
        </p:spPr>
        <p:txBody>
          <a:bodyPr>
            <a:normAutofit/>
          </a:bodyPr>
          <a:lstStyle/>
          <a:p>
            <a:r>
              <a:rPr lang="hr-HR" sz="3200" i="1" dirty="0" smtClean="0"/>
              <a:t>                           Hvala na pažnji.</a:t>
            </a:r>
            <a:endParaRPr lang="hr-HR" sz="3200" i="1" dirty="0"/>
          </a:p>
        </p:txBody>
      </p:sp>
    </p:spTree>
    <p:extLst>
      <p:ext uri="{BB962C8B-B14F-4D97-AF65-F5344CB8AC3E}">
        <p14:creationId xmlns="" xmlns:p14="http://schemas.microsoft.com/office/powerpoint/2010/main" val="45991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343400"/>
          </a:xfrm>
        </p:spPr>
        <p:txBody>
          <a:bodyPr>
            <a:normAutofit/>
          </a:bodyPr>
          <a:lstStyle/>
          <a:p>
            <a:pPr marL="0" indent="0">
              <a:buNone/>
            </a:pPr>
            <a:r>
              <a:rPr lang="hr-HR" sz="2400" b="1" dirty="0" smtClean="0">
                <a:solidFill>
                  <a:srgbClr val="FF0000"/>
                </a:solidFill>
              </a:rPr>
              <a:t>Struktura potražnje za uslugama prijevoza postaje jedan od  najznačajnijih faktora  modernog prometa</a:t>
            </a:r>
            <a:r>
              <a:rPr lang="hr-HR" sz="2400" b="1" dirty="0" smtClean="0"/>
              <a:t>, što je obilježeno sve izrazitijom specijalizacijom radi pružanja što kvalitetnije i jeftinije usluge. </a:t>
            </a:r>
            <a:r>
              <a:rPr lang="hr-HR" sz="2400" dirty="0" smtClean="0"/>
              <a:t>To je posebno važno u integralnom i multimodalnom  transportu jer se kontejneri često ne mogu prevoziti konvencionalnim transportnim sredstvima, a i kada mogu, financijski efekti su neprihvatljivi.</a:t>
            </a:r>
          </a:p>
          <a:p>
            <a:pPr marL="0" indent="0">
              <a:buNone/>
            </a:pPr>
            <a:r>
              <a:rPr lang="hr-HR" sz="2400" b="1" dirty="0" smtClean="0">
                <a:solidFill>
                  <a:srgbClr val="FF0000"/>
                </a:solidFill>
              </a:rPr>
              <a:t>S gledišta tehničko-tehnoloških osobina, prilikom izbora transportnog sredstva potrebno je usporediti proizvodne programe imajući u vidu sljedeće kriterije: kapacitet, oprema, pogon, autonomija, brzina, održavanje i specifičnosti</a:t>
            </a:r>
            <a:r>
              <a:rPr lang="hr-HR" sz="2400" b="1" dirty="0" smtClean="0"/>
              <a:t>. </a:t>
            </a:r>
            <a:endParaRPr lang="hr-HR" sz="2400" b="1" dirty="0"/>
          </a:p>
        </p:txBody>
      </p:sp>
      <p:sp>
        <p:nvSpPr>
          <p:cNvPr id="4" name="Title 1"/>
          <p:cNvSpPr>
            <a:spLocks noGrp="1"/>
          </p:cNvSpPr>
          <p:nvPr>
            <p:ph type="title"/>
          </p:nvPr>
        </p:nvSpPr>
        <p:spPr>
          <a:xfrm>
            <a:off x="457200" y="274638"/>
            <a:ext cx="8229600" cy="1143000"/>
          </a:xfrm>
        </p:spPr>
        <p:txBody>
          <a:bodyPr>
            <a:normAutofit/>
          </a:bodyPr>
          <a:lstStyle/>
          <a:p>
            <a:pPr algn="l"/>
            <a:r>
              <a:rPr lang="hr-HR" sz="2800" b="1" dirty="0" smtClean="0"/>
              <a:t>Nabavka transportnih sredstava</a:t>
            </a:r>
            <a:endParaRPr lang="hr-HR" sz="2800" b="1" dirty="0"/>
          </a:p>
        </p:txBody>
      </p:sp>
    </p:spTree>
    <p:extLst>
      <p:ext uri="{BB962C8B-B14F-4D97-AF65-F5344CB8AC3E}">
        <p14:creationId xmlns="" xmlns:p14="http://schemas.microsoft.com/office/powerpoint/2010/main" val="3187266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57400"/>
            <a:ext cx="8229600" cy="4525963"/>
          </a:xfrm>
        </p:spPr>
        <p:txBody>
          <a:bodyPr>
            <a:normAutofit/>
          </a:bodyPr>
          <a:lstStyle/>
          <a:p>
            <a:pPr marL="0" indent="0">
              <a:buNone/>
            </a:pPr>
            <a:r>
              <a:rPr lang="hr-HR" sz="2400" b="1" dirty="0" smtClean="0"/>
              <a:t>Od transportnih sredstava integralnog transporta očekuje se </a:t>
            </a:r>
            <a:r>
              <a:rPr lang="hr-HR" sz="2400" b="1" dirty="0" smtClean="0">
                <a:solidFill>
                  <a:srgbClr val="FF0000"/>
                </a:solidFill>
              </a:rPr>
              <a:t>odgovarajući statički i dinamički kapacitet </a:t>
            </a:r>
            <a:r>
              <a:rPr lang="hr-HR" sz="2400" b="1" dirty="0" smtClean="0"/>
              <a:t>(morski brodovi</a:t>
            </a:r>
            <a:r>
              <a:rPr lang="hr-HR" sz="2400" dirty="0" smtClean="0"/>
              <a:t>), </a:t>
            </a:r>
            <a:r>
              <a:rPr lang="hr-HR" sz="2400" b="1" dirty="0" smtClean="0"/>
              <a:t>specifična oprema (ćelijska struktura brodskog skladišta, RO-RO rampe, brodska dizalica kod LASH sustava, prizmice kod vagona, prikolica i poluprikolica ...), pogonski stroj velike snage (razvijanje eksploatacijskih brzina   kod kontejnerskih brodova nove  generacije), autonomija zaliha (manji broj kraćih ticanja luka), velike brzine transporta (brzine kontejnerskih vlakova od preko 160 km/h), održavanje plovnog reda točno prema objavljenim planovima s naglašenom vremenskom komponentom i veći broj specifičnih karakteristika zbog prijevoza jediničnog tereta velikih težina i zapremina.</a:t>
            </a:r>
            <a:endParaRPr lang="hr-HR" sz="2400" b="1" dirty="0"/>
          </a:p>
        </p:txBody>
      </p:sp>
      <p:sp>
        <p:nvSpPr>
          <p:cNvPr id="4" name="Title 1"/>
          <p:cNvSpPr>
            <a:spLocks noGrp="1"/>
          </p:cNvSpPr>
          <p:nvPr>
            <p:ph type="title"/>
          </p:nvPr>
        </p:nvSpPr>
        <p:spPr>
          <a:xfrm>
            <a:off x="457200" y="274638"/>
            <a:ext cx="8229600" cy="1143000"/>
          </a:xfrm>
        </p:spPr>
        <p:txBody>
          <a:bodyPr>
            <a:normAutofit/>
          </a:bodyPr>
          <a:lstStyle/>
          <a:p>
            <a:pPr algn="l"/>
            <a:r>
              <a:rPr lang="hr-HR" sz="2800" b="1" dirty="0" smtClean="0"/>
              <a:t>Nabavka transportnih sredstava</a:t>
            </a:r>
            <a:endParaRPr lang="hr-HR" sz="2800" b="1" dirty="0"/>
          </a:p>
        </p:txBody>
      </p:sp>
    </p:spTree>
    <p:extLst>
      <p:ext uri="{BB962C8B-B14F-4D97-AF65-F5344CB8AC3E}">
        <p14:creationId xmlns="" xmlns:p14="http://schemas.microsoft.com/office/powerpoint/2010/main" val="2411880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hr-HR" sz="2400" b="1" dirty="0" smtClean="0"/>
              <a:t>Uvjeti i troškovi nabave i eksploatacije mogu se bitno razlikovati u pojedinim zemljama zbog mjera ekonomske i prometne politike</a:t>
            </a:r>
            <a:r>
              <a:rPr lang="hr-HR" sz="2400" dirty="0" smtClean="0"/>
              <a:t>, pa stimulativni pozitivni propisi mogu djelovati propulzivno kako na kupovinu novih tako i na korištenje postojećih transportnih sredstava. </a:t>
            </a:r>
            <a:r>
              <a:rPr lang="hr-HR" sz="2400" b="1" dirty="0" smtClean="0">
                <a:solidFill>
                  <a:srgbClr val="FF0000"/>
                </a:solidFill>
              </a:rPr>
              <a:t>Na troškove eksploatacije transportnog sredstva utječu: udaljenost prijevoza, prevezene količine tereta, odnosno broj putnika, pravci kretanja i efikasnost samog sredstva. </a:t>
            </a:r>
          </a:p>
          <a:p>
            <a:pPr marL="0" indent="0">
              <a:buNone/>
            </a:pPr>
            <a:r>
              <a:rPr lang="hr-HR" sz="2400" dirty="0" smtClean="0"/>
              <a:t>Sredstva integralnog-</a:t>
            </a:r>
            <a:r>
              <a:rPr lang="hr-HR" sz="2400" dirty="0" err="1" smtClean="0"/>
              <a:t>multimodalnog</a:t>
            </a:r>
            <a:r>
              <a:rPr lang="hr-HR" sz="2400" dirty="0" smtClean="0"/>
              <a:t> transporta su u pravilu </a:t>
            </a:r>
            <a:r>
              <a:rPr lang="hr-HR" sz="2400" b="1" dirty="0" smtClean="0"/>
              <a:t>višestruko skuplja od konvencionalnih prijevoznih sredstava. </a:t>
            </a:r>
          </a:p>
        </p:txBody>
      </p:sp>
      <p:sp>
        <p:nvSpPr>
          <p:cNvPr id="4" name="Title 1"/>
          <p:cNvSpPr>
            <a:spLocks noGrp="1"/>
          </p:cNvSpPr>
          <p:nvPr>
            <p:ph type="title"/>
          </p:nvPr>
        </p:nvSpPr>
        <p:spPr>
          <a:xfrm>
            <a:off x="457200" y="274638"/>
            <a:ext cx="8229600" cy="1143000"/>
          </a:xfrm>
        </p:spPr>
        <p:txBody>
          <a:bodyPr>
            <a:normAutofit/>
          </a:bodyPr>
          <a:lstStyle/>
          <a:p>
            <a:pPr algn="l"/>
            <a:r>
              <a:rPr lang="hr-HR" sz="2800" b="1" dirty="0" smtClean="0"/>
              <a:t>Nabavka transportnih sredstava</a:t>
            </a:r>
            <a:endParaRPr lang="hr-HR" sz="2800" b="1" dirty="0"/>
          </a:p>
        </p:txBody>
      </p:sp>
    </p:spTree>
    <p:extLst>
      <p:ext uri="{BB962C8B-B14F-4D97-AF65-F5344CB8AC3E}">
        <p14:creationId xmlns="" xmlns:p14="http://schemas.microsoft.com/office/powerpoint/2010/main" val="1425586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fontScale="92500"/>
          </a:bodyPr>
          <a:lstStyle/>
          <a:p>
            <a:pPr marL="0" indent="0">
              <a:buNone/>
            </a:pPr>
            <a:r>
              <a:rPr lang="hr-HR" sz="2400" dirty="0" smtClean="0"/>
              <a:t>Primjeri :</a:t>
            </a:r>
          </a:p>
          <a:p>
            <a:pPr marL="0" indent="0">
              <a:buNone/>
            </a:pPr>
            <a:r>
              <a:rPr lang="hr-HR" sz="2400" dirty="0"/>
              <a:t> </a:t>
            </a:r>
            <a:r>
              <a:rPr lang="hr-HR" sz="2400" dirty="0" smtClean="0"/>
              <a:t>- </a:t>
            </a:r>
            <a:r>
              <a:rPr lang="hr-HR" sz="2400" b="1" dirty="0" smtClean="0">
                <a:solidFill>
                  <a:srgbClr val="FF0000"/>
                </a:solidFill>
              </a:rPr>
              <a:t>nabavna </a:t>
            </a:r>
            <a:r>
              <a:rPr lang="hr-HR" sz="2400" b="1" dirty="0">
                <a:solidFill>
                  <a:srgbClr val="FF0000"/>
                </a:solidFill>
              </a:rPr>
              <a:t>cijena kontejnerskog broda prosječno je </a:t>
            </a:r>
            <a:r>
              <a:rPr lang="hr-HR" sz="2400" b="1" dirty="0" smtClean="0">
                <a:solidFill>
                  <a:srgbClr val="FF0000"/>
                </a:solidFill>
              </a:rPr>
              <a:t>najmanje dvostruka od cijene klasičnog broda istog kapaciteta;</a:t>
            </a:r>
          </a:p>
          <a:p>
            <a:pPr marL="0" indent="0">
              <a:buNone/>
            </a:pPr>
            <a:r>
              <a:rPr lang="hr-HR" sz="2400" b="1" dirty="0">
                <a:solidFill>
                  <a:srgbClr val="FF0000"/>
                </a:solidFill>
              </a:rPr>
              <a:t> </a:t>
            </a:r>
            <a:r>
              <a:rPr lang="hr-HR" sz="2400" b="1" dirty="0" smtClean="0">
                <a:solidFill>
                  <a:srgbClr val="FF0000"/>
                </a:solidFill>
              </a:rPr>
              <a:t>- RO-RO brod je u pravilu skupji oko 150% od klasičnog broda odgovarajuće nosivosti, a RO-LO brod oko 200%;</a:t>
            </a:r>
          </a:p>
          <a:p>
            <a:pPr marL="0" indent="0">
              <a:buNone/>
            </a:pPr>
            <a:r>
              <a:rPr lang="hr-HR" sz="2400" b="1" dirty="0" smtClean="0">
                <a:solidFill>
                  <a:srgbClr val="FF0000"/>
                </a:solidFill>
              </a:rPr>
              <a:t>Investiciju u kontejnerski brod još više povećava obavezna nabava trostrukog broja kontejnera koje brod može primiti.</a:t>
            </a:r>
          </a:p>
          <a:p>
            <a:pPr marL="0" indent="0">
              <a:buNone/>
            </a:pPr>
            <a:endParaRPr lang="hr-HR" sz="2400" dirty="0"/>
          </a:p>
          <a:p>
            <a:pPr marL="0" indent="0">
              <a:buNone/>
            </a:pPr>
            <a:r>
              <a:rPr lang="hr-HR" sz="2400" b="1" dirty="0" smtClean="0"/>
              <a:t>Poslovanje brodara opterećeno je viskokim fiksnim troškovima</a:t>
            </a:r>
            <a:r>
              <a:rPr lang="hr-HR" sz="2400" dirty="0" smtClean="0"/>
              <a:t>. </a:t>
            </a:r>
            <a:r>
              <a:rPr lang="hr-HR" sz="2400" b="1" dirty="0" smtClean="0"/>
              <a:t>Varijabilni troškovi također su izuzetno visoki zbog velikih brzina eksploatacije, i na njihovo reduciranje se ne može  značajno utjecati, jer bi izostala jedna od temeljnih vrijednosti integralnog /multimodalnog transporta – brzina i količina cirkuliranja tereta.</a:t>
            </a:r>
            <a:endParaRPr lang="hr-HR" sz="2400" b="1" dirty="0"/>
          </a:p>
        </p:txBody>
      </p:sp>
      <p:sp>
        <p:nvSpPr>
          <p:cNvPr id="4" name="Title 1"/>
          <p:cNvSpPr>
            <a:spLocks noGrp="1"/>
          </p:cNvSpPr>
          <p:nvPr>
            <p:ph type="title"/>
          </p:nvPr>
        </p:nvSpPr>
        <p:spPr>
          <a:xfrm>
            <a:off x="457200" y="274638"/>
            <a:ext cx="8229600" cy="1143000"/>
          </a:xfrm>
        </p:spPr>
        <p:txBody>
          <a:bodyPr>
            <a:normAutofit/>
          </a:bodyPr>
          <a:lstStyle/>
          <a:p>
            <a:pPr algn="l"/>
            <a:r>
              <a:rPr lang="hr-HR" sz="2800" b="1" dirty="0" smtClean="0"/>
              <a:t>Nabavka transportnih sredstava</a:t>
            </a:r>
            <a:endParaRPr lang="hr-HR" sz="2800" b="1" dirty="0"/>
          </a:p>
        </p:txBody>
      </p:sp>
    </p:spTree>
    <p:extLst>
      <p:ext uri="{BB962C8B-B14F-4D97-AF65-F5344CB8AC3E}">
        <p14:creationId xmlns="" xmlns:p14="http://schemas.microsoft.com/office/powerpoint/2010/main" val="1330129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71800"/>
            <a:ext cx="8229600" cy="1905000"/>
          </a:xfrm>
        </p:spPr>
        <p:txBody>
          <a:bodyPr/>
          <a:lstStyle/>
          <a:p>
            <a:pPr marL="0" indent="0">
              <a:buNone/>
            </a:pPr>
            <a:r>
              <a:rPr lang="hr-HR" sz="2400" dirty="0" smtClean="0"/>
              <a:t>Zaljučak: </a:t>
            </a:r>
            <a:r>
              <a:rPr lang="hr-HR" sz="2400" b="1" dirty="0" smtClean="0">
                <a:solidFill>
                  <a:srgbClr val="FF0000"/>
                </a:solidFill>
              </a:rPr>
              <a:t>za integralni i multimodalni  transport, u puno većoj mjeri nego za konvencionalni, neophodan je što viši stupanj iskorištenja kapaciteta, a da bi se to ostvarilo  od presudnog je značaja  dobra organizacija rada.</a:t>
            </a:r>
          </a:p>
          <a:p>
            <a:endParaRPr lang="hr-HR" dirty="0"/>
          </a:p>
        </p:txBody>
      </p:sp>
      <p:sp>
        <p:nvSpPr>
          <p:cNvPr id="4" name="Title 1"/>
          <p:cNvSpPr>
            <a:spLocks noGrp="1"/>
          </p:cNvSpPr>
          <p:nvPr>
            <p:ph type="title"/>
          </p:nvPr>
        </p:nvSpPr>
        <p:spPr>
          <a:xfrm>
            <a:off x="457200" y="274638"/>
            <a:ext cx="8229600" cy="1143000"/>
          </a:xfrm>
        </p:spPr>
        <p:txBody>
          <a:bodyPr>
            <a:normAutofit/>
          </a:bodyPr>
          <a:lstStyle/>
          <a:p>
            <a:pPr algn="l"/>
            <a:r>
              <a:rPr lang="hr-HR" sz="2800" b="1" dirty="0" smtClean="0"/>
              <a:t>Organizacija  rada</a:t>
            </a:r>
            <a:endParaRPr lang="hr-HR" sz="2800" b="1" dirty="0"/>
          </a:p>
        </p:txBody>
      </p:sp>
    </p:spTree>
    <p:extLst>
      <p:ext uri="{BB962C8B-B14F-4D97-AF65-F5344CB8AC3E}">
        <p14:creationId xmlns="" xmlns:p14="http://schemas.microsoft.com/office/powerpoint/2010/main" val="4135886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674</TotalTime>
  <Words>2796</Words>
  <Application>Microsoft Office PowerPoint</Application>
  <PresentationFormat>On-screen Show (4:3)</PresentationFormat>
  <Paragraphs>139</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Integralni i multimodalni transport</vt:lpstr>
      <vt:lpstr>ORGANIZACIJA INTEGRALNOG I MULTIMODALNOG TRANSPORTA</vt:lpstr>
      <vt:lpstr>Specifičnosti organizacije u integralnom i multimodalnom transportu – definicija, subjekti i objekti organizacije</vt:lpstr>
      <vt:lpstr>Nabavka transportnih sredstava</vt:lpstr>
      <vt:lpstr>Nabavka transportnih sredstava</vt:lpstr>
      <vt:lpstr>Nabavka transportnih sredstava</vt:lpstr>
      <vt:lpstr>Nabavka transportnih sredstava</vt:lpstr>
      <vt:lpstr>Nabavka transportnih sredstava</vt:lpstr>
      <vt:lpstr>Organizacija  rada</vt:lpstr>
      <vt:lpstr>Organizacija rada</vt:lpstr>
      <vt:lpstr>Organizacija rada</vt:lpstr>
      <vt:lpstr>Organizacija rada</vt:lpstr>
      <vt:lpstr>Specifičnosti organizacije u integralnom i multimodalnom transportu – faktori organizacije rada</vt:lpstr>
      <vt:lpstr>Unutarnji faktori organizacije rada</vt:lpstr>
      <vt:lpstr>Unutarnji faktori organizacije rada</vt:lpstr>
      <vt:lpstr>Unutarnji faktori organizacije rada</vt:lpstr>
      <vt:lpstr>Vanjski faktori organizacije rada</vt:lpstr>
      <vt:lpstr>Vanjski faktori organizacije rada</vt:lpstr>
      <vt:lpstr>Osnovni kriteriji racionalne organizacije transporta</vt:lpstr>
      <vt:lpstr>Eksploatacija transportnih sredstava</vt:lpstr>
      <vt:lpstr>Smanjenje praznih vožnji</vt:lpstr>
      <vt:lpstr>Iskorištenje kapaciteta transportnog sredstva</vt:lpstr>
      <vt:lpstr>OSNOVNE MJERE ZA UVOĐENJE INTEGRALNOG I MULTIMODALNOG TRANSPORTA</vt:lpstr>
      <vt:lpstr>Osnovne mjere za uvođenje integralnog i multimodalnog transporta</vt:lpstr>
      <vt:lpstr>Osnovne mjere za uvođenje integralnog i multimodalnog transporta</vt:lpstr>
      <vt:lpstr>Osnovne mjere za uvođenje integralnog i multimodalnog transporta</vt:lpstr>
      <vt:lpstr>Slika 1. Utjecaj trenda potražnje za uslugom na donošenje odluke o načinu izgradnje transportnog kapaciteta</vt:lpstr>
      <vt:lpstr>Slika 2. Ekonomska opravdanost modernizacije postojećeg, odnosno izgradnje novog transportnog kapaciteta</vt:lpstr>
      <vt:lpstr>Osnovne mjere za uvođenje integralnog i multimodalnog transporta</vt:lpstr>
      <vt:lpstr>Osnovne mjere za uvođenje integralnog i multimodalnog transporta</vt:lpstr>
      <vt:lpstr>Slika 3. Ovisnost veličine dobitka  (i gubitka) o stupnju iskorištenja  kapaciteta: Kritična točka</vt:lpstr>
      <vt:lpstr>Osnovne mjere za uvođenje integralnog i multimodalnog transporta</vt:lpstr>
      <vt:lpstr>Slika 4. Ovisnost veličine jediničnih troškova o stupnju iskoristivosti kapaciteta – Dijagram digresije jediničnih troškova</vt:lpstr>
      <vt:lpstr>ULOGA PLANIRANJA U INTEGRALNOM I MULTIMODALNOM TRANSPORTU</vt:lpstr>
      <vt:lpstr>Uloga planiranja u integralnom i multimodalnom transportu</vt:lpstr>
      <vt:lpstr>Uloga planiranja u integralnom i multimodalnom transportu</vt:lpstr>
      <vt:lpstr>Uloga planiranja u integralnom i multimodalnom transportu</vt:lpstr>
      <vt:lpstr>Uloga planiranja u integralnom i multimodalnom transportu</vt:lpstr>
      <vt:lpstr>Slika 5. Prognoza pojave uskog grla na temelju odnosa porasta potražnje za uslugom i veličine kapaciteta</vt:lpstr>
      <vt:lpstr>                           Hvala na pažnji.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Integralni i multimodalni transport</dc:title>
  <dc:creator>Dave</dc:creator>
  <cp:lastModifiedBy>Kos</cp:lastModifiedBy>
  <cp:revision>72</cp:revision>
  <dcterms:created xsi:type="dcterms:W3CDTF">2006-08-16T00:00:00Z</dcterms:created>
  <dcterms:modified xsi:type="dcterms:W3CDTF">2018-02-21T09:40:04Z</dcterms:modified>
</cp:coreProperties>
</file>