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1" r:id="rId27"/>
    <p:sldId id="340" r:id="rId28"/>
    <p:sldId id="29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834BEC-22F5-460D-85F7-7A733CBAF7FA}">
          <p14:sldIdLst>
            <p14:sldId id="256"/>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1"/>
            <p14:sldId id="340"/>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670" autoAdjust="0"/>
  </p:normalViewPr>
  <p:slideViewPr>
    <p:cSldViewPr>
      <p:cViewPr varScale="1">
        <p:scale>
          <a:sx n="115" d="100"/>
          <a:sy n="115" d="100"/>
        </p:scale>
        <p:origin x="14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1615CC-792F-4844-9EF8-AB9912EA2496}" type="datetimeFigureOut">
              <a:rPr lang="hr-HR" smtClean="0"/>
              <a:pPr/>
              <a:t>7.5.2019.</a:t>
            </a:fld>
            <a:endParaRPr lang="hr-H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21F895-8919-4919-9F29-540608DB5C7E}" type="slidenum">
              <a:rPr lang="hr-HR" smtClean="0"/>
              <a:pPr/>
              <a:t>‹#›</a:t>
            </a:fld>
            <a:endParaRPr lang="hr-HR" dirty="0"/>
          </a:p>
        </p:txBody>
      </p:sp>
    </p:spTree>
    <p:extLst>
      <p:ext uri="{BB962C8B-B14F-4D97-AF65-F5344CB8AC3E}">
        <p14:creationId xmlns:p14="http://schemas.microsoft.com/office/powerpoint/2010/main" val="2264711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130425"/>
            <a:ext cx="7772400" cy="1470025"/>
          </a:xfrm>
        </p:spPr>
        <p:txBody>
          <a:bodyPr/>
          <a:lstStyle/>
          <a:p>
            <a:r>
              <a:rPr lang="hr-HR" dirty="0" smtClean="0"/>
              <a:t>Integralni i multimodalni transport</a:t>
            </a:r>
            <a:endParaRPr lang="hr-HR" dirty="0"/>
          </a:p>
        </p:txBody>
      </p:sp>
      <p:sp>
        <p:nvSpPr>
          <p:cNvPr id="5" name="Subtitle 2"/>
          <p:cNvSpPr>
            <a:spLocks noGrp="1"/>
          </p:cNvSpPr>
          <p:nvPr>
            <p:ph type="subTitle" idx="1"/>
          </p:nvPr>
        </p:nvSpPr>
        <p:spPr/>
        <p:txBody>
          <a:bodyPr/>
          <a:lstStyle/>
          <a:p>
            <a:r>
              <a:rPr lang="hr-HR" dirty="0" smtClean="0"/>
              <a:t>Prof. dr. sc. Serđo Kos</a:t>
            </a:r>
          </a:p>
          <a:p>
            <a:r>
              <a:rPr lang="hr-HR" dirty="0" smtClean="0"/>
              <a:t>XI. predavanje</a:t>
            </a:r>
          </a:p>
          <a:p>
            <a:endParaRPr lang="hr-HR" dirty="0"/>
          </a:p>
        </p:txBody>
      </p:sp>
    </p:spTree>
    <p:extLst>
      <p:ext uri="{BB962C8B-B14F-4D97-AF65-F5344CB8AC3E}">
        <p14:creationId xmlns:p14="http://schemas.microsoft.com/office/powerpoint/2010/main" val="1544472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r-HR" sz="3200" b="1" dirty="0" smtClean="0"/>
              <a:t>POSTAVLJANJE MATEMATIČKOG MODELA</a:t>
            </a:r>
            <a:endParaRPr lang="hr-HR" sz="3200" dirty="0"/>
          </a:p>
        </p:txBody>
      </p:sp>
      <p:sp>
        <p:nvSpPr>
          <p:cNvPr id="3" name="Content Placeholder 2"/>
          <p:cNvSpPr>
            <a:spLocks noGrp="1"/>
          </p:cNvSpPr>
          <p:nvPr>
            <p:ph idx="1"/>
          </p:nvPr>
        </p:nvSpPr>
        <p:spPr>
          <a:xfrm>
            <a:off x="457200" y="914400"/>
            <a:ext cx="8229600" cy="5211763"/>
          </a:xfrm>
        </p:spPr>
        <p:txBody>
          <a:bodyPr>
            <a:normAutofit/>
          </a:bodyPr>
          <a:lstStyle/>
          <a:p>
            <a:r>
              <a:rPr lang="en-US" sz="2000" dirty="0" smtClean="0"/>
              <a:t>Iz prikazanog sustava jednadžbi uočljivo je da se </a:t>
            </a:r>
            <a:r>
              <a:rPr lang="en-US" sz="2000" b="1" dirty="0" smtClean="0"/>
              <a:t>radi o problemu linearnog programiranja s (</a:t>
            </a:r>
            <a:r>
              <a:rPr lang="en-US" sz="2000" b="1" i="1" dirty="0" smtClean="0"/>
              <a:t>m</a:t>
            </a:r>
            <a:r>
              <a:rPr lang="en-US" sz="2000" b="1" dirty="0" smtClean="0"/>
              <a:t>+</a:t>
            </a:r>
            <a:r>
              <a:rPr lang="en-US" sz="2000" b="1" i="1" dirty="0" smtClean="0"/>
              <a:t>n</a:t>
            </a:r>
            <a:r>
              <a:rPr lang="en-US" sz="2000" b="1" dirty="0" smtClean="0"/>
              <a:t>) jednadžbi i (</a:t>
            </a:r>
            <a:r>
              <a:rPr lang="en-US" sz="2000" b="1" i="1" dirty="0" smtClean="0"/>
              <a:t>m</a:t>
            </a:r>
            <a:r>
              <a:rPr lang="en-US" sz="2000" b="1" dirty="0" smtClean="0"/>
              <a:t>·</a:t>
            </a:r>
            <a:r>
              <a:rPr lang="en-US" sz="2000" b="1" i="1" dirty="0" smtClean="0"/>
              <a:t>n</a:t>
            </a:r>
            <a:r>
              <a:rPr lang="en-US" sz="2000" b="1" dirty="0" smtClean="0"/>
              <a:t>) varijabli. Jednadžbe (2) i (3) čine sustav jednadžbi sastavljen od (</a:t>
            </a:r>
            <a:r>
              <a:rPr lang="en-US" sz="2000" b="1" i="1" dirty="0" smtClean="0"/>
              <a:t>m</a:t>
            </a:r>
            <a:r>
              <a:rPr lang="en-US" sz="2000" b="1" dirty="0" smtClean="0"/>
              <a:t>+</a:t>
            </a:r>
            <a:r>
              <a:rPr lang="en-US" sz="2000" b="1" i="1" dirty="0" smtClean="0"/>
              <a:t>n</a:t>
            </a:r>
            <a:r>
              <a:rPr lang="en-US" sz="2000" b="1" dirty="0" smtClean="0"/>
              <a:t>–1) neovisnih jednadžbi. Iz tog razloga i rješenje ovako postavljenog transportnog problema mora sadržavati (</a:t>
            </a:r>
            <a:r>
              <a:rPr lang="en-US" sz="2000" b="1" i="1" dirty="0" smtClean="0"/>
              <a:t>m</a:t>
            </a:r>
            <a:r>
              <a:rPr lang="en-US" sz="2000" b="1" dirty="0" smtClean="0"/>
              <a:t>+</a:t>
            </a:r>
            <a:r>
              <a:rPr lang="en-US" sz="2000" b="1" i="1" dirty="0" smtClean="0"/>
              <a:t>n</a:t>
            </a:r>
            <a:r>
              <a:rPr lang="en-US" sz="2000" b="1" dirty="0" smtClean="0"/>
              <a:t>–1) nenegativnih vrijednosti </a:t>
            </a:r>
            <a:r>
              <a:rPr lang="en-US" sz="2000" b="1" i="1" dirty="0" smtClean="0"/>
              <a:t>x</a:t>
            </a:r>
            <a:r>
              <a:rPr lang="en-US" sz="2000" b="1" i="1" baseline="-25000" dirty="0" smtClean="0"/>
              <a:t>ij</a:t>
            </a:r>
            <a:r>
              <a:rPr lang="en-US" sz="2000" b="1" dirty="0" smtClean="0"/>
              <a:t>. Ako rješenje problema sadrži manje od (</a:t>
            </a:r>
            <a:r>
              <a:rPr lang="en-US" sz="2000" b="1" i="1" dirty="0" smtClean="0"/>
              <a:t>m</a:t>
            </a:r>
            <a:r>
              <a:rPr lang="en-US" sz="2000" b="1" dirty="0" smtClean="0"/>
              <a:t>+</a:t>
            </a:r>
            <a:r>
              <a:rPr lang="en-US" sz="2000" b="1" i="1" dirty="0" smtClean="0"/>
              <a:t>n</a:t>
            </a:r>
            <a:r>
              <a:rPr lang="en-US" sz="2000" b="1" dirty="0" smtClean="0"/>
              <a:t>–1) nenegativnih vrijednosti </a:t>
            </a:r>
            <a:r>
              <a:rPr lang="en-US" sz="2000" b="1" i="1" dirty="0" smtClean="0"/>
              <a:t>x</a:t>
            </a:r>
            <a:r>
              <a:rPr lang="en-US" sz="2000" b="1" i="1" baseline="-25000" dirty="0" smtClean="0"/>
              <a:t>ij</a:t>
            </a:r>
            <a:r>
              <a:rPr lang="en-US" sz="2000" b="1" dirty="0" smtClean="0"/>
              <a:t>, tada je takvo rješenje </a:t>
            </a:r>
            <a:r>
              <a:rPr lang="hr-HR" sz="2000" b="1" dirty="0" smtClean="0"/>
              <a:t>DEGENERIRANO</a:t>
            </a:r>
            <a:r>
              <a:rPr lang="en-US" sz="2000" b="1" dirty="0" smtClean="0"/>
              <a:t> i u tom slučaju potrebno je odgovarajućim postupkom dobiti </a:t>
            </a:r>
            <a:r>
              <a:rPr lang="hr-HR" sz="2000" b="1" dirty="0" smtClean="0"/>
              <a:t>NEDEGENERIRANO </a:t>
            </a:r>
            <a:r>
              <a:rPr lang="en-US" sz="2000" b="1" dirty="0" smtClean="0"/>
              <a:t> rješenje.</a:t>
            </a:r>
            <a:endParaRPr lang="hr-HR" sz="2000" b="1" dirty="0" smtClean="0"/>
          </a:p>
          <a:p>
            <a:endParaRPr lang="hr-HR" dirty="0"/>
          </a:p>
        </p:txBody>
      </p:sp>
      <p:pic>
        <p:nvPicPr>
          <p:cNvPr id="4" name="Picture 2" descr="C:\Users\Kos\Documents\IMG_1218.JPG"/>
          <p:cNvPicPr>
            <a:picLocks noChangeAspect="1" noChangeArrowheads="1"/>
          </p:cNvPicPr>
          <p:nvPr/>
        </p:nvPicPr>
        <p:blipFill>
          <a:blip r:embed="rId2" cstate="print"/>
          <a:srcRect/>
          <a:stretch>
            <a:fillRect/>
          </a:stretch>
        </p:blipFill>
        <p:spPr bwMode="auto">
          <a:xfrm>
            <a:off x="990600" y="3429000"/>
            <a:ext cx="7315200" cy="328151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POSTAVLJANJE MATEMATIČKOG MODELA</a:t>
            </a:r>
            <a:endParaRPr lang="hr-HR" sz="3200" dirty="0"/>
          </a:p>
        </p:txBody>
      </p:sp>
      <p:sp>
        <p:nvSpPr>
          <p:cNvPr id="3" name="Content Placeholder 2"/>
          <p:cNvSpPr>
            <a:spLocks noGrp="1"/>
          </p:cNvSpPr>
          <p:nvPr>
            <p:ph idx="1"/>
          </p:nvPr>
        </p:nvSpPr>
        <p:spPr>
          <a:xfrm>
            <a:off x="457200" y="1143000"/>
            <a:ext cx="8229600" cy="4983163"/>
          </a:xfrm>
        </p:spPr>
        <p:txBody>
          <a:bodyPr>
            <a:normAutofit/>
          </a:bodyPr>
          <a:lstStyle/>
          <a:p>
            <a:r>
              <a:rPr lang="hr-HR" sz="2000" b="1" dirty="0" smtClean="0"/>
              <a:t>Matematički model transportnog problema morske kontejnerske tehnologije u sažetom obliku može se ovako predočiti :</a:t>
            </a:r>
            <a:endParaRPr lang="hr-HR" sz="2000" b="1" dirty="0"/>
          </a:p>
        </p:txBody>
      </p:sp>
      <p:pic>
        <p:nvPicPr>
          <p:cNvPr id="28674" name="Picture 2" descr="C:\Users\Kos\Documents\IMG_1219.JPG"/>
          <p:cNvPicPr>
            <a:picLocks noChangeAspect="1" noChangeArrowheads="1"/>
          </p:cNvPicPr>
          <p:nvPr/>
        </p:nvPicPr>
        <p:blipFill>
          <a:blip r:embed="rId2" cstate="print"/>
          <a:srcRect/>
          <a:stretch>
            <a:fillRect/>
          </a:stretch>
        </p:blipFill>
        <p:spPr bwMode="auto">
          <a:xfrm>
            <a:off x="914400" y="1981201"/>
            <a:ext cx="7391400" cy="2666999"/>
          </a:xfrm>
          <a:prstGeom prst="rect">
            <a:avLst/>
          </a:prstGeom>
          <a:noFill/>
        </p:spPr>
      </p:pic>
      <p:pic>
        <p:nvPicPr>
          <p:cNvPr id="5" name="Picture 3" descr="C:\Users\Kos\Documents\IMG_1217.JPG"/>
          <p:cNvPicPr>
            <a:picLocks noChangeAspect="1" noChangeArrowheads="1"/>
          </p:cNvPicPr>
          <p:nvPr/>
        </p:nvPicPr>
        <p:blipFill>
          <a:blip r:embed="rId3" cstate="print"/>
          <a:srcRect/>
          <a:stretch>
            <a:fillRect/>
          </a:stretch>
        </p:blipFill>
        <p:spPr bwMode="auto">
          <a:xfrm>
            <a:off x="914400" y="4800600"/>
            <a:ext cx="7315200" cy="14932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200" b="1" dirty="0" smtClean="0"/>
              <a:t>POSTAVLJANJE MATEMATIČKOG MODELA</a:t>
            </a:r>
            <a:endParaRPr lang="hr-HR" sz="3200" dirty="0"/>
          </a:p>
        </p:txBody>
      </p:sp>
      <p:sp>
        <p:nvSpPr>
          <p:cNvPr id="3" name="Content Placeholder 2"/>
          <p:cNvSpPr>
            <a:spLocks noGrp="1"/>
          </p:cNvSpPr>
          <p:nvPr>
            <p:ph idx="1"/>
          </p:nvPr>
        </p:nvSpPr>
        <p:spPr>
          <a:xfrm>
            <a:off x="533400" y="1143000"/>
            <a:ext cx="8229600" cy="4983163"/>
          </a:xfrm>
        </p:spPr>
        <p:txBody>
          <a:bodyPr/>
          <a:lstStyle/>
          <a:p>
            <a:r>
              <a:rPr lang="en-US" sz="2000" dirty="0" smtClean="0"/>
              <a:t>Da bi </a:t>
            </a:r>
            <a:r>
              <a:rPr lang="en-US" sz="2000" b="1" dirty="0" smtClean="0"/>
              <a:t>jednadžbe (6) i (7)</a:t>
            </a:r>
            <a:r>
              <a:rPr lang="en-US" sz="2000" dirty="0" smtClean="0"/>
              <a:t> </a:t>
            </a:r>
            <a:r>
              <a:rPr lang="en-US" sz="2000" b="1" dirty="0" smtClean="0"/>
              <a:t>bile svrsishodno povezane potrebno je ispuniti sljedeći</a:t>
            </a:r>
            <a:r>
              <a:rPr lang="hr-HR" sz="2000" b="1" dirty="0" smtClean="0"/>
              <a:t> </a:t>
            </a:r>
            <a:r>
              <a:rPr lang="en-US" sz="2000" b="1" dirty="0" smtClean="0"/>
              <a:t>uvje</a:t>
            </a:r>
            <a:r>
              <a:rPr lang="hr-HR" sz="2000" b="1" dirty="0" smtClean="0"/>
              <a:t>t :</a:t>
            </a:r>
          </a:p>
          <a:p>
            <a:endParaRPr lang="hr-HR" dirty="0"/>
          </a:p>
        </p:txBody>
      </p:sp>
      <p:pic>
        <p:nvPicPr>
          <p:cNvPr id="29699" name="Picture 3" descr="C:\Users\Kos\Documents\IMG_1220.JPG"/>
          <p:cNvPicPr>
            <a:picLocks noChangeAspect="1" noChangeArrowheads="1"/>
          </p:cNvPicPr>
          <p:nvPr/>
        </p:nvPicPr>
        <p:blipFill>
          <a:blip r:embed="rId2" cstate="print"/>
          <a:srcRect/>
          <a:stretch>
            <a:fillRect/>
          </a:stretch>
        </p:blipFill>
        <p:spPr bwMode="auto">
          <a:xfrm>
            <a:off x="2743200" y="1524000"/>
            <a:ext cx="2120900" cy="1104900"/>
          </a:xfrm>
          <a:prstGeom prst="rect">
            <a:avLst/>
          </a:prstGeom>
          <a:noFill/>
        </p:spPr>
      </p:pic>
      <p:pic>
        <p:nvPicPr>
          <p:cNvPr id="6" name="Picture 2" descr="C:\Users\Kos\Documents\IMG_1219.JPG"/>
          <p:cNvPicPr>
            <a:picLocks noChangeAspect="1" noChangeArrowheads="1"/>
          </p:cNvPicPr>
          <p:nvPr/>
        </p:nvPicPr>
        <p:blipFill>
          <a:blip r:embed="rId3" cstate="print"/>
          <a:srcRect/>
          <a:stretch>
            <a:fillRect/>
          </a:stretch>
        </p:blipFill>
        <p:spPr bwMode="auto">
          <a:xfrm>
            <a:off x="1143000" y="2590800"/>
            <a:ext cx="7239000" cy="2286000"/>
          </a:xfrm>
          <a:prstGeom prst="rect">
            <a:avLst/>
          </a:prstGeom>
          <a:noFill/>
        </p:spPr>
      </p:pic>
      <p:pic>
        <p:nvPicPr>
          <p:cNvPr id="7" name="Picture 3" descr="C:\Users\Kos\Documents\IMG_1217.JPG"/>
          <p:cNvPicPr>
            <a:picLocks noChangeAspect="1" noChangeArrowheads="1"/>
          </p:cNvPicPr>
          <p:nvPr/>
        </p:nvPicPr>
        <p:blipFill>
          <a:blip r:embed="rId4" cstate="print"/>
          <a:srcRect/>
          <a:stretch>
            <a:fillRect/>
          </a:stretch>
        </p:blipFill>
        <p:spPr bwMode="auto">
          <a:xfrm>
            <a:off x="1066800" y="4876800"/>
            <a:ext cx="7315200" cy="14932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POSTAVLJANJE MATEMATIČKOG MODELA</a:t>
            </a:r>
            <a:endParaRPr lang="hr-HR" sz="3200" dirty="0"/>
          </a:p>
        </p:txBody>
      </p:sp>
      <p:sp>
        <p:nvSpPr>
          <p:cNvPr id="3" name="Content Placeholder 2"/>
          <p:cNvSpPr>
            <a:spLocks noGrp="1"/>
          </p:cNvSpPr>
          <p:nvPr>
            <p:ph idx="1"/>
          </p:nvPr>
        </p:nvSpPr>
        <p:spPr/>
        <p:txBody>
          <a:bodyPr>
            <a:normAutofit fontScale="92500" lnSpcReduction="10000"/>
          </a:bodyPr>
          <a:lstStyle/>
          <a:p>
            <a:r>
              <a:rPr lang="hr-HR" dirty="0" smtClean="0"/>
              <a:t>- </a:t>
            </a:r>
            <a:r>
              <a:rPr lang="en-US" b="1" dirty="0" smtClean="0"/>
              <a:t>Transportni problem morske kontejnerske tehnologije u</a:t>
            </a:r>
            <a:r>
              <a:rPr lang="en-US" dirty="0" smtClean="0"/>
              <a:t> </a:t>
            </a:r>
            <a:r>
              <a:rPr lang="en-US" b="1" dirty="0" smtClean="0"/>
              <a:t>kojem je </a:t>
            </a:r>
            <a:r>
              <a:rPr lang="en-US" b="1" dirty="0" smtClean="0">
                <a:solidFill>
                  <a:srgbClr val="FF0000"/>
                </a:solidFill>
              </a:rPr>
              <a:t>ukupna količina otpreme ISO kontejnera jednaka ukupnoj količini primanja ISO kontejnera predstavlja </a:t>
            </a:r>
            <a:r>
              <a:rPr lang="hr-HR" b="1" dirty="0" smtClean="0">
                <a:solidFill>
                  <a:srgbClr val="FF0000"/>
                </a:solidFill>
              </a:rPr>
              <a:t>ZATVORENI</a:t>
            </a:r>
            <a:r>
              <a:rPr lang="en-US" b="1" dirty="0" smtClean="0">
                <a:solidFill>
                  <a:srgbClr val="FF0000"/>
                </a:solidFill>
              </a:rPr>
              <a:t> transportni problem morske kontejnerske tehnologije.</a:t>
            </a:r>
            <a:endParaRPr lang="hr-HR" b="1" dirty="0" smtClean="0">
              <a:solidFill>
                <a:srgbClr val="FF0000"/>
              </a:solidFill>
            </a:endParaRPr>
          </a:p>
          <a:p>
            <a:r>
              <a:rPr lang="hr-HR" dirty="0" smtClean="0"/>
              <a:t>- </a:t>
            </a:r>
            <a:r>
              <a:rPr lang="en-US" dirty="0" smtClean="0"/>
              <a:t>Kada je </a:t>
            </a:r>
            <a:r>
              <a:rPr lang="en-US" b="1" dirty="0" smtClean="0">
                <a:solidFill>
                  <a:srgbClr val="FF0000"/>
                </a:solidFill>
              </a:rPr>
              <a:t>broj kontejnera u lukama ukrcaja veći ili manji od broja kontejnera u iskrcajnim lukama radi se o </a:t>
            </a:r>
            <a:r>
              <a:rPr lang="hr-HR" b="1" dirty="0" smtClean="0">
                <a:solidFill>
                  <a:srgbClr val="FF0000"/>
                </a:solidFill>
              </a:rPr>
              <a:t>OTVORENOM</a:t>
            </a:r>
            <a:r>
              <a:rPr lang="en-US" b="1" dirty="0" smtClean="0">
                <a:solidFill>
                  <a:srgbClr val="FF0000"/>
                </a:solidFill>
              </a:rPr>
              <a:t> transportnom problemu morske kontejnerske tehnologije.</a:t>
            </a:r>
            <a:endParaRPr lang="hr-HR" b="1" dirty="0" smtClean="0">
              <a:solidFill>
                <a:srgbClr val="FF0000"/>
              </a:solidFill>
            </a:endParaRPr>
          </a:p>
          <a:p>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hr-HR" sz="3200" b="1" dirty="0" smtClean="0"/>
              <a:t>POSTAVLJANJE MATEMATIČKOG MODELA</a:t>
            </a:r>
            <a:endParaRPr lang="hr-HR" sz="3200"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hr-HR" dirty="0" smtClean="0"/>
              <a:t>- </a:t>
            </a:r>
            <a:r>
              <a:rPr lang="en-US" dirty="0" smtClean="0"/>
              <a:t>Rješavanje transportnog problema morske kontejnerske tehnologije </a:t>
            </a:r>
            <a:r>
              <a:rPr lang="en-US" b="1" dirty="0" smtClean="0"/>
              <a:t>simpleks metodom je dugotrajno</a:t>
            </a:r>
            <a:r>
              <a:rPr lang="en-US" dirty="0" smtClean="0"/>
              <a:t>, z</a:t>
            </a:r>
            <a:r>
              <a:rPr lang="hr-HR" dirty="0" smtClean="0"/>
              <a:t>ato</a:t>
            </a:r>
            <a:r>
              <a:rPr lang="en-US" dirty="0" smtClean="0"/>
              <a:t> se za rješavanje takvog problema koriste specijalizirane metode, i to:</a:t>
            </a:r>
            <a:endParaRPr lang="hr-HR" dirty="0" smtClean="0"/>
          </a:p>
          <a:p>
            <a:pPr lvl="0"/>
            <a:r>
              <a:rPr lang="hr-HR" dirty="0" smtClean="0"/>
              <a:t>- </a:t>
            </a:r>
            <a:r>
              <a:rPr lang="en-US" b="1" dirty="0" smtClean="0"/>
              <a:t>metode koje zahtijevaju postavljanje početnog programa koji se dalje poboljšava sve dok se ne dobije optimalni program. Za postavljanje početnog programa to su: metoda “North-West Corner Rule”, metoda najmanjih troškova, Vogelova metoda, itd., a za poboljšavanje i dobivanje optimalnoga rješenja: “Stepping Stone Method”, MODI-metoda, itd.</a:t>
            </a:r>
            <a:endParaRPr lang="hr-HR" b="1" dirty="0" smtClean="0"/>
          </a:p>
          <a:p>
            <a:pPr lvl="0"/>
            <a:r>
              <a:rPr lang="hr-HR" b="1" dirty="0" smtClean="0"/>
              <a:t>- </a:t>
            </a:r>
            <a:r>
              <a:rPr lang="en-US" b="1" dirty="0" smtClean="0"/>
              <a:t>metode koje ne zahtijevaju postavljanje početnog programa. Te metode postupno razvijaju program dok se ne dobije optimalno rješenje. Od tih metoda poznatija je Ford-Fulkersonova metoda.</a:t>
            </a:r>
            <a:endParaRPr lang="hr-HR" b="1" dirty="0" smtClean="0"/>
          </a:p>
          <a:p>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r-HR" sz="3200" b="1" dirty="0" smtClean="0"/>
              <a:t>POSTAVLJANJE MATEMATIČKOG MODELA</a:t>
            </a:r>
            <a:endParaRPr lang="hr-HR" sz="3200"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hr-HR" dirty="0" smtClean="0"/>
              <a:t>- </a:t>
            </a:r>
            <a:r>
              <a:rPr lang="en-US" dirty="0" smtClean="0"/>
              <a:t>Za svaki problem linearnoga programiranja </a:t>
            </a:r>
            <a:r>
              <a:rPr lang="hr-HR" dirty="0" smtClean="0"/>
              <a:t>, pa</a:t>
            </a:r>
            <a:r>
              <a:rPr lang="en-US" dirty="0" smtClean="0"/>
              <a:t> i za transportni problem može se formulirati </a:t>
            </a:r>
            <a:r>
              <a:rPr lang="en-US" b="1" dirty="0" smtClean="0"/>
              <a:t>dualni problem</a:t>
            </a:r>
            <a:r>
              <a:rPr lang="en-US" dirty="0" smtClean="0"/>
              <a:t>. </a:t>
            </a:r>
            <a:r>
              <a:rPr lang="en-US" b="1" dirty="0" smtClean="0">
                <a:solidFill>
                  <a:srgbClr val="FF0000"/>
                </a:solidFill>
              </a:rPr>
              <a:t>Vrijednosti dualnih varijabli korisne su u analizi optimalnoga rješenja, posebno u analizi utjecaja promjene broja kontejnera u nekoj ukrcajnoj ili iskrcajnoj luci na iznos minimalne udaljenosti, odnosno minimalnih troškova prijevoza.</a:t>
            </a:r>
            <a:endParaRPr lang="hr-HR" b="1" dirty="0" smtClean="0">
              <a:solidFill>
                <a:srgbClr val="FF0000"/>
              </a:solidFill>
            </a:endParaRPr>
          </a:p>
          <a:p>
            <a:r>
              <a:rPr lang="hr-HR" dirty="0" smtClean="0"/>
              <a:t>- </a:t>
            </a:r>
            <a:r>
              <a:rPr lang="en-US" b="1" dirty="0" smtClean="0"/>
              <a:t>Zahvaljujući razvoju kompjutorizacije rješavanje mnogih problema iz operacijskih istraživanja olakšano je primjenom odgovarajućih računalnih programa;</a:t>
            </a:r>
            <a:r>
              <a:rPr lang="en-US" dirty="0" smtClean="0"/>
              <a:t> </a:t>
            </a:r>
            <a:r>
              <a:rPr lang="en-US" b="1" dirty="0" smtClean="0"/>
              <a:t>radi jednostavnosti preporuča se korištenje programa za osobno računalo QSB </a:t>
            </a:r>
            <a:r>
              <a:rPr lang="en-US" dirty="0" smtClean="0"/>
              <a:t>.</a:t>
            </a:r>
            <a:endParaRPr lang="hr-HR" dirty="0" smtClean="0"/>
          </a:p>
          <a:p>
            <a:r>
              <a:rPr lang="hr-HR" dirty="0" smtClean="0"/>
              <a:t>- </a:t>
            </a:r>
            <a:r>
              <a:rPr lang="en-US" dirty="0" smtClean="0"/>
              <a:t>Detaljnija objašnjenja u svezi primjene pojedinih metoda i načina rješavanja nalaze se u odgovarajućim udžbenicima iz operacijskih istraživanja .</a:t>
            </a:r>
            <a:endParaRPr lang="hr-HR" dirty="0" smtClean="0"/>
          </a:p>
          <a:p>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r-HR" sz="3200" b="1" dirty="0" smtClean="0"/>
              <a:t>NUMERIČKI PRIMJER</a:t>
            </a:r>
            <a:endParaRPr lang="hr-HR" sz="3200" b="1"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hr-HR" dirty="0" smtClean="0"/>
              <a:t>- </a:t>
            </a:r>
            <a:r>
              <a:rPr lang="en-US" b="1" dirty="0" smtClean="0"/>
              <a:t>Na određenom geografskom području koje opslužuje pomorski brodar “X” potrebno je prevesti prazne kontejnere iz luka ukrcaja </a:t>
            </a:r>
            <a:r>
              <a:rPr lang="en-US" b="1" i="1" dirty="0" smtClean="0"/>
              <a:t>A</a:t>
            </a:r>
            <a:r>
              <a:rPr lang="en-US" b="1" baseline="-25000" dirty="0" smtClean="0"/>
              <a:t>1</a:t>
            </a:r>
            <a:r>
              <a:rPr lang="en-US" b="1" dirty="0" smtClean="0"/>
              <a:t>, </a:t>
            </a:r>
            <a:r>
              <a:rPr lang="en-US" b="1" i="1" dirty="0" smtClean="0"/>
              <a:t>A</a:t>
            </a:r>
            <a:r>
              <a:rPr lang="en-US" b="1" baseline="-25000" dirty="0" smtClean="0"/>
              <a:t>2</a:t>
            </a:r>
            <a:r>
              <a:rPr lang="en-US" b="1" dirty="0" smtClean="0"/>
              <a:t>, </a:t>
            </a:r>
            <a:r>
              <a:rPr lang="en-US" b="1" i="1" dirty="0" smtClean="0"/>
              <a:t>A</a:t>
            </a:r>
            <a:r>
              <a:rPr lang="en-US" b="1" baseline="-25000" dirty="0" smtClean="0"/>
              <a:t>3</a:t>
            </a:r>
            <a:r>
              <a:rPr lang="en-US" b="1" dirty="0" smtClean="0"/>
              <a:t> i </a:t>
            </a:r>
            <a:r>
              <a:rPr lang="en-US" b="1" i="1" dirty="0" smtClean="0"/>
              <a:t>A</a:t>
            </a:r>
            <a:r>
              <a:rPr lang="en-US" b="1" baseline="-25000" dirty="0" smtClean="0"/>
              <a:t>4</a:t>
            </a:r>
            <a:r>
              <a:rPr lang="en-US" b="1" dirty="0" smtClean="0"/>
              <a:t> do odredišnih luka </a:t>
            </a:r>
            <a:r>
              <a:rPr lang="en-US" b="1" i="1" dirty="0" smtClean="0"/>
              <a:t>B</a:t>
            </a:r>
            <a:r>
              <a:rPr lang="en-US" b="1" baseline="-25000" dirty="0" smtClean="0"/>
              <a:t>1</a:t>
            </a:r>
            <a:r>
              <a:rPr lang="en-US" b="1" dirty="0" smtClean="0"/>
              <a:t>, </a:t>
            </a:r>
            <a:r>
              <a:rPr lang="en-US" b="1" i="1" dirty="0" smtClean="0"/>
              <a:t>B</a:t>
            </a:r>
            <a:r>
              <a:rPr lang="en-US" b="1" baseline="-25000" dirty="0" smtClean="0"/>
              <a:t>2</a:t>
            </a:r>
            <a:r>
              <a:rPr lang="en-US" b="1" dirty="0" smtClean="0"/>
              <a:t>, </a:t>
            </a:r>
            <a:r>
              <a:rPr lang="en-US" b="1" i="1" dirty="0" smtClean="0"/>
              <a:t>B</a:t>
            </a:r>
            <a:r>
              <a:rPr lang="en-US" b="1" baseline="-25000" dirty="0" smtClean="0"/>
              <a:t>3</a:t>
            </a:r>
            <a:r>
              <a:rPr lang="en-US" b="1" dirty="0" smtClean="0"/>
              <a:t> i </a:t>
            </a:r>
            <a:r>
              <a:rPr lang="en-US" b="1" i="1" dirty="0" smtClean="0"/>
              <a:t>B</a:t>
            </a:r>
            <a:r>
              <a:rPr lang="en-US" b="1" baseline="-25000" dirty="0" smtClean="0"/>
              <a:t>4</a:t>
            </a:r>
            <a:r>
              <a:rPr lang="en-US" b="1" dirty="0" smtClean="0"/>
              <a:t>.</a:t>
            </a:r>
            <a:endParaRPr lang="hr-HR" b="1" dirty="0" smtClean="0"/>
          </a:p>
          <a:p>
            <a:r>
              <a:rPr lang="hr-HR" b="1" dirty="0" smtClean="0"/>
              <a:t>- </a:t>
            </a:r>
            <a:r>
              <a:rPr lang="en-US" b="1" dirty="0" smtClean="0"/>
              <a:t>U lukama ukrcaja na raspolaganju za prijevoz nalaze se sljedeće količine kontejnera: 700, 500, 400 i 400 TEU, </a:t>
            </a:r>
            <a:r>
              <a:rPr lang="hr-HR" b="1" dirty="0" smtClean="0"/>
              <a:t>tim slijedom</a:t>
            </a:r>
            <a:r>
              <a:rPr lang="en-US" b="1" dirty="0" smtClean="0"/>
              <a:t>.</a:t>
            </a:r>
            <a:endParaRPr lang="hr-HR" b="1" dirty="0" smtClean="0"/>
          </a:p>
          <a:p>
            <a:r>
              <a:rPr lang="hr-HR" b="1" dirty="0" smtClean="0"/>
              <a:t>- </a:t>
            </a:r>
            <a:r>
              <a:rPr lang="en-US" b="1" dirty="0" smtClean="0"/>
              <a:t>Potražnja u lukama iskrcaja je sljedeća: 560, 380, 620 i 440 TEU, </a:t>
            </a:r>
            <a:r>
              <a:rPr lang="hr-HR" b="1" dirty="0" smtClean="0"/>
              <a:t>tim slijedom</a:t>
            </a:r>
            <a:r>
              <a:rPr lang="en-US" b="1" dirty="0" smtClean="0"/>
              <a:t>.</a:t>
            </a:r>
            <a:endParaRPr lang="hr-HR" b="1" dirty="0" smtClean="0"/>
          </a:p>
          <a:p>
            <a:r>
              <a:rPr lang="hr-HR" b="1" dirty="0" smtClean="0"/>
              <a:t>- </a:t>
            </a:r>
            <a:r>
              <a:rPr lang="en-US" b="1" dirty="0" smtClean="0"/>
              <a:t>Udaljenosti morskim rutama između luka ukrcaja i iskrcaja u nautičkim miljama dane su u </a:t>
            </a:r>
            <a:r>
              <a:rPr lang="hr-HR" b="1" dirty="0" smtClean="0"/>
              <a:t>sljedećoj tablici</a:t>
            </a:r>
            <a:r>
              <a:rPr lang="hr-HR" dirty="0" smtClean="0"/>
              <a:t>.</a:t>
            </a:r>
          </a:p>
          <a:p>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NUMERIČKI PRIMJER</a:t>
            </a:r>
            <a:endParaRPr lang="hr-HR" sz="3200" dirty="0"/>
          </a:p>
        </p:txBody>
      </p:sp>
      <p:sp>
        <p:nvSpPr>
          <p:cNvPr id="3" name="Content Placeholder 2"/>
          <p:cNvSpPr>
            <a:spLocks noGrp="1"/>
          </p:cNvSpPr>
          <p:nvPr>
            <p:ph idx="1"/>
          </p:nvPr>
        </p:nvSpPr>
        <p:spPr>
          <a:xfrm>
            <a:off x="457200" y="1143000"/>
            <a:ext cx="8229600" cy="4983163"/>
          </a:xfrm>
        </p:spPr>
        <p:txBody>
          <a:bodyPr>
            <a:normAutofit/>
          </a:bodyPr>
          <a:lstStyle/>
          <a:p>
            <a:r>
              <a:rPr lang="hr-HR" sz="2000" b="1" dirty="0" smtClean="0"/>
              <a:t>Udaljenosti između luka ukrcaja i iskrcaja u NM :</a:t>
            </a:r>
            <a:endParaRPr lang="hr-HR" sz="2000" b="1" dirty="0"/>
          </a:p>
        </p:txBody>
      </p:sp>
      <p:pic>
        <p:nvPicPr>
          <p:cNvPr id="30722" name="Picture 2" descr="C:\Users\Kos\Documents\IMG_1221.JPG"/>
          <p:cNvPicPr>
            <a:picLocks noChangeAspect="1" noChangeArrowheads="1"/>
          </p:cNvPicPr>
          <p:nvPr/>
        </p:nvPicPr>
        <p:blipFill>
          <a:blip r:embed="rId2" cstate="print"/>
          <a:srcRect/>
          <a:stretch>
            <a:fillRect/>
          </a:stretch>
        </p:blipFill>
        <p:spPr bwMode="auto">
          <a:xfrm>
            <a:off x="685800" y="1752600"/>
            <a:ext cx="7683260" cy="3556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hr-HR" sz="3200" b="1" dirty="0" smtClean="0"/>
              <a:t>NUMERIČKI PRIMJER</a:t>
            </a:r>
            <a:endParaRPr lang="hr-HR" sz="3200" dirty="0"/>
          </a:p>
        </p:txBody>
      </p:sp>
      <p:sp>
        <p:nvSpPr>
          <p:cNvPr id="3" name="Content Placeholder 2"/>
          <p:cNvSpPr>
            <a:spLocks noGrp="1"/>
          </p:cNvSpPr>
          <p:nvPr>
            <p:ph idx="1"/>
          </p:nvPr>
        </p:nvSpPr>
        <p:spPr>
          <a:xfrm>
            <a:off x="457200" y="990600"/>
            <a:ext cx="8229600" cy="5135563"/>
          </a:xfrm>
        </p:spPr>
        <p:txBody>
          <a:bodyPr/>
          <a:lstStyle/>
          <a:p>
            <a:r>
              <a:rPr lang="hr-HR" sz="2000" dirty="0" smtClean="0"/>
              <a:t>- </a:t>
            </a:r>
            <a:r>
              <a:rPr lang="en-US" sz="2000" b="1" dirty="0" smtClean="0"/>
              <a:t>Brodar “X” posjeduje kontejnerski brod koji u navigaciji ostvaruje prosječnu putnu brzinu od 19 čvorova, pa vrijeme u plovidbi između luka, izraženo u danima, iznosi :</a:t>
            </a:r>
            <a:endParaRPr lang="hr-HR" sz="2000" b="1" dirty="0" smtClean="0"/>
          </a:p>
          <a:p>
            <a:endParaRPr lang="hr-HR" sz="1800" dirty="0" smtClean="0"/>
          </a:p>
          <a:p>
            <a:endParaRPr lang="hr-HR" sz="1800" dirty="0" smtClean="0"/>
          </a:p>
          <a:p>
            <a:endParaRPr lang="hr-HR" sz="1800" dirty="0" smtClean="0"/>
          </a:p>
          <a:p>
            <a:endParaRPr lang="hr-HR" sz="1800" dirty="0" smtClean="0"/>
          </a:p>
          <a:p>
            <a:endParaRPr lang="hr-HR" sz="1800" dirty="0" smtClean="0"/>
          </a:p>
          <a:p>
            <a:r>
              <a:rPr lang="hr-HR" sz="1800" dirty="0" smtClean="0"/>
              <a:t/>
            </a:r>
            <a:br>
              <a:rPr lang="hr-HR" sz="1800" dirty="0" smtClean="0"/>
            </a:br>
            <a:endParaRPr lang="hr-HR" sz="1800" dirty="0" smtClean="0"/>
          </a:p>
          <a:p>
            <a:r>
              <a:rPr lang="hr-HR" sz="1800" dirty="0" smtClean="0"/>
              <a:t>- </a:t>
            </a:r>
            <a:r>
              <a:rPr lang="hr-HR" sz="2000" b="1" dirty="0" smtClean="0"/>
              <a:t>Zadatak je odrediti plan prijevoza kontejnera iz ukrcajnih do iskrcajnih luka s ciljem da ukupna udaljenost , odnosno vrijeme plovidbe bude minimalno.</a:t>
            </a:r>
            <a:endParaRPr lang="hr-HR" sz="2000" dirty="0" smtClean="0"/>
          </a:p>
          <a:p>
            <a:endParaRPr lang="hr-HR" sz="1800" dirty="0" smtClean="0"/>
          </a:p>
          <a:p>
            <a:endParaRPr lang="hr-HR" sz="1800" dirty="0" smtClean="0"/>
          </a:p>
          <a:p>
            <a:endParaRPr lang="hr-HR" sz="1800" dirty="0" smtClean="0"/>
          </a:p>
          <a:p>
            <a:endParaRPr lang="hr-HR" sz="1800" dirty="0" smtClean="0"/>
          </a:p>
          <a:p>
            <a:endParaRPr lang="hr-HR" sz="1800" dirty="0" smtClean="0"/>
          </a:p>
          <a:p>
            <a:endParaRPr lang="hr-HR" sz="1800" dirty="0" smtClean="0"/>
          </a:p>
          <a:p>
            <a:endParaRPr lang="hr-HR" sz="1800" dirty="0" smtClean="0"/>
          </a:p>
          <a:p>
            <a:endParaRPr lang="hr-HR" sz="1800" dirty="0" smtClean="0"/>
          </a:p>
          <a:p>
            <a:endParaRPr lang="hr-HR" dirty="0"/>
          </a:p>
        </p:txBody>
      </p:sp>
      <p:pic>
        <p:nvPicPr>
          <p:cNvPr id="5" name="Picture 2" descr="C:\Users\Kos\Documents\IMG_1222.JPG"/>
          <p:cNvPicPr>
            <a:picLocks noChangeAspect="1" noChangeArrowheads="1"/>
          </p:cNvPicPr>
          <p:nvPr/>
        </p:nvPicPr>
        <p:blipFill>
          <a:blip r:embed="rId2" cstate="print"/>
          <a:srcRect/>
          <a:stretch>
            <a:fillRect/>
          </a:stretch>
        </p:blipFill>
        <p:spPr bwMode="auto">
          <a:xfrm>
            <a:off x="1447800" y="1981200"/>
            <a:ext cx="5867400" cy="206271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200" b="1" dirty="0" smtClean="0"/>
              <a:t>RJEŠAVANJE NUMERIČKOG PRIMJERA</a:t>
            </a:r>
            <a:endParaRPr lang="hr-HR" sz="3200" b="1" dirty="0"/>
          </a:p>
        </p:txBody>
      </p:sp>
      <p:sp>
        <p:nvSpPr>
          <p:cNvPr id="3" name="Content Placeholder 2"/>
          <p:cNvSpPr>
            <a:spLocks noGrp="1"/>
          </p:cNvSpPr>
          <p:nvPr>
            <p:ph idx="1"/>
          </p:nvPr>
        </p:nvSpPr>
        <p:spPr>
          <a:xfrm>
            <a:off x="457200" y="990600"/>
            <a:ext cx="8229600" cy="5135563"/>
          </a:xfrm>
        </p:spPr>
        <p:txBody>
          <a:bodyPr>
            <a:normAutofit/>
          </a:bodyPr>
          <a:lstStyle/>
          <a:p>
            <a:r>
              <a:rPr lang="hr-HR" sz="1600" dirty="0" smtClean="0"/>
              <a:t>- </a:t>
            </a:r>
            <a:r>
              <a:rPr lang="hr-HR" sz="1800" b="1" dirty="0" smtClean="0"/>
              <a:t> </a:t>
            </a:r>
            <a:r>
              <a:rPr lang="hr-HR" sz="2000" b="1" dirty="0" smtClean="0"/>
              <a:t>Za zadani problem matematički model glasi : </a:t>
            </a:r>
          </a:p>
          <a:p>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Luke ukrcaja :</a:t>
            </a:r>
            <a:br>
              <a:rPr lang="hr-HR" sz="2000" b="1" dirty="0" smtClean="0"/>
            </a:br>
            <a:r>
              <a:rPr lang="hr-HR" sz="2000" b="1" dirty="0" smtClean="0"/>
              <a:t>                                                                            700 , 500 , 400 , 400 – ponuda</a:t>
            </a:r>
            <a:br>
              <a:rPr lang="hr-HR" sz="2000" b="1" dirty="0" smtClean="0"/>
            </a:br>
            <a:r>
              <a:rPr lang="hr-HR" sz="2000" b="1" dirty="0" smtClean="0"/>
              <a:t>                                                                           Luke iskrcaja :</a:t>
            </a:r>
            <a:br>
              <a:rPr lang="hr-HR" sz="2000" b="1" dirty="0" smtClean="0"/>
            </a:br>
            <a:r>
              <a:rPr lang="hr-HR" sz="2000" b="1" dirty="0" smtClean="0"/>
              <a:t>                                                                            560 , 380 , 620 , 440 - potražnja</a:t>
            </a:r>
            <a:endParaRPr lang="hr-HR" sz="2000" dirty="0"/>
          </a:p>
        </p:txBody>
      </p:sp>
      <p:pic>
        <p:nvPicPr>
          <p:cNvPr id="5" name="Picture 2" descr="C:\Users\Kos\Documents\IMG_1223.JPG"/>
          <p:cNvPicPr>
            <a:picLocks noChangeAspect="1" noChangeArrowheads="1"/>
          </p:cNvPicPr>
          <p:nvPr/>
        </p:nvPicPr>
        <p:blipFill>
          <a:blip r:embed="rId2" cstate="print"/>
          <a:srcRect/>
          <a:stretch>
            <a:fillRect/>
          </a:stretch>
        </p:blipFill>
        <p:spPr bwMode="auto">
          <a:xfrm>
            <a:off x="838200" y="1447801"/>
            <a:ext cx="4191000" cy="5105400"/>
          </a:xfrm>
          <a:prstGeom prst="rect">
            <a:avLst/>
          </a:prstGeom>
          <a:noFill/>
        </p:spPr>
      </p:pic>
      <p:pic>
        <p:nvPicPr>
          <p:cNvPr id="6" name="Picture 2" descr="C:\Users\Kos\Documents\IMG_1221.JPG"/>
          <p:cNvPicPr>
            <a:picLocks noChangeAspect="1" noChangeArrowheads="1"/>
          </p:cNvPicPr>
          <p:nvPr/>
        </p:nvPicPr>
        <p:blipFill>
          <a:blip r:embed="rId3" cstate="print"/>
          <a:srcRect/>
          <a:stretch>
            <a:fillRect/>
          </a:stretch>
        </p:blipFill>
        <p:spPr bwMode="auto">
          <a:xfrm>
            <a:off x="5105400" y="1371600"/>
            <a:ext cx="3733800" cy="2641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392" y="152400"/>
            <a:ext cx="8229600" cy="838200"/>
          </a:xfrm>
        </p:spPr>
        <p:txBody>
          <a:bodyPr>
            <a:normAutofit fontScale="90000"/>
          </a:bodyPr>
          <a:lstStyle/>
          <a:p>
            <a:r>
              <a:rPr lang="hr-HR" sz="3200" b="1" dirty="0" smtClean="0"/>
              <a:t>MODELIRANJE PRIJEVOZNOG PROCESA MORSKE KONTEJNERSKE TEHNOLOGIJE</a:t>
            </a:r>
            <a:endParaRPr lang="hr-HR" sz="3200" b="1" dirty="0"/>
          </a:p>
        </p:txBody>
      </p:sp>
      <p:sp>
        <p:nvSpPr>
          <p:cNvPr id="5" name="Content Placeholder 4"/>
          <p:cNvSpPr>
            <a:spLocks noGrp="1"/>
          </p:cNvSpPr>
          <p:nvPr>
            <p:ph idx="1"/>
          </p:nvPr>
        </p:nvSpPr>
        <p:spPr>
          <a:xfrm>
            <a:off x="457200" y="1066800"/>
            <a:ext cx="8229600" cy="5059363"/>
          </a:xfrm>
        </p:spPr>
        <p:txBody>
          <a:bodyPr>
            <a:normAutofit fontScale="85000" lnSpcReduction="20000"/>
          </a:bodyPr>
          <a:lstStyle/>
          <a:p>
            <a:pPr>
              <a:buNone/>
            </a:pPr>
            <a:r>
              <a:rPr lang="en-US" sz="2800" dirty="0" smtClean="0"/>
              <a:t> </a:t>
            </a:r>
            <a:r>
              <a:rPr lang="hr-HR" sz="2800" dirty="0" smtClean="0"/>
              <a:t>     </a:t>
            </a:r>
            <a:r>
              <a:rPr lang="hr-HR" sz="2800" b="1" dirty="0" smtClean="0"/>
              <a:t>UVOD</a:t>
            </a:r>
            <a:r>
              <a:rPr lang="hr-HR" sz="2800" dirty="0" smtClean="0"/>
              <a:t/>
            </a:r>
            <a:br>
              <a:rPr lang="hr-HR" sz="2800" dirty="0" smtClean="0"/>
            </a:br>
            <a:r>
              <a:rPr lang="hr-HR" sz="2800" dirty="0" smtClean="0"/>
              <a:t>-  T</a:t>
            </a:r>
            <a:r>
              <a:rPr lang="en-US" sz="2800" dirty="0" smtClean="0"/>
              <a:t>roškovi prijevoza tereta od mjesta proizvođača do skladišta, prerađivača i do potrošača </a:t>
            </a:r>
            <a:r>
              <a:rPr lang="hr-HR" sz="2800" b="1" dirty="0" smtClean="0"/>
              <a:t>direktno </a:t>
            </a:r>
            <a:r>
              <a:rPr lang="en-US" sz="2800" b="1" dirty="0" smtClean="0"/>
              <a:t>utječu na povećanje cijene proizvoda</a:t>
            </a:r>
            <a:r>
              <a:rPr lang="hr-HR" sz="2800" dirty="0" smtClean="0"/>
              <a:t>. E</a:t>
            </a:r>
            <a:r>
              <a:rPr lang="en-US" sz="2800" dirty="0" smtClean="0"/>
              <a:t>konomski je opravdano težiti što većem smanjenju troškova, a sa stajališta prijevoznika obaviti prijevoz uz ostvarenje što veće dobiti. U oba slučaja preporučuje se optimizacija prijevoza tereta bez obzira jesu li kriterij optimalnosti troškovi prijevoza ili ostvarena dobit, odnosno prihodi.</a:t>
            </a:r>
            <a:endParaRPr lang="hr-HR" sz="2800" dirty="0" smtClean="0"/>
          </a:p>
          <a:p>
            <a:r>
              <a:rPr lang="en-US" sz="2800" dirty="0" smtClean="0"/>
              <a:t>Morska kontejnerska transportna tehnologija ujedinjuje tri bitna elementa : </a:t>
            </a:r>
            <a:r>
              <a:rPr lang="hr-HR" sz="2800" b="1" dirty="0" smtClean="0"/>
              <a:t>(1)</a:t>
            </a:r>
            <a:r>
              <a:rPr lang="en-US" sz="2800" b="1" dirty="0" smtClean="0"/>
              <a:t>kontejner </a:t>
            </a:r>
            <a:r>
              <a:rPr lang="en-US" sz="2800" dirty="0" smtClean="0"/>
              <a:t>kao tehničko sredstvo u koje se smješta teret, </a:t>
            </a:r>
            <a:r>
              <a:rPr lang="hr-HR" sz="2800" b="1" dirty="0" smtClean="0"/>
              <a:t>(2)</a:t>
            </a:r>
            <a:r>
              <a:rPr lang="en-US" sz="2800" b="1" dirty="0" smtClean="0"/>
              <a:t>lučki kontejnerski terminal </a:t>
            </a:r>
            <a:r>
              <a:rPr lang="en-US" sz="2800" dirty="0" smtClean="0"/>
              <a:t>kao prostor u luci s izgrađenom specifičnom infrastrukturom radi obavljanja operacija ukrcaja, iskrcaja i prekrcaja kontejnera</a:t>
            </a:r>
            <a:r>
              <a:rPr lang="hr-HR" sz="2800" dirty="0" smtClean="0"/>
              <a:t> i </a:t>
            </a:r>
            <a:r>
              <a:rPr lang="hr-HR" sz="2800" b="1" dirty="0" smtClean="0"/>
              <a:t>(3)</a:t>
            </a:r>
            <a:r>
              <a:rPr lang="en-US" sz="2800" b="1" dirty="0" smtClean="0"/>
              <a:t> kontejnerski brod </a:t>
            </a:r>
            <a:r>
              <a:rPr lang="en-US" sz="2800" dirty="0" smtClean="0"/>
              <a:t>kao plovno prijevozno sredstvo kojim se kontejneri prevoze od ishodišne do odredišne luke.</a:t>
            </a:r>
            <a:endParaRPr lang="hr-HR" sz="2800" dirty="0" smtClean="0"/>
          </a:p>
          <a:p>
            <a:endParaRPr lang="hr-HR" sz="2800" b="1" dirty="0"/>
          </a:p>
        </p:txBody>
      </p:sp>
    </p:spTree>
    <p:extLst>
      <p:ext uri="{BB962C8B-B14F-4D97-AF65-F5344CB8AC3E}">
        <p14:creationId xmlns:p14="http://schemas.microsoft.com/office/powerpoint/2010/main" val="1143447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RJEŠENJE NUMERIČKOG PRIMJERA</a:t>
            </a:r>
            <a:endParaRPr lang="hr-HR" sz="3200"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hr-HR" dirty="0" smtClean="0"/>
              <a:t>- </a:t>
            </a:r>
            <a:r>
              <a:rPr lang="en-US" b="1" dirty="0" smtClean="0"/>
              <a:t>Problem prijevoza ISO kontejnera rješ</a:t>
            </a:r>
            <a:r>
              <a:rPr lang="hr-HR" b="1" dirty="0" smtClean="0"/>
              <a:t>en</a:t>
            </a:r>
            <a:r>
              <a:rPr lang="en-US" b="1" dirty="0" smtClean="0"/>
              <a:t> je pomoću metode “North-West Corner Rule” i MODI metode. Prema optimalnom programu transport ISO kontejnera trebalo bi organizirati na sljedeći način:</a:t>
            </a:r>
            <a:endParaRPr lang="hr-HR" b="1" dirty="0" smtClean="0"/>
          </a:p>
          <a:p>
            <a:r>
              <a:rPr lang="en-US" dirty="0" smtClean="0"/>
              <a:t> </a:t>
            </a:r>
            <a:endParaRPr lang="hr-HR" dirty="0" smtClean="0"/>
          </a:p>
          <a:p>
            <a:pPr lvl="0"/>
            <a:r>
              <a:rPr lang="en-US" b="1" dirty="0" smtClean="0"/>
              <a:t>iz luke ukrcaja A</a:t>
            </a:r>
            <a:r>
              <a:rPr lang="en-US" b="1" baseline="-25000" dirty="0" smtClean="0"/>
              <a:t>1</a:t>
            </a:r>
            <a:r>
              <a:rPr lang="en-US" b="1" dirty="0" smtClean="0"/>
              <a:t> prevesti: 380 TEU za luku B</a:t>
            </a:r>
            <a:r>
              <a:rPr lang="en-US" b="1" baseline="-25000" dirty="0" smtClean="0"/>
              <a:t>2</a:t>
            </a:r>
            <a:r>
              <a:rPr lang="en-US" b="1" dirty="0" smtClean="0"/>
              <a:t>, 120 TEU za luku B</a:t>
            </a:r>
            <a:r>
              <a:rPr lang="en-US" b="1" baseline="-25000" dirty="0" smtClean="0"/>
              <a:t>3</a:t>
            </a:r>
            <a:r>
              <a:rPr lang="en-US" b="1" dirty="0" smtClean="0"/>
              <a:t>, 200 TEU za luku B</a:t>
            </a:r>
            <a:r>
              <a:rPr lang="en-US" b="1" baseline="-25000" dirty="0" smtClean="0"/>
              <a:t>4</a:t>
            </a:r>
            <a:r>
              <a:rPr lang="en-US" b="1" dirty="0" smtClean="0"/>
              <a:t>,</a:t>
            </a:r>
            <a:endParaRPr lang="hr-HR" b="1" dirty="0" smtClean="0"/>
          </a:p>
          <a:p>
            <a:pPr lvl="0"/>
            <a:r>
              <a:rPr lang="en-US" b="1" dirty="0" smtClean="0"/>
              <a:t>iz luke ukrcaja A</a:t>
            </a:r>
            <a:r>
              <a:rPr lang="en-US" b="1" baseline="-25000" dirty="0" smtClean="0"/>
              <a:t>2</a:t>
            </a:r>
            <a:r>
              <a:rPr lang="en-US" b="1" dirty="0" smtClean="0"/>
              <a:t>: 500 TEU za luku B</a:t>
            </a:r>
            <a:r>
              <a:rPr lang="en-US" b="1" baseline="-25000" dirty="0" smtClean="0"/>
              <a:t>3</a:t>
            </a:r>
            <a:r>
              <a:rPr lang="en-US" b="1" dirty="0" smtClean="0"/>
              <a:t>,</a:t>
            </a:r>
            <a:endParaRPr lang="hr-HR" b="1" dirty="0" smtClean="0"/>
          </a:p>
          <a:p>
            <a:pPr lvl="0"/>
            <a:r>
              <a:rPr lang="en-US" b="1" dirty="0" smtClean="0"/>
              <a:t>iz luke ukrcaja A</a:t>
            </a:r>
            <a:r>
              <a:rPr lang="en-US" b="1" baseline="-25000" dirty="0" smtClean="0"/>
              <a:t>3</a:t>
            </a:r>
            <a:r>
              <a:rPr lang="en-US" b="1" dirty="0" smtClean="0"/>
              <a:t> 400 TEU za luku B</a:t>
            </a:r>
            <a:r>
              <a:rPr lang="en-US" b="1" baseline="-25000" dirty="0" smtClean="0"/>
              <a:t>1</a:t>
            </a:r>
            <a:r>
              <a:rPr lang="en-US" b="1" dirty="0" smtClean="0"/>
              <a:t>,</a:t>
            </a:r>
            <a:endParaRPr lang="hr-HR" b="1" dirty="0" smtClean="0"/>
          </a:p>
          <a:p>
            <a:pPr lvl="0"/>
            <a:r>
              <a:rPr lang="en-US" b="1" dirty="0" smtClean="0"/>
              <a:t>iz luke ukrcaja A</a:t>
            </a:r>
            <a:r>
              <a:rPr lang="en-US" b="1" baseline="-25000" dirty="0" smtClean="0"/>
              <a:t>4</a:t>
            </a:r>
            <a:r>
              <a:rPr lang="en-US" b="1" dirty="0" smtClean="0"/>
              <a:t> 160 TEU za luku B</a:t>
            </a:r>
            <a:r>
              <a:rPr lang="en-US" b="1" baseline="-25000" dirty="0" smtClean="0"/>
              <a:t>1</a:t>
            </a:r>
            <a:r>
              <a:rPr lang="en-US" b="1" dirty="0" smtClean="0"/>
              <a:t> te 240 TEU za luku B</a:t>
            </a:r>
            <a:r>
              <a:rPr lang="en-US" b="1" baseline="-25000" dirty="0" smtClean="0"/>
              <a:t>4</a:t>
            </a:r>
            <a:r>
              <a:rPr lang="en-US" b="1" dirty="0" smtClean="0"/>
              <a:t>.</a:t>
            </a:r>
            <a:endParaRPr lang="hr-HR" b="1" dirty="0" smtClean="0"/>
          </a:p>
          <a:p>
            <a:r>
              <a:rPr lang="en-US" b="1" dirty="0" smtClean="0"/>
              <a:t> </a:t>
            </a:r>
            <a:endParaRPr lang="hr-HR" b="1" dirty="0" smtClean="0"/>
          </a:p>
          <a:p>
            <a:r>
              <a:rPr lang="en-US" b="1" dirty="0" smtClean="0"/>
              <a:t>Vrijednost </a:t>
            </a:r>
            <a:r>
              <a:rPr lang="hr-HR" b="1" dirty="0" smtClean="0"/>
              <a:t>dobivenog </a:t>
            </a:r>
            <a:r>
              <a:rPr lang="en-US" b="1" dirty="0" smtClean="0"/>
              <a:t>optimalnog programa prijevoza iznosi :</a:t>
            </a:r>
            <a:endParaRPr lang="hr-HR" b="1" dirty="0" smtClean="0"/>
          </a:p>
          <a:p>
            <a:r>
              <a:rPr lang="en-US" b="1" dirty="0" smtClean="0"/>
              <a:t>Min Z = 5 663 520 TEU-NM, odnosno Min Z = 12 420 TEU-dana</a:t>
            </a:r>
            <a:r>
              <a:rPr lang="en-US" dirty="0" smtClean="0"/>
              <a:t>.</a:t>
            </a:r>
            <a:endParaRPr lang="hr-HR" dirty="0" smtClean="0"/>
          </a:p>
          <a:p>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GRAFIČKI PRIKAZ OPTIMALNOG RJEŠENJA (ispravak na slici umjesto180 treba biti 160)</a:t>
            </a:r>
            <a:endParaRPr lang="hr-HR" sz="3200" b="1" dirty="0"/>
          </a:p>
        </p:txBody>
      </p:sp>
      <p:pic>
        <p:nvPicPr>
          <p:cNvPr id="33794" name="Picture 2" descr="C:\Users\Kos\Documents\IMG_1224.JPG"/>
          <p:cNvPicPr>
            <a:picLocks noGrp="1" noChangeAspect="1" noChangeArrowheads="1"/>
          </p:cNvPicPr>
          <p:nvPr>
            <p:ph idx="1"/>
          </p:nvPr>
        </p:nvPicPr>
        <p:blipFill>
          <a:blip r:embed="rId2" cstate="print"/>
          <a:srcRect/>
          <a:stretch>
            <a:fillRect/>
          </a:stretch>
        </p:blipFill>
        <p:spPr bwMode="auto">
          <a:xfrm>
            <a:off x="1295400" y="1295400"/>
            <a:ext cx="6553199" cy="516015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DUAL POSTAVLJENOG PROBLEMA</a:t>
            </a:r>
            <a:endParaRPr lang="hr-HR" sz="3200" b="1" dirty="0"/>
          </a:p>
        </p:txBody>
      </p:sp>
      <p:sp>
        <p:nvSpPr>
          <p:cNvPr id="3" name="Content Placeholder 2"/>
          <p:cNvSpPr>
            <a:spLocks noGrp="1"/>
          </p:cNvSpPr>
          <p:nvPr>
            <p:ph idx="1"/>
          </p:nvPr>
        </p:nvSpPr>
        <p:spPr>
          <a:xfrm>
            <a:off x="457200" y="1143000"/>
            <a:ext cx="8229600" cy="4983163"/>
          </a:xfrm>
        </p:spPr>
        <p:txBody>
          <a:bodyPr>
            <a:normAutofit/>
          </a:bodyPr>
          <a:lstStyle/>
          <a:p>
            <a:r>
              <a:rPr lang="hr-HR" sz="2000" dirty="0" smtClean="0"/>
              <a:t>- </a:t>
            </a:r>
            <a:r>
              <a:rPr lang="en-US" sz="2000" b="1" dirty="0" smtClean="0"/>
              <a:t>Matematički model duala problema prijevoza kontejnera glasi:</a:t>
            </a:r>
            <a:r>
              <a:rPr lang="hr-HR" sz="2000" b="1" dirty="0" smtClean="0"/>
              <a:t>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
            </a:r>
            <a:br>
              <a:rPr lang="hr-HR" sz="2000" b="1" dirty="0" smtClean="0"/>
            </a:br>
            <a:r>
              <a:rPr lang="hr-HR" sz="2000" b="1" dirty="0" smtClean="0"/>
              <a:t>Luke ukrcaja :</a:t>
            </a:r>
            <a:br>
              <a:rPr lang="hr-HR" sz="2000" b="1" dirty="0" smtClean="0"/>
            </a:br>
            <a:r>
              <a:rPr lang="hr-HR" sz="2000" b="1" dirty="0" smtClean="0"/>
              <a:t>700, 500 , 400 , 400 – ponuda</a:t>
            </a:r>
            <a:br>
              <a:rPr lang="hr-HR" sz="2000" b="1" dirty="0" smtClean="0"/>
            </a:br>
            <a:r>
              <a:rPr lang="hr-HR" sz="2000" b="1" dirty="0" smtClean="0"/>
              <a:t>Luke iskrcaja :</a:t>
            </a:r>
            <a:br>
              <a:rPr lang="hr-HR" sz="2000" b="1" dirty="0" smtClean="0"/>
            </a:br>
            <a:r>
              <a:rPr lang="hr-HR" sz="2000" b="1" dirty="0" smtClean="0"/>
              <a:t> 560 , 380 , 620 , 440 - potražnja</a:t>
            </a:r>
          </a:p>
          <a:p>
            <a:endParaRPr lang="hr-HR" sz="2000" dirty="0"/>
          </a:p>
        </p:txBody>
      </p:sp>
      <p:pic>
        <p:nvPicPr>
          <p:cNvPr id="5" name="Picture 2" descr="C:\Users\Kos\Documents\IMG_1225.JPG"/>
          <p:cNvPicPr>
            <a:picLocks noChangeAspect="1" noChangeArrowheads="1"/>
          </p:cNvPicPr>
          <p:nvPr/>
        </p:nvPicPr>
        <p:blipFill>
          <a:blip r:embed="rId2" cstate="print"/>
          <a:srcRect/>
          <a:stretch>
            <a:fillRect/>
          </a:stretch>
        </p:blipFill>
        <p:spPr bwMode="auto">
          <a:xfrm>
            <a:off x="381000" y="1600200"/>
            <a:ext cx="4343400" cy="3276600"/>
          </a:xfrm>
          <a:prstGeom prst="rect">
            <a:avLst/>
          </a:prstGeom>
          <a:noFill/>
        </p:spPr>
      </p:pic>
      <p:pic>
        <p:nvPicPr>
          <p:cNvPr id="8" name="Picture 4" descr="C:\Users\Kos\Documents\IMG_1226.JPG"/>
          <p:cNvPicPr>
            <a:picLocks noChangeAspect="1" noChangeArrowheads="1"/>
          </p:cNvPicPr>
          <p:nvPr/>
        </p:nvPicPr>
        <p:blipFill>
          <a:blip r:embed="rId3" cstate="print"/>
          <a:srcRect/>
          <a:stretch>
            <a:fillRect/>
          </a:stretch>
        </p:blipFill>
        <p:spPr bwMode="auto">
          <a:xfrm>
            <a:off x="5105400" y="1600200"/>
            <a:ext cx="3505200" cy="2872770"/>
          </a:xfrm>
          <a:prstGeom prst="rect">
            <a:avLst/>
          </a:prstGeom>
          <a:noFill/>
        </p:spPr>
      </p:pic>
      <p:pic>
        <p:nvPicPr>
          <p:cNvPr id="9" name="Picture 2" descr="C:\Users\Kos\Documents\IMG_1221.JPG"/>
          <p:cNvPicPr>
            <a:picLocks noChangeAspect="1" noChangeArrowheads="1"/>
          </p:cNvPicPr>
          <p:nvPr/>
        </p:nvPicPr>
        <p:blipFill>
          <a:blip r:embed="rId4" cstate="print"/>
          <a:srcRect/>
          <a:stretch>
            <a:fillRect/>
          </a:stretch>
        </p:blipFill>
        <p:spPr bwMode="auto">
          <a:xfrm>
            <a:off x="4882192" y="4800600"/>
            <a:ext cx="4261808" cy="18034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RJEŠAVANJE  DUALNOG  PROBLEMA</a:t>
            </a:r>
            <a:endParaRPr lang="hr-HR" sz="3200" b="1" dirty="0"/>
          </a:p>
        </p:txBody>
      </p:sp>
      <p:sp>
        <p:nvSpPr>
          <p:cNvPr id="3" name="Content Placeholder 2"/>
          <p:cNvSpPr>
            <a:spLocks noGrp="1"/>
          </p:cNvSpPr>
          <p:nvPr>
            <p:ph idx="1"/>
          </p:nvPr>
        </p:nvSpPr>
        <p:spPr>
          <a:xfrm>
            <a:off x="457200" y="1295400"/>
            <a:ext cx="8229600" cy="5105400"/>
          </a:xfrm>
        </p:spPr>
        <p:txBody>
          <a:bodyPr>
            <a:normAutofit/>
          </a:bodyPr>
          <a:lstStyle/>
          <a:p>
            <a:r>
              <a:rPr lang="hr-HR" sz="2000" dirty="0" smtClean="0"/>
              <a:t>- </a:t>
            </a:r>
            <a:r>
              <a:rPr lang="en-US" sz="2000" b="1" dirty="0" smtClean="0"/>
              <a:t>Dualni problem  rješava se simpleks metodom, međutim, optimalno se rješenje može dobiti i rješavanjem primala primjenom prethodno navedenih metoda (MODI-metodom) pri čemu s</a:t>
            </a:r>
            <a:r>
              <a:rPr lang="hr-HR" sz="2000" b="1" dirty="0" smtClean="0"/>
              <a:t>e</a:t>
            </a:r>
            <a:r>
              <a:rPr lang="en-US" sz="2000" b="1" dirty="0" smtClean="0"/>
              <a:t> dobi</a:t>
            </a:r>
            <a:r>
              <a:rPr lang="hr-HR" sz="2000" b="1" dirty="0" smtClean="0"/>
              <a:t>ju</a:t>
            </a:r>
            <a:r>
              <a:rPr lang="en-US" sz="2000" b="1" dirty="0" smtClean="0"/>
              <a:t> ove vrijednosti dualnih varijabli</a:t>
            </a:r>
            <a:r>
              <a:rPr lang="en-US" sz="2000" dirty="0" smtClean="0"/>
              <a:t>:</a:t>
            </a:r>
            <a:endParaRPr lang="hr-HR" dirty="0" smtClean="0"/>
          </a:p>
          <a:p>
            <a:r>
              <a:rPr lang="en-US" sz="1800" b="1" i="1" dirty="0" smtClean="0"/>
              <a:t>u</a:t>
            </a:r>
            <a:r>
              <a:rPr lang="en-US" sz="1800" b="1" baseline="-25000" dirty="0" smtClean="0"/>
              <a:t>1</a:t>
            </a:r>
            <a:r>
              <a:rPr lang="en-US" sz="1800" b="1" dirty="0" smtClean="0"/>
              <a:t> =         0,  </a:t>
            </a:r>
            <a:r>
              <a:rPr lang="en-US" sz="1800" b="1" i="1" dirty="0" smtClean="0"/>
              <a:t>u</a:t>
            </a:r>
            <a:r>
              <a:rPr lang="en-US" sz="1800" b="1" baseline="-25000" dirty="0" smtClean="0"/>
              <a:t>2 </a:t>
            </a:r>
            <a:r>
              <a:rPr lang="en-US" sz="1800" b="1" dirty="0" smtClean="0">
                <a:solidFill>
                  <a:srgbClr val="FF0000"/>
                </a:solidFill>
              </a:rPr>
              <a:t>= –1368</a:t>
            </a:r>
            <a:r>
              <a:rPr lang="en-US" sz="1800" b="1" dirty="0" smtClean="0"/>
              <a:t>,   </a:t>
            </a:r>
            <a:r>
              <a:rPr lang="en-US" sz="1800" b="1" i="1" dirty="0" smtClean="0"/>
              <a:t>u</a:t>
            </a:r>
            <a:r>
              <a:rPr lang="en-US" sz="1800" b="1" baseline="-25000" dirty="0" smtClean="0"/>
              <a:t>3</a:t>
            </a:r>
            <a:r>
              <a:rPr lang="en-US" sz="1800" b="1" dirty="0" smtClean="0"/>
              <a:t> =  1824, </a:t>
            </a:r>
            <a:r>
              <a:rPr lang="en-US" sz="1800" b="1" i="1" dirty="0" smtClean="0"/>
              <a:t> u</a:t>
            </a:r>
            <a:r>
              <a:rPr lang="en-US" sz="1800" b="1" baseline="-25000" dirty="0" smtClean="0"/>
              <a:t>4</a:t>
            </a:r>
            <a:r>
              <a:rPr lang="en-US" sz="1800" b="1" dirty="0" smtClean="0"/>
              <a:t>  = 3192</a:t>
            </a:r>
            <a:r>
              <a:rPr lang="en-US" sz="1800" b="1" dirty="0" smtClean="0"/>
              <a:t>,</a:t>
            </a:r>
            <a:r>
              <a:rPr lang="hr-HR" sz="1800" b="1" dirty="0"/>
              <a:t> </a:t>
            </a:r>
            <a:r>
              <a:rPr lang="hr-HR" sz="1800" b="1" dirty="0" smtClean="0"/>
              <a:t>           Luke </a:t>
            </a:r>
            <a:r>
              <a:rPr lang="hr-HR" sz="1800" b="1" dirty="0"/>
              <a:t>ukrcaja </a:t>
            </a:r>
            <a:r>
              <a:rPr lang="hr-HR" sz="1800" b="1" dirty="0" smtClean="0"/>
              <a:t> (ponuda) :</a:t>
            </a:r>
            <a:r>
              <a:rPr lang="hr-HR" sz="1800" b="1" dirty="0"/>
              <a:t/>
            </a:r>
            <a:br>
              <a:rPr lang="hr-HR" sz="1800" b="1" dirty="0"/>
            </a:br>
            <a:r>
              <a:rPr lang="hr-HR" sz="1800" b="1" dirty="0" smtClean="0"/>
              <a:t>                                                                                                    700</a:t>
            </a:r>
            <a:r>
              <a:rPr lang="hr-HR" sz="1800" b="1" dirty="0"/>
              <a:t>, 500 , 400 , 400 </a:t>
            </a:r>
            <a:r>
              <a:rPr lang="hr-HR" sz="1800" b="1" dirty="0" smtClean="0"/>
              <a:t>   </a:t>
            </a:r>
            <a:endParaRPr lang="hr-HR" sz="1800" b="1" dirty="0" smtClean="0"/>
          </a:p>
          <a:p>
            <a:r>
              <a:rPr lang="en-GB" sz="1800" b="1" i="1" dirty="0" smtClean="0"/>
              <a:t>v</a:t>
            </a:r>
            <a:r>
              <a:rPr lang="en-GB" sz="1800" b="1" baseline="-25000" dirty="0" smtClean="0"/>
              <a:t>1</a:t>
            </a:r>
            <a:r>
              <a:rPr lang="en-GB" sz="1800" b="1" dirty="0" smtClean="0"/>
              <a:t> </a:t>
            </a:r>
            <a:r>
              <a:rPr lang="en-GB" sz="1800" b="1" dirty="0" smtClean="0">
                <a:solidFill>
                  <a:srgbClr val="FF0000"/>
                </a:solidFill>
              </a:rPr>
              <a:t>= –1368</a:t>
            </a:r>
            <a:r>
              <a:rPr lang="en-GB" sz="1800" b="1" dirty="0" smtClean="0"/>
              <a:t>,  </a:t>
            </a:r>
            <a:r>
              <a:rPr lang="en-GB" sz="1800" b="1" i="1" dirty="0" smtClean="0"/>
              <a:t>v</a:t>
            </a:r>
            <a:r>
              <a:rPr lang="en-GB" sz="1800" b="1" baseline="-25000" dirty="0" smtClean="0"/>
              <a:t>2</a:t>
            </a:r>
            <a:r>
              <a:rPr lang="en-GB" sz="1800" b="1" dirty="0" smtClean="0"/>
              <a:t> =   2736,   </a:t>
            </a:r>
            <a:r>
              <a:rPr lang="en-GB" sz="1800" b="1" i="1" dirty="0" smtClean="0"/>
              <a:t>v</a:t>
            </a:r>
            <a:r>
              <a:rPr lang="en-GB" sz="1800" b="1" baseline="-25000" dirty="0" smtClean="0"/>
              <a:t>3</a:t>
            </a:r>
            <a:r>
              <a:rPr lang="en-GB" sz="1800" b="1" dirty="0" smtClean="0"/>
              <a:t> =  3648,  </a:t>
            </a:r>
            <a:r>
              <a:rPr lang="en-GB" sz="1800" b="1" i="1" dirty="0" smtClean="0"/>
              <a:t>v</a:t>
            </a:r>
            <a:r>
              <a:rPr lang="en-GB" sz="1800" b="1" baseline="-25000" dirty="0" smtClean="0"/>
              <a:t>4</a:t>
            </a:r>
            <a:r>
              <a:rPr lang="en-GB" sz="1800" b="1" dirty="0" smtClean="0"/>
              <a:t>  = </a:t>
            </a:r>
            <a:r>
              <a:rPr lang="en-GB" sz="1800" b="1" dirty="0" smtClean="0"/>
              <a:t>4104</a:t>
            </a:r>
            <a:r>
              <a:rPr lang="hr-HR" sz="1800" b="1" dirty="0" smtClean="0"/>
              <a:t>.             Luke iskrcaja  (potražnja) :</a:t>
            </a:r>
            <a:br>
              <a:rPr lang="hr-HR" sz="1800" b="1" dirty="0" smtClean="0"/>
            </a:br>
            <a:r>
              <a:rPr lang="hr-HR" sz="1800" b="1" dirty="0"/>
              <a:t>                                                                                               </a:t>
            </a:r>
            <a:r>
              <a:rPr lang="hr-HR" sz="1800" b="1" dirty="0" smtClean="0"/>
              <a:t>      560 </a:t>
            </a:r>
            <a:r>
              <a:rPr lang="hr-HR" sz="1800" b="1" dirty="0"/>
              <a:t>, 380 , 620 , </a:t>
            </a:r>
            <a:r>
              <a:rPr lang="hr-HR" sz="1800" b="1" dirty="0" smtClean="0"/>
              <a:t>440  </a:t>
            </a:r>
            <a:r>
              <a:rPr lang="hr-HR" sz="1800" b="1" dirty="0" err="1" smtClean="0"/>
              <a:t>pppotrpotražnja</a:t>
            </a:r>
            <a:endParaRPr lang="hr-HR" sz="1800" b="1" dirty="0"/>
          </a:p>
        </p:txBody>
      </p:sp>
      <p:pic>
        <p:nvPicPr>
          <p:cNvPr id="4" name="Picture 2" descr="C:\Users\Kos\Documents\IMG_1225.JPG"/>
          <p:cNvPicPr>
            <a:picLocks noChangeAspect="1" noChangeArrowheads="1"/>
          </p:cNvPicPr>
          <p:nvPr/>
        </p:nvPicPr>
        <p:blipFill>
          <a:blip r:embed="rId2" cstate="print"/>
          <a:srcRect/>
          <a:stretch>
            <a:fillRect/>
          </a:stretch>
        </p:blipFill>
        <p:spPr bwMode="auto">
          <a:xfrm>
            <a:off x="304800" y="3657600"/>
            <a:ext cx="2971800" cy="2743200"/>
          </a:xfrm>
          <a:prstGeom prst="rect">
            <a:avLst/>
          </a:prstGeom>
          <a:noFill/>
        </p:spPr>
      </p:pic>
      <p:pic>
        <p:nvPicPr>
          <p:cNvPr id="5" name="Picture 4" descr="C:\Users\Kos\Documents\IMG_1226.JPG"/>
          <p:cNvPicPr>
            <a:picLocks noChangeAspect="1" noChangeArrowheads="1"/>
          </p:cNvPicPr>
          <p:nvPr/>
        </p:nvPicPr>
        <p:blipFill>
          <a:blip r:embed="rId3" cstate="print"/>
          <a:srcRect/>
          <a:stretch>
            <a:fillRect/>
          </a:stretch>
        </p:blipFill>
        <p:spPr bwMode="auto">
          <a:xfrm>
            <a:off x="3276600" y="3808615"/>
            <a:ext cx="2590800" cy="2590800"/>
          </a:xfrm>
          <a:prstGeom prst="rect">
            <a:avLst/>
          </a:prstGeom>
          <a:noFill/>
        </p:spPr>
      </p:pic>
      <p:pic>
        <p:nvPicPr>
          <p:cNvPr id="6" name="Picture 2" descr="C:\Users\Kos\Documents\IMG_1221.JPG"/>
          <p:cNvPicPr>
            <a:picLocks noChangeAspect="1" noChangeArrowheads="1"/>
          </p:cNvPicPr>
          <p:nvPr/>
        </p:nvPicPr>
        <p:blipFill>
          <a:blip r:embed="rId4" cstate="print"/>
          <a:srcRect/>
          <a:stretch>
            <a:fillRect/>
          </a:stretch>
        </p:blipFill>
        <p:spPr bwMode="auto">
          <a:xfrm>
            <a:off x="5866502" y="4569230"/>
            <a:ext cx="2821197" cy="1981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200" b="1" dirty="0" smtClean="0"/>
              <a:t>RJEŠAVANJE  DUALNOG  PROBLEMA</a:t>
            </a:r>
            <a:endParaRPr lang="hr-HR" sz="3200"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b="1" i="1" dirty="0" smtClean="0"/>
              <a:t>u</a:t>
            </a:r>
            <a:r>
              <a:rPr lang="en-US" b="1" baseline="-25000" dirty="0" smtClean="0"/>
              <a:t>1</a:t>
            </a:r>
            <a:r>
              <a:rPr lang="en-US" b="1" dirty="0" smtClean="0"/>
              <a:t> =         0,  </a:t>
            </a:r>
            <a:r>
              <a:rPr lang="en-US" b="1" i="1" dirty="0" smtClean="0">
                <a:solidFill>
                  <a:srgbClr val="FF0000"/>
                </a:solidFill>
              </a:rPr>
              <a:t>u</a:t>
            </a:r>
            <a:r>
              <a:rPr lang="en-US" b="1" baseline="-25000" dirty="0" smtClean="0">
                <a:solidFill>
                  <a:srgbClr val="FF0000"/>
                </a:solidFill>
              </a:rPr>
              <a:t>2</a:t>
            </a:r>
            <a:r>
              <a:rPr lang="en-US" b="1" baseline="-25000" dirty="0" smtClean="0"/>
              <a:t> </a:t>
            </a:r>
            <a:r>
              <a:rPr lang="en-US" b="1" dirty="0" smtClean="0">
                <a:solidFill>
                  <a:srgbClr val="FF0000"/>
                </a:solidFill>
              </a:rPr>
              <a:t>= –1368</a:t>
            </a:r>
            <a:r>
              <a:rPr lang="en-US" b="1" dirty="0" smtClean="0"/>
              <a:t>,   </a:t>
            </a:r>
            <a:r>
              <a:rPr lang="en-US" b="1" i="1" dirty="0" smtClean="0"/>
              <a:t>u</a:t>
            </a:r>
            <a:r>
              <a:rPr lang="en-US" b="1" baseline="-25000" dirty="0" smtClean="0"/>
              <a:t>3</a:t>
            </a:r>
            <a:r>
              <a:rPr lang="en-US" b="1" dirty="0" smtClean="0"/>
              <a:t> =  1824, </a:t>
            </a:r>
            <a:r>
              <a:rPr lang="en-US" b="1" i="1" dirty="0" smtClean="0"/>
              <a:t> u</a:t>
            </a:r>
            <a:r>
              <a:rPr lang="en-US" b="1" baseline="-25000" dirty="0" smtClean="0"/>
              <a:t>4</a:t>
            </a:r>
            <a:r>
              <a:rPr lang="en-US" b="1" dirty="0" smtClean="0"/>
              <a:t>  = 3192,</a:t>
            </a:r>
            <a:endParaRPr lang="hr-HR" b="1" dirty="0" smtClean="0"/>
          </a:p>
          <a:p>
            <a:r>
              <a:rPr lang="en-US" b="1" i="1" dirty="0" smtClean="0">
                <a:solidFill>
                  <a:srgbClr val="FF0000"/>
                </a:solidFill>
              </a:rPr>
              <a:t>v</a:t>
            </a:r>
            <a:r>
              <a:rPr lang="en-US" b="1" baseline="-25000" dirty="0" smtClean="0">
                <a:solidFill>
                  <a:srgbClr val="FF0000"/>
                </a:solidFill>
              </a:rPr>
              <a:t>1</a:t>
            </a:r>
            <a:r>
              <a:rPr lang="en-US" b="1" dirty="0" smtClean="0">
                <a:solidFill>
                  <a:srgbClr val="FF0000"/>
                </a:solidFill>
              </a:rPr>
              <a:t> = –1368</a:t>
            </a:r>
            <a:r>
              <a:rPr lang="en-US" b="1" dirty="0" smtClean="0"/>
              <a:t>,  </a:t>
            </a:r>
            <a:r>
              <a:rPr lang="en-US" b="1" i="1" dirty="0" smtClean="0"/>
              <a:t>v</a:t>
            </a:r>
            <a:r>
              <a:rPr lang="en-US" b="1" baseline="-25000" dirty="0" smtClean="0"/>
              <a:t>2</a:t>
            </a:r>
            <a:r>
              <a:rPr lang="en-US" b="1" dirty="0" smtClean="0"/>
              <a:t> =   2736,   </a:t>
            </a:r>
            <a:r>
              <a:rPr lang="en-US" b="1" i="1" dirty="0" smtClean="0"/>
              <a:t>v</a:t>
            </a:r>
            <a:r>
              <a:rPr lang="en-US" b="1" baseline="-25000" dirty="0" smtClean="0"/>
              <a:t>3</a:t>
            </a:r>
            <a:r>
              <a:rPr lang="en-US" b="1" dirty="0" smtClean="0"/>
              <a:t> =  3648,  </a:t>
            </a:r>
            <a:r>
              <a:rPr lang="en-US" b="1" i="1" dirty="0" smtClean="0"/>
              <a:t>v</a:t>
            </a:r>
            <a:r>
              <a:rPr lang="en-US" b="1" baseline="-25000" dirty="0" smtClean="0"/>
              <a:t>4</a:t>
            </a:r>
            <a:r>
              <a:rPr lang="en-US" b="1" dirty="0" smtClean="0"/>
              <a:t>  = 4104.</a:t>
            </a:r>
            <a:endParaRPr lang="hr-HR" b="1" dirty="0" smtClean="0"/>
          </a:p>
          <a:p>
            <a:r>
              <a:rPr lang="en-US" dirty="0" smtClean="0"/>
              <a:t> </a:t>
            </a:r>
            <a:endParaRPr lang="hr-HR" dirty="0" smtClean="0"/>
          </a:p>
          <a:p>
            <a:r>
              <a:rPr lang="hr-HR" dirty="0" smtClean="0"/>
              <a:t>- </a:t>
            </a:r>
            <a:r>
              <a:rPr lang="en-US" b="1" dirty="0" smtClean="0">
                <a:solidFill>
                  <a:srgbClr val="FF0000"/>
                </a:solidFill>
              </a:rPr>
              <a:t>Pozitivne vrijednosti </a:t>
            </a:r>
            <a:r>
              <a:rPr lang="en-US" b="1" dirty="0" smtClean="0"/>
              <a:t>varijabli duala koje se odnose na luke ukrcaja</a:t>
            </a:r>
            <a:r>
              <a:rPr lang="en-US" dirty="0" smtClean="0"/>
              <a:t>, tj. </a:t>
            </a:r>
            <a:r>
              <a:rPr lang="en-US" b="1" dirty="0" smtClean="0"/>
              <a:t>vrijednosti  </a:t>
            </a:r>
            <a:r>
              <a:rPr lang="en-US" b="1" i="1" dirty="0" smtClean="0"/>
              <a:t>u</a:t>
            </a:r>
            <a:r>
              <a:rPr lang="en-US" b="1" i="1" baseline="-25000" dirty="0" smtClean="0"/>
              <a:t>i</a:t>
            </a:r>
            <a:r>
              <a:rPr lang="en-US" b="1" dirty="0" smtClean="0"/>
              <a:t>  </a:t>
            </a:r>
            <a:r>
              <a:rPr lang="en-US" dirty="0" smtClean="0"/>
              <a:t>pokazuju za </a:t>
            </a:r>
            <a:r>
              <a:rPr lang="en-US" b="1" dirty="0" smtClean="0"/>
              <a:t>koliko će se povećati ukupna udaljenost u NM, odnosno broj TEU-dana, a time i ukupni troškovi prijevoza kontejnera, ako se broj otpremljenih kontejnera iz </a:t>
            </a:r>
            <a:r>
              <a:rPr lang="en-US" b="1" i="1" dirty="0" smtClean="0"/>
              <a:t>i</a:t>
            </a:r>
            <a:r>
              <a:rPr lang="en-US" b="1" dirty="0" smtClean="0"/>
              <a:t>-te luke ukrcaja poveća za jedan TEU, i obrnuto, </a:t>
            </a:r>
            <a:r>
              <a:rPr lang="en-US" b="1" dirty="0" smtClean="0">
                <a:solidFill>
                  <a:srgbClr val="FF0000"/>
                </a:solidFill>
              </a:rPr>
              <a:t>negativne vrijednosti  </a:t>
            </a:r>
            <a:r>
              <a:rPr lang="en-US" b="1" i="1" dirty="0" smtClean="0"/>
              <a:t>u</a:t>
            </a:r>
            <a:r>
              <a:rPr lang="en-US" b="1" i="1" baseline="-25000" dirty="0" smtClean="0"/>
              <a:t>i</a:t>
            </a:r>
            <a:r>
              <a:rPr lang="en-US" b="1" dirty="0" smtClean="0"/>
              <a:t>  znače da će povećanje broja kontejnera u </a:t>
            </a:r>
            <a:r>
              <a:rPr lang="en-US" b="1" i="1" dirty="0" smtClean="0"/>
              <a:t>i</a:t>
            </a:r>
            <a:r>
              <a:rPr lang="en-US" b="1" dirty="0" smtClean="0"/>
              <a:t>-toj luci ukrcaja za </a:t>
            </a:r>
            <a:r>
              <a:rPr lang="en-US" b="1" dirty="0" smtClean="0">
                <a:solidFill>
                  <a:srgbClr val="FF0000"/>
                </a:solidFill>
              </a:rPr>
              <a:t>jedan TEU </a:t>
            </a:r>
            <a:r>
              <a:rPr lang="en-US" b="1" dirty="0" smtClean="0"/>
              <a:t>utjecati na smanjenje ukupne udaljenosti i ukupnih troškova prijevoza za iznos vrijednosti dualne varijable.</a:t>
            </a:r>
            <a:endParaRPr lang="hr-HR" b="1" dirty="0" smtClean="0"/>
          </a:p>
          <a:p>
            <a:r>
              <a:rPr lang="hr-HR" dirty="0" smtClean="0"/>
              <a:t>- </a:t>
            </a:r>
            <a:r>
              <a:rPr lang="en-US" dirty="0" smtClean="0"/>
              <a:t>Analogni zaključci vrijede </a:t>
            </a:r>
            <a:r>
              <a:rPr lang="en-US" b="1" dirty="0" smtClean="0">
                <a:solidFill>
                  <a:srgbClr val="FF0000"/>
                </a:solidFill>
              </a:rPr>
              <a:t>za pozitivne, odnosno negativne vrijednosti dualnih varijabli v</a:t>
            </a:r>
            <a:r>
              <a:rPr lang="en-US" b="1" i="1" baseline="-25000" dirty="0" smtClean="0">
                <a:solidFill>
                  <a:srgbClr val="FF0000"/>
                </a:solidFill>
              </a:rPr>
              <a:t>j</a:t>
            </a:r>
            <a:r>
              <a:rPr lang="en-US" b="1" dirty="0" smtClean="0">
                <a:solidFill>
                  <a:srgbClr val="FF0000"/>
                </a:solidFill>
              </a:rPr>
              <a:t> </a:t>
            </a:r>
            <a:r>
              <a:rPr lang="en-US" b="1" dirty="0" smtClean="0"/>
              <a:t>koje pokazuju za koji će se iznos povećati ili smanjiti vrijednost programa prijevoza kontejnera, ako se </a:t>
            </a:r>
            <a:r>
              <a:rPr lang="en-US" b="1" dirty="0" smtClean="0">
                <a:solidFill>
                  <a:srgbClr val="FF0000"/>
                </a:solidFill>
              </a:rPr>
              <a:t>za jedan TEU poveća potreba</a:t>
            </a:r>
            <a:r>
              <a:rPr lang="en-US" b="1" dirty="0" smtClean="0"/>
              <a:t>, odnosno potražnja </a:t>
            </a:r>
            <a:r>
              <a:rPr lang="en-US" b="1" i="1" dirty="0" smtClean="0"/>
              <a:t>j</a:t>
            </a:r>
            <a:r>
              <a:rPr lang="en-US" b="1" dirty="0" smtClean="0"/>
              <a:t>-te luke iskrcaja i obrnuto.</a:t>
            </a:r>
            <a:endParaRPr lang="hr-HR" b="1" dirty="0" smtClean="0"/>
          </a:p>
          <a:p>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RJEŠAVANJE  DUALNOG  PROBLEMA</a:t>
            </a:r>
            <a:endParaRPr lang="hr-HR" sz="3200" dirty="0"/>
          </a:p>
        </p:txBody>
      </p:sp>
      <p:sp>
        <p:nvSpPr>
          <p:cNvPr id="3" name="Content Placeholder 2"/>
          <p:cNvSpPr>
            <a:spLocks noGrp="1"/>
          </p:cNvSpPr>
          <p:nvPr>
            <p:ph idx="1"/>
          </p:nvPr>
        </p:nvSpPr>
        <p:spPr/>
        <p:txBody>
          <a:bodyPr>
            <a:normAutofit/>
          </a:bodyPr>
          <a:lstStyle/>
          <a:p>
            <a:r>
              <a:rPr lang="hr-HR" dirty="0" smtClean="0"/>
              <a:t>-</a:t>
            </a:r>
            <a:r>
              <a:rPr lang="en-US" dirty="0" smtClean="0"/>
              <a:t> </a:t>
            </a:r>
            <a:r>
              <a:rPr lang="hr-HR" b="1" dirty="0" smtClean="0">
                <a:solidFill>
                  <a:srgbClr val="FF0000"/>
                </a:solidFill>
              </a:rPr>
              <a:t>U</a:t>
            </a:r>
            <a:r>
              <a:rPr lang="en-US" b="1" dirty="0" smtClean="0"/>
              <a:t> </a:t>
            </a:r>
            <a:r>
              <a:rPr lang="en-US" b="1" dirty="0" smtClean="0">
                <a:solidFill>
                  <a:srgbClr val="FF0000"/>
                </a:solidFill>
              </a:rPr>
              <a:t>analizi dualnih varijabli uzima</a:t>
            </a:r>
            <a:r>
              <a:rPr lang="hr-HR" b="1" dirty="0" smtClean="0">
                <a:solidFill>
                  <a:srgbClr val="FF0000"/>
                </a:solidFill>
              </a:rPr>
              <a:t> se</a:t>
            </a:r>
            <a:r>
              <a:rPr lang="en-US" b="1" dirty="0" smtClean="0">
                <a:solidFill>
                  <a:srgbClr val="FF0000"/>
                </a:solidFill>
              </a:rPr>
              <a:t> u obzir povećanje u jednom ishodištu (ili odredištu) i smanjenje u drugom ishodištu (ili odredištu) u jednakom iznosu,</a:t>
            </a:r>
            <a:r>
              <a:rPr lang="en-US" b="1" dirty="0" smtClean="0"/>
              <a:t> kako se ne bi poremetila ravnoteža između ponude i potražnje u matrici transporta.</a:t>
            </a:r>
            <a:endParaRPr lang="hr-HR" b="1" dirty="0" smtClean="0"/>
          </a:p>
          <a:p>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hr-HR" sz="3200" b="1" dirty="0" smtClean="0"/>
              <a:t>RJEŠAVANJE  DUALNOG  PROBLEMA</a:t>
            </a:r>
            <a:endParaRPr lang="hr-HR" sz="3200" dirty="0"/>
          </a:p>
        </p:txBody>
      </p:sp>
      <p:sp>
        <p:nvSpPr>
          <p:cNvPr id="3" name="Content Placeholder 2"/>
          <p:cNvSpPr>
            <a:spLocks noGrp="1"/>
          </p:cNvSpPr>
          <p:nvPr>
            <p:ph idx="1"/>
          </p:nvPr>
        </p:nvSpPr>
        <p:spPr>
          <a:xfrm>
            <a:off x="457200" y="762000"/>
            <a:ext cx="8229600" cy="5364163"/>
          </a:xfrm>
        </p:spPr>
        <p:txBody>
          <a:bodyPr>
            <a:normAutofit/>
          </a:bodyPr>
          <a:lstStyle/>
          <a:p>
            <a:pPr>
              <a:buNone/>
            </a:pPr>
            <a:r>
              <a:rPr lang="en-US" sz="1700" dirty="0" smtClean="0"/>
              <a:t> </a:t>
            </a:r>
            <a:r>
              <a:rPr lang="hr-HR" sz="1700" dirty="0" smtClean="0"/>
              <a:t>    </a:t>
            </a:r>
            <a:r>
              <a:rPr lang="hr-HR" sz="2000" dirty="0" smtClean="0"/>
              <a:t>- </a:t>
            </a:r>
            <a:r>
              <a:rPr lang="en-US" sz="2000" b="1" dirty="0" smtClean="0"/>
              <a:t>ako se u luci </a:t>
            </a:r>
            <a:r>
              <a:rPr lang="en-US" sz="2000" b="1" i="1" dirty="0" smtClean="0"/>
              <a:t>A</a:t>
            </a:r>
            <a:r>
              <a:rPr lang="en-US" sz="2000" b="1" baseline="-25000" dirty="0" smtClean="0"/>
              <a:t>1</a:t>
            </a:r>
            <a:r>
              <a:rPr lang="en-US" sz="2000" b="1" dirty="0" smtClean="0"/>
              <a:t> broj kontejnera smanji na 600 kontejnera, a u luci </a:t>
            </a:r>
            <a:r>
              <a:rPr lang="en-US" sz="2000" b="1" i="1" dirty="0" smtClean="0"/>
              <a:t>A</a:t>
            </a:r>
            <a:r>
              <a:rPr lang="en-US" sz="2000" b="1" baseline="-25000" dirty="0" smtClean="0"/>
              <a:t>2</a:t>
            </a:r>
            <a:r>
              <a:rPr lang="en-US" sz="2000" b="1" dirty="0" smtClean="0"/>
              <a:t> poveća na 600 kontejnera, dok s</a:t>
            </a:r>
            <a:r>
              <a:rPr lang="hr-HR" sz="2000" b="1" dirty="0" smtClean="0"/>
              <a:t>vi </a:t>
            </a:r>
            <a:r>
              <a:rPr lang="en-US" sz="2000" b="1" dirty="0" smtClean="0"/>
              <a:t>o</a:t>
            </a:r>
            <a:r>
              <a:rPr lang="hr-HR" sz="2000" b="1" dirty="0" smtClean="0"/>
              <a:t>s</a:t>
            </a:r>
            <a:r>
              <a:rPr lang="en-US" sz="2000" b="1" dirty="0" smtClean="0"/>
              <a:t>ta</a:t>
            </a:r>
            <a:r>
              <a:rPr lang="hr-HR" sz="2000" b="1" dirty="0" smtClean="0"/>
              <a:t>li</a:t>
            </a:r>
            <a:r>
              <a:rPr lang="en-US" sz="2000" b="1" dirty="0" smtClean="0"/>
              <a:t> element u model</a:t>
            </a:r>
            <a:r>
              <a:rPr lang="hr-HR" sz="2000" b="1" dirty="0" smtClean="0"/>
              <a:t>u</a:t>
            </a:r>
            <a:r>
              <a:rPr lang="en-US" sz="2000" b="1" dirty="0" smtClean="0"/>
              <a:t> o</a:t>
            </a:r>
            <a:r>
              <a:rPr lang="hr-HR" sz="2000" b="1" dirty="0" smtClean="0"/>
              <a:t>s</a:t>
            </a:r>
            <a:r>
              <a:rPr lang="en-US" sz="2000" b="1" dirty="0" smtClean="0"/>
              <a:t>tan</a:t>
            </a:r>
            <a:r>
              <a:rPr lang="hr-HR" sz="2000" b="1" dirty="0" smtClean="0"/>
              <a:t>u</a:t>
            </a:r>
            <a:r>
              <a:rPr lang="en-US" sz="2000" b="1" dirty="0" smtClean="0"/>
              <a:t> nepromijenjeni, tada će ta promjena uzrokovati povećanje ukupne udaljenosti za 136 800 NM pa će minimalna udaljenost iznositi 5 526 720 TEU-NM. Naime, </a:t>
            </a:r>
            <a:r>
              <a:rPr lang="en-US" sz="2000" b="1" dirty="0" smtClean="0">
                <a:solidFill>
                  <a:srgbClr val="FF0000"/>
                </a:solidFill>
              </a:rPr>
              <a:t>povećanje broja kontejnera  </a:t>
            </a:r>
            <a:r>
              <a:rPr lang="en-US" sz="2000" b="1" i="1" dirty="0" smtClean="0">
                <a:solidFill>
                  <a:srgbClr val="FF0000"/>
                </a:solidFill>
              </a:rPr>
              <a:t>a</a:t>
            </a:r>
            <a:r>
              <a:rPr lang="en-US" sz="2000" b="1" baseline="-25000" dirty="0" smtClean="0">
                <a:solidFill>
                  <a:srgbClr val="FF0000"/>
                </a:solidFill>
              </a:rPr>
              <a:t>2 </a:t>
            </a:r>
            <a:r>
              <a:rPr lang="en-US" sz="2000" b="1" dirty="0" smtClean="0">
                <a:solidFill>
                  <a:srgbClr val="FF0000"/>
                </a:solidFill>
              </a:rPr>
              <a:t> za 100 TEU prouzrokuje povećanje za 100·1368 TEU-NM, a smanjenje broja kontejnera  </a:t>
            </a:r>
            <a:r>
              <a:rPr lang="en-US" sz="2000" b="1" i="1" dirty="0" smtClean="0">
                <a:solidFill>
                  <a:srgbClr val="FF0000"/>
                </a:solidFill>
              </a:rPr>
              <a:t>a</a:t>
            </a:r>
            <a:r>
              <a:rPr lang="en-US" sz="2000" b="1" baseline="-25000" dirty="0" smtClean="0">
                <a:solidFill>
                  <a:srgbClr val="FF0000"/>
                </a:solidFill>
              </a:rPr>
              <a:t>1</a:t>
            </a:r>
            <a:r>
              <a:rPr lang="en-US" sz="2000" b="1" dirty="0" smtClean="0">
                <a:solidFill>
                  <a:srgbClr val="FF0000"/>
                </a:solidFill>
              </a:rPr>
              <a:t> za 100 TEU uopće ne utječe na promjenu funkcije </a:t>
            </a:r>
            <a:r>
              <a:rPr lang="en-US" sz="2000" b="1" i="1" dirty="0" smtClean="0">
                <a:solidFill>
                  <a:srgbClr val="FF0000"/>
                </a:solidFill>
              </a:rPr>
              <a:t>Z</a:t>
            </a:r>
            <a:r>
              <a:rPr lang="en-US" sz="2000" b="1" dirty="0" smtClean="0">
                <a:solidFill>
                  <a:srgbClr val="FF0000"/>
                </a:solidFill>
              </a:rPr>
              <a:t> jer je </a:t>
            </a:r>
            <a:r>
              <a:rPr lang="en-US" sz="2000" b="1" i="1" dirty="0" smtClean="0">
                <a:solidFill>
                  <a:srgbClr val="FF0000"/>
                </a:solidFill>
              </a:rPr>
              <a:t>u</a:t>
            </a:r>
            <a:r>
              <a:rPr lang="en-US" sz="2000" b="1" baseline="-25000" dirty="0" smtClean="0">
                <a:solidFill>
                  <a:srgbClr val="FF0000"/>
                </a:solidFill>
              </a:rPr>
              <a:t>1</a:t>
            </a:r>
            <a:r>
              <a:rPr lang="en-US" sz="2000" b="1" dirty="0" smtClean="0">
                <a:solidFill>
                  <a:srgbClr val="FF0000"/>
                </a:solidFill>
              </a:rPr>
              <a:t> = 0. </a:t>
            </a:r>
            <a:r>
              <a:rPr lang="hr-HR" sz="2000" b="1" dirty="0" smtClean="0"/>
              <a:t/>
            </a:r>
            <a:br>
              <a:rPr lang="hr-HR" sz="2000" b="1" dirty="0" smtClean="0"/>
            </a:br>
            <a:r>
              <a:rPr lang="hr-HR" sz="2000" b="1" dirty="0" smtClean="0"/>
              <a:t>- </a:t>
            </a:r>
            <a:r>
              <a:rPr lang="en-US" sz="2000" b="1" dirty="0" smtClean="0"/>
              <a:t> ako se smanji zahtjev luke </a:t>
            </a:r>
            <a:r>
              <a:rPr lang="en-US" sz="2000" b="1" i="1" dirty="0" smtClean="0"/>
              <a:t>B</a:t>
            </a:r>
            <a:r>
              <a:rPr lang="en-US" sz="2000" b="1" baseline="-25000" dirty="0" smtClean="0"/>
              <a:t>1 </a:t>
            </a:r>
            <a:r>
              <a:rPr lang="en-US" sz="2000" b="1" dirty="0" smtClean="0"/>
              <a:t>na 400 kontejnera, a poveća zahtjev za luku </a:t>
            </a:r>
            <a:r>
              <a:rPr lang="en-US" sz="2000" b="1" i="1" dirty="0" smtClean="0"/>
              <a:t>B</a:t>
            </a:r>
            <a:r>
              <a:rPr lang="en-US" sz="2000" b="1" baseline="-25000" dirty="0" smtClean="0"/>
              <a:t>4 </a:t>
            </a:r>
            <a:r>
              <a:rPr lang="en-US" sz="2000" b="1" dirty="0" smtClean="0"/>
              <a:t>na 600 kontejnera, tada  na temelju vrijednosti dualnih varijabli izlazi da </a:t>
            </a:r>
            <a:r>
              <a:rPr lang="en-US" sz="2000" b="1" dirty="0" smtClean="0">
                <a:solidFill>
                  <a:srgbClr val="FF0000"/>
                </a:solidFill>
              </a:rPr>
              <a:t>će te promjene utjecati na povećanje udaljenosti u iznosu od 875 520 TEU-NM (160·1368 + 160·4104). Pritom će ukupna udaljenost iznositi 6 539 040 NM.</a:t>
            </a:r>
            <a:endParaRPr lang="hr-HR" sz="2000" b="1" dirty="0" smtClean="0">
              <a:solidFill>
                <a:srgbClr val="FF0000"/>
              </a:solidFill>
            </a:endParaRPr>
          </a:p>
          <a:p>
            <a:endParaRPr lang="hr-HR" dirty="0"/>
          </a:p>
        </p:txBody>
      </p:sp>
      <p:pic>
        <p:nvPicPr>
          <p:cNvPr id="4" name="Picture 2" descr="C:\Users\Kos\Documents\IMG_1224.JPG"/>
          <p:cNvPicPr>
            <a:picLocks noChangeAspect="1" noChangeArrowheads="1"/>
          </p:cNvPicPr>
          <p:nvPr/>
        </p:nvPicPr>
        <p:blipFill>
          <a:blip r:embed="rId2" cstate="print"/>
          <a:srcRect/>
          <a:stretch>
            <a:fillRect/>
          </a:stretch>
        </p:blipFill>
        <p:spPr bwMode="auto">
          <a:xfrm>
            <a:off x="3429000" y="4419600"/>
            <a:ext cx="5105400" cy="2168457"/>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200" b="1" dirty="0" smtClean="0"/>
              <a:t>ZAKLJUČAK</a:t>
            </a:r>
            <a:endParaRPr lang="hr-HR" sz="3200" b="1"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hr-HR" dirty="0" smtClean="0"/>
              <a:t>- </a:t>
            </a:r>
            <a:r>
              <a:rPr lang="en-US" b="1" dirty="0" smtClean="0">
                <a:solidFill>
                  <a:srgbClr val="FF0000"/>
                </a:solidFill>
              </a:rPr>
              <a:t>U matematičkom smislu </a:t>
            </a:r>
            <a:r>
              <a:rPr lang="en-US" b="1" dirty="0" smtClean="0"/>
              <a:t>transportni problem morske kontejnerske tehnologije definira se kao problem za koji je potrebno utvrditi minimalnu vrijednost funkcije kriterija s određenim brojem strukturnih varijabli </a:t>
            </a:r>
            <a:r>
              <a:rPr lang="en-US" b="1" i="1" dirty="0" smtClean="0"/>
              <a:t>x</a:t>
            </a:r>
            <a:r>
              <a:rPr lang="en-US" b="1" baseline="-25000" dirty="0" smtClean="0"/>
              <a:t>ij</a:t>
            </a:r>
            <a:r>
              <a:rPr lang="en-US" b="1" dirty="0" smtClean="0"/>
              <a:t> međusobno povezanih linearnim vezama, tj. ograničenjima u obliku linearnih jednadžbi ili nejednadžbi.</a:t>
            </a:r>
            <a:endParaRPr lang="hr-HR" b="1" dirty="0" smtClean="0"/>
          </a:p>
          <a:p>
            <a:r>
              <a:rPr lang="hr-HR" dirty="0" smtClean="0"/>
              <a:t>- </a:t>
            </a:r>
            <a:r>
              <a:rPr lang="en-US" b="1" dirty="0" smtClean="0">
                <a:solidFill>
                  <a:srgbClr val="FF0000"/>
                </a:solidFill>
              </a:rPr>
              <a:t>U tehnološko-organizacijskom </a:t>
            </a:r>
            <a:r>
              <a:rPr lang="en-US" dirty="0" smtClean="0"/>
              <a:t>smislu </a:t>
            </a:r>
            <a:r>
              <a:rPr lang="en-US" b="1" dirty="0" smtClean="0"/>
              <a:t>radi se o postupku raspoređivanja ograničenog broja jedinica</a:t>
            </a:r>
            <a:r>
              <a:rPr lang="en-US" dirty="0" smtClean="0"/>
              <a:t> </a:t>
            </a:r>
            <a:r>
              <a:rPr lang="en-US" b="1" dirty="0" smtClean="0"/>
              <a:t>na najsvrsishodniji način definiran unaprijed utvrđenim ciljem kao što je minimalna morska udaljenost, minimalan broj dana u plovidbi ili minimalni troškovi.</a:t>
            </a:r>
            <a:endParaRPr lang="hr-HR" b="1" dirty="0" smtClean="0"/>
          </a:p>
          <a:p>
            <a:r>
              <a:rPr lang="hr-HR" dirty="0" smtClean="0"/>
              <a:t>- </a:t>
            </a:r>
            <a:r>
              <a:rPr lang="en-US" dirty="0" smtClean="0">
                <a:solidFill>
                  <a:srgbClr val="FF0000"/>
                </a:solidFill>
              </a:rPr>
              <a:t>Za rješavanje transportnog problema </a:t>
            </a:r>
            <a:r>
              <a:rPr lang="en-US" dirty="0" smtClean="0"/>
              <a:t>morske transportne tehnologije mogu </a:t>
            </a:r>
            <a:r>
              <a:rPr lang="en-US" b="1" dirty="0" smtClean="0"/>
              <a:t>se koristiti metode koje zahtijevaju postavljanje početnog programa koji se dalje poboljšava dok se ne dobije optimalni program, ili metode koje ne zahtijevaju postavljanje početnog programa nego postupno razvijaju program dok se ne dobije optimalno rješenje ili pak odgovarajući računalni program</a:t>
            </a:r>
            <a:r>
              <a:rPr lang="en-US" dirty="0" smtClean="0"/>
              <a:t>.</a:t>
            </a:r>
            <a:endParaRPr lang="hr-HR" dirty="0" smtClean="0"/>
          </a:p>
          <a:p>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96952"/>
            <a:ext cx="8229600" cy="1143000"/>
          </a:xfrm>
        </p:spPr>
        <p:txBody>
          <a:bodyPr>
            <a:normAutofit/>
          </a:bodyPr>
          <a:lstStyle/>
          <a:p>
            <a:r>
              <a:rPr lang="hr-HR" sz="3200" i="1" dirty="0" smtClean="0"/>
              <a:t>                           Hvala na pažnji.</a:t>
            </a:r>
            <a:endParaRPr lang="hr-HR" sz="3200" i="1" dirty="0"/>
          </a:p>
        </p:txBody>
      </p:sp>
    </p:spTree>
    <p:extLst>
      <p:ext uri="{BB962C8B-B14F-4D97-AF65-F5344CB8AC3E}">
        <p14:creationId xmlns:p14="http://schemas.microsoft.com/office/powerpoint/2010/main" val="45991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hr-HR" sz="3200" b="1" dirty="0" smtClean="0"/>
              <a:t>MODELIRANJE PRIJEVOZNOG PROCESA MORSKE KONTEJNERSKE TEHNOLOGIJE</a:t>
            </a:r>
            <a:endParaRPr lang="hr-HR" sz="3200" dirty="0"/>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hr-HR" dirty="0" smtClean="0"/>
              <a:t>- </a:t>
            </a:r>
            <a:r>
              <a:rPr lang="en-US" dirty="0" smtClean="0"/>
              <a:t>Prijevozni proces morske kontejnerske tehnologije ostvaruje se svrsishodnim povezivanjem </a:t>
            </a:r>
            <a:r>
              <a:rPr lang="hr-HR" b="1" dirty="0" smtClean="0"/>
              <a:t>3</a:t>
            </a:r>
            <a:r>
              <a:rPr lang="en-US" b="1" dirty="0" smtClean="0"/>
              <a:t> elementa</a:t>
            </a:r>
            <a:r>
              <a:rPr lang="en-US" dirty="0" smtClean="0"/>
              <a:t>, a s obzirom na složenost kontejnerske tehnologije potrebno je pratiti, ali i poboljšavati funkcioniranje promatranog procesa u tehničkom, tehnološkom, ekonomskom, organizacijskom, …, smislu.</a:t>
            </a:r>
            <a:endParaRPr lang="hr-HR" dirty="0" smtClean="0"/>
          </a:p>
          <a:p>
            <a:r>
              <a:rPr lang="hr-HR" dirty="0" smtClean="0"/>
              <a:t>- </a:t>
            </a:r>
            <a:r>
              <a:rPr lang="en-US" dirty="0" smtClean="0"/>
              <a:t>Unapređenje prijevoznog procesa morske kontejnerske tehnologije moguće je postići </a:t>
            </a:r>
            <a:r>
              <a:rPr lang="en-US" b="1" dirty="0" smtClean="0"/>
              <a:t>optimizacijom plana prijevoza kontejnera na određenom geografskom području.</a:t>
            </a:r>
            <a:endParaRPr lang="hr-HR" b="1" dirty="0" smtClean="0"/>
          </a:p>
          <a:p>
            <a:r>
              <a:rPr lang="hr-HR" dirty="0" smtClean="0"/>
              <a:t>- </a:t>
            </a:r>
            <a:r>
              <a:rPr lang="hr-HR" b="1" dirty="0" smtClean="0"/>
              <a:t>O</a:t>
            </a:r>
            <a:r>
              <a:rPr lang="en-US" b="1" dirty="0" smtClean="0"/>
              <a:t>dgovarajućim kvantitativnim metodama može </a:t>
            </a:r>
            <a:r>
              <a:rPr lang="hr-HR" b="1" dirty="0" smtClean="0"/>
              <a:t>se </a:t>
            </a:r>
            <a:r>
              <a:rPr lang="en-US" b="1" dirty="0" smtClean="0"/>
              <a:t>optimizirati prijevozni proces morske kontejnerske tehnologije, </a:t>
            </a:r>
            <a:r>
              <a:rPr lang="hr-HR" b="1" dirty="0" smtClean="0"/>
              <a:t>odnosno</a:t>
            </a:r>
            <a:r>
              <a:rPr lang="en-US" b="1" dirty="0" smtClean="0"/>
              <a:t> odrediti najpovoljnija varijanta prijevoza s obzirom na troškove prijevoza ili prihode. Da bi se ostvario postavljeni cilj primjenj</a:t>
            </a:r>
            <a:r>
              <a:rPr lang="hr-HR" b="1" dirty="0" smtClean="0"/>
              <a:t>uje</a:t>
            </a:r>
            <a:r>
              <a:rPr lang="en-US" b="1" dirty="0" smtClean="0"/>
              <a:t> </a:t>
            </a:r>
            <a:r>
              <a:rPr lang="hr-HR" b="1" dirty="0" smtClean="0"/>
              <a:t>s</a:t>
            </a:r>
            <a:r>
              <a:rPr lang="en-US" b="1" dirty="0" smtClean="0"/>
              <a:t>e metoda linearnoga programiranja.</a:t>
            </a:r>
            <a:endParaRPr lang="hr-HR" b="1" dirty="0" smtClean="0"/>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762000"/>
          </a:xfrm>
        </p:spPr>
        <p:txBody>
          <a:bodyPr>
            <a:normAutofit fontScale="90000"/>
          </a:bodyPr>
          <a:lstStyle/>
          <a:p>
            <a:r>
              <a:rPr lang="hr-HR" sz="2400" b="1" dirty="0" smtClean="0"/>
              <a:t>MODELIRANJE PRIJEVOZNOG PROCESA MORSKE KONTEJNERSKE TEHNOLOGIJE</a:t>
            </a:r>
            <a:endParaRPr lang="hr-HR" sz="2400" dirty="0"/>
          </a:p>
        </p:txBody>
      </p:sp>
      <p:sp>
        <p:nvSpPr>
          <p:cNvPr id="3" name="Content Placeholder 2"/>
          <p:cNvSpPr>
            <a:spLocks noGrp="1"/>
          </p:cNvSpPr>
          <p:nvPr>
            <p:ph idx="1"/>
          </p:nvPr>
        </p:nvSpPr>
        <p:spPr>
          <a:xfrm>
            <a:off x="457200" y="1066800"/>
            <a:ext cx="8382000" cy="5334000"/>
          </a:xfrm>
        </p:spPr>
        <p:txBody>
          <a:bodyPr>
            <a:normAutofit fontScale="47500" lnSpcReduction="20000"/>
          </a:bodyPr>
          <a:lstStyle/>
          <a:p>
            <a:r>
              <a:rPr lang="hr-HR" sz="4200" b="1" dirty="0" smtClean="0"/>
              <a:t>OSNOVNE POSTAVKE :</a:t>
            </a:r>
          </a:p>
          <a:p>
            <a:r>
              <a:rPr lang="en-US" sz="4200" b="1" dirty="0" smtClean="0"/>
              <a:t>Kontejner </a:t>
            </a:r>
            <a:r>
              <a:rPr lang="hr-HR" sz="4200" dirty="0" smtClean="0"/>
              <a:t>-</a:t>
            </a:r>
            <a:r>
              <a:rPr lang="en-US" sz="4200" dirty="0" smtClean="0"/>
              <a:t> spremnik u koji se smještaju različite vrste uglavnom generalnog tereta namijenjenog za prijevoz do istog odredišta. </a:t>
            </a:r>
            <a:r>
              <a:rPr lang="hr-HR" sz="4200" dirty="0" smtClean="0"/>
              <a:t>U</a:t>
            </a:r>
            <a:r>
              <a:rPr lang="en-US" sz="4200" dirty="0" smtClean="0"/>
              <a:t> praksi luka iskrcaja kontejnera ne mora biti i luka ukrcaja </a:t>
            </a:r>
            <a:r>
              <a:rPr lang="hr-HR" sz="4200" dirty="0" smtClean="0"/>
              <a:t>tih </a:t>
            </a:r>
            <a:r>
              <a:rPr lang="en-US" sz="4200" dirty="0" smtClean="0"/>
              <a:t>istih kontejnera ali s novim teretom. Z</a:t>
            </a:r>
            <a:r>
              <a:rPr lang="hr-HR" sz="4200" dirty="0" smtClean="0"/>
              <a:t>ato</a:t>
            </a:r>
            <a:r>
              <a:rPr lang="en-US" sz="4200" dirty="0" smtClean="0"/>
              <a:t> se u morskoj kontejnerskoj tehnologiji javlja problem prijevoza praznih kontejnera do luka gdje će se obaviti "punjenje" kontejnera. Prijevoz praznih kontejnera nije samo tehnički i tehnološki, već i ekonomski problem jer takav prijevoz povećava troškove poslovanja brodara.</a:t>
            </a:r>
            <a:endParaRPr lang="hr-HR" sz="4200" dirty="0" smtClean="0"/>
          </a:p>
          <a:p>
            <a:r>
              <a:rPr lang="en-US" sz="4200" dirty="0" smtClean="0"/>
              <a:t>Temeljna postavka morske kontejnerske tehnologije je da potpuno kontejnerski brod u eksploataciji treba raspolagati </a:t>
            </a:r>
            <a:r>
              <a:rPr lang="en-US" sz="4200" b="1" dirty="0" smtClean="0"/>
              <a:t>s tri seta kontejnera</a:t>
            </a:r>
            <a:r>
              <a:rPr lang="en-US" sz="4200" dirty="0" smtClean="0"/>
              <a:t>:</a:t>
            </a:r>
            <a:endParaRPr lang="hr-HR" sz="4200" dirty="0" smtClean="0"/>
          </a:p>
          <a:p>
            <a:r>
              <a:rPr lang="en-US" sz="4200" b="1" dirty="0" smtClean="0"/>
              <a:t> jedan set kontejnera</a:t>
            </a:r>
            <a:r>
              <a:rPr lang="en-US" sz="4200" dirty="0" smtClean="0"/>
              <a:t> koji se nalaze ukrcani neposredno na brodu,</a:t>
            </a:r>
            <a:endParaRPr lang="hr-HR" sz="4200" dirty="0" smtClean="0"/>
          </a:p>
          <a:p>
            <a:pPr lvl="0"/>
            <a:r>
              <a:rPr lang="en-US" sz="4200" b="1" dirty="0" smtClean="0"/>
              <a:t>jedan set praznih kontejnera </a:t>
            </a:r>
            <a:r>
              <a:rPr lang="en-US" sz="4200" dirty="0" smtClean="0"/>
              <a:t>koji se nalaze po lukama ukrcaja određenoga geografskog područja,</a:t>
            </a:r>
            <a:endParaRPr lang="hr-HR" sz="4200" dirty="0" smtClean="0"/>
          </a:p>
          <a:p>
            <a:pPr lvl="0"/>
            <a:r>
              <a:rPr lang="en-US" sz="4200" b="1" dirty="0" smtClean="0"/>
              <a:t>jedan set praznih kontejnera </a:t>
            </a:r>
            <a:r>
              <a:rPr lang="en-US" sz="4200" dirty="0" smtClean="0"/>
              <a:t>koji se nalaze po lukama iskrcaja određenoga geografskog područja.</a:t>
            </a:r>
            <a:endParaRPr lang="hr-HR" sz="4200" dirty="0" smtClean="0"/>
          </a:p>
          <a:p>
            <a:r>
              <a:rPr lang="en-US" sz="4200" b="1" dirty="0" smtClean="0"/>
              <a:t>Pod setom kontejnera podrazumijeva se nominalni TEU</a:t>
            </a:r>
            <a:r>
              <a:rPr lang="hr-HR" sz="4200" b="1" dirty="0" smtClean="0"/>
              <a:t> prijevozni </a:t>
            </a:r>
            <a:r>
              <a:rPr lang="en-US" sz="4200" b="1" dirty="0" smtClean="0"/>
              <a:t>kapacitet odnosnoga kontejnerskog broda.</a:t>
            </a:r>
            <a:endParaRPr lang="hr-HR" sz="4200" b="1" dirty="0" smtClean="0"/>
          </a:p>
          <a:p>
            <a:endParaRPr lang="hr-HR"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DEFINIRANJE PROBLEMA</a:t>
            </a:r>
            <a:endParaRPr lang="hr-HR" sz="3200" b="1" dirty="0"/>
          </a:p>
        </p:txBody>
      </p:sp>
      <p:sp>
        <p:nvSpPr>
          <p:cNvPr id="3" name="Content Placeholder 2"/>
          <p:cNvSpPr>
            <a:spLocks noGrp="1"/>
          </p:cNvSpPr>
          <p:nvPr>
            <p:ph idx="1"/>
          </p:nvPr>
        </p:nvSpPr>
        <p:spPr/>
        <p:txBody>
          <a:bodyPr>
            <a:normAutofit fontScale="85000" lnSpcReduction="20000"/>
          </a:bodyPr>
          <a:lstStyle/>
          <a:p>
            <a:r>
              <a:rPr lang="hr-HR" dirty="0" smtClean="0"/>
              <a:t>- </a:t>
            </a:r>
            <a:r>
              <a:rPr lang="en-GB" b="1" dirty="0" smtClean="0"/>
              <a:t>Problem </a:t>
            </a:r>
            <a:r>
              <a:rPr lang="hr-HR" b="1" dirty="0" smtClean="0"/>
              <a:t>se definira</a:t>
            </a:r>
            <a:r>
              <a:rPr lang="en-GB" b="1" dirty="0" smtClean="0"/>
              <a:t>na sljedeći način: programiranje prijevoza određenog broja praznih ISO kontej</a:t>
            </a:r>
            <a:r>
              <a:rPr lang="hr-HR" b="1" dirty="0" smtClean="0"/>
              <a:t>nera potpuno kontejnerskim </a:t>
            </a:r>
            <a:r>
              <a:rPr lang="en-US" b="1" dirty="0" smtClean="0"/>
              <a:t>brodovima iz više luka ukrcaja u više luka iskrcaja uz minimalne udaljenosti (vrijeme u plovidbi) ili minimalne troškove prijevoza.</a:t>
            </a:r>
            <a:endParaRPr lang="hr-HR" b="1" dirty="0" smtClean="0"/>
          </a:p>
          <a:p>
            <a:r>
              <a:rPr lang="hr-HR" dirty="0" smtClean="0"/>
              <a:t>- </a:t>
            </a:r>
            <a:r>
              <a:rPr lang="en-US" b="1" dirty="0" smtClean="0"/>
              <a:t>Rješenje ovako postavljenog problema predstavlja plan prijevoza kontejnera od ukrcajnih do iskrcajnih luka uzevši u obzir broj kontejnera koji se nalaze u ukrcajnim lukama i broj kontejnera koji su potrebni u iskrcajnim lukama s ciljem da se taj prijevoz obavi uz minimalnu ukupnu udaljenost, odnosno minimalne troškove prijevoza.</a:t>
            </a:r>
            <a:endParaRPr lang="hr-HR" b="1" dirty="0" smtClean="0"/>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200" b="1" dirty="0" smtClean="0"/>
              <a:t>POSTAVLJANJE MATEMATIČKOG MODELA</a:t>
            </a:r>
            <a:endParaRPr lang="hr-HR" sz="3200" b="1" dirty="0"/>
          </a:p>
        </p:txBody>
      </p:sp>
      <p:sp>
        <p:nvSpPr>
          <p:cNvPr id="3" name="Content Placeholder 2"/>
          <p:cNvSpPr>
            <a:spLocks noGrp="1"/>
          </p:cNvSpPr>
          <p:nvPr>
            <p:ph idx="1"/>
          </p:nvPr>
        </p:nvSpPr>
        <p:spPr>
          <a:xfrm>
            <a:off x="457200" y="1066800"/>
            <a:ext cx="8229600" cy="5059363"/>
          </a:xfrm>
        </p:spPr>
        <p:txBody>
          <a:bodyPr>
            <a:normAutofit/>
          </a:bodyPr>
          <a:lstStyle/>
          <a:p>
            <a:r>
              <a:rPr lang="en-GB" sz="2000" b="1" dirty="0" smtClean="0"/>
              <a:t>Problem prijevoza kontejnera može se prikazati odgovarajućim tablicama: matricom transporta </a:t>
            </a:r>
            <a:r>
              <a:rPr lang="hr-HR" sz="2000" b="1" dirty="0" smtClean="0"/>
              <a:t> </a:t>
            </a:r>
            <a:r>
              <a:rPr lang="en-GB" sz="2000" b="1" dirty="0" smtClean="0"/>
              <a:t> i </a:t>
            </a:r>
            <a:r>
              <a:rPr lang="hr-HR" sz="2000" b="1" dirty="0" smtClean="0"/>
              <a:t>  </a:t>
            </a:r>
            <a:r>
              <a:rPr lang="en-GB" sz="2000" b="1" dirty="0" smtClean="0"/>
              <a:t>matricom troškova</a:t>
            </a:r>
            <a:r>
              <a:rPr lang="hr-HR" sz="2000" b="1" dirty="0" smtClean="0"/>
              <a:t> - </a:t>
            </a:r>
            <a:r>
              <a:rPr lang="en-GB" sz="2000" b="1" dirty="0" smtClean="0"/>
              <a:t>udaljenost</a:t>
            </a:r>
            <a:r>
              <a:rPr lang="hr-HR" sz="2000" b="1" dirty="0" smtClean="0"/>
              <a:t>i </a:t>
            </a:r>
            <a:r>
              <a:rPr lang="hr-HR" sz="2000" dirty="0" smtClean="0"/>
              <a:t/>
            </a:r>
            <a:br>
              <a:rPr lang="hr-HR" sz="2000" dirty="0" smtClean="0"/>
            </a:br>
            <a:r>
              <a:rPr lang="hr-HR" sz="2000" dirty="0" smtClean="0"/>
              <a:t>                                   </a:t>
            </a:r>
            <a:r>
              <a:rPr lang="hr-HR" sz="2000" b="1" dirty="0" smtClean="0"/>
              <a:t>MATRICA  TRANSPORTA :</a:t>
            </a:r>
            <a:endParaRPr lang="hr-HR" sz="2000" dirty="0"/>
          </a:p>
        </p:txBody>
      </p:sp>
      <p:pic>
        <p:nvPicPr>
          <p:cNvPr id="24578" name="Picture 2" descr="C:\Users\Kos\Documents\IMG_1214.JPG"/>
          <p:cNvPicPr>
            <a:picLocks noChangeAspect="1" noChangeArrowheads="1"/>
          </p:cNvPicPr>
          <p:nvPr/>
        </p:nvPicPr>
        <p:blipFill>
          <a:blip r:embed="rId2" cstate="print"/>
          <a:srcRect/>
          <a:stretch>
            <a:fillRect/>
          </a:stretch>
        </p:blipFill>
        <p:spPr bwMode="auto">
          <a:xfrm>
            <a:off x="847910" y="2133600"/>
            <a:ext cx="7076890" cy="44323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POSTAVLJANJE MATEMATIČKOG MODELA</a:t>
            </a:r>
            <a:endParaRPr lang="hr-HR" sz="3200" b="1" dirty="0"/>
          </a:p>
        </p:txBody>
      </p:sp>
      <p:sp>
        <p:nvSpPr>
          <p:cNvPr id="3" name="Content Placeholder 2"/>
          <p:cNvSpPr>
            <a:spLocks noGrp="1"/>
          </p:cNvSpPr>
          <p:nvPr>
            <p:ph idx="1"/>
          </p:nvPr>
        </p:nvSpPr>
        <p:spPr/>
        <p:txBody>
          <a:bodyPr>
            <a:normAutofit/>
          </a:bodyPr>
          <a:lstStyle/>
          <a:p>
            <a:pPr>
              <a:buNone/>
            </a:pPr>
            <a:r>
              <a:rPr lang="hr-HR" sz="2400" b="1" dirty="0" smtClean="0"/>
              <a:t>               MATRICA TROŠKOVA - UDALJENOSTI MOREM :</a:t>
            </a:r>
            <a:endParaRPr lang="hr-HR" sz="2400" b="1" dirty="0"/>
          </a:p>
        </p:txBody>
      </p:sp>
      <p:pic>
        <p:nvPicPr>
          <p:cNvPr id="25602" name="Picture 2" descr="C:\Users\Kos\Documents\IMG_1216.JPG"/>
          <p:cNvPicPr>
            <a:picLocks noChangeAspect="1" noChangeArrowheads="1"/>
          </p:cNvPicPr>
          <p:nvPr/>
        </p:nvPicPr>
        <p:blipFill>
          <a:blip r:embed="rId2" cstate="print"/>
          <a:srcRect/>
          <a:stretch>
            <a:fillRect/>
          </a:stretch>
        </p:blipFill>
        <p:spPr bwMode="auto">
          <a:xfrm>
            <a:off x="1232998" y="2057400"/>
            <a:ext cx="6780658" cy="428328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MATRICA TROŠKOVA ILI UDALJENOSTI MOREM</a:t>
            </a:r>
            <a:endParaRPr lang="hr-HR" sz="3200" b="1" dirty="0"/>
          </a:p>
        </p:txBody>
      </p:sp>
      <p:sp>
        <p:nvSpPr>
          <p:cNvPr id="3" name="Content Placeholder 2"/>
          <p:cNvSpPr>
            <a:spLocks noGrp="1"/>
          </p:cNvSpPr>
          <p:nvPr>
            <p:ph idx="1"/>
          </p:nvPr>
        </p:nvSpPr>
        <p:spPr/>
        <p:txBody>
          <a:bodyPr>
            <a:normAutofit/>
          </a:bodyPr>
          <a:lstStyle/>
          <a:p>
            <a:r>
              <a:rPr lang="hr-HR" sz="2000" b="1" dirty="0" smtClean="0"/>
              <a:t>                                                                           Ai – luke ukrcaja, i =1,2,..m</a:t>
            </a:r>
            <a:br>
              <a:rPr lang="hr-HR" sz="2000" b="1" dirty="0" smtClean="0"/>
            </a:br>
            <a:r>
              <a:rPr lang="hr-HR" sz="2000" b="1" dirty="0" smtClean="0"/>
              <a:t>                                                                           Bj – luke iskrcaja, j =1,2…n</a:t>
            </a:r>
            <a:br>
              <a:rPr lang="hr-HR" sz="2000" b="1" dirty="0" smtClean="0"/>
            </a:br>
            <a:r>
              <a:rPr lang="hr-HR" sz="2000" b="1" dirty="0" smtClean="0"/>
              <a:t>                                                                            m – ukupan broj luka ukrcaja</a:t>
            </a:r>
            <a:br>
              <a:rPr lang="hr-HR" sz="2000" b="1" dirty="0" smtClean="0"/>
            </a:br>
            <a:r>
              <a:rPr lang="hr-HR" sz="2000" b="1" dirty="0" smtClean="0"/>
              <a:t>                                                                            n – ukupan broj luka iskrcaja</a:t>
            </a:r>
            <a:endParaRPr lang="hr-HR" sz="2000" b="1" dirty="0"/>
          </a:p>
        </p:txBody>
      </p:sp>
      <p:pic>
        <p:nvPicPr>
          <p:cNvPr id="11" name="Picture 3" descr="C:\Users\Kos\Documents\IMG_1217.JPG"/>
          <p:cNvPicPr>
            <a:picLocks noChangeAspect="1" noChangeArrowheads="1"/>
          </p:cNvPicPr>
          <p:nvPr/>
        </p:nvPicPr>
        <p:blipFill>
          <a:blip r:embed="rId2" cstate="print"/>
          <a:srcRect/>
          <a:stretch>
            <a:fillRect/>
          </a:stretch>
        </p:blipFill>
        <p:spPr bwMode="auto">
          <a:xfrm>
            <a:off x="1447800" y="3657600"/>
            <a:ext cx="7406740" cy="2497930"/>
          </a:xfrm>
          <a:prstGeom prst="rect">
            <a:avLst/>
          </a:prstGeom>
          <a:noFill/>
        </p:spPr>
      </p:pic>
      <p:pic>
        <p:nvPicPr>
          <p:cNvPr id="12" name="Picture 2" descr="C:\Users\Kos\Documents\IMG_1216.JPG"/>
          <p:cNvPicPr>
            <a:picLocks noChangeAspect="1" noChangeArrowheads="1"/>
          </p:cNvPicPr>
          <p:nvPr/>
        </p:nvPicPr>
        <p:blipFill>
          <a:blip r:embed="rId3" cstate="print"/>
          <a:srcRect/>
          <a:stretch>
            <a:fillRect/>
          </a:stretch>
        </p:blipFill>
        <p:spPr bwMode="auto">
          <a:xfrm>
            <a:off x="559490" y="1143000"/>
            <a:ext cx="3860110" cy="243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200" b="1" dirty="0" smtClean="0"/>
              <a:t>POSTAVLJANJE MATEMATIČKOG MODELA</a:t>
            </a:r>
            <a:endParaRPr lang="hr-HR" sz="3200" b="1" dirty="0"/>
          </a:p>
        </p:txBody>
      </p:sp>
      <p:sp>
        <p:nvSpPr>
          <p:cNvPr id="3" name="Content Placeholder 2"/>
          <p:cNvSpPr>
            <a:spLocks noGrp="1"/>
          </p:cNvSpPr>
          <p:nvPr>
            <p:ph idx="1"/>
          </p:nvPr>
        </p:nvSpPr>
        <p:spPr>
          <a:xfrm>
            <a:off x="457200" y="1066800"/>
            <a:ext cx="8229600" cy="5059363"/>
          </a:xfrm>
        </p:spPr>
        <p:txBody>
          <a:bodyPr>
            <a:normAutofit/>
          </a:bodyPr>
          <a:lstStyle/>
          <a:p>
            <a:r>
              <a:rPr lang="hr-HR" sz="2000" dirty="0" smtClean="0"/>
              <a:t>- </a:t>
            </a:r>
            <a:r>
              <a:rPr lang="hr-HR" sz="2000" b="1" dirty="0" smtClean="0"/>
              <a:t>Matematički model za zadani problem morske kontejnerske tehnologije definira se na sljedeći način :</a:t>
            </a:r>
            <a:endParaRPr lang="hr-HR" sz="2000" b="1" dirty="0"/>
          </a:p>
        </p:txBody>
      </p:sp>
      <p:pic>
        <p:nvPicPr>
          <p:cNvPr id="27650" name="Picture 2" descr="C:\Users\Kos\Documents\IMG_1218.JPG"/>
          <p:cNvPicPr>
            <a:picLocks noChangeAspect="1" noChangeArrowheads="1"/>
          </p:cNvPicPr>
          <p:nvPr/>
        </p:nvPicPr>
        <p:blipFill>
          <a:blip r:embed="rId2" cstate="print"/>
          <a:srcRect/>
          <a:stretch>
            <a:fillRect/>
          </a:stretch>
        </p:blipFill>
        <p:spPr bwMode="auto">
          <a:xfrm>
            <a:off x="762000" y="1752600"/>
            <a:ext cx="7315200" cy="2971800"/>
          </a:xfrm>
          <a:prstGeom prst="rect">
            <a:avLst/>
          </a:prstGeom>
          <a:noFill/>
        </p:spPr>
      </p:pic>
      <p:pic>
        <p:nvPicPr>
          <p:cNvPr id="5" name="Picture 3" descr="C:\Users\Kos\Documents\IMG_1217.JPG"/>
          <p:cNvPicPr>
            <a:picLocks noChangeAspect="1" noChangeArrowheads="1"/>
          </p:cNvPicPr>
          <p:nvPr/>
        </p:nvPicPr>
        <p:blipFill>
          <a:blip r:embed="rId3" cstate="print"/>
          <a:srcRect/>
          <a:stretch>
            <a:fillRect/>
          </a:stretch>
        </p:blipFill>
        <p:spPr bwMode="auto">
          <a:xfrm>
            <a:off x="838200" y="4724400"/>
            <a:ext cx="7315200" cy="149320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2027</TotalTime>
  <Words>1412</Words>
  <Application>Microsoft Office PowerPoint</Application>
  <PresentationFormat>On-screen Show (4:3)</PresentationFormat>
  <Paragraphs>104</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Integralni i multimodalni transport</vt:lpstr>
      <vt:lpstr>MODELIRANJE PRIJEVOZNOG PROCESA MORSKE KONTEJNERSKE TEHNOLOGIJE</vt:lpstr>
      <vt:lpstr>MODELIRANJE PRIJEVOZNOG PROCESA MORSKE KONTEJNERSKE TEHNOLOGIJE</vt:lpstr>
      <vt:lpstr>MODELIRANJE PRIJEVOZNOG PROCESA MORSKE KONTEJNERSKE TEHNOLOGIJE</vt:lpstr>
      <vt:lpstr>DEFINIRANJE PROBLEMA</vt:lpstr>
      <vt:lpstr>POSTAVLJANJE MATEMATIČKOG MODELA</vt:lpstr>
      <vt:lpstr>POSTAVLJANJE MATEMATIČKOG MODELA</vt:lpstr>
      <vt:lpstr>MATRICA TROŠKOVA ILI UDALJENOSTI MOREM</vt:lpstr>
      <vt:lpstr>POSTAVLJANJE MATEMATIČKOG MODELA</vt:lpstr>
      <vt:lpstr>POSTAVLJANJE MATEMATIČKOG MODELA</vt:lpstr>
      <vt:lpstr>POSTAVLJANJE MATEMATIČKOG MODELA</vt:lpstr>
      <vt:lpstr>POSTAVLJANJE MATEMATIČKOG MODELA</vt:lpstr>
      <vt:lpstr>POSTAVLJANJE MATEMATIČKOG MODELA</vt:lpstr>
      <vt:lpstr>POSTAVLJANJE MATEMATIČKOG MODELA</vt:lpstr>
      <vt:lpstr>POSTAVLJANJE MATEMATIČKOG MODELA</vt:lpstr>
      <vt:lpstr>NUMERIČKI PRIMJER</vt:lpstr>
      <vt:lpstr>NUMERIČKI PRIMJER</vt:lpstr>
      <vt:lpstr>NUMERIČKI PRIMJER</vt:lpstr>
      <vt:lpstr>RJEŠAVANJE NUMERIČKOG PRIMJERA</vt:lpstr>
      <vt:lpstr>RJEŠENJE NUMERIČKOG PRIMJERA</vt:lpstr>
      <vt:lpstr>GRAFIČKI PRIKAZ OPTIMALNOG RJEŠENJA (ispravak na slici umjesto180 treba biti 160)</vt:lpstr>
      <vt:lpstr>DUAL POSTAVLJENOG PROBLEMA</vt:lpstr>
      <vt:lpstr>RJEŠAVANJE  DUALNOG  PROBLEMA</vt:lpstr>
      <vt:lpstr>RJEŠAVANJE  DUALNOG  PROBLEMA</vt:lpstr>
      <vt:lpstr>RJEŠAVANJE  DUALNOG  PROBLEMA</vt:lpstr>
      <vt:lpstr>RJEŠAVANJE  DUALNOG  PROBLEMA</vt:lpstr>
      <vt:lpstr>ZAKLJUČAK</vt:lpstr>
      <vt:lpstr>                           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Integralni i multimodalni transport</dc:title>
  <dc:creator>Dave</dc:creator>
  <cp:lastModifiedBy>Serđo Kos</cp:lastModifiedBy>
  <cp:revision>313</cp:revision>
  <dcterms:created xsi:type="dcterms:W3CDTF">2006-08-16T00:00:00Z</dcterms:created>
  <dcterms:modified xsi:type="dcterms:W3CDTF">2019-05-07T07:35:32Z</dcterms:modified>
</cp:coreProperties>
</file>