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6" r:id="rId4"/>
    <p:sldId id="287" r:id="rId5"/>
    <p:sldId id="288" r:id="rId6"/>
    <p:sldId id="289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8" r:id="rId15"/>
    <p:sldId id="282" r:id="rId16"/>
    <p:sldId id="283" r:id="rId17"/>
    <p:sldId id="290" r:id="rId18"/>
    <p:sldId id="291" r:id="rId19"/>
    <p:sldId id="284" r:id="rId20"/>
    <p:sldId id="285" r:id="rId21"/>
    <p:sldId id="292" r:id="rId22"/>
    <p:sldId id="293" r:id="rId23"/>
    <p:sldId id="294" r:id="rId24"/>
    <p:sldId id="296" r:id="rId25"/>
    <p:sldId id="295" r:id="rId26"/>
    <p:sldId id="297" r:id="rId27"/>
    <p:sldId id="298" r:id="rId28"/>
    <p:sldId id="299" r:id="rId29"/>
    <p:sldId id="300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829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3043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8832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8918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047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57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4457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3043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3495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855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2060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D7256-0328-4363-8AF1-76FFF59E7647}" type="datetimeFigureOut">
              <a:rPr lang="hr-HR" smtClean="0"/>
              <a:pPr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C173-D2FA-4589-AD80-5F410F6C10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624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ELEKTRONIČKA NAVIGACIJA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34466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smtClean="0"/>
              <a:t>PRIMJENA RADARA </a:t>
            </a:r>
            <a:r>
              <a:rPr lang="hr-HR" dirty="0" smtClean="0"/>
              <a:t>U IZBJEGAVANJU SUDARA NA MORU</a:t>
            </a:r>
          </a:p>
          <a:p>
            <a:r>
              <a:rPr lang="hr-HR" dirty="0" smtClean="0"/>
              <a:t>OSNOVE MARITIMNE KINEMATIKE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418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            Osnove </a:t>
            </a:r>
            <a:r>
              <a:rPr lang="hr-HR" sz="3200" b="1" dirty="0" err="1">
                <a:solidFill>
                  <a:prstClr val="black"/>
                </a:solidFill>
              </a:rPr>
              <a:t>maritimne</a:t>
            </a:r>
            <a:r>
              <a:rPr lang="hr-HR" sz="3200" b="1" dirty="0">
                <a:solidFill>
                  <a:prstClr val="black"/>
                </a:solidFill>
              </a:rPr>
              <a:t> </a:t>
            </a:r>
            <a:r>
              <a:rPr lang="hr-HR" sz="3200" b="1" dirty="0" err="1">
                <a:solidFill>
                  <a:prstClr val="black"/>
                </a:solidFill>
              </a:rPr>
              <a:t>kinematike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4922"/>
            <a:ext cx="10515600" cy="5574081"/>
          </a:xfrm>
        </p:spPr>
        <p:txBody>
          <a:bodyPr>
            <a:normAutofit/>
          </a:bodyPr>
          <a:lstStyle/>
          <a:p>
            <a:r>
              <a:rPr lang="hr-HR" sz="2400" dirty="0" smtClean="0">
                <a:effectLst/>
                <a:ea typeface="Times New Roman" panose="02020603050405020304" pitchFamily="18" charset="0"/>
              </a:rPr>
              <a:t>Manevriranje primjenom </a:t>
            </a:r>
            <a:r>
              <a:rPr lang="hr-HR" sz="2400" dirty="0" err="1" smtClean="0">
                <a:effectLst/>
                <a:ea typeface="Times New Roman" panose="02020603050405020304" pitchFamily="18" charset="0"/>
              </a:rPr>
              <a:t>maritimne</a:t>
            </a:r>
            <a:r>
              <a:rPr lang="hr-HR" sz="24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hr-HR" sz="2400" dirty="0" err="1" smtClean="0">
                <a:effectLst/>
                <a:ea typeface="Times New Roman" panose="02020603050405020304" pitchFamily="18" charset="0"/>
              </a:rPr>
              <a:t>kinemtike</a:t>
            </a:r>
            <a:r>
              <a:rPr lang="hr-HR" sz="24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hr-HR" sz="24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pretpostavlja svrsishodno iskorištavanje relevantnih elemenata okretljivosti broda (kružnica i period okreta broda, kutna brzina promjene kursa, …) i pokretljivosti broda (brzina broda, zaustavni putevi, inercija, …) što praktični znači da se radi o optimalnom iskorištavanju elemenata kretanja tj. kursa i brzine broda u funkciji određenog vremenskog intervala. </a:t>
            </a:r>
            <a:r>
              <a:rPr lang="hr-HR" sz="24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U taktičkoj navigaciji manevriranje brodom primjenom </a:t>
            </a:r>
            <a:r>
              <a:rPr lang="hr-HR" sz="2400" dirty="0" err="1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maritimne</a:t>
            </a:r>
            <a:r>
              <a:rPr lang="hr-HR" sz="24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kinematike</a:t>
            </a:r>
            <a:r>
              <a:rPr lang="hr-HR" sz="24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može se klasificirati u sljedeće grupe</a:t>
            </a:r>
            <a:r>
              <a:rPr lang="hr-HR" sz="2400" dirty="0" smtClean="0">
                <a:effectLst/>
                <a:ea typeface="Times New Roman" panose="02020603050405020304" pitchFamily="18" charset="0"/>
              </a:rPr>
              <a:t>:</a:t>
            </a:r>
          </a:p>
          <a:p>
            <a:pPr lvl="1"/>
            <a:r>
              <a:rPr lang="hr-HR" sz="2000" b="1" i="1" dirty="0">
                <a:solidFill>
                  <a:srgbClr val="FF0000"/>
                </a:solidFill>
              </a:rPr>
              <a:t>manevriranje pod ravnim </a:t>
            </a:r>
            <a:r>
              <a:rPr lang="hr-HR" sz="2000" b="1" i="1" dirty="0" err="1">
                <a:solidFill>
                  <a:srgbClr val="FF0000"/>
                </a:solidFill>
              </a:rPr>
              <a:t>kursevima</a:t>
            </a:r>
            <a:r>
              <a:rPr lang="hr-HR" sz="2000" b="1" i="1" dirty="0">
                <a:solidFill>
                  <a:srgbClr val="FF0000"/>
                </a:solidFill>
              </a:rPr>
              <a:t> </a:t>
            </a:r>
            <a:r>
              <a:rPr lang="hr-HR" sz="2000" dirty="0"/>
              <a:t>pojavljuje se onda kada se udaljenosti , pramčani </a:t>
            </a:r>
            <a:r>
              <a:rPr lang="hr-HR" sz="2000" dirty="0" err="1"/>
              <a:t>kutevi</a:t>
            </a:r>
            <a:r>
              <a:rPr lang="hr-HR" sz="2000" dirty="0"/>
              <a:t>, azimuti i smjerovi među brodovima stalno </a:t>
            </a:r>
            <a:r>
              <a:rPr lang="hr-HR" sz="2000" dirty="0" smtClean="0"/>
              <a:t>mijenjaju</a:t>
            </a:r>
          </a:p>
          <a:p>
            <a:pPr lvl="1"/>
            <a:r>
              <a:rPr lang="hr-HR" sz="2000" b="1" i="1" dirty="0">
                <a:solidFill>
                  <a:srgbClr val="FF0000"/>
                </a:solidFill>
              </a:rPr>
              <a:t>manevriranje pod stalnim pramčanim </a:t>
            </a:r>
            <a:r>
              <a:rPr lang="hr-HR" sz="2000" b="1" i="1" dirty="0" err="1">
                <a:solidFill>
                  <a:srgbClr val="FF0000"/>
                </a:solidFill>
              </a:rPr>
              <a:t>kutevima</a:t>
            </a:r>
            <a:r>
              <a:rPr lang="hr-HR" sz="2000" b="1" i="1" dirty="0">
                <a:solidFill>
                  <a:srgbClr val="FF0000"/>
                </a:solidFill>
              </a:rPr>
              <a:t>(azimutima</a:t>
            </a:r>
            <a:r>
              <a:rPr lang="hr-HR" sz="2000" i="1" dirty="0"/>
              <a:t>) </a:t>
            </a:r>
            <a:r>
              <a:rPr lang="hr-HR" sz="2000" dirty="0"/>
              <a:t> pojavljuje se onda kada su pramčani </a:t>
            </a:r>
            <a:r>
              <a:rPr lang="hr-HR" sz="2000" dirty="0" err="1"/>
              <a:t>kutevi</a:t>
            </a:r>
            <a:r>
              <a:rPr lang="hr-HR" sz="2000" dirty="0"/>
              <a:t>(azimuti) između brodova nepromijenjeni (konstantni</a:t>
            </a:r>
            <a:r>
              <a:rPr lang="hr-HR" sz="2000" dirty="0" smtClean="0"/>
              <a:t>)</a:t>
            </a:r>
          </a:p>
          <a:p>
            <a:pPr lvl="1"/>
            <a:r>
              <a:rPr lang="hr-HR" sz="2000" b="1" i="1" dirty="0">
                <a:solidFill>
                  <a:srgbClr val="FF0000"/>
                </a:solidFill>
              </a:rPr>
              <a:t>mješovito manevriranje </a:t>
            </a:r>
            <a:r>
              <a:rPr lang="hr-HR" sz="2000" dirty="0"/>
              <a:t>se pojavljuje onda kada jedan brod (brodovi) manevriraju pod ravnim </a:t>
            </a:r>
            <a:r>
              <a:rPr lang="hr-HR" sz="2000" dirty="0" err="1"/>
              <a:t>kursevima</a:t>
            </a:r>
            <a:r>
              <a:rPr lang="hr-HR" sz="2000" dirty="0"/>
              <a:t> , a drugi brod (brodovi) manevriraju pod stalnim pramčanim </a:t>
            </a:r>
            <a:r>
              <a:rPr lang="hr-HR" sz="2000" dirty="0" err="1"/>
              <a:t>kutevima</a:t>
            </a:r>
            <a:r>
              <a:rPr lang="hr-HR" sz="2000" dirty="0"/>
              <a:t> </a:t>
            </a:r>
            <a:endParaRPr lang="hr-HR" sz="2000" dirty="0" smtClean="0"/>
          </a:p>
          <a:p>
            <a:pPr lvl="1"/>
            <a:r>
              <a:rPr lang="hr-HR" sz="2000" b="1" i="1" dirty="0">
                <a:solidFill>
                  <a:srgbClr val="FF0000"/>
                </a:solidFill>
              </a:rPr>
              <a:t>jednostrano manevriranje </a:t>
            </a:r>
            <a:r>
              <a:rPr lang="hr-HR" sz="2000" dirty="0"/>
              <a:t>koje se pojavljuje onda kada se manevriranje izvodi u odnosu na nepokretni objekt (objekte</a:t>
            </a:r>
            <a:r>
              <a:rPr lang="hr-HR" sz="2000" dirty="0" smtClean="0"/>
              <a:t>)</a:t>
            </a:r>
          </a:p>
          <a:p>
            <a:pPr lvl="1"/>
            <a:r>
              <a:rPr lang="hr-HR" sz="2000" b="1" i="1" dirty="0">
                <a:solidFill>
                  <a:srgbClr val="FF0000"/>
                </a:solidFill>
              </a:rPr>
              <a:t>dvostrano manevriranje </a:t>
            </a:r>
            <a:r>
              <a:rPr lang="hr-HR" sz="2000" dirty="0"/>
              <a:t>koje se pojavljuje onda kada se manevriranje izvodi u odnosu na pokretni objekt (objekte)</a:t>
            </a:r>
          </a:p>
        </p:txBody>
      </p:sp>
    </p:spTree>
    <p:extLst>
      <p:ext uri="{BB962C8B-B14F-4D97-AF65-F5344CB8AC3E}">
        <p14:creationId xmlns:p14="http://schemas.microsoft.com/office/powerpoint/2010/main" xmlns="" val="26950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270"/>
          </a:xfrm>
        </p:spPr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       Osnove </a:t>
            </a:r>
            <a:r>
              <a:rPr lang="hr-HR" sz="3200" b="1" dirty="0" err="1">
                <a:solidFill>
                  <a:prstClr val="black"/>
                </a:solidFill>
              </a:rPr>
              <a:t>maritimne</a:t>
            </a:r>
            <a:r>
              <a:rPr lang="hr-HR" sz="3200" b="1" dirty="0">
                <a:solidFill>
                  <a:prstClr val="black"/>
                </a:solidFill>
              </a:rPr>
              <a:t> </a:t>
            </a:r>
            <a:r>
              <a:rPr lang="hr-HR" sz="3200" b="1" dirty="0" err="1">
                <a:solidFill>
                  <a:prstClr val="black"/>
                </a:solidFill>
              </a:rPr>
              <a:t>kinematike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396"/>
            <a:ext cx="10515600" cy="5260930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Elementi kretanja broda-plovila </a:t>
            </a:r>
            <a:r>
              <a:rPr lang="hr-HR" sz="2400" b="1" dirty="0"/>
              <a:t>su </a:t>
            </a:r>
            <a:r>
              <a:rPr lang="hr-HR" sz="2400" b="1" dirty="0">
                <a:solidFill>
                  <a:srgbClr val="FF0000"/>
                </a:solidFill>
              </a:rPr>
              <a:t>kurs i brzina </a:t>
            </a:r>
            <a:r>
              <a:rPr lang="hr-HR" sz="2400" b="1" dirty="0"/>
              <a:t>koji se grafički prikazuju </a:t>
            </a:r>
            <a:r>
              <a:rPr lang="hr-HR" sz="2400" b="1" dirty="0" smtClean="0">
                <a:solidFill>
                  <a:srgbClr val="FF0000"/>
                </a:solidFill>
              </a:rPr>
              <a:t>vektorima.</a:t>
            </a:r>
            <a:r>
              <a:rPr lang="hr-HR" sz="2400" b="1" dirty="0" smtClean="0"/>
              <a:t> </a:t>
            </a:r>
            <a:r>
              <a:rPr lang="hr-HR" sz="2400" dirty="0" smtClean="0"/>
              <a:t>Zadaci </a:t>
            </a:r>
            <a:r>
              <a:rPr lang="hr-HR" sz="2400" dirty="0" err="1"/>
              <a:t>maritimne</a:t>
            </a:r>
            <a:r>
              <a:rPr lang="hr-HR" sz="2400" dirty="0"/>
              <a:t> </a:t>
            </a:r>
            <a:r>
              <a:rPr lang="hr-HR" sz="2400" dirty="0" err="1"/>
              <a:t>kinematike</a:t>
            </a:r>
            <a:r>
              <a:rPr lang="hr-HR" sz="2400" dirty="0"/>
              <a:t> mogu se </a:t>
            </a:r>
            <a:r>
              <a:rPr lang="hr-HR" sz="2400" b="1" dirty="0">
                <a:solidFill>
                  <a:srgbClr val="FF0000"/>
                </a:solidFill>
              </a:rPr>
              <a:t>rješavati grafički tj. geometrijski ili  računski odnosno numerički</a:t>
            </a:r>
            <a:r>
              <a:rPr lang="hr-HR" sz="2400" b="1" dirty="0" smtClean="0">
                <a:solidFill>
                  <a:srgbClr val="FF0000"/>
                </a:solidFill>
              </a:rPr>
              <a:t>.</a:t>
            </a:r>
            <a:r>
              <a:rPr lang="hr-HR" sz="2400" b="1" dirty="0" smtClean="0"/>
              <a:t> </a:t>
            </a:r>
            <a:r>
              <a:rPr lang="hr-HR" sz="2400" dirty="0" smtClean="0"/>
              <a:t>Primjenjuje </a:t>
            </a:r>
            <a:r>
              <a:rPr lang="hr-HR" sz="2400" dirty="0"/>
              <a:t>se </a:t>
            </a:r>
            <a:r>
              <a:rPr lang="hr-HR" sz="2400" b="1" dirty="0"/>
              <a:t>polarni koordinatni sustav iz analitičke geometrije ravnine , s tim da se polarna os podudara s meridijanom </a:t>
            </a:r>
            <a:r>
              <a:rPr lang="hr-HR" sz="2400" b="1" dirty="0" smtClean="0"/>
              <a:t>pravim ili uzdužnom simetralom broda  </a:t>
            </a:r>
            <a:r>
              <a:rPr lang="hr-HR" sz="2400" b="1" dirty="0"/>
              <a:t>i tako je orijentirana</a:t>
            </a:r>
            <a:r>
              <a:rPr lang="hr-HR" sz="2400" dirty="0" smtClean="0"/>
              <a:t>. Polarne </a:t>
            </a:r>
            <a:r>
              <a:rPr lang="hr-HR" sz="2400" dirty="0"/>
              <a:t>koordinate točke u ravnini radijus-vektor i udaljenost </a:t>
            </a:r>
            <a:r>
              <a:rPr lang="hr-HR" sz="2400" dirty="0" smtClean="0"/>
              <a:t>zamjenjuju </a:t>
            </a:r>
            <a:r>
              <a:rPr lang="hr-HR" sz="2400" dirty="0"/>
              <a:t>se navigacijskim </a:t>
            </a:r>
            <a:r>
              <a:rPr lang="hr-HR" sz="2400" dirty="0" smtClean="0"/>
              <a:t>veličinama. </a:t>
            </a:r>
            <a:r>
              <a:rPr lang="hr-HR" sz="2400" b="1" dirty="0" smtClean="0"/>
              <a:t>Radijus-vektor </a:t>
            </a:r>
            <a:r>
              <a:rPr lang="hr-HR" sz="2400" b="1" dirty="0"/>
              <a:t>odgovara trenutnoj udaljenosti do snimljenog objekta , a amplituda odgovara azimutu kod </a:t>
            </a:r>
            <a:r>
              <a:rPr lang="hr-HR" sz="2400" b="1" dirty="0" smtClean="0"/>
              <a:t>stabiliziranog </a:t>
            </a:r>
            <a:r>
              <a:rPr lang="hr-HR" sz="2400" b="1" dirty="0"/>
              <a:t>radara, odnosno pramčanom kutu kod </a:t>
            </a:r>
            <a:r>
              <a:rPr lang="hr-HR" sz="2400" b="1" dirty="0" err="1"/>
              <a:t>nestabiliziranog</a:t>
            </a:r>
            <a:r>
              <a:rPr lang="hr-HR" sz="2400" b="1" dirty="0"/>
              <a:t> </a:t>
            </a:r>
            <a:r>
              <a:rPr lang="hr-HR" sz="2400" b="1" dirty="0" smtClean="0"/>
              <a:t>radara.</a:t>
            </a:r>
          </a:p>
          <a:p>
            <a:r>
              <a:rPr lang="hr-HR" sz="2400" b="1" dirty="0"/>
              <a:t>Osnovni razlozi zbog dolazi do sudara brodova iako su opremljeni radarima su sljedeći :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nedovoljno poznavanje ograničenja radarskih sustava,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nedovoljno iskusni navigatori u pravilnom tumačenju radarske slike ,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pogreška poistovjećivanja radarske detekcije sa detekcijom okoline čovječjim okom za vrijeme dobre vidljivosti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prekasno uočavanje tj. detektiranje opasne situacije ,</a:t>
            </a:r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nepridržavanje međunarodnih pravila za izbjegavanje sudara na moru</a:t>
            </a:r>
            <a:r>
              <a:rPr lang="hr-H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624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322"/>
          </a:xfrm>
        </p:spPr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          Osnove </a:t>
            </a:r>
            <a:r>
              <a:rPr lang="hr-HR" sz="3200" b="1" dirty="0" err="1">
                <a:solidFill>
                  <a:prstClr val="black"/>
                </a:solidFill>
              </a:rPr>
              <a:t>maritimne</a:t>
            </a:r>
            <a:r>
              <a:rPr lang="hr-HR" sz="3200" b="1" dirty="0">
                <a:solidFill>
                  <a:prstClr val="black"/>
                </a:solidFill>
              </a:rPr>
              <a:t> </a:t>
            </a:r>
            <a:r>
              <a:rPr lang="hr-HR" sz="3200" b="1" dirty="0" err="1">
                <a:solidFill>
                  <a:prstClr val="black"/>
                </a:solidFill>
              </a:rPr>
              <a:t>kinematike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181"/>
            <a:ext cx="10515600" cy="4886782"/>
          </a:xfrm>
        </p:spPr>
        <p:txBody>
          <a:bodyPr>
            <a:normAutofit/>
          </a:bodyPr>
          <a:lstStyle/>
          <a:p>
            <a:r>
              <a:rPr lang="hr-HR" sz="2400" dirty="0" err="1"/>
              <a:t>Plotiranje</a:t>
            </a:r>
            <a:r>
              <a:rPr lang="hr-HR" sz="2400" dirty="0"/>
              <a:t> bi trebalo postati svakodnevna praksa navigatora ,u svim potencijalno opasnim situacijama (izbjegavanje sudara …) i to prvenstveno automatsko </a:t>
            </a:r>
            <a:r>
              <a:rPr lang="hr-HR" sz="2400" dirty="0" err="1"/>
              <a:t>plotiranje</a:t>
            </a:r>
            <a:r>
              <a:rPr lang="hr-HR" sz="2400" dirty="0"/>
              <a:t> primjenom „TRIAL sustava“ na ARPA </a:t>
            </a:r>
            <a:r>
              <a:rPr lang="hr-HR" sz="2400" dirty="0" smtClean="0"/>
              <a:t>radarima, </a:t>
            </a:r>
            <a:r>
              <a:rPr lang="hr-HR" sz="2400" dirty="0"/>
              <a:t>te </a:t>
            </a:r>
            <a:r>
              <a:rPr lang="hr-HR" sz="2400" dirty="0" smtClean="0"/>
              <a:t>manualno </a:t>
            </a:r>
            <a:r>
              <a:rPr lang="hr-HR" sz="2400" dirty="0" err="1"/>
              <a:t>plotiranje</a:t>
            </a:r>
            <a:r>
              <a:rPr lang="hr-HR" sz="2400" dirty="0"/>
              <a:t> zbog provjere ispravnosti ARPA sustava u dobrim vremenskim uvjetima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>
                <a:solidFill>
                  <a:srgbClr val="FF0000"/>
                </a:solidFill>
              </a:rPr>
              <a:t>Također može se konstatirati da pomorci premalo koriste stabiliziranu radarsku sliku koja ima velikih prednosti pred </a:t>
            </a:r>
            <a:r>
              <a:rPr lang="hr-HR" sz="2400" dirty="0" err="1">
                <a:solidFill>
                  <a:srgbClr val="FF0000"/>
                </a:solidFill>
              </a:rPr>
              <a:t>nestabiliziranom</a:t>
            </a:r>
            <a:r>
              <a:rPr lang="hr-HR" sz="2400" dirty="0">
                <a:solidFill>
                  <a:srgbClr val="FF0000"/>
                </a:solidFill>
              </a:rPr>
              <a:t>, prednost je naročito izražena  kod čestih </a:t>
            </a:r>
            <a:r>
              <a:rPr lang="hr-HR" sz="2400" dirty="0" smtClean="0">
                <a:solidFill>
                  <a:srgbClr val="FF0000"/>
                </a:solidFill>
              </a:rPr>
              <a:t>promjena </a:t>
            </a:r>
            <a:r>
              <a:rPr lang="hr-HR" sz="2400" dirty="0">
                <a:solidFill>
                  <a:srgbClr val="FF0000"/>
                </a:solidFill>
              </a:rPr>
              <a:t>kursa broda</a:t>
            </a:r>
            <a:r>
              <a:rPr lang="hr-HR" sz="2400" dirty="0" smtClean="0">
                <a:solidFill>
                  <a:srgbClr val="FF0000"/>
                </a:solidFill>
              </a:rPr>
              <a:t>.</a:t>
            </a:r>
            <a:r>
              <a:rPr lang="hr-HR" sz="2400" dirty="0">
                <a:solidFill>
                  <a:srgbClr val="FF0000"/>
                </a:solidFill>
              </a:rPr>
              <a:t> </a:t>
            </a:r>
          </a:p>
          <a:p>
            <a:r>
              <a:rPr lang="hr-HR" sz="2400" dirty="0"/>
              <a:t>U domeni </a:t>
            </a:r>
            <a:r>
              <a:rPr lang="hr-HR" sz="2400" dirty="0" err="1"/>
              <a:t>maritimne</a:t>
            </a:r>
            <a:r>
              <a:rPr lang="hr-HR" sz="2400" dirty="0"/>
              <a:t> </a:t>
            </a:r>
            <a:r>
              <a:rPr lang="hr-HR" sz="2400" dirty="0" err="1"/>
              <a:t>kinematike</a:t>
            </a:r>
            <a:r>
              <a:rPr lang="hr-HR" sz="2400" dirty="0"/>
              <a:t> za izbjegavanju sudara na moru koristite se dvije metode za </a:t>
            </a:r>
            <a:r>
              <a:rPr lang="hr-HR" sz="2400" dirty="0" err="1"/>
              <a:t>plotiranje</a:t>
            </a:r>
            <a:r>
              <a:rPr lang="hr-HR" sz="2400" dirty="0"/>
              <a:t> i to:</a:t>
            </a:r>
          </a:p>
          <a:p>
            <a:pPr lvl="1"/>
            <a:r>
              <a:rPr lang="hr-HR" sz="2000" b="1" dirty="0">
                <a:solidFill>
                  <a:srgbClr val="FF0000"/>
                </a:solidFill>
              </a:rPr>
              <a:t>navigacijsko ili pravo </a:t>
            </a:r>
            <a:r>
              <a:rPr lang="hr-HR" sz="2000" b="1" dirty="0" err="1">
                <a:solidFill>
                  <a:srgbClr val="FF0000"/>
                </a:solidFill>
              </a:rPr>
              <a:t>plotiranje</a:t>
            </a:r>
            <a:endParaRPr lang="hr-HR" sz="2000" b="1" dirty="0">
              <a:solidFill>
                <a:srgbClr val="FF0000"/>
              </a:solidFill>
            </a:endParaRPr>
          </a:p>
          <a:p>
            <a:pPr lvl="1"/>
            <a:r>
              <a:rPr lang="hr-HR" sz="2000" b="1" dirty="0">
                <a:solidFill>
                  <a:srgbClr val="FF0000"/>
                </a:solidFill>
              </a:rPr>
              <a:t>relativno </a:t>
            </a:r>
            <a:r>
              <a:rPr lang="hr-HR" sz="2000" b="1" dirty="0" err="1">
                <a:solidFill>
                  <a:srgbClr val="FF0000"/>
                </a:solidFill>
              </a:rPr>
              <a:t>plotiranje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1194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Pravo ili navigacijsko </a:t>
            </a:r>
            <a:r>
              <a:rPr lang="hr-HR" sz="3200" b="1" dirty="0" err="1" smtClean="0"/>
              <a:t>plotiranje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474573"/>
            <a:ext cx="5644979" cy="4702390"/>
          </a:xfrm>
        </p:spPr>
        <p:txBody>
          <a:bodyPr>
            <a:normAutofit fontScale="85000" lnSpcReduction="20000"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Kod ove metode </a:t>
            </a:r>
            <a:r>
              <a:rPr lang="hr-HR" sz="2400" dirty="0" err="1">
                <a:solidFill>
                  <a:srgbClr val="FF0000"/>
                </a:solidFill>
              </a:rPr>
              <a:t>plotiranja</a:t>
            </a:r>
            <a:r>
              <a:rPr lang="hr-HR" sz="2400" dirty="0">
                <a:solidFill>
                  <a:srgbClr val="FF0000"/>
                </a:solidFill>
              </a:rPr>
              <a:t> navigator prenosi položaj vlastitog broda i susjednog broda (ili brodova) na pomorsku kartu (ili na komad papira u odgovarajućem mjerilu) i u svakom trenutku ima pred sobom pravi položaj i raspored </a:t>
            </a:r>
            <a:r>
              <a:rPr lang="hr-HR" sz="2400" dirty="0" err="1">
                <a:solidFill>
                  <a:srgbClr val="FF0000"/>
                </a:solidFill>
              </a:rPr>
              <a:t>brodova.Sva</a:t>
            </a:r>
            <a:r>
              <a:rPr lang="hr-HR" sz="2400" dirty="0">
                <a:solidFill>
                  <a:srgbClr val="FF0000"/>
                </a:solidFill>
              </a:rPr>
              <a:t> kretanja objekata i vlastitog broda koja se prikazuju kod ove metode su prava , a na ekranu radara ili na dijagramu prikazuju se kao da se gleda iz „ptičje perspektive“ na površinu zemlje. </a:t>
            </a:r>
            <a:r>
              <a:rPr lang="hr-HR" sz="2400" dirty="0"/>
              <a:t>Na slici </a:t>
            </a:r>
            <a:r>
              <a:rPr lang="hr-HR" sz="2400" dirty="0" smtClean="0"/>
              <a:t>prikazan </a:t>
            </a:r>
            <a:r>
              <a:rPr lang="hr-HR" sz="2400" dirty="0"/>
              <a:t>je položaj vlastitog broda </a:t>
            </a:r>
            <a:r>
              <a:rPr lang="hr-HR" sz="2400" i="1" dirty="0"/>
              <a:t>A</a:t>
            </a:r>
            <a:r>
              <a:rPr lang="hr-HR" sz="2400" dirty="0"/>
              <a:t> i drugog broda </a:t>
            </a:r>
            <a:r>
              <a:rPr lang="hr-HR" sz="2400" i="1" dirty="0"/>
              <a:t>B</a:t>
            </a:r>
            <a:r>
              <a:rPr lang="hr-HR" sz="2400" dirty="0"/>
              <a:t> u određenom vremenu: primjerice u 11 sati. U 11</a:t>
            </a:r>
            <a:r>
              <a:rPr lang="hr-HR" sz="2400" baseline="30000" dirty="0"/>
              <a:t>h</a:t>
            </a:r>
            <a:r>
              <a:rPr lang="hr-HR" sz="2400" dirty="0"/>
              <a:t>06</a:t>
            </a:r>
            <a:r>
              <a:rPr lang="hr-HR" sz="2400" baseline="30000" dirty="0"/>
              <a:t>m</a:t>
            </a:r>
            <a:r>
              <a:rPr lang="hr-HR" sz="2400" dirty="0"/>
              <a:t> dakle nakon određenog vremena ponovno se snimi objekt </a:t>
            </a:r>
            <a:r>
              <a:rPr lang="hr-HR" sz="2400" i="1" dirty="0"/>
              <a:t>B</a:t>
            </a:r>
            <a:r>
              <a:rPr lang="hr-HR" sz="2400" dirty="0"/>
              <a:t> i ucrta na kartu. Kako se pramčani kut ne mijenja – a to se vidi i na karti i na radaru – postoji opasnost sudara. Put od </a:t>
            </a:r>
            <a:r>
              <a:rPr lang="hr-HR" sz="2400" i="1" dirty="0"/>
              <a:t>I</a:t>
            </a:r>
            <a:r>
              <a:rPr lang="hr-HR" sz="2400" dirty="0"/>
              <a:t>. do </a:t>
            </a:r>
            <a:r>
              <a:rPr lang="hr-HR" sz="2400" i="1" dirty="0"/>
              <a:t>II</a:t>
            </a:r>
            <a:r>
              <a:rPr lang="hr-HR" sz="2400" dirty="0"/>
              <a:t>. je pređeni put u proteklom vremenu: uobičava se uzeti vrijeme svakih 6 minuta jer je to 1/10 sata, pa je pređeni put jednak  desetini brzine broda. Položaj broda </a:t>
            </a:r>
            <a:r>
              <a:rPr lang="hr-HR" sz="2400" i="1" dirty="0"/>
              <a:t>B</a:t>
            </a:r>
            <a:r>
              <a:rPr lang="hr-HR" sz="2400" dirty="0"/>
              <a:t> se ucrtava na osnovu pramčanog kuta i udaljenosti od broda </a:t>
            </a:r>
            <a:r>
              <a:rPr lang="hr-HR" sz="2400" i="1" dirty="0" smtClean="0"/>
              <a:t>A.</a:t>
            </a:r>
            <a:endParaRPr lang="hr-HR" sz="2400" dirty="0"/>
          </a:p>
        </p:txBody>
      </p:sp>
      <p:pic>
        <p:nvPicPr>
          <p:cNvPr id="1026" name="Picture 2" descr="36,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4415" y="2018270"/>
            <a:ext cx="5657585" cy="459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4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10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Relativno </a:t>
            </a:r>
            <a:r>
              <a:rPr lang="hr-HR" sz="3200" b="1" dirty="0" err="1" smtClean="0"/>
              <a:t>plotiranje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Osnovna karakteristika ove metode </a:t>
            </a:r>
            <a:r>
              <a:rPr lang="hr-HR" sz="2400" dirty="0" err="1">
                <a:solidFill>
                  <a:srgbClr val="FF0000"/>
                </a:solidFill>
              </a:rPr>
              <a:t>plotiranja</a:t>
            </a:r>
            <a:r>
              <a:rPr lang="hr-HR" sz="2400" dirty="0">
                <a:solidFill>
                  <a:srgbClr val="FF0000"/>
                </a:solidFill>
              </a:rPr>
              <a:t> je </a:t>
            </a:r>
            <a:r>
              <a:rPr lang="hr-HR" sz="2400" dirty="0" smtClean="0">
                <a:solidFill>
                  <a:srgbClr val="FF0000"/>
                </a:solidFill>
              </a:rPr>
              <a:t>da </a:t>
            </a:r>
            <a:r>
              <a:rPr lang="hr-HR" sz="2400" dirty="0">
                <a:solidFill>
                  <a:srgbClr val="FF0000"/>
                </a:solidFill>
              </a:rPr>
              <a:t>se vlastiti brod prividno ne kreće jer se stalno  nalazi u središtu radarskog ekrana , a svi opaženi objekti se kreću se po ekranu radara</a:t>
            </a:r>
            <a:r>
              <a:rPr lang="hr-HR" sz="2400" dirty="0" smtClean="0">
                <a:solidFill>
                  <a:srgbClr val="FF0000"/>
                </a:solidFill>
              </a:rPr>
              <a:t>. Kod </a:t>
            </a:r>
            <a:r>
              <a:rPr lang="hr-HR" sz="2400" dirty="0">
                <a:solidFill>
                  <a:srgbClr val="FF0000"/>
                </a:solidFill>
              </a:rPr>
              <a:t>ove metode budući da se pretpostavlja da se vlastiti brod ne kreće , sva prikazana kretanja su relativna u odnosu na „nepokretni“ položaj vlastitog broda</a:t>
            </a:r>
            <a:r>
              <a:rPr lang="hr-HR" sz="2400" dirty="0" smtClean="0">
                <a:solidFill>
                  <a:srgbClr val="FF0000"/>
                </a:solidFill>
              </a:rPr>
              <a:t>.</a:t>
            </a:r>
            <a:endParaRPr lang="hr-HR" sz="2400" dirty="0">
              <a:solidFill>
                <a:srgbClr val="FF0000"/>
              </a:solidFill>
            </a:endParaRPr>
          </a:p>
          <a:p>
            <a:r>
              <a:rPr lang="hr-HR" sz="2400" dirty="0" smtClean="0"/>
              <a:t>Relativno </a:t>
            </a:r>
            <a:r>
              <a:rPr lang="hr-HR" sz="2400" dirty="0"/>
              <a:t>se može ručno može </a:t>
            </a:r>
            <a:r>
              <a:rPr lang="hr-HR" sz="2400" dirty="0" err="1" smtClean="0"/>
              <a:t>plotirati</a:t>
            </a:r>
            <a:r>
              <a:rPr lang="hr-HR" sz="2400" dirty="0" smtClean="0"/>
              <a:t> </a:t>
            </a:r>
            <a:r>
              <a:rPr lang="hr-HR" sz="2400" dirty="0"/>
              <a:t>na besparalaksnoj ploči ekrana radara, na </a:t>
            </a:r>
            <a:r>
              <a:rPr lang="hr-HR" sz="2400" dirty="0" err="1"/>
              <a:t>ploteru</a:t>
            </a:r>
            <a:r>
              <a:rPr lang="hr-HR" sz="2400" dirty="0"/>
              <a:t> ili na radarskom manevarskom dijagramu dok se automatsko relativno </a:t>
            </a:r>
            <a:r>
              <a:rPr lang="hr-HR" sz="2400" dirty="0" err="1"/>
              <a:t>plotiranje</a:t>
            </a:r>
            <a:r>
              <a:rPr lang="hr-HR" sz="2400" dirty="0"/>
              <a:t> može izvoditi na ARPA radaru.</a:t>
            </a:r>
          </a:p>
        </p:txBody>
      </p:sp>
    </p:spTree>
    <p:extLst>
      <p:ext uri="{BB962C8B-B14F-4D97-AF65-F5344CB8AC3E}">
        <p14:creationId xmlns:p14="http://schemas.microsoft.com/office/powerpoint/2010/main" xmlns="" val="28601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582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          ARPA radar                   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545"/>
            <a:ext cx="10515600" cy="471141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Temeljno pomagalo za izbjegavanje sudara na moru je </a:t>
            </a:r>
            <a:r>
              <a:rPr lang="hr-HR" sz="2400" b="1" dirty="0">
                <a:solidFill>
                  <a:srgbClr val="FF0000"/>
                </a:solidFill>
              </a:rPr>
              <a:t>ARPA radar (engl. „Automatic radar </a:t>
            </a:r>
            <a:r>
              <a:rPr lang="hr-HR" sz="2400" b="1" dirty="0" err="1">
                <a:solidFill>
                  <a:srgbClr val="FF0000"/>
                </a:solidFill>
              </a:rPr>
              <a:t>plotting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aids</a:t>
            </a:r>
            <a:r>
              <a:rPr lang="hr-HR" sz="2400" b="1" dirty="0">
                <a:solidFill>
                  <a:srgbClr val="FF0000"/>
                </a:solidFill>
              </a:rPr>
              <a:t>“).</a:t>
            </a:r>
            <a:r>
              <a:rPr lang="hr-HR" sz="2400" b="1" dirty="0"/>
              <a:t> </a:t>
            </a:r>
            <a:r>
              <a:rPr lang="hr-HR" sz="2400" dirty="0"/>
              <a:t>Standarde kojima mora udovoljavati navedeni su u IMO Rezoluciji A.422(11) a odnose se na radare postavljene do 01. siječnja 1997. godine i rezoluciji A.823(19) za radare postavljene nakon 01. siječnja 1997. godine. ARPA radar mora navigatoru za svaki </a:t>
            </a:r>
            <a:r>
              <a:rPr lang="hr-HR" sz="2400" dirty="0" err="1"/>
              <a:t>plotirani</a:t>
            </a:r>
            <a:r>
              <a:rPr lang="hr-HR" sz="2400" dirty="0"/>
              <a:t> objekt prikazati sljedeće navigacijske </a:t>
            </a:r>
            <a:r>
              <a:rPr lang="hr-HR" sz="2400" dirty="0" err="1"/>
              <a:t>parametare</a:t>
            </a:r>
            <a:r>
              <a:rPr lang="hr-HR" sz="2400" dirty="0"/>
              <a:t>:</a:t>
            </a:r>
          </a:p>
          <a:p>
            <a:pPr lvl="1"/>
            <a:r>
              <a:rPr lang="hr-HR" sz="2000" b="1" dirty="0">
                <a:solidFill>
                  <a:srgbClr val="FF0000"/>
                </a:solidFill>
              </a:rPr>
              <a:t>identifikaciju tj. broj </a:t>
            </a:r>
            <a:r>
              <a:rPr lang="hr-HR" sz="2000" b="1" dirty="0" err="1">
                <a:solidFill>
                  <a:srgbClr val="FF0000"/>
                </a:solidFill>
              </a:rPr>
              <a:t>plotiranog</a:t>
            </a:r>
            <a:r>
              <a:rPr lang="hr-HR" sz="2000" b="1" dirty="0">
                <a:solidFill>
                  <a:srgbClr val="FF0000"/>
                </a:solidFill>
              </a:rPr>
              <a:t> objekta</a:t>
            </a:r>
          </a:p>
          <a:p>
            <a:pPr lvl="1"/>
            <a:r>
              <a:rPr lang="hr-HR" sz="2000" b="1" dirty="0">
                <a:solidFill>
                  <a:srgbClr val="FF0000"/>
                </a:solidFill>
              </a:rPr>
              <a:t>kurs pravi </a:t>
            </a:r>
            <a:r>
              <a:rPr lang="hr-HR" sz="2000" b="1" dirty="0" err="1">
                <a:solidFill>
                  <a:srgbClr val="FF0000"/>
                </a:solidFill>
              </a:rPr>
              <a:t>plotiranog</a:t>
            </a:r>
            <a:r>
              <a:rPr lang="hr-HR" sz="2000" b="1" dirty="0">
                <a:solidFill>
                  <a:srgbClr val="FF0000"/>
                </a:solidFill>
              </a:rPr>
              <a:t> objekta</a:t>
            </a:r>
          </a:p>
          <a:p>
            <a:pPr lvl="1"/>
            <a:r>
              <a:rPr lang="hr-HR" sz="2000" b="1" dirty="0">
                <a:solidFill>
                  <a:srgbClr val="FF0000"/>
                </a:solidFill>
              </a:rPr>
              <a:t>brzinu pravu </a:t>
            </a:r>
            <a:r>
              <a:rPr lang="hr-HR" sz="2000" b="1" dirty="0" err="1">
                <a:solidFill>
                  <a:srgbClr val="FF0000"/>
                </a:solidFill>
              </a:rPr>
              <a:t>plotiranog</a:t>
            </a:r>
            <a:r>
              <a:rPr lang="hr-HR" sz="2000" b="1" dirty="0">
                <a:solidFill>
                  <a:srgbClr val="FF0000"/>
                </a:solidFill>
              </a:rPr>
              <a:t> objekta</a:t>
            </a:r>
          </a:p>
          <a:p>
            <a:pPr lvl="1"/>
            <a:r>
              <a:rPr lang="hr-HR" sz="2000" b="1" dirty="0">
                <a:solidFill>
                  <a:srgbClr val="FF0000"/>
                </a:solidFill>
              </a:rPr>
              <a:t>azimut </a:t>
            </a:r>
            <a:r>
              <a:rPr lang="hr-HR" sz="2000" b="1" dirty="0" err="1">
                <a:solidFill>
                  <a:srgbClr val="FF0000"/>
                </a:solidFill>
              </a:rPr>
              <a:t>plotiranog</a:t>
            </a:r>
            <a:r>
              <a:rPr lang="hr-HR" sz="2000" b="1" dirty="0">
                <a:solidFill>
                  <a:srgbClr val="FF0000"/>
                </a:solidFill>
              </a:rPr>
              <a:t> objekta</a:t>
            </a:r>
          </a:p>
          <a:p>
            <a:pPr lvl="1"/>
            <a:r>
              <a:rPr lang="hr-HR" sz="2000" b="1" dirty="0">
                <a:solidFill>
                  <a:srgbClr val="FF0000"/>
                </a:solidFill>
              </a:rPr>
              <a:t>udaljenost do </a:t>
            </a:r>
            <a:r>
              <a:rPr lang="hr-HR" sz="2000" b="1" dirty="0" err="1">
                <a:solidFill>
                  <a:srgbClr val="FF0000"/>
                </a:solidFill>
              </a:rPr>
              <a:t>plotiranog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smtClean="0">
                <a:solidFill>
                  <a:srgbClr val="FF0000"/>
                </a:solidFill>
              </a:rPr>
              <a:t>objekta</a:t>
            </a:r>
          </a:p>
          <a:p>
            <a:pPr lvl="1"/>
            <a:r>
              <a:rPr lang="hr-HR" sz="2000" b="1" dirty="0" smtClean="0">
                <a:solidFill>
                  <a:srgbClr val="FF0000"/>
                </a:solidFill>
              </a:rPr>
              <a:t>vrijeme do točke minimalne udaljenosti mimoilaženja (TCPA)</a:t>
            </a:r>
          </a:p>
          <a:p>
            <a:pPr lvl="1"/>
            <a:r>
              <a:rPr lang="hr-HR" sz="2000" b="1" dirty="0" smtClean="0">
                <a:solidFill>
                  <a:srgbClr val="FF0000"/>
                </a:solidFill>
              </a:rPr>
              <a:t>minimalnu udaljenost mimoilaženja (CPA)</a:t>
            </a:r>
            <a:endParaRPr lang="hr-HR" sz="2000" b="1" dirty="0">
              <a:solidFill>
                <a:srgbClr val="FF0000"/>
              </a:solidFill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3055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530"/>
          </a:xfrm>
        </p:spPr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                  ARPA radar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0910"/>
            <a:ext cx="10515600" cy="4536053"/>
          </a:xfrm>
        </p:spPr>
        <p:txBody>
          <a:bodyPr>
            <a:normAutofit/>
          </a:bodyPr>
          <a:lstStyle/>
          <a:p>
            <a:pPr lvl="0"/>
            <a:r>
              <a:rPr lang="hr-HR" sz="2400" b="1" dirty="0">
                <a:solidFill>
                  <a:srgbClr val="FF0000"/>
                </a:solidFill>
              </a:rPr>
              <a:t>CPA (engl. „</a:t>
            </a:r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closest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point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of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approach</a:t>
            </a:r>
            <a:r>
              <a:rPr lang="hr-HR" sz="2400" b="1" dirty="0">
                <a:solidFill>
                  <a:srgbClr val="FF0000"/>
                </a:solidFill>
              </a:rPr>
              <a:t>“) </a:t>
            </a:r>
            <a:r>
              <a:rPr lang="hr-HR" sz="2400" dirty="0"/>
              <a:t>-  najmanja udaljenost mimoilaženja izražena u NM</a:t>
            </a:r>
          </a:p>
          <a:p>
            <a:pPr lvl="0"/>
            <a:r>
              <a:rPr lang="hr-HR" sz="2400" b="1" dirty="0">
                <a:solidFill>
                  <a:srgbClr val="FF0000"/>
                </a:solidFill>
              </a:rPr>
              <a:t>TCPA (engl. „time to </a:t>
            </a:r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closest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point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of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approach</a:t>
            </a:r>
            <a:r>
              <a:rPr lang="hr-HR" sz="2400" b="1" dirty="0">
                <a:solidFill>
                  <a:srgbClr val="FF0000"/>
                </a:solidFill>
              </a:rPr>
              <a:t>“) </a:t>
            </a:r>
            <a:r>
              <a:rPr lang="hr-HR" sz="2400" dirty="0"/>
              <a:t>vremenski interval do dolaska na najmanju udaljenost mimoilaženja izražen u minutama.</a:t>
            </a:r>
          </a:p>
          <a:p>
            <a:r>
              <a:rPr lang="hr-HR" sz="2400" dirty="0"/>
              <a:t> </a:t>
            </a:r>
            <a:r>
              <a:rPr lang="hr-HR" sz="2400" dirty="0" smtClean="0"/>
              <a:t>Iako </a:t>
            </a:r>
            <a:r>
              <a:rPr lang="hr-HR" sz="2400" dirty="0"/>
              <a:t>nije obvezno po IMO Rezoluciji neki proizvođači ARPA radara prikazuju na </a:t>
            </a:r>
            <a:r>
              <a:rPr lang="hr-HR" sz="2400" dirty="0" err="1"/>
              <a:t>displeyu</a:t>
            </a:r>
            <a:r>
              <a:rPr lang="hr-HR" sz="2400" dirty="0"/>
              <a:t> radara još i ove navigacijske parametre</a:t>
            </a:r>
            <a:r>
              <a:rPr lang="hr-HR" sz="2400" dirty="0" smtClean="0"/>
              <a:t>:</a:t>
            </a:r>
            <a:endParaRPr lang="hr-HR" sz="2400" dirty="0"/>
          </a:p>
          <a:p>
            <a:r>
              <a:rPr lang="hr-HR" sz="2400" dirty="0" smtClean="0"/>
              <a:t> </a:t>
            </a:r>
            <a:r>
              <a:rPr lang="hr-HR" sz="2400" b="1" dirty="0">
                <a:solidFill>
                  <a:srgbClr val="FF0000"/>
                </a:solidFill>
              </a:rPr>
              <a:t>BCR (engl. „</a:t>
            </a:r>
            <a:r>
              <a:rPr lang="hr-HR" sz="2400" b="1" dirty="0" err="1">
                <a:solidFill>
                  <a:srgbClr val="FF0000"/>
                </a:solidFill>
              </a:rPr>
              <a:t>Bow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cross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range</a:t>
            </a:r>
            <a:r>
              <a:rPr lang="hr-HR" sz="2400" b="1" dirty="0">
                <a:solidFill>
                  <a:srgbClr val="FF0000"/>
                </a:solidFill>
              </a:rPr>
              <a:t>“) </a:t>
            </a:r>
            <a:r>
              <a:rPr lang="hr-HR" sz="2400" dirty="0"/>
              <a:t>– Najmanja udaljenost mimoilaženja brodova po pramcu izražena u </a:t>
            </a:r>
            <a:r>
              <a:rPr lang="hr-HR" sz="2400" dirty="0" smtClean="0"/>
              <a:t>NM</a:t>
            </a:r>
            <a:r>
              <a:rPr lang="hr-HR" sz="2400" dirty="0"/>
              <a:t>	</a:t>
            </a:r>
          </a:p>
          <a:p>
            <a:r>
              <a:rPr lang="hr-HR" sz="2400" b="1" dirty="0" smtClean="0">
                <a:solidFill>
                  <a:srgbClr val="FF0000"/>
                </a:solidFill>
              </a:rPr>
              <a:t>TBCR </a:t>
            </a:r>
            <a:r>
              <a:rPr lang="hr-HR" sz="2400" b="1" dirty="0">
                <a:solidFill>
                  <a:srgbClr val="FF0000"/>
                </a:solidFill>
              </a:rPr>
              <a:t>(engl. „Time to </a:t>
            </a:r>
            <a:r>
              <a:rPr lang="hr-HR" sz="2400" b="1" dirty="0" err="1">
                <a:solidFill>
                  <a:srgbClr val="FF0000"/>
                </a:solidFill>
              </a:rPr>
              <a:t>bow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cross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range</a:t>
            </a:r>
            <a:r>
              <a:rPr lang="hr-HR" sz="2400" b="1" dirty="0">
                <a:solidFill>
                  <a:srgbClr val="FF0000"/>
                </a:solidFill>
              </a:rPr>
              <a:t>“) </a:t>
            </a:r>
            <a:r>
              <a:rPr lang="hr-HR" sz="2400" dirty="0"/>
              <a:t>– vremenski period do dolaska na točku najmanje udaljenosti mimoilaženja brodova po pramcu izražen u minutama.</a:t>
            </a:r>
          </a:p>
        </p:txBody>
      </p:sp>
    </p:spTree>
    <p:extLst>
      <p:ext uri="{BB962C8B-B14F-4D97-AF65-F5344CB8AC3E}">
        <p14:creationId xmlns:p14="http://schemas.microsoft.com/office/powerpoint/2010/main" xmlns="" val="24974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                         ARPA  RADAR 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ARPA – Automatic Radar </a:t>
            </a:r>
            <a:r>
              <a:rPr lang="hr-HR" sz="2400" b="1" dirty="0" err="1" smtClean="0"/>
              <a:t>Plotting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Aid</a:t>
            </a:r>
            <a:r>
              <a:rPr lang="hr-HR" sz="2400" b="1" dirty="0" smtClean="0"/>
              <a:t> – </a:t>
            </a:r>
            <a:r>
              <a:rPr lang="hr-HR" sz="2400" dirty="0" smtClean="0"/>
              <a:t>sustav automatskog radarskog ucrtavanja (</a:t>
            </a:r>
            <a:r>
              <a:rPr lang="hr-HR" sz="2400" dirty="0" err="1" smtClean="0"/>
              <a:t>plotiranja</a:t>
            </a:r>
            <a:r>
              <a:rPr lang="hr-HR" sz="2400" dirty="0" smtClean="0"/>
              <a:t>).</a:t>
            </a:r>
            <a:endParaRPr lang="hr-HR" sz="2400" b="1" dirty="0"/>
          </a:p>
        </p:txBody>
      </p:sp>
      <p:pic>
        <p:nvPicPr>
          <p:cNvPr id="5" name="Picture 2" descr="C:\Users\Kos\Documents\IMG_1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133" y="2577388"/>
            <a:ext cx="8154712" cy="3857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           Usporedba klasičnog radara i ARPA radara</a:t>
            </a:r>
            <a:endParaRPr lang="hr-H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5" y="1441622"/>
            <a:ext cx="3902938" cy="4850671"/>
          </a:xfrm>
        </p:spPr>
      </p:pic>
      <p:pic>
        <p:nvPicPr>
          <p:cNvPr id="3074" name="Picture 2" descr="C:\Users\Kos\Documents\IMG_1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8527" y="1515760"/>
            <a:ext cx="6464719" cy="4331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322"/>
          </a:xfrm>
        </p:spPr>
        <p:txBody>
          <a:bodyPr/>
          <a:lstStyle/>
          <a:p>
            <a:r>
              <a:rPr lang="hr-HR" sz="3200" b="1" dirty="0" smtClean="0">
                <a:solidFill>
                  <a:prstClr val="black"/>
                </a:solidFill>
              </a:rPr>
              <a:t>             ARPA  RADAR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7448"/>
            <a:ext cx="10515600" cy="5680552"/>
          </a:xfrm>
        </p:spPr>
        <p:txBody>
          <a:bodyPr>
            <a:normAutofit lnSpcReduction="10000"/>
          </a:bodyPr>
          <a:lstStyle/>
          <a:p>
            <a:r>
              <a:rPr lang="hr-HR" sz="2600" dirty="0" smtClean="0"/>
              <a:t>IMO </a:t>
            </a:r>
            <a:r>
              <a:rPr lang="hr-HR" sz="2600" smtClean="0"/>
              <a:t>Perfomance</a:t>
            </a:r>
            <a:r>
              <a:rPr lang="hr-HR" sz="2600" dirty="0" smtClean="0"/>
              <a:t> </a:t>
            </a:r>
            <a:r>
              <a:rPr lang="hr-HR" sz="2600" dirty="0" smtClean="0"/>
              <a:t>– tehničke karakteristike ARPA radara :</a:t>
            </a:r>
          </a:p>
          <a:p>
            <a:pPr marL="457200" lvl="1" indent="0">
              <a:buNone/>
            </a:pPr>
            <a:r>
              <a:rPr lang="hr-HR" sz="2000" dirty="0" smtClean="0"/>
              <a:t>- mogućnost ručnog (</a:t>
            </a:r>
            <a:r>
              <a:rPr lang="hr-HR" sz="2000" b="1" dirty="0" smtClean="0">
                <a:solidFill>
                  <a:srgbClr val="FF0000"/>
                </a:solidFill>
              </a:rPr>
              <a:t>najmanje 10  ili automatskog - najmanje 20</a:t>
            </a:r>
            <a:r>
              <a:rPr lang="hr-HR" sz="2000" dirty="0" smtClean="0"/>
              <a:t>) prihvaćanja i </a:t>
            </a:r>
            <a:r>
              <a:rPr lang="hr-HR" sz="2000" dirty="0" err="1" smtClean="0"/>
              <a:t>plotiranja</a:t>
            </a:r>
            <a:r>
              <a:rPr lang="hr-HR" sz="2000" dirty="0" smtClean="0"/>
              <a:t> objekata čija je relativna brzina do 75 čvorova,</a:t>
            </a:r>
          </a:p>
          <a:p>
            <a:pPr marL="457200" lvl="1" indent="0">
              <a:buNone/>
            </a:pPr>
            <a:r>
              <a:rPr lang="hr-HR" sz="2000" dirty="0" smtClean="0"/>
              <a:t>- prihvaćanje i </a:t>
            </a:r>
            <a:r>
              <a:rPr lang="hr-HR" sz="2000" dirty="0" err="1" smtClean="0"/>
              <a:t>plotiranje</a:t>
            </a:r>
            <a:r>
              <a:rPr lang="hr-HR" sz="2000" dirty="0" smtClean="0"/>
              <a:t> objekata kod kojih je od </a:t>
            </a:r>
            <a:r>
              <a:rPr lang="hr-HR" sz="2000" b="1" dirty="0" smtClean="0">
                <a:solidFill>
                  <a:srgbClr val="FF0000"/>
                </a:solidFill>
              </a:rPr>
              <a:t>10 okretaja antene jasno vidljivo barem 5 uzastopnih odraza</a:t>
            </a:r>
          </a:p>
          <a:p>
            <a:pPr marL="457200" lvl="1" indent="0">
              <a:buNone/>
            </a:pPr>
            <a:r>
              <a:rPr lang="hr-HR" sz="2000" dirty="0" smtClean="0"/>
              <a:t>- ARPA radar mora u vremenu od najviše </a:t>
            </a:r>
            <a:r>
              <a:rPr lang="hr-HR" sz="2000" b="1" dirty="0" smtClean="0">
                <a:solidFill>
                  <a:srgbClr val="FF0000"/>
                </a:solidFill>
              </a:rPr>
              <a:t>1 minute prikazati tendenciju  smjera kretanja objekta, a u periodu od najviše 3 minute i očekivano kretanje objekta na temelju linearne ekstrapolacije prethodnih snimaka</a:t>
            </a:r>
          </a:p>
          <a:p>
            <a:pPr marL="457200" lvl="1" indent="0">
              <a:buNone/>
            </a:pPr>
            <a:r>
              <a:rPr lang="hr-HR" sz="2000" dirty="0" smtClean="0"/>
              <a:t>- točnost ARPA sustava provjerava se za </a:t>
            </a:r>
            <a:r>
              <a:rPr lang="hr-HR" sz="2000" b="1" dirty="0" smtClean="0">
                <a:solidFill>
                  <a:srgbClr val="FF0000"/>
                </a:solidFill>
              </a:rPr>
              <a:t>četiri (1,2,3,4) scenarija navedena u Rezoluciji nakon što je objekt prihvaćen za 1odnosno 3 minute - (95% vjerojatnost)</a:t>
            </a:r>
          </a:p>
          <a:p>
            <a:pPr marL="457200" lvl="1" indent="0">
              <a:buNone/>
            </a:pPr>
            <a:r>
              <a:rPr lang="hr-HR" sz="2000" dirty="0" smtClean="0"/>
              <a:t>- ako je antena radara postavljena na visini od </a:t>
            </a:r>
            <a:r>
              <a:rPr lang="hr-HR" sz="2000" b="1" dirty="0" smtClean="0">
                <a:solidFill>
                  <a:srgbClr val="FF0000"/>
                </a:solidFill>
              </a:rPr>
              <a:t>15 m iznad razine mora, bez korištenja sustava za brisanje smetnji (</a:t>
            </a:r>
            <a:r>
              <a:rPr lang="hr-HR" sz="2000" b="1" dirty="0" err="1" smtClean="0">
                <a:solidFill>
                  <a:srgbClr val="FF0000"/>
                </a:solidFill>
              </a:rPr>
              <a:t>clutter</a:t>
            </a:r>
            <a:r>
              <a:rPr lang="hr-HR" sz="2000" b="1" dirty="0" smtClean="0">
                <a:solidFill>
                  <a:srgbClr val="FF0000"/>
                </a:solidFill>
              </a:rPr>
              <a:t>) na </a:t>
            </a:r>
            <a:r>
              <a:rPr lang="hr-HR" sz="2000" b="1" dirty="0" err="1" smtClean="0">
                <a:solidFill>
                  <a:srgbClr val="FF0000"/>
                </a:solidFill>
              </a:rPr>
              <a:t>displey</a:t>
            </a:r>
            <a:r>
              <a:rPr lang="hr-HR" sz="2000" b="1" dirty="0" smtClean="0">
                <a:solidFill>
                  <a:srgbClr val="FF0000"/>
                </a:solidFill>
              </a:rPr>
              <a:t>-u radara mora se dobiti jasan prikaz obalne linije na udaljenosti od 20 NM za obalu nadmorske visine do 60 m, te do 7 NM za obalu nadmorske visine do 6 m</a:t>
            </a:r>
          </a:p>
          <a:p>
            <a:pPr marL="457200" lvl="1" indent="0">
              <a:buNone/>
            </a:pPr>
            <a:r>
              <a:rPr lang="hr-HR" sz="2000" dirty="0" smtClean="0"/>
              <a:t>- ako je antena radara postavljena na visinu od 15 m iznad razine mora za otkrivanje površinskih objekata zahtijevaju se sljedeće performanse: </a:t>
            </a:r>
            <a:r>
              <a:rPr lang="hr-HR" sz="2000" b="1" dirty="0" smtClean="0">
                <a:solidFill>
                  <a:srgbClr val="FF0000"/>
                </a:solidFill>
              </a:rPr>
              <a:t>otkrivanje broda od 5000,00 BT na 7 NM udaljenosti bez obzira na aspekt, otkrivanje malog broda od 10 m duljine na 3 NM te otkrivanje navigacijske plutače čija je efektivna odrazna površina cca 10 m2 na udaljenosti od 2 NM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056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27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                    Polarni koordinatni sustav</a:t>
            </a:r>
            <a:endParaRPr lang="hr-HR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51467"/>
            <a:ext cx="10515600" cy="502549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Za potrebe </a:t>
            </a:r>
            <a:r>
              <a:rPr lang="hr-HR" sz="2000" dirty="0" err="1" smtClean="0"/>
              <a:t>maritimne</a:t>
            </a:r>
            <a:r>
              <a:rPr lang="hr-HR" sz="2000" dirty="0" smtClean="0"/>
              <a:t> </a:t>
            </a:r>
            <a:r>
              <a:rPr lang="hr-HR" sz="2000" dirty="0" err="1" smtClean="0"/>
              <a:t>kinematike</a:t>
            </a:r>
            <a:r>
              <a:rPr lang="hr-HR" sz="2000" dirty="0" smtClean="0"/>
              <a:t> koristi se </a:t>
            </a:r>
            <a:r>
              <a:rPr lang="hr-HR" sz="2000" b="1" dirty="0" smtClean="0"/>
              <a:t>polarni koordinatni sustav</a:t>
            </a:r>
            <a:r>
              <a:rPr lang="hr-HR" sz="2000" dirty="0" smtClean="0"/>
              <a:t> , s tim da je </a:t>
            </a:r>
            <a:r>
              <a:rPr lang="hr-HR" sz="2000" b="1" dirty="0" smtClean="0"/>
              <a:t>polarna </a:t>
            </a:r>
            <a:r>
              <a:rPr lang="hr-HR" sz="2000" b="1" dirty="0" err="1" smtClean="0"/>
              <a:t>poluos</a:t>
            </a:r>
            <a:r>
              <a:rPr lang="hr-HR" sz="2000" b="1" dirty="0" smtClean="0"/>
              <a:t> položena u meridijan pravi kod stabiliziranog radara , a kod </a:t>
            </a:r>
            <a:r>
              <a:rPr lang="hr-HR" sz="2000" b="1" dirty="0" err="1" smtClean="0"/>
              <a:t>nestabiliziranog</a:t>
            </a:r>
            <a:r>
              <a:rPr lang="hr-HR" sz="2000" b="1" dirty="0" smtClean="0"/>
              <a:t> radara polarna </a:t>
            </a:r>
            <a:r>
              <a:rPr lang="hr-HR" sz="2000" b="1" dirty="0" err="1" smtClean="0"/>
              <a:t>poluos</a:t>
            </a:r>
            <a:r>
              <a:rPr lang="hr-HR" sz="2000" b="1" dirty="0" smtClean="0"/>
              <a:t> položena je u </a:t>
            </a:r>
            <a:r>
              <a:rPr lang="hr-HR" sz="2000" b="1" dirty="0" err="1" smtClean="0"/>
              <a:t>pramčanicu</a:t>
            </a:r>
            <a:r>
              <a:rPr lang="hr-HR" sz="2000" b="1" dirty="0" smtClean="0"/>
              <a:t> broda.</a:t>
            </a:r>
          </a:p>
          <a:p>
            <a:endParaRPr lang="hr-HR" sz="1800" b="1" dirty="0" smtClean="0"/>
          </a:p>
          <a:p>
            <a:endParaRPr lang="hr-HR" sz="1800" b="1" dirty="0" smtClean="0"/>
          </a:p>
          <a:p>
            <a:endParaRPr lang="hr-HR" sz="1800" b="1" dirty="0" smtClean="0"/>
          </a:p>
          <a:p>
            <a:endParaRPr lang="hr-HR" sz="1800" b="1" dirty="0" smtClean="0"/>
          </a:p>
          <a:p>
            <a:endParaRPr lang="hr-HR" sz="1800" b="1" dirty="0" smtClean="0"/>
          </a:p>
          <a:p>
            <a:pPr>
              <a:buNone/>
            </a:pPr>
            <a:r>
              <a:rPr lang="hr-HR" sz="1800" b="1" dirty="0" smtClean="0"/>
              <a:t>    </a:t>
            </a:r>
            <a:r>
              <a:rPr lang="hr-HR" sz="2000" b="1" dirty="0" smtClean="0"/>
              <a:t>O – </a:t>
            </a:r>
            <a:r>
              <a:rPr lang="hr-HR" sz="2000" dirty="0" smtClean="0"/>
              <a:t>ishodište polarnog koordinatnog sustava</a:t>
            </a:r>
            <a:br>
              <a:rPr lang="hr-HR" sz="2000" dirty="0" smtClean="0"/>
            </a:br>
            <a:r>
              <a:rPr lang="hr-HR" sz="2000" b="1" dirty="0" smtClean="0"/>
              <a:t>r</a:t>
            </a:r>
            <a:r>
              <a:rPr lang="hr-HR" sz="2000" dirty="0" smtClean="0"/>
              <a:t> – radijus-vektor točke (</a:t>
            </a:r>
            <a:r>
              <a:rPr lang="hr-HR" sz="2000" b="1" dirty="0" smtClean="0"/>
              <a:t>T</a:t>
            </a:r>
            <a:r>
              <a:rPr lang="hr-HR" sz="2000" dirty="0" smtClean="0"/>
              <a:t> ) - u </a:t>
            </a:r>
            <a:r>
              <a:rPr lang="hr-HR" sz="2000" b="1" dirty="0" err="1" smtClean="0"/>
              <a:t>maritimnoj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kinematici</a:t>
            </a:r>
            <a:r>
              <a:rPr lang="hr-HR" sz="2000" b="1" dirty="0" smtClean="0"/>
              <a:t>-udaljenost od broda do objekta</a:t>
            </a:r>
            <a:r>
              <a:rPr lang="hr-HR" sz="2000" dirty="0" smtClean="0"/>
              <a:t>   (</a:t>
            </a:r>
            <a:r>
              <a:rPr lang="hr-HR" sz="2000" b="1" dirty="0" smtClean="0"/>
              <a:t>r = D</a:t>
            </a:r>
            <a:r>
              <a:rPr lang="hr-HR" sz="2000" dirty="0" smtClean="0"/>
              <a:t>) </a:t>
            </a:r>
            <a:br>
              <a:rPr lang="hr-HR" sz="2000" dirty="0" smtClean="0"/>
            </a:br>
            <a:r>
              <a:rPr lang="el-GR" sz="2000" b="1" dirty="0" smtClean="0"/>
              <a:t>ϕ</a:t>
            </a:r>
            <a:r>
              <a:rPr lang="hr-HR" sz="2000" b="1" dirty="0" smtClean="0"/>
              <a:t>  - </a:t>
            </a:r>
            <a:r>
              <a:rPr lang="hr-HR" sz="2000" dirty="0" smtClean="0"/>
              <a:t>amplituda točke </a:t>
            </a:r>
            <a:r>
              <a:rPr lang="hr-HR" sz="2000" b="1" dirty="0" smtClean="0"/>
              <a:t>(T) </a:t>
            </a:r>
            <a:r>
              <a:rPr lang="hr-HR" sz="2000" dirty="0" smtClean="0"/>
              <a:t>-  u </a:t>
            </a:r>
            <a:r>
              <a:rPr lang="hr-HR" sz="2000" b="1" dirty="0" err="1" smtClean="0"/>
              <a:t>maritimn</a:t>
            </a:r>
            <a:r>
              <a:rPr lang="hr-HR" sz="2000" b="1" dirty="0" smtClean="0"/>
              <a:t>. </a:t>
            </a:r>
            <a:r>
              <a:rPr lang="hr-HR" sz="2000" b="1" dirty="0" err="1" smtClean="0"/>
              <a:t>kinematici</a:t>
            </a:r>
            <a:r>
              <a:rPr lang="hr-HR" sz="2000" b="1" dirty="0" smtClean="0"/>
              <a:t> – azimut (</a:t>
            </a:r>
            <a:r>
              <a:rPr lang="el-GR" sz="2000" b="1" dirty="0" smtClean="0"/>
              <a:t>ω</a:t>
            </a:r>
            <a:r>
              <a:rPr lang="hr-HR" sz="2000" b="1" dirty="0" smtClean="0"/>
              <a:t>)- (stabilizirani radar) ili pramčani kut (L) (</a:t>
            </a:r>
            <a:r>
              <a:rPr lang="hr-HR" sz="2000" b="1" dirty="0" err="1" smtClean="0"/>
              <a:t>nestabilizirani</a:t>
            </a:r>
            <a:r>
              <a:rPr lang="hr-HR" sz="2000" b="1" dirty="0" smtClean="0"/>
              <a:t> radar ). Amplituda </a:t>
            </a:r>
            <a:r>
              <a:rPr lang="hr-HR" sz="2000" dirty="0" smtClean="0"/>
              <a:t>se u matematici  </a:t>
            </a:r>
            <a:r>
              <a:rPr lang="hr-HR" sz="2000" b="1" dirty="0" smtClean="0"/>
              <a:t>mjeri suprotno od smjera kazaljke na satu , dok se u navigaciji mjeri u smjeru kazaljke na satu.</a:t>
            </a:r>
            <a:endParaRPr lang="hr-HR" sz="2000" b="1" dirty="0"/>
          </a:p>
        </p:txBody>
      </p:sp>
      <p:pic>
        <p:nvPicPr>
          <p:cNvPr id="6" name="Picture 2" descr="C:\Users\Kos\Documents\IMG_1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4441" y="2031541"/>
            <a:ext cx="5615974" cy="1879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83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374"/>
          </a:xfrm>
        </p:spPr>
        <p:txBody>
          <a:bodyPr/>
          <a:lstStyle/>
          <a:p>
            <a:r>
              <a:rPr lang="hr-HR" b="1" dirty="0" smtClean="0">
                <a:solidFill>
                  <a:prstClr val="black"/>
                </a:solidFill>
              </a:rPr>
              <a:t>                ARPA  RADAR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2500"/>
            <a:ext cx="10515600" cy="50980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r-HR" sz="2000" dirty="0" smtClean="0"/>
              <a:t>- minimalna horizontalna udaljenost </a:t>
            </a:r>
            <a:r>
              <a:rPr lang="hr-HR" sz="2000" b="1" dirty="0" smtClean="0">
                <a:solidFill>
                  <a:srgbClr val="FF0000"/>
                </a:solidFill>
              </a:rPr>
              <a:t>otkrivanja objekata na 50 m od antene do 1 NM bez promjene podešavajućih parametara osim sektora udaljenosti</a:t>
            </a:r>
          </a:p>
          <a:p>
            <a:pPr marL="457200" lvl="1" indent="0">
              <a:buNone/>
            </a:pPr>
            <a:r>
              <a:rPr lang="hr-HR" sz="2000" dirty="0" smtClean="0"/>
              <a:t>- pogreška </a:t>
            </a:r>
            <a:r>
              <a:rPr lang="hr-HR" sz="2000" dirty="0" err="1" smtClean="0"/>
              <a:t>pramčanice</a:t>
            </a:r>
            <a:r>
              <a:rPr lang="hr-HR" sz="2000" dirty="0" smtClean="0"/>
              <a:t> unutar sektora od </a:t>
            </a:r>
            <a:r>
              <a:rPr lang="hr-HR" sz="2000" b="1" dirty="0" smtClean="0">
                <a:solidFill>
                  <a:srgbClr val="FF0000"/>
                </a:solidFill>
              </a:rPr>
              <a:t>+/- 1°</a:t>
            </a:r>
          </a:p>
          <a:p>
            <a:pPr marL="457200" lvl="1" indent="0">
              <a:buNone/>
            </a:pPr>
            <a:r>
              <a:rPr lang="hr-HR" sz="2000" dirty="0" smtClean="0"/>
              <a:t>- pogreška očitavanja azimuta pomoću EBL </a:t>
            </a:r>
            <a:r>
              <a:rPr lang="hr-HR" sz="2000" b="1" dirty="0" smtClean="0">
                <a:solidFill>
                  <a:srgbClr val="FF0000"/>
                </a:solidFill>
              </a:rPr>
              <a:t>(</a:t>
            </a:r>
            <a:r>
              <a:rPr lang="hr-HR" sz="2000" b="1" dirty="0" err="1" smtClean="0">
                <a:solidFill>
                  <a:srgbClr val="FF0000"/>
                </a:solidFill>
              </a:rPr>
              <a:t>electronic</a:t>
            </a:r>
            <a:r>
              <a:rPr lang="hr-HR" sz="2000" b="1" dirty="0" smtClean="0">
                <a:solidFill>
                  <a:srgbClr val="FF0000"/>
                </a:solidFill>
              </a:rPr>
              <a:t> </a:t>
            </a:r>
            <a:r>
              <a:rPr lang="hr-HR" sz="2000" b="1" dirty="0" err="1" smtClean="0">
                <a:solidFill>
                  <a:srgbClr val="FF0000"/>
                </a:solidFill>
              </a:rPr>
              <a:t>bearing</a:t>
            </a:r>
            <a:r>
              <a:rPr lang="hr-HR" sz="2000" b="1" dirty="0" smtClean="0">
                <a:solidFill>
                  <a:srgbClr val="FF0000"/>
                </a:solidFill>
              </a:rPr>
              <a:t> line) manja od +/-1°</a:t>
            </a:r>
          </a:p>
          <a:p>
            <a:pPr marL="457200" lvl="1" indent="0">
              <a:buNone/>
            </a:pPr>
            <a:r>
              <a:rPr lang="hr-HR" sz="2000" dirty="0" smtClean="0"/>
              <a:t>- mogućnost izvođenja paralelnog indeksiranja </a:t>
            </a:r>
          </a:p>
          <a:p>
            <a:pPr marL="457200" lvl="1" indent="0">
              <a:buNone/>
            </a:pPr>
            <a:r>
              <a:rPr lang="hr-HR" sz="2000" dirty="0" smtClean="0"/>
              <a:t>- pravilan i pouzdan rad </a:t>
            </a:r>
            <a:r>
              <a:rPr lang="hr-HR" sz="2000" b="1" dirty="0" smtClean="0">
                <a:solidFill>
                  <a:srgbClr val="FF0000"/>
                </a:solidFill>
              </a:rPr>
              <a:t>kod valjanja i posrtanja od +/-10°</a:t>
            </a:r>
          </a:p>
          <a:p>
            <a:pPr marL="457200" lvl="1" indent="0">
              <a:buNone/>
            </a:pPr>
            <a:r>
              <a:rPr lang="hr-HR" sz="2000" dirty="0" smtClean="0"/>
              <a:t>- najmanje 20 okretaja/min antene i pouzdan rad antene do </a:t>
            </a:r>
            <a:r>
              <a:rPr lang="hr-HR" sz="2000" b="1" dirty="0" smtClean="0"/>
              <a:t>relativne </a:t>
            </a:r>
            <a:r>
              <a:rPr lang="hr-HR" sz="2000" b="1" dirty="0" smtClean="0">
                <a:solidFill>
                  <a:srgbClr val="FF0000"/>
                </a:solidFill>
              </a:rPr>
              <a:t>brzine vjetra od 100 </a:t>
            </a:r>
            <a:r>
              <a:rPr lang="hr-HR" sz="2000" b="1" dirty="0" err="1" smtClean="0">
                <a:solidFill>
                  <a:srgbClr val="FF0000"/>
                </a:solidFill>
              </a:rPr>
              <a:t>čv</a:t>
            </a:r>
            <a:r>
              <a:rPr lang="hr-HR" sz="2000" b="1" dirty="0" smtClean="0">
                <a:solidFill>
                  <a:srgbClr val="FF0000"/>
                </a:solidFill>
              </a:rPr>
              <a:t>. </a:t>
            </a:r>
          </a:p>
          <a:p>
            <a:pPr marL="457200" lvl="1" indent="0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- </a:t>
            </a:r>
            <a:r>
              <a:rPr lang="hr-HR" sz="2000" b="1" dirty="0" err="1" smtClean="0">
                <a:solidFill>
                  <a:srgbClr val="FF0000"/>
                </a:solidFill>
              </a:rPr>
              <a:t>azimutalnu</a:t>
            </a:r>
            <a:r>
              <a:rPr lang="hr-HR" sz="2000" b="1" dirty="0" smtClean="0">
                <a:solidFill>
                  <a:srgbClr val="FF0000"/>
                </a:solidFill>
              </a:rPr>
              <a:t> stabilizaciju</a:t>
            </a:r>
          </a:p>
          <a:p>
            <a:pPr marL="457200" lvl="1" indent="0">
              <a:buNone/>
            </a:pPr>
            <a:r>
              <a:rPr lang="hr-HR" sz="2000" dirty="0" smtClean="0"/>
              <a:t>- ako je antena na visini od 15 m iznad mora uz </a:t>
            </a:r>
            <a:r>
              <a:rPr lang="hr-HR" sz="2000" b="1" dirty="0" smtClean="0">
                <a:solidFill>
                  <a:srgbClr val="FF0000"/>
                </a:solidFill>
              </a:rPr>
              <a:t>uključen sustav za brisanje smetnji od mora otkriti standardni radarski reflektor na udaljenosti od 3,5 NM</a:t>
            </a:r>
          </a:p>
          <a:p>
            <a:pPr marL="457200" lvl="1" indent="0">
              <a:buNone/>
            </a:pPr>
            <a:r>
              <a:rPr lang="hr-HR" sz="2000" dirty="0" smtClean="0"/>
              <a:t>- radar koji radi na frekvenciji </a:t>
            </a:r>
            <a:r>
              <a:rPr lang="hr-HR" sz="2000" b="1" dirty="0" smtClean="0">
                <a:solidFill>
                  <a:srgbClr val="FF0000"/>
                </a:solidFill>
              </a:rPr>
              <a:t>od 9 </a:t>
            </a:r>
            <a:r>
              <a:rPr lang="hr-HR" sz="2000" b="1" dirty="0" err="1" smtClean="0">
                <a:solidFill>
                  <a:srgbClr val="FF0000"/>
                </a:solidFill>
              </a:rPr>
              <a:t>GHz</a:t>
            </a:r>
            <a:r>
              <a:rPr lang="hr-HR" sz="2000" b="1" dirty="0" smtClean="0">
                <a:solidFill>
                  <a:srgbClr val="FF0000"/>
                </a:solidFill>
              </a:rPr>
              <a:t> ( X band) mora biti u stanju otkriti i prikazati signal sa SART uređaja (engl. „Search </a:t>
            </a:r>
            <a:r>
              <a:rPr lang="hr-HR" sz="2000" b="1" dirty="0" err="1" smtClean="0">
                <a:solidFill>
                  <a:srgbClr val="FF0000"/>
                </a:solidFill>
              </a:rPr>
              <a:t>and</a:t>
            </a:r>
            <a:r>
              <a:rPr lang="hr-HR" sz="2000" b="1" dirty="0" smtClean="0">
                <a:solidFill>
                  <a:srgbClr val="FF0000"/>
                </a:solidFill>
              </a:rPr>
              <a:t> </a:t>
            </a:r>
            <a:r>
              <a:rPr lang="hr-HR" sz="2000" b="1" dirty="0" err="1" smtClean="0">
                <a:solidFill>
                  <a:srgbClr val="FF0000"/>
                </a:solidFill>
              </a:rPr>
              <a:t>Rescue</a:t>
            </a:r>
            <a:r>
              <a:rPr lang="hr-HR" sz="2000" b="1" dirty="0" smtClean="0">
                <a:solidFill>
                  <a:srgbClr val="FF0000"/>
                </a:solidFill>
              </a:rPr>
              <a:t> </a:t>
            </a:r>
            <a:r>
              <a:rPr lang="hr-HR" sz="2000" b="1" dirty="0" err="1" smtClean="0">
                <a:solidFill>
                  <a:srgbClr val="FF0000"/>
                </a:solidFill>
              </a:rPr>
              <a:t>Transponders</a:t>
            </a:r>
            <a:r>
              <a:rPr lang="hr-HR" sz="2000" b="1" dirty="0" smtClean="0">
                <a:solidFill>
                  <a:srgbClr val="FF0000"/>
                </a:solidFill>
              </a:rPr>
              <a:t>“)</a:t>
            </a:r>
          </a:p>
          <a:p>
            <a:pPr marL="457200" lvl="1" indent="0">
              <a:buNone/>
            </a:pPr>
            <a:r>
              <a:rPr lang="hr-HR" sz="2000" dirty="0" smtClean="0"/>
              <a:t>- mogućnost stabilizacije </a:t>
            </a:r>
            <a:r>
              <a:rPr lang="hr-HR" sz="2000" b="1" dirty="0" smtClean="0">
                <a:solidFill>
                  <a:srgbClr val="FF0000"/>
                </a:solidFill>
              </a:rPr>
              <a:t>slike kroz vodu i preko dna</a:t>
            </a:r>
          </a:p>
          <a:p>
            <a:pPr marL="457200" lvl="1" indent="0">
              <a:buNone/>
            </a:pPr>
            <a:r>
              <a:rPr lang="hr-HR" sz="2000" dirty="0" smtClean="0"/>
              <a:t>- </a:t>
            </a:r>
            <a:r>
              <a:rPr lang="hr-HR" sz="2000" b="1" dirty="0" smtClean="0">
                <a:solidFill>
                  <a:srgbClr val="FF0000"/>
                </a:solidFill>
              </a:rPr>
              <a:t>pravi i relativni </a:t>
            </a:r>
            <a:r>
              <a:rPr lang="hr-HR" sz="2000" dirty="0" smtClean="0"/>
              <a:t>prikaz kretanja</a:t>
            </a:r>
          </a:p>
          <a:p>
            <a:pPr marL="457200" lvl="1" indent="0">
              <a:buNone/>
            </a:pPr>
            <a:r>
              <a:rPr lang="hr-HR" sz="2000" dirty="0" smtClean="0"/>
              <a:t>- mogućnost orijentacije slike kao </a:t>
            </a:r>
            <a:r>
              <a:rPr lang="hr-HR" sz="2000" b="1" dirty="0" smtClean="0">
                <a:solidFill>
                  <a:srgbClr val="FF0000"/>
                </a:solidFill>
              </a:rPr>
              <a:t>„North </a:t>
            </a:r>
            <a:r>
              <a:rPr lang="hr-HR" sz="2000" b="1" dirty="0" err="1" smtClean="0">
                <a:solidFill>
                  <a:srgbClr val="FF0000"/>
                </a:solidFill>
              </a:rPr>
              <a:t>up</a:t>
            </a:r>
            <a:r>
              <a:rPr lang="hr-HR" sz="2000" b="1" dirty="0" smtClean="0">
                <a:solidFill>
                  <a:srgbClr val="FF0000"/>
                </a:solidFill>
              </a:rPr>
              <a:t>“, „</a:t>
            </a:r>
            <a:r>
              <a:rPr lang="hr-HR" sz="2000" b="1" dirty="0" err="1" smtClean="0">
                <a:solidFill>
                  <a:srgbClr val="FF0000"/>
                </a:solidFill>
              </a:rPr>
              <a:t>Head</a:t>
            </a:r>
            <a:r>
              <a:rPr lang="hr-HR" sz="2000" b="1" dirty="0" smtClean="0">
                <a:solidFill>
                  <a:srgbClr val="FF0000"/>
                </a:solidFill>
              </a:rPr>
              <a:t> </a:t>
            </a:r>
            <a:r>
              <a:rPr lang="hr-HR" sz="2000" b="1" dirty="0" err="1" smtClean="0">
                <a:solidFill>
                  <a:srgbClr val="FF0000"/>
                </a:solidFill>
              </a:rPr>
              <a:t>up</a:t>
            </a:r>
            <a:r>
              <a:rPr lang="hr-HR" sz="2000" b="1" dirty="0" smtClean="0">
                <a:solidFill>
                  <a:srgbClr val="FF0000"/>
                </a:solidFill>
              </a:rPr>
              <a:t>“ i „</a:t>
            </a:r>
            <a:r>
              <a:rPr lang="hr-HR" sz="2000" b="1" dirty="0" err="1" smtClean="0">
                <a:solidFill>
                  <a:srgbClr val="FF0000"/>
                </a:solidFill>
              </a:rPr>
              <a:t>Course</a:t>
            </a:r>
            <a:r>
              <a:rPr lang="hr-HR" sz="2000" b="1" dirty="0" smtClean="0">
                <a:solidFill>
                  <a:srgbClr val="FF0000"/>
                </a:solidFill>
              </a:rPr>
              <a:t> </a:t>
            </a:r>
            <a:r>
              <a:rPr lang="hr-HR" sz="2000" b="1" dirty="0" err="1" smtClean="0">
                <a:solidFill>
                  <a:srgbClr val="FF0000"/>
                </a:solidFill>
              </a:rPr>
              <a:t>up</a:t>
            </a:r>
            <a:r>
              <a:rPr lang="hr-HR" sz="2000" b="1" dirty="0" smtClean="0">
                <a:solidFill>
                  <a:srgbClr val="FF0000"/>
                </a:solidFill>
              </a:rPr>
              <a:t>“.</a:t>
            </a:r>
          </a:p>
          <a:p>
            <a:pPr lvl="1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24751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Određivanje vektora gibanja cilja pomoću ARPA radara</a:t>
            </a:r>
            <a:endParaRPr lang="hr-HR" sz="3200" b="1" dirty="0"/>
          </a:p>
        </p:txBody>
      </p:sp>
      <p:pic>
        <p:nvPicPr>
          <p:cNvPr id="4098" name="Picture 2" descr="C:\Users\Kos\Documents\IMG_1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467" y="1448338"/>
            <a:ext cx="7095066" cy="4958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Scenariji navigacijskih situacija testiranja ARPA sustava – IMO </a:t>
            </a:r>
            <a:r>
              <a:rPr lang="hr-HR" sz="3200" b="1" dirty="0" err="1" smtClean="0"/>
              <a:t>Perfomance</a:t>
            </a:r>
            <a:r>
              <a:rPr lang="hr-HR" sz="3200" b="1" dirty="0" smtClean="0"/>
              <a:t> </a:t>
            </a:r>
            <a:r>
              <a:rPr lang="hr-HR" sz="3200" b="1" dirty="0" err="1" smtClean="0"/>
              <a:t>Standards</a:t>
            </a:r>
            <a:endParaRPr lang="hr-HR" sz="3200" b="1" dirty="0"/>
          </a:p>
        </p:txBody>
      </p:sp>
      <p:pic>
        <p:nvPicPr>
          <p:cNvPr id="5122" name="Picture 2" descr="C:\Users\Kos\Documents\IMG_1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029" y="1710266"/>
            <a:ext cx="9304406" cy="4258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Najveće dozvoljene greške ARPA sustava - </a:t>
            </a:r>
            <a:r>
              <a:rPr lang="hr-HR" sz="2000" b="1" dirty="0" smtClean="0"/>
              <a:t>očitani podaci o cilju moraju imati grešku manju od greške navedene u tablici u najmanje 95% slučajeva - </a:t>
            </a:r>
            <a:r>
              <a:rPr lang="hr-HR" sz="2400" b="1" dirty="0" smtClean="0"/>
              <a:t>IMO </a:t>
            </a:r>
            <a:r>
              <a:rPr lang="hr-HR" sz="2400" b="1" dirty="0" err="1" smtClean="0"/>
              <a:t>Perfomance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Standards</a:t>
            </a:r>
            <a:endParaRPr lang="hr-HR" sz="2000" b="1" dirty="0"/>
          </a:p>
        </p:txBody>
      </p:sp>
      <p:pic>
        <p:nvPicPr>
          <p:cNvPr id="6146" name="Picture 2" descr="C:\Users\Kos\Documents\IMG_1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133" y="1612554"/>
            <a:ext cx="7418226" cy="5067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Prikaz prvog scenarija(</a:t>
            </a:r>
            <a:r>
              <a:rPr lang="hr-HR" sz="3200" b="1" dirty="0" err="1" smtClean="0"/>
              <a:t>Scenario</a:t>
            </a:r>
            <a:r>
              <a:rPr lang="hr-HR" sz="3200" b="1" dirty="0" smtClean="0"/>
              <a:t> 1) testiranja ARPA sustava</a:t>
            </a:r>
            <a:endParaRPr lang="hr-HR" sz="3200" b="1" dirty="0"/>
          </a:p>
        </p:txBody>
      </p:sp>
      <p:pic>
        <p:nvPicPr>
          <p:cNvPr id="1026" name="Picture 2" descr="C:\Users\Kos\Documents\IMG_1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1526" y="1270000"/>
            <a:ext cx="6274380" cy="5350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              Izvori grešaka ARPA sustava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492389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Pogreške navedene u Tablici </a:t>
            </a:r>
            <a:r>
              <a:rPr lang="hr-HR" sz="2000" b="1" dirty="0" smtClean="0"/>
              <a:t>IMO </a:t>
            </a:r>
            <a:r>
              <a:rPr lang="hr-HR" sz="2000" b="1" dirty="0" err="1" smtClean="0"/>
              <a:t>Perfomance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Standards</a:t>
            </a:r>
            <a:r>
              <a:rPr lang="hr-HR" sz="2000" b="1" dirty="0" smtClean="0"/>
              <a:t> vrijede ako pogreške senzora radnih sustava </a:t>
            </a:r>
            <a:r>
              <a:rPr lang="hr-HR" sz="2000" dirty="0" smtClean="0"/>
              <a:t>(</a:t>
            </a:r>
            <a:r>
              <a:rPr lang="hr-HR" sz="2000" i="1" dirty="0" smtClean="0"/>
              <a:t>radar</a:t>
            </a:r>
            <a:r>
              <a:rPr lang="hr-HR" sz="2000" dirty="0" smtClean="0"/>
              <a:t> </a:t>
            </a:r>
            <a:r>
              <a:rPr lang="hr-HR" sz="2000" i="1" dirty="0" smtClean="0"/>
              <a:t>, brzinomjer, žiro-kompas </a:t>
            </a:r>
            <a:r>
              <a:rPr lang="hr-HR" sz="2000" dirty="0" smtClean="0"/>
              <a:t>,…) </a:t>
            </a:r>
            <a:r>
              <a:rPr lang="hr-HR" sz="2000" b="1" dirty="0" smtClean="0"/>
              <a:t>nisu veće od pogreški  koje se mogu podijeliti u tri osnovne grupe :</a:t>
            </a:r>
          </a:p>
          <a:p>
            <a:r>
              <a:rPr lang="hr-HR" sz="2000" b="1" dirty="0" smtClean="0"/>
              <a:t>- Pogreške radarskog dijela sustava, pogreške neočekivanog širenja EM signala i ograničenih točnosti senzora sustava .</a:t>
            </a:r>
          </a:p>
          <a:p>
            <a:r>
              <a:rPr lang="hr-HR" sz="2000" b="1" dirty="0" smtClean="0"/>
              <a:t>- Pogreške u obradi signala u računalnom dijelu sustava</a:t>
            </a:r>
          </a:p>
          <a:p>
            <a:r>
              <a:rPr lang="hr-HR" sz="2000" b="1" dirty="0" smtClean="0"/>
              <a:t>- Pogreške u interpretaciji podataka</a:t>
            </a:r>
            <a:endParaRPr lang="hr-HR" sz="2000" b="1" dirty="0"/>
          </a:p>
        </p:txBody>
      </p:sp>
      <p:pic>
        <p:nvPicPr>
          <p:cNvPr id="4" name="Picture 2" descr="C:\Users\Kos\Documents\IMG_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2943" y="3192331"/>
            <a:ext cx="5122789" cy="3499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                Pogreške radarskog dijela sustava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933"/>
            <a:ext cx="10515600" cy="476303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1. Prividni pomak težišta cilja (objekta)</a:t>
            </a:r>
            <a:br>
              <a:rPr lang="hr-HR" sz="2000" b="1" dirty="0" smtClean="0"/>
            </a:b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dirty="0" smtClean="0"/>
              <a:t>Kod </a:t>
            </a:r>
            <a:r>
              <a:rPr lang="hr-HR" sz="2000" b="1" dirty="0" smtClean="0"/>
              <a:t>valjanja , posrtanja i </a:t>
            </a:r>
            <a:r>
              <a:rPr lang="hr-HR" sz="2000" b="1" dirty="0" err="1" smtClean="0"/>
              <a:t>zaošijanja</a:t>
            </a:r>
            <a:r>
              <a:rPr lang="hr-HR" sz="2000" b="1" dirty="0" smtClean="0"/>
              <a:t>  cilja(objekta</a:t>
            </a:r>
            <a:r>
              <a:rPr lang="hr-HR" sz="2000" dirty="0" smtClean="0"/>
              <a:t>) središte radarskog odraza pomiče se duž cijelog cilja (GLINT)</a:t>
            </a:r>
            <a:r>
              <a:rPr lang="hr-HR" sz="2000" dirty="0" err="1" smtClean="0"/>
              <a:t>.Njegova</a:t>
            </a:r>
            <a:r>
              <a:rPr lang="hr-HR" sz="2000" dirty="0" smtClean="0"/>
              <a:t> udaljenost od pravog težišta cilja je </a:t>
            </a:r>
            <a:r>
              <a:rPr lang="hr-HR" sz="2000" b="1" dirty="0" smtClean="0"/>
              <a:t>slučajna veličina koja ima standardnu devijaciju od jedne šestine dužine cilja </a:t>
            </a:r>
            <a:r>
              <a:rPr lang="hr-HR" sz="2000" dirty="0" smtClean="0"/>
              <a:t>(za brod dužine 200 m , </a:t>
            </a:r>
            <a:r>
              <a:rPr lang="el-GR" sz="2000" dirty="0" smtClean="0"/>
              <a:t>σ</a:t>
            </a:r>
            <a:r>
              <a:rPr lang="hr-HR" sz="2000" dirty="0" smtClean="0"/>
              <a:t> pomaka središta = +- 33m). Ako je cilj brod znatno manje širine od njegove dužine, pomak težišta po širini smije biti najviše </a:t>
            </a:r>
            <a:r>
              <a:rPr lang="el-GR" sz="2000" dirty="0" smtClean="0"/>
              <a:t>σ</a:t>
            </a:r>
            <a:r>
              <a:rPr lang="hr-HR" sz="2000" dirty="0" smtClean="0"/>
              <a:t> = 1 m. Istovremeno dolazi do pogreške u </a:t>
            </a:r>
            <a:r>
              <a:rPr lang="hr-HR" sz="2000" b="1" dirty="0" smtClean="0"/>
              <a:t>mjerenju kuta koja je najveća u 045°, 135° , 225° i  315° , a jednaka je nuli u 000° , 090° , 180° i 270°.</a:t>
            </a:r>
            <a:br>
              <a:rPr lang="hr-HR" sz="2000" b="1" dirty="0" smtClean="0"/>
            </a:br>
            <a:endParaRPr lang="hr-HR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                 Pogreške radarskog dijela sustava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008563"/>
          </a:xfrm>
        </p:spPr>
        <p:txBody>
          <a:bodyPr>
            <a:normAutofit fontScale="92500" lnSpcReduction="10000"/>
          </a:bodyPr>
          <a:lstStyle/>
          <a:p>
            <a:r>
              <a:rPr lang="hr-HR" sz="2000" b="1" dirty="0" smtClean="0"/>
              <a:t>2. Pogreške u mjerenju kuta</a:t>
            </a:r>
            <a:br>
              <a:rPr lang="hr-HR" sz="2000" b="1" dirty="0" smtClean="0"/>
            </a:br>
            <a:r>
              <a:rPr lang="hr-HR" sz="2000" dirty="0" smtClean="0"/>
              <a:t>Antena radara je na nestabilnoj podlozi (brodu)</a:t>
            </a:r>
            <a:r>
              <a:rPr lang="hr-HR" sz="2000" dirty="0" err="1" smtClean="0"/>
              <a:t>.Zbog</a:t>
            </a:r>
            <a:r>
              <a:rPr lang="hr-HR" sz="2000" dirty="0" smtClean="0"/>
              <a:t> valjanja i posrtanja vlastitog broda os rotacije antene (antenski jarbol) opisuje </a:t>
            </a:r>
            <a:r>
              <a:rPr lang="hr-HR" sz="2000" dirty="0" err="1" smtClean="0"/>
              <a:t>stožac.Pogreške</a:t>
            </a:r>
            <a:r>
              <a:rPr lang="hr-HR" sz="2000" dirty="0" smtClean="0"/>
              <a:t> u mjerenju kuta kod takvog nagiba</a:t>
            </a:r>
            <a:br>
              <a:rPr lang="hr-HR" sz="2000" dirty="0" smtClean="0"/>
            </a:br>
            <a:r>
              <a:rPr lang="hr-HR" sz="2000" dirty="0" smtClean="0"/>
              <a:t>antene opisane su sljedećom jednadžbom :</a:t>
            </a:r>
          </a:p>
          <a:p>
            <a:endParaRPr lang="hr-HR" sz="1600" b="1" dirty="0" smtClean="0"/>
          </a:p>
          <a:p>
            <a:endParaRPr lang="hr-HR" sz="1600" b="1" dirty="0" smtClean="0"/>
          </a:p>
          <a:p>
            <a:endParaRPr lang="hr-HR" sz="1600" b="1" dirty="0" smtClean="0"/>
          </a:p>
          <a:p>
            <a:r>
              <a:rPr lang="hr-HR" sz="2000" dirty="0" smtClean="0"/>
              <a:t>R – prava udaljenost cilja , h – visina antene iznad </a:t>
            </a:r>
            <a:br>
              <a:rPr lang="hr-HR" sz="2000" dirty="0" smtClean="0"/>
            </a:br>
            <a:r>
              <a:rPr lang="hr-HR" sz="2000" dirty="0" smtClean="0"/>
              <a:t>osi valjanja broda, </a:t>
            </a:r>
            <a:r>
              <a:rPr lang="el-GR" sz="2000" dirty="0" smtClean="0"/>
              <a:t>Θ</a:t>
            </a:r>
            <a:r>
              <a:rPr lang="hr-HR" sz="2000" dirty="0" smtClean="0"/>
              <a:t> – pravi kut cilja , </a:t>
            </a:r>
            <a:r>
              <a:rPr lang="el-GR" sz="2000" dirty="0" smtClean="0"/>
              <a:t>Φ</a:t>
            </a:r>
            <a:r>
              <a:rPr lang="hr-HR" sz="2000" dirty="0" smtClean="0"/>
              <a:t> – kut </a:t>
            </a:r>
            <a:br>
              <a:rPr lang="hr-HR" sz="2000" dirty="0" smtClean="0"/>
            </a:br>
            <a:r>
              <a:rPr lang="hr-HR" sz="2000" dirty="0" smtClean="0"/>
              <a:t>nagiba broda , </a:t>
            </a:r>
            <a:r>
              <a:rPr lang="el-GR" sz="2000" dirty="0" smtClean="0"/>
              <a:t>Θ</a:t>
            </a:r>
            <a:r>
              <a:rPr lang="hr-HR" sz="2000" dirty="0" smtClean="0"/>
              <a:t>m – izmjereni kut cilja</a:t>
            </a:r>
            <a:br>
              <a:rPr lang="hr-HR" sz="2000" dirty="0" smtClean="0"/>
            </a:br>
            <a:r>
              <a:rPr lang="el-GR" sz="2000" dirty="0" smtClean="0"/>
              <a:t>Θ</a:t>
            </a:r>
            <a:r>
              <a:rPr lang="hr-HR" sz="2000" dirty="0" smtClean="0"/>
              <a:t>g – greška u mjerenju kuta , </a:t>
            </a:r>
            <a:r>
              <a:rPr lang="hr-HR" sz="2000" dirty="0" err="1" smtClean="0"/>
              <a:t>Rm</a:t>
            </a:r>
            <a:r>
              <a:rPr lang="hr-HR" sz="2000" dirty="0" smtClean="0"/>
              <a:t> – izmjerena </a:t>
            </a:r>
            <a:br>
              <a:rPr lang="hr-HR" sz="2000" dirty="0" smtClean="0"/>
            </a:br>
            <a:r>
              <a:rPr lang="hr-HR" sz="2000" dirty="0" smtClean="0"/>
              <a:t>udaljenost  do cilja ,d – greška u mjerenju </a:t>
            </a:r>
            <a:br>
              <a:rPr lang="hr-HR" sz="2000" dirty="0" smtClean="0"/>
            </a:br>
            <a:r>
              <a:rPr lang="hr-HR" sz="2000" dirty="0" smtClean="0"/>
              <a:t>udaljenosti  . </a:t>
            </a:r>
            <a:r>
              <a:rPr lang="hr-HR" sz="2000" b="1" dirty="0" smtClean="0"/>
              <a:t>Greška je </a:t>
            </a:r>
            <a:r>
              <a:rPr lang="hr-HR" sz="2000" b="1" dirty="0" err="1" smtClean="0"/>
              <a:t>kvadrantalna</a:t>
            </a:r>
            <a:r>
              <a:rPr lang="hr-HR" sz="2000" b="1" dirty="0" smtClean="0"/>
              <a:t> i mijenja se</a:t>
            </a:r>
            <a:br>
              <a:rPr lang="hr-HR" sz="2000" b="1" dirty="0" smtClean="0"/>
            </a:br>
            <a:r>
              <a:rPr lang="hr-HR" sz="2000" b="1" dirty="0" smtClean="0"/>
              <a:t>po zakonu </a:t>
            </a:r>
            <a:r>
              <a:rPr lang="hr-HR" sz="2000" b="1" dirty="0" err="1" smtClean="0"/>
              <a:t>cosinusa</a:t>
            </a:r>
            <a:r>
              <a:rPr lang="hr-HR" sz="2000" b="1" dirty="0" smtClean="0"/>
              <a:t>. Jednaka je nuli za </a:t>
            </a:r>
            <a:r>
              <a:rPr lang="el-GR" sz="2000" b="1" dirty="0" smtClean="0"/>
              <a:t>Θ</a:t>
            </a:r>
            <a:r>
              <a:rPr lang="hr-HR" sz="2000" dirty="0" smtClean="0"/>
              <a:t> =</a:t>
            </a:r>
            <a:r>
              <a:rPr lang="hr-HR" sz="2000" b="1" dirty="0" smtClean="0"/>
              <a:t> 0°, a </a:t>
            </a:r>
            <a:br>
              <a:rPr lang="hr-HR" sz="2000" b="1" dirty="0" smtClean="0"/>
            </a:br>
            <a:r>
              <a:rPr lang="hr-HR" sz="2000" b="1" dirty="0" smtClean="0"/>
              <a:t>pri </a:t>
            </a:r>
            <a:r>
              <a:rPr lang="el-GR" sz="2000" b="1" dirty="0" smtClean="0"/>
              <a:t>Θ</a:t>
            </a:r>
            <a:r>
              <a:rPr lang="hr-HR" sz="2000" b="1" dirty="0" smtClean="0"/>
              <a:t>=45° i 135° ima najveću vrijednost.</a:t>
            </a:r>
            <a:br>
              <a:rPr lang="hr-HR" sz="2000" b="1" dirty="0" smtClean="0"/>
            </a:br>
            <a:r>
              <a:rPr lang="hr-HR" sz="2000" b="1" dirty="0" smtClean="0"/>
              <a:t>Perioda greške jednaka je periodi valjanja broda.</a:t>
            </a:r>
            <a:br>
              <a:rPr lang="hr-HR" sz="2000" b="1" dirty="0" smtClean="0"/>
            </a:br>
            <a:r>
              <a:rPr lang="hr-HR" sz="2000" b="1" dirty="0" smtClean="0"/>
              <a:t>Greška u mjerenju kuta može biti uzrokom loše </a:t>
            </a:r>
            <a:br>
              <a:rPr lang="hr-HR" sz="2000" b="1" dirty="0" smtClean="0"/>
            </a:br>
            <a:r>
              <a:rPr lang="hr-HR" sz="2000" b="1" dirty="0" smtClean="0"/>
              <a:t>procjene CPA i TCPA.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  <p:pic>
        <p:nvPicPr>
          <p:cNvPr id="5" name="Picture 2" descr="C:\Users\Kos\Documents\IMG_1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835" y="2243668"/>
            <a:ext cx="5741002" cy="3608630"/>
          </a:xfrm>
          <a:prstGeom prst="rect">
            <a:avLst/>
          </a:prstGeom>
          <a:noFill/>
        </p:spPr>
      </p:pic>
      <p:pic>
        <p:nvPicPr>
          <p:cNvPr id="7" name="Picture 3" descr="C:\Users\Kos\Documents\IMG_1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873" y="2164956"/>
            <a:ext cx="4650839" cy="908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607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                   Pogreške radarskog dijela sustava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9133"/>
            <a:ext cx="10515600" cy="5067830"/>
          </a:xfrm>
        </p:spPr>
        <p:txBody>
          <a:bodyPr>
            <a:normAutofit/>
          </a:bodyPr>
          <a:lstStyle/>
          <a:p>
            <a:r>
              <a:rPr lang="hr-HR" sz="1800" b="1" dirty="0" smtClean="0"/>
              <a:t>Pogreške u mjerenju udaljenosti</a:t>
            </a:r>
            <a:br>
              <a:rPr lang="hr-HR" sz="1800" b="1" dirty="0" smtClean="0"/>
            </a:br>
            <a:r>
              <a:rPr lang="hr-HR" sz="1800" dirty="0" smtClean="0"/>
              <a:t>Valjanje vlastitog broda  direktno uzrokuje pogrešku u mjerenju udaljenosti.</a:t>
            </a:r>
            <a:br>
              <a:rPr lang="hr-HR" sz="1800" dirty="0" smtClean="0"/>
            </a:br>
            <a:r>
              <a:rPr lang="hr-HR" sz="1800" dirty="0" smtClean="0"/>
              <a:t>Pogreška udaljenosti određuje se sljedećom jednadžbom :</a:t>
            </a:r>
            <a:br>
              <a:rPr lang="hr-HR" sz="1800" dirty="0" smtClean="0"/>
            </a:br>
            <a:r>
              <a:rPr lang="hr-HR" sz="1800" b="1" dirty="0" smtClean="0"/>
              <a:t> d = h sin</a:t>
            </a:r>
            <a:r>
              <a:rPr lang="el-GR" sz="1800" b="1" dirty="0" smtClean="0"/>
              <a:t>Φ</a:t>
            </a:r>
            <a:r>
              <a:rPr lang="hr-HR" sz="1800" b="1" dirty="0" smtClean="0"/>
              <a:t> sin</a:t>
            </a:r>
            <a:r>
              <a:rPr lang="el-GR" sz="1800" b="1" dirty="0" smtClean="0"/>
              <a:t>Θ</a:t>
            </a:r>
            <a:r>
              <a:rPr lang="hr-HR" sz="1800" b="1" dirty="0" smtClean="0"/>
              <a:t>     (m)</a:t>
            </a: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 smtClean="0"/>
              <a:t>h – visina antene iznad osi valjanja broda</a:t>
            </a:r>
            <a:br>
              <a:rPr lang="hr-HR" sz="1800" dirty="0" smtClean="0"/>
            </a:br>
            <a:r>
              <a:rPr lang="el-GR" sz="1800" dirty="0" smtClean="0"/>
              <a:t>Φ</a:t>
            </a:r>
            <a:r>
              <a:rPr lang="hr-HR" sz="1800" dirty="0" smtClean="0"/>
              <a:t> – kut nagiba broda </a:t>
            </a:r>
            <a:br>
              <a:rPr lang="hr-HR" sz="1800" dirty="0" smtClean="0"/>
            </a:br>
            <a:r>
              <a:rPr lang="el-GR" sz="1800" dirty="0" smtClean="0"/>
              <a:t>Θ</a:t>
            </a:r>
            <a:r>
              <a:rPr lang="hr-HR" sz="1800" dirty="0" smtClean="0"/>
              <a:t> – pravi kut cilja </a:t>
            </a:r>
            <a:br>
              <a:rPr lang="hr-HR" sz="1800" dirty="0" smtClean="0"/>
            </a:br>
            <a:r>
              <a:rPr lang="hr-HR" sz="1800" dirty="0" smtClean="0"/>
              <a:t>Pogreška u mjerenju udaljenosti nastaje zbog </a:t>
            </a:r>
            <a:r>
              <a:rPr lang="hr-HR" sz="1800" b="1" dirty="0" err="1" smtClean="0"/>
              <a:t>kvantizacije</a:t>
            </a:r>
            <a:r>
              <a:rPr lang="hr-HR" sz="1800" b="1" dirty="0" smtClean="0"/>
              <a:t> </a:t>
            </a:r>
            <a:br>
              <a:rPr lang="hr-HR" sz="1800" b="1" dirty="0" smtClean="0"/>
            </a:br>
            <a:r>
              <a:rPr lang="hr-HR" sz="1800" b="1" dirty="0" smtClean="0"/>
              <a:t>podataka o udaljenosti cilja , te zbog promjene dužine </a:t>
            </a:r>
            <a:br>
              <a:rPr lang="hr-HR" sz="1800" b="1" dirty="0" smtClean="0"/>
            </a:br>
            <a:r>
              <a:rPr lang="hr-HR" sz="1800" b="1" dirty="0" smtClean="0"/>
              <a:t>prijamnog impulsa.</a:t>
            </a:r>
            <a:r>
              <a:rPr lang="hr-HR" sz="1800" dirty="0" smtClean="0"/>
              <a:t> Zbog konačne širine propusnog  frekvencijskog </a:t>
            </a:r>
            <a:br>
              <a:rPr lang="hr-HR" sz="1800" dirty="0" smtClean="0"/>
            </a:br>
            <a:r>
              <a:rPr lang="hr-HR" sz="1800" dirty="0" smtClean="0"/>
              <a:t>opsega prijamnika , umjesto </a:t>
            </a:r>
            <a:r>
              <a:rPr lang="hr-HR" sz="1800" b="1" dirty="0" smtClean="0"/>
              <a:t>teoretskog pravokutnog oblika , prijamni</a:t>
            </a:r>
            <a:br>
              <a:rPr lang="hr-HR" sz="1800" b="1" dirty="0" smtClean="0"/>
            </a:br>
            <a:r>
              <a:rPr lang="hr-HR" sz="1800" b="1" dirty="0" smtClean="0"/>
              <a:t>impuls ima zvonoliki oblik. Zadana točka očitavanja pomiče se udesno ,</a:t>
            </a:r>
            <a:br>
              <a:rPr lang="hr-HR" sz="1800" b="1" dirty="0" smtClean="0"/>
            </a:br>
            <a:r>
              <a:rPr lang="hr-HR" sz="1800" b="1" dirty="0" smtClean="0"/>
              <a:t>povećavajući na taj način prividnu udaljenost cilja. </a:t>
            </a:r>
            <a:br>
              <a:rPr lang="hr-HR" sz="1800" b="1" dirty="0" smtClean="0"/>
            </a:br>
            <a:r>
              <a:rPr lang="hr-HR" sz="1800" b="1" dirty="0" smtClean="0"/>
              <a:t>Najveća greška ove vrste je 40 m.</a:t>
            </a:r>
            <a:r>
              <a:rPr lang="hr-HR" sz="1800" dirty="0" smtClean="0"/>
              <a:t/>
            </a:r>
            <a:br>
              <a:rPr lang="hr-HR" sz="1800" dirty="0" smtClean="0"/>
            </a:br>
            <a:endParaRPr lang="hr-HR" sz="1800" b="1" dirty="0"/>
          </a:p>
        </p:txBody>
      </p:sp>
      <p:pic>
        <p:nvPicPr>
          <p:cNvPr id="4" name="Picture 2" descr="C:\Users\Kos\Documents\IMG_1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1067" y="1516005"/>
            <a:ext cx="4080933" cy="2565158"/>
          </a:xfrm>
          <a:prstGeom prst="rect">
            <a:avLst/>
          </a:prstGeom>
          <a:noFill/>
        </p:spPr>
      </p:pic>
      <p:pic>
        <p:nvPicPr>
          <p:cNvPr id="6" name="Picture 2" descr="C:\Users\Kos\Documents\IMG_1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256" y="4321475"/>
            <a:ext cx="4433144" cy="2412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542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            Pogreške u prikazu i interpretaciji podataka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982133"/>
            <a:ext cx="10922000" cy="5194830"/>
          </a:xfrm>
        </p:spPr>
        <p:txBody>
          <a:bodyPr>
            <a:noAutofit/>
          </a:bodyPr>
          <a:lstStyle/>
          <a:p>
            <a:r>
              <a:rPr lang="hr-HR" sz="2000" b="1" dirty="0" smtClean="0"/>
              <a:t>- Pogreška u prikazu podataka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Ova pogreška naziva se </a:t>
            </a:r>
            <a:r>
              <a:rPr lang="hr-HR" sz="2000" b="1" dirty="0" smtClean="0"/>
              <a:t>TARGET SWAP ili zamjena cilja.</a:t>
            </a:r>
            <a:br>
              <a:rPr lang="hr-HR" sz="2000" b="1" dirty="0" smtClean="0"/>
            </a:br>
            <a:r>
              <a:rPr lang="hr-HR" sz="2000" dirty="0" smtClean="0"/>
              <a:t>Brojevima 1 – 6 označeni su istovremeni položaji praćenog i </a:t>
            </a:r>
            <a:br>
              <a:rPr lang="hr-HR" sz="2000" dirty="0" smtClean="0"/>
            </a:br>
            <a:r>
              <a:rPr lang="hr-HR" sz="2000" dirty="0" smtClean="0"/>
              <a:t>nepraćenog cilja. Ako je jeka nepraćenog cilja jača od jeke</a:t>
            </a:r>
            <a:br>
              <a:rPr lang="hr-HR" sz="2000" dirty="0" smtClean="0"/>
            </a:br>
            <a:r>
              <a:rPr lang="hr-HR" sz="2000" dirty="0" smtClean="0"/>
              <a:t>praćenog cilja , u trenutku mimoilaženja računalo nastavlja</a:t>
            </a:r>
            <a:br>
              <a:rPr lang="hr-HR" sz="2000" dirty="0" smtClean="0"/>
            </a:br>
            <a:r>
              <a:rPr lang="hr-HR" sz="2000" dirty="0" smtClean="0"/>
              <a:t>pratiti jaču jeku. Raniji podaci o praćenom cilju pridružuju se</a:t>
            </a:r>
            <a:br>
              <a:rPr lang="hr-HR" sz="2000" dirty="0" smtClean="0"/>
            </a:br>
            <a:r>
              <a:rPr lang="hr-HR" sz="2000" dirty="0" smtClean="0"/>
              <a:t>podacima o novom cilju , pa su novi podaci o cilju kombinacija</a:t>
            </a:r>
            <a:br>
              <a:rPr lang="hr-HR" sz="2000" dirty="0" smtClean="0"/>
            </a:br>
            <a:r>
              <a:rPr lang="hr-HR" sz="2000" dirty="0" smtClean="0"/>
              <a:t>podataka ova dva cilja (</a:t>
            </a:r>
            <a:r>
              <a:rPr lang="hr-HR" sz="2000" b="1" dirty="0" smtClean="0"/>
              <a:t>Slučaj a).</a:t>
            </a:r>
            <a:br>
              <a:rPr lang="hr-HR" sz="2000" b="1" dirty="0" smtClean="0"/>
            </a:br>
            <a:r>
              <a:rPr lang="hr-HR" sz="2000" dirty="0" smtClean="0"/>
              <a:t>Slična zamjena cilja može se dogoditi kada računalo </a:t>
            </a:r>
            <a:br>
              <a:rPr lang="hr-HR" sz="2000" dirty="0" smtClean="0"/>
            </a:br>
            <a:r>
              <a:rPr lang="hr-HR" sz="2000" dirty="0" smtClean="0"/>
              <a:t>umjesto praćenja pravog cilja nastavlja pratiti neku od </a:t>
            </a:r>
            <a:br>
              <a:rPr lang="hr-HR" sz="2000" dirty="0" smtClean="0"/>
            </a:br>
            <a:r>
              <a:rPr lang="hr-HR" sz="2000" dirty="0" smtClean="0"/>
              <a:t>snažnih smetnji u koje je </a:t>
            </a:r>
            <a:r>
              <a:rPr lang="hr-HR" sz="2000" b="1" dirty="0" smtClean="0"/>
              <a:t>praćeni</a:t>
            </a:r>
            <a:r>
              <a:rPr lang="hr-HR" sz="2000" dirty="0" smtClean="0"/>
              <a:t> cilj ušao </a:t>
            </a:r>
            <a:r>
              <a:rPr lang="hr-HR" sz="2000" b="1" dirty="0" smtClean="0"/>
              <a:t>(Slučaj b).</a:t>
            </a:r>
            <a:br>
              <a:rPr lang="hr-HR" sz="2000" b="1" dirty="0" smtClean="0"/>
            </a:b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- Pogreška u interpretaciji podataka</a:t>
            </a:r>
            <a:br>
              <a:rPr lang="hr-HR" sz="2000" b="1" dirty="0" smtClean="0"/>
            </a:br>
            <a:r>
              <a:rPr lang="hr-HR" sz="2000" dirty="0" smtClean="0"/>
              <a:t>Pogreške ove vrste su posljedica </a:t>
            </a:r>
            <a:r>
              <a:rPr lang="hr-HR" sz="2000" b="1" dirty="0" smtClean="0"/>
              <a:t>pogrešnog tumačenja</a:t>
            </a:r>
            <a:br>
              <a:rPr lang="hr-HR" sz="2000" b="1" dirty="0" smtClean="0"/>
            </a:br>
            <a:r>
              <a:rPr lang="hr-HR" sz="2000" b="1" dirty="0" smtClean="0"/>
              <a:t>očitanih podataka, neiskustva ili nemarnog praćenja situacije</a:t>
            </a:r>
            <a:br>
              <a:rPr lang="hr-HR" sz="2000" b="1" dirty="0" smtClean="0"/>
            </a:br>
            <a:r>
              <a:rPr lang="hr-HR" sz="2000" b="1" dirty="0" smtClean="0"/>
              <a:t>na radaru. </a:t>
            </a:r>
            <a:r>
              <a:rPr lang="hr-HR" sz="2000" b="1" i="1" dirty="0" smtClean="0"/>
              <a:t/>
            </a:r>
            <a:br>
              <a:rPr lang="hr-HR" sz="2000" b="1" i="1" dirty="0" smtClean="0"/>
            </a:br>
            <a:r>
              <a:rPr lang="hr-HR" sz="2000" b="1" i="1" dirty="0" smtClean="0"/>
              <a:t>Primjeri :</a:t>
            </a:r>
            <a:br>
              <a:rPr lang="hr-HR" sz="2000" b="1" i="1" dirty="0" smtClean="0"/>
            </a:br>
            <a:r>
              <a:rPr lang="hr-HR" sz="2000" dirty="0" smtClean="0"/>
              <a:t>- koriste se vektori jedne vrste (relativni ili pravi) , a slika se tumači kao da su vektori druge vrste ,</a:t>
            </a:r>
            <a:br>
              <a:rPr lang="hr-HR" sz="2000" dirty="0" smtClean="0"/>
            </a:br>
            <a:r>
              <a:rPr lang="hr-HR" sz="2000" dirty="0" smtClean="0"/>
              <a:t>- kod prave slike (</a:t>
            </a:r>
            <a:r>
              <a:rPr lang="hr-HR" sz="2000" dirty="0" err="1" smtClean="0"/>
              <a:t>true</a:t>
            </a:r>
            <a:r>
              <a:rPr lang="hr-HR" sz="2000" dirty="0" smtClean="0"/>
              <a:t> </a:t>
            </a:r>
            <a:r>
              <a:rPr lang="hr-HR" sz="2000" dirty="0" err="1" smtClean="0"/>
              <a:t>motion</a:t>
            </a:r>
            <a:r>
              <a:rPr lang="hr-HR" sz="2000" dirty="0" smtClean="0"/>
              <a:t>) svijetli trag iza cilja (prethodni položaji - </a:t>
            </a:r>
            <a:r>
              <a:rPr lang="hr-HR" sz="2000" dirty="0" err="1" smtClean="0"/>
              <a:t>afterglow</a:t>
            </a:r>
            <a:r>
              <a:rPr lang="hr-HR" sz="2000" dirty="0" smtClean="0"/>
              <a:t>) i vektor nisu korelirani , …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endParaRPr lang="hr-HR" sz="2000" b="1" dirty="0"/>
          </a:p>
        </p:txBody>
      </p:sp>
      <p:pic>
        <p:nvPicPr>
          <p:cNvPr id="5" name="Picture 2" descr="C:\Users\Kos\Documents\IMG_1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172" y="990600"/>
            <a:ext cx="4891762" cy="3462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80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 Pravo ili navigacijsko </a:t>
            </a:r>
            <a:r>
              <a:rPr lang="hr-HR" sz="3200" b="1" dirty="0" err="1" smtClean="0"/>
              <a:t>plotiranje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Vlastiti brod </a:t>
            </a:r>
            <a:r>
              <a:rPr lang="hr-HR" sz="2000" b="1" dirty="0" smtClean="0"/>
              <a:t>(A)</a:t>
            </a:r>
            <a:r>
              <a:rPr lang="hr-HR" sz="2000" dirty="0" smtClean="0"/>
              <a:t> plovi u kursu K = 56° , brzinom </a:t>
            </a:r>
            <a:br>
              <a:rPr lang="hr-HR" sz="2000" dirty="0" smtClean="0"/>
            </a:br>
            <a:r>
              <a:rPr lang="hr-HR" sz="2000" dirty="0" smtClean="0"/>
              <a:t>v = 14,5 </a:t>
            </a:r>
            <a:r>
              <a:rPr lang="hr-HR" sz="2000" dirty="0" err="1" smtClean="0"/>
              <a:t>čv</a:t>
            </a:r>
            <a:r>
              <a:rPr lang="hr-HR" sz="2000" dirty="0" smtClean="0"/>
              <a:t>. U 13.16 časnik straže opazi na ekranu </a:t>
            </a:r>
            <a:br>
              <a:rPr lang="hr-HR" sz="2000" dirty="0" smtClean="0"/>
            </a:br>
            <a:r>
              <a:rPr lang="hr-HR" sz="2000" dirty="0" smtClean="0"/>
              <a:t>radara odraz drugog broda </a:t>
            </a:r>
            <a:r>
              <a:rPr lang="hr-HR" sz="2000" b="1" dirty="0" smtClean="0"/>
              <a:t>(B)</a:t>
            </a:r>
            <a:r>
              <a:rPr lang="hr-HR" sz="2000" dirty="0" smtClean="0"/>
              <a:t> . Nastavlja</a:t>
            </a:r>
            <a:br>
              <a:rPr lang="hr-HR" sz="2000" dirty="0" smtClean="0"/>
            </a:br>
            <a:r>
              <a:rPr lang="hr-HR" sz="2000" dirty="0" smtClean="0"/>
              <a:t>opažanje i dobiva sljedeće podatke:</a:t>
            </a:r>
          </a:p>
          <a:p>
            <a:r>
              <a:rPr lang="hr-HR" sz="2000" dirty="0" smtClean="0"/>
              <a:t>u     13:20       </a:t>
            </a:r>
            <a:r>
              <a:rPr lang="el-GR" sz="2000" dirty="0" smtClean="0"/>
              <a:t>ω</a:t>
            </a:r>
            <a:r>
              <a:rPr lang="hr-HR" sz="2000" dirty="0" smtClean="0"/>
              <a:t>1= 93°       D1 = 8,5 M</a:t>
            </a:r>
            <a:br>
              <a:rPr lang="hr-HR" sz="2000" dirty="0" smtClean="0"/>
            </a:br>
            <a:r>
              <a:rPr lang="hr-HR" sz="2000" dirty="0" smtClean="0"/>
              <a:t>u     13:26       </a:t>
            </a:r>
            <a:r>
              <a:rPr lang="el-GR" sz="2000" dirty="0" smtClean="0"/>
              <a:t>ω</a:t>
            </a:r>
            <a:r>
              <a:rPr lang="hr-HR" sz="2000" dirty="0" smtClean="0"/>
              <a:t>2= 93°       D2 = 8 M</a:t>
            </a:r>
            <a:br>
              <a:rPr lang="hr-HR" sz="2000" dirty="0" smtClean="0"/>
            </a:br>
            <a:r>
              <a:rPr lang="hr-HR" sz="2000" dirty="0" smtClean="0"/>
              <a:t>Podatke ucrtava na slici desno , M 1cm=1M=1čv</a:t>
            </a:r>
          </a:p>
          <a:p>
            <a:r>
              <a:rPr lang="hr-HR" sz="2000" dirty="0" smtClean="0"/>
              <a:t>Rješenje pomoću pravog </a:t>
            </a:r>
            <a:r>
              <a:rPr lang="hr-HR" sz="2000" dirty="0" err="1" smtClean="0"/>
              <a:t>plotiranja</a:t>
            </a:r>
            <a:r>
              <a:rPr lang="hr-HR" sz="2000" dirty="0" smtClean="0"/>
              <a:t>:</a:t>
            </a:r>
          </a:p>
          <a:p>
            <a:r>
              <a:rPr lang="hr-HR" sz="2000" dirty="0" smtClean="0"/>
              <a:t>- brod (B)  kurs K = 318° , brzina v = 14,2 </a:t>
            </a:r>
            <a:r>
              <a:rPr lang="hr-HR" sz="2000" dirty="0" err="1" smtClean="0"/>
              <a:t>čv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</a:t>
            </a:r>
            <a:r>
              <a:rPr lang="hr-HR" sz="2000" b="1" dirty="0" smtClean="0"/>
              <a:t>ASPEKT – </a:t>
            </a:r>
            <a:r>
              <a:rPr lang="hr-HR" sz="2000" dirty="0" smtClean="0"/>
              <a:t>kut između linije azimuta i kursa</a:t>
            </a:r>
            <a:br>
              <a:rPr lang="hr-HR" sz="2000" dirty="0" smtClean="0"/>
            </a:br>
            <a:r>
              <a:rPr lang="hr-HR" sz="2000" dirty="0" smtClean="0"/>
              <a:t>drugog broda , </a:t>
            </a:r>
            <a:r>
              <a:rPr lang="hr-HR" sz="2000" b="1" dirty="0" smtClean="0"/>
              <a:t>A = 44° = </a:t>
            </a:r>
            <a:r>
              <a:rPr lang="hr-HR" sz="2000" b="1" dirty="0" err="1" smtClean="0"/>
              <a:t>const</a:t>
            </a:r>
            <a:r>
              <a:rPr lang="hr-HR" sz="2000" b="1" dirty="0" smtClean="0"/>
              <a:t>. , </a:t>
            </a:r>
            <a:br>
              <a:rPr lang="hr-HR" sz="2000" b="1" dirty="0" smtClean="0"/>
            </a:br>
            <a:r>
              <a:rPr lang="el-GR" sz="2000" b="1" dirty="0" smtClean="0"/>
              <a:t>ω</a:t>
            </a:r>
            <a:r>
              <a:rPr lang="hr-HR" sz="2000" b="1" dirty="0" smtClean="0"/>
              <a:t> = 93° = </a:t>
            </a:r>
            <a:r>
              <a:rPr lang="hr-HR" sz="2000" b="1" dirty="0" err="1" smtClean="0"/>
              <a:t>const</a:t>
            </a:r>
            <a:r>
              <a:rPr lang="hr-HR" sz="2000" b="1" dirty="0" smtClean="0"/>
              <a:t>. </a:t>
            </a:r>
            <a:br>
              <a:rPr lang="hr-HR" sz="2000" b="1" dirty="0" smtClean="0"/>
            </a:br>
            <a:r>
              <a:rPr lang="hr-HR" sz="2000" b="1" dirty="0" smtClean="0"/>
              <a:t>Zaključak – doći će do sudara između brodova A i B.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  <p:pic>
        <p:nvPicPr>
          <p:cNvPr id="5" name="Picture 2" descr="C:\Users\Kos\Documents\IMG_1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231" y="1515532"/>
            <a:ext cx="5931769" cy="386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>Centralni sustav</a:t>
            </a:r>
            <a:br>
              <a:rPr lang="hr-HR" sz="2800" b="1" dirty="0" smtClean="0"/>
            </a:br>
            <a:r>
              <a:rPr lang="hr-HR" sz="2800" b="1" dirty="0" smtClean="0"/>
              <a:t>relativnog </a:t>
            </a:r>
            <a:r>
              <a:rPr lang="hr-HR" sz="2800" b="1" dirty="0" err="1" smtClean="0"/>
              <a:t>plotiranja</a:t>
            </a:r>
            <a:endParaRPr lang="hr-HR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867" y="999067"/>
            <a:ext cx="11192933" cy="5177896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/>
              <a:t>Brod (A)  plovi u kursu K = 214°, brzinom  v = 14 </a:t>
            </a:r>
            <a:r>
              <a:rPr lang="hr-HR" sz="2000" dirty="0" err="1" smtClean="0"/>
              <a:t>čv</a:t>
            </a:r>
            <a:r>
              <a:rPr lang="hr-HR" sz="2000" dirty="0" smtClean="0"/>
              <a:t>.</a:t>
            </a:r>
            <a:br>
              <a:rPr lang="hr-HR" sz="2000" dirty="0" smtClean="0"/>
            </a:br>
            <a:r>
              <a:rPr lang="hr-HR" sz="2000" dirty="0" smtClean="0"/>
              <a:t>U 09:50 časnik straže opazi na ekranu radara odraz </a:t>
            </a:r>
            <a:br>
              <a:rPr lang="hr-HR" sz="2000" dirty="0" smtClean="0"/>
            </a:br>
            <a:r>
              <a:rPr lang="hr-HR" sz="2000" dirty="0" err="1" smtClean="0"/>
              <a:t>drugogbroda</a:t>
            </a:r>
            <a:r>
              <a:rPr lang="hr-HR" sz="2000" dirty="0" smtClean="0"/>
              <a:t> (B). Nastavlja opažanje i dobiva sljedeće </a:t>
            </a:r>
            <a:br>
              <a:rPr lang="hr-HR" sz="2000" dirty="0" smtClean="0"/>
            </a:br>
            <a:r>
              <a:rPr lang="hr-HR" sz="2000" dirty="0" smtClean="0"/>
              <a:t>podatke :</a:t>
            </a:r>
            <a:br>
              <a:rPr lang="hr-HR" sz="2000" dirty="0" smtClean="0"/>
            </a:br>
            <a:r>
              <a:rPr lang="hr-HR" sz="2000" dirty="0" smtClean="0"/>
              <a:t>u     10:00   </a:t>
            </a:r>
            <a:r>
              <a:rPr lang="el-GR" sz="2000" dirty="0" smtClean="0"/>
              <a:t>ω</a:t>
            </a:r>
            <a:r>
              <a:rPr lang="hr-HR" sz="2000" dirty="0" smtClean="0"/>
              <a:t>1  = 292°   D1 = 8,5 M</a:t>
            </a:r>
            <a:br>
              <a:rPr lang="hr-HR" sz="2000" dirty="0" smtClean="0"/>
            </a:br>
            <a:r>
              <a:rPr lang="hr-HR" sz="2000" dirty="0" smtClean="0"/>
              <a:t>       10:06   </a:t>
            </a:r>
            <a:r>
              <a:rPr lang="el-GR" sz="2000" dirty="0" smtClean="0"/>
              <a:t>ω</a:t>
            </a:r>
            <a:r>
              <a:rPr lang="hr-HR" sz="2000" dirty="0" smtClean="0"/>
              <a:t>2  = 290°   D2 = 7,1 M</a:t>
            </a:r>
            <a:br>
              <a:rPr lang="hr-HR" sz="2000" dirty="0" smtClean="0"/>
            </a:br>
            <a:r>
              <a:rPr lang="hr-HR" sz="2000" dirty="0" smtClean="0"/>
              <a:t>Odlučeno je poduzeti manevar izbjegavanja u 10:12 sati, </a:t>
            </a:r>
            <a:br>
              <a:rPr lang="hr-HR" sz="2000" dirty="0" smtClean="0"/>
            </a:br>
            <a:r>
              <a:rPr lang="hr-HR" sz="2000" dirty="0" smtClean="0"/>
              <a:t>a željena udaljenost mimoilaženja je 2 M.</a:t>
            </a:r>
          </a:p>
          <a:p>
            <a:endParaRPr lang="hr-HR" sz="2000" dirty="0" smtClean="0"/>
          </a:p>
          <a:p>
            <a:pPr>
              <a:buNone/>
            </a:pPr>
            <a:r>
              <a:rPr lang="hr-HR" sz="2000" b="1" dirty="0" smtClean="0"/>
              <a:t>      Rješenja : </a:t>
            </a:r>
          </a:p>
          <a:p>
            <a:pPr>
              <a:buNone/>
            </a:pPr>
            <a:r>
              <a:rPr lang="hr-HR" sz="2000" b="1" dirty="0" smtClean="0"/>
              <a:t>      - </a:t>
            </a:r>
            <a:r>
              <a:rPr lang="hr-HR" sz="2000" dirty="0" smtClean="0"/>
              <a:t>TCPA = 10:30 , CPA = 0,9 M</a:t>
            </a:r>
            <a:br>
              <a:rPr lang="hr-HR" sz="2000" dirty="0" smtClean="0"/>
            </a:br>
            <a:r>
              <a:rPr lang="hr-HR" sz="2000" dirty="0" smtClean="0"/>
              <a:t>- </a:t>
            </a:r>
            <a:r>
              <a:rPr lang="hr-HR" sz="2000" dirty="0" err="1" smtClean="0"/>
              <a:t>Krel</a:t>
            </a:r>
            <a:r>
              <a:rPr lang="hr-HR" sz="2000" dirty="0" smtClean="0"/>
              <a:t>(B) = 110°  ,  v </a:t>
            </a:r>
            <a:r>
              <a:rPr lang="hr-HR" sz="2000" dirty="0" err="1" smtClean="0"/>
              <a:t>rel</a:t>
            </a:r>
            <a:r>
              <a:rPr lang="hr-HR" sz="2000" dirty="0" smtClean="0"/>
              <a:t>(B) = 22 </a:t>
            </a:r>
            <a:r>
              <a:rPr lang="hr-HR" sz="2000" dirty="0" err="1" smtClean="0"/>
              <a:t>čv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K(B) = 147,5° ,  v(B) = 19 </a:t>
            </a:r>
            <a:r>
              <a:rPr lang="hr-HR" sz="2000" dirty="0" err="1" smtClean="0"/>
              <a:t>čv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Kurs izbjegavanja  (A) u desno = 298°</a:t>
            </a:r>
            <a:br>
              <a:rPr lang="hr-HR" sz="2000" dirty="0" smtClean="0"/>
            </a:br>
            <a:r>
              <a:rPr lang="hr-HR" sz="2000" dirty="0" smtClean="0"/>
              <a:t>- Kurs izbjegavanja  (A) u lijevo  = 152°</a:t>
            </a:r>
            <a:br>
              <a:rPr lang="hr-HR" sz="2000" dirty="0" smtClean="0"/>
            </a:br>
            <a:r>
              <a:rPr lang="hr-HR" sz="2000" dirty="0" smtClean="0"/>
              <a:t>- brzina izbjegavanja (A) = 2 </a:t>
            </a:r>
            <a:r>
              <a:rPr lang="hr-HR" sz="2000" dirty="0" err="1" smtClean="0"/>
              <a:t>čv</a:t>
            </a:r>
            <a:r>
              <a:rPr lang="hr-HR" sz="2000" dirty="0" smtClean="0"/>
              <a:t> (OQ)</a:t>
            </a:r>
            <a:br>
              <a:rPr lang="hr-HR" sz="2000" dirty="0" smtClean="0"/>
            </a:br>
            <a:r>
              <a:rPr lang="hr-HR" sz="2000" dirty="0" smtClean="0"/>
              <a:t>- brzina izbjegavanja (A) = 24 </a:t>
            </a:r>
            <a:r>
              <a:rPr lang="hr-HR" sz="2000" dirty="0" err="1" smtClean="0"/>
              <a:t>čv</a:t>
            </a:r>
            <a:r>
              <a:rPr lang="hr-HR" sz="2000" dirty="0" smtClean="0"/>
              <a:t> (OR)</a:t>
            </a:r>
            <a:endParaRPr lang="hr-HR" sz="2000" b="1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974" y="380999"/>
            <a:ext cx="5970026" cy="6015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607"/>
          </a:xfrm>
        </p:spPr>
        <p:txBody>
          <a:bodyPr>
            <a:normAutofit fontScale="90000"/>
          </a:bodyPr>
          <a:lstStyle/>
          <a:p>
            <a:r>
              <a:rPr lang="hr-HR" sz="2400" b="1" dirty="0" smtClean="0"/>
              <a:t>Centralni sustav</a:t>
            </a:r>
            <a:br>
              <a:rPr lang="hr-HR" sz="2400" b="1" dirty="0" smtClean="0"/>
            </a:br>
            <a:r>
              <a:rPr lang="hr-HR" sz="2400" b="1" dirty="0" smtClean="0"/>
              <a:t>relativnog </a:t>
            </a:r>
            <a:r>
              <a:rPr lang="hr-HR" sz="2400" b="1" dirty="0" err="1" smtClean="0"/>
              <a:t>plotiranja</a:t>
            </a:r>
            <a:endParaRPr lang="hr-H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067"/>
            <a:ext cx="10515600" cy="5050896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Ako je brod (B) nepomičan v = 0  , tada se trokut vektora </a:t>
            </a:r>
            <a:br>
              <a:rPr lang="hr-HR" sz="2000" b="1" dirty="0" smtClean="0">
                <a:solidFill>
                  <a:srgbClr val="FF0000"/>
                </a:solidFill>
              </a:rPr>
            </a:br>
            <a:r>
              <a:rPr lang="hr-HR" sz="2000" b="1" dirty="0" smtClean="0">
                <a:solidFill>
                  <a:srgbClr val="FF0000"/>
                </a:solidFill>
              </a:rPr>
              <a:t>pretvara u pravac. </a:t>
            </a:r>
          </a:p>
          <a:p>
            <a:r>
              <a:rPr lang="hr-HR" sz="2000" dirty="0" smtClean="0"/>
              <a:t>Brod (A) plovi u kursu K = 0° , brzinom v = 15 </a:t>
            </a:r>
            <a:r>
              <a:rPr lang="hr-HR" sz="2000" dirty="0" err="1" smtClean="0"/>
              <a:t>čv</a:t>
            </a:r>
            <a:r>
              <a:rPr lang="hr-HR" sz="2000" dirty="0" smtClean="0"/>
              <a:t>.</a:t>
            </a:r>
            <a:br>
              <a:rPr lang="hr-HR" sz="2000" dirty="0" smtClean="0"/>
            </a:br>
            <a:r>
              <a:rPr lang="hr-HR" sz="2000" dirty="0" smtClean="0"/>
              <a:t>U 10:12 časnik u straži opazi na ekranu radara odraz </a:t>
            </a:r>
            <a:br>
              <a:rPr lang="hr-HR" sz="2000" dirty="0" smtClean="0"/>
            </a:br>
            <a:r>
              <a:rPr lang="hr-HR" sz="2000" dirty="0" smtClean="0"/>
              <a:t>drugog broda (B). Nastavlja</a:t>
            </a:r>
            <a:br>
              <a:rPr lang="hr-HR" sz="2000" dirty="0" smtClean="0"/>
            </a:br>
            <a:r>
              <a:rPr lang="hr-HR" sz="2000" dirty="0" smtClean="0"/>
              <a:t>opažanje i dobiva sljedeće podatke :</a:t>
            </a:r>
            <a:br>
              <a:rPr lang="hr-HR" sz="2000" dirty="0" smtClean="0"/>
            </a:br>
            <a:r>
              <a:rPr lang="hr-HR" sz="2000" dirty="0" smtClean="0"/>
              <a:t>u  10:</a:t>
            </a:r>
            <a:r>
              <a:rPr lang="hr-HR" sz="2000" dirty="0" err="1" smtClean="0"/>
              <a:t>10</a:t>
            </a:r>
            <a:r>
              <a:rPr lang="hr-HR" sz="2000" dirty="0" smtClean="0"/>
              <a:t>     </a:t>
            </a:r>
            <a:r>
              <a:rPr lang="el-GR" sz="2000" dirty="0" smtClean="0"/>
              <a:t>ω</a:t>
            </a:r>
            <a:r>
              <a:rPr lang="hr-HR" sz="2000" dirty="0" smtClean="0"/>
              <a:t>1 = 45°    D1 = 5 M</a:t>
            </a:r>
            <a:br>
              <a:rPr lang="hr-HR" sz="2000" dirty="0" smtClean="0"/>
            </a:br>
            <a:r>
              <a:rPr lang="hr-HR" sz="2000" dirty="0" smtClean="0"/>
              <a:t>    10:16     </a:t>
            </a:r>
            <a:r>
              <a:rPr lang="el-GR" sz="2000" dirty="0" smtClean="0"/>
              <a:t>ω</a:t>
            </a:r>
            <a:r>
              <a:rPr lang="hr-HR" sz="2000" dirty="0" smtClean="0"/>
              <a:t>2 = 47°    D2 = 4,2 M</a:t>
            </a:r>
            <a:br>
              <a:rPr lang="hr-HR" sz="2000" dirty="0" smtClean="0"/>
            </a:br>
            <a:r>
              <a:rPr lang="hr-HR" sz="2000" dirty="0" smtClean="0"/>
              <a:t>    10:22     </a:t>
            </a:r>
            <a:r>
              <a:rPr lang="el-GR" sz="2000" dirty="0" smtClean="0"/>
              <a:t>ω</a:t>
            </a:r>
            <a:r>
              <a:rPr lang="hr-HR" sz="2000" dirty="0" smtClean="0"/>
              <a:t>3 = 59°    D2 = 3,5 M </a:t>
            </a:r>
          </a:p>
          <a:p>
            <a:r>
              <a:rPr lang="hr-HR" sz="2000" b="1" dirty="0" smtClean="0"/>
              <a:t>Rješenje:</a:t>
            </a:r>
            <a:br>
              <a:rPr lang="hr-HR" sz="2000" b="1" dirty="0" smtClean="0"/>
            </a:br>
            <a:r>
              <a:rPr lang="hr-HR" sz="2000" dirty="0" err="1" smtClean="0"/>
              <a:t>vrel</a:t>
            </a:r>
            <a:r>
              <a:rPr lang="hr-HR" sz="2000" dirty="0" smtClean="0"/>
              <a:t>(B) = - v(A) = - 15 </a:t>
            </a:r>
            <a:r>
              <a:rPr lang="hr-HR" sz="2000" dirty="0" err="1" smtClean="0"/>
              <a:t>čv</a:t>
            </a:r>
            <a:r>
              <a:rPr lang="hr-HR" sz="2000" dirty="0" smtClean="0"/>
              <a:t>   ,  </a:t>
            </a:r>
            <a:r>
              <a:rPr lang="hr-HR" sz="2000" dirty="0" err="1" smtClean="0"/>
              <a:t>Krel</a:t>
            </a:r>
            <a:r>
              <a:rPr lang="hr-HR" sz="2000" dirty="0" smtClean="0"/>
              <a:t>(B) = </a:t>
            </a:r>
            <a:r>
              <a:rPr lang="hr-HR" sz="2000" dirty="0" err="1" smtClean="0"/>
              <a:t>protukurs</a:t>
            </a:r>
            <a:r>
              <a:rPr lang="hr-HR" sz="2000" dirty="0" smtClean="0"/>
              <a:t> od A = 180°</a:t>
            </a:r>
            <a:br>
              <a:rPr lang="hr-HR" sz="2000" dirty="0" smtClean="0"/>
            </a:br>
            <a:r>
              <a:rPr lang="hr-HR" sz="2000" b="1" dirty="0" smtClean="0"/>
              <a:t>Brod (B) je nepomičan – ne kreće se.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 </a:t>
            </a:r>
            <a:br>
              <a:rPr lang="hr-HR" sz="2000" dirty="0" smtClean="0"/>
            </a:br>
            <a:r>
              <a:rPr lang="hr-HR" sz="2000" dirty="0" smtClean="0"/>
              <a:t>     </a:t>
            </a:r>
          </a:p>
          <a:p>
            <a:endParaRPr lang="hr-HR" sz="1600" dirty="0"/>
          </a:p>
        </p:txBody>
      </p:sp>
      <p:pic>
        <p:nvPicPr>
          <p:cNvPr id="5" name="Picture 2" descr="C:\Users\Kos\Documents\IMG_1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0486" y="485469"/>
            <a:ext cx="4426245" cy="614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608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Vektorski trokut </a:t>
            </a:r>
            <a:r>
              <a:rPr lang="hr-HR" sz="3200" b="1" dirty="0" err="1" smtClean="0"/>
              <a:t>kurseva</a:t>
            </a:r>
            <a:r>
              <a:rPr lang="hr-HR" sz="3200" b="1" dirty="0" smtClean="0"/>
              <a:t> i brzina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067"/>
            <a:ext cx="10515600" cy="505089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Trokut kursova i brzina dobiven centralnim sustavom relativnog </a:t>
            </a:r>
            <a:r>
              <a:rPr lang="hr-HR" sz="2000" dirty="0" err="1" smtClean="0"/>
              <a:t>plotiranja</a:t>
            </a:r>
            <a:r>
              <a:rPr lang="hr-HR" sz="2000" dirty="0" smtClean="0"/>
              <a:t> može se predočiti </a:t>
            </a:r>
            <a:r>
              <a:rPr lang="hr-HR" sz="2000" b="1" dirty="0" smtClean="0"/>
              <a:t>vektorskim trokutom u kojem je vektor kursa i brzine broda (B) dat kao zbroj vektora relativnog kursa (</a:t>
            </a:r>
            <a:r>
              <a:rPr lang="hr-HR" sz="2000" b="1" dirty="0" err="1" smtClean="0"/>
              <a:t>KrelB</a:t>
            </a:r>
            <a:r>
              <a:rPr lang="hr-HR" sz="2000" b="1" dirty="0" smtClean="0"/>
              <a:t>) i relativne brzine (</a:t>
            </a:r>
            <a:r>
              <a:rPr lang="hr-HR" sz="2000" b="1" dirty="0" err="1" smtClean="0"/>
              <a:t>vrelB</a:t>
            </a:r>
            <a:r>
              <a:rPr lang="hr-HR" sz="2000" b="1" dirty="0" smtClean="0"/>
              <a:t>) broda (B) u odnosu na vektor  vlastitog broda (A) -pravi kurs i prava brzina broda A , u manevru izbjegavanja :</a:t>
            </a:r>
          </a:p>
          <a:p>
            <a:endParaRPr lang="hr-HR" sz="1600" b="1" dirty="0" smtClean="0"/>
          </a:p>
          <a:p>
            <a:r>
              <a:rPr lang="hr-HR" sz="2000" b="1" dirty="0" smtClean="0"/>
              <a:t>Brod (A) će odabrati </a:t>
            </a:r>
            <a:r>
              <a:rPr lang="hr-HR" sz="2000" b="1" dirty="0" smtClean="0">
                <a:solidFill>
                  <a:srgbClr val="FF0000"/>
                </a:solidFill>
              </a:rPr>
              <a:t>treću stranicu vektorskog trokuta </a:t>
            </a:r>
            <a:br>
              <a:rPr lang="hr-HR" sz="2000" b="1" dirty="0" smtClean="0">
                <a:solidFill>
                  <a:srgbClr val="FF0000"/>
                </a:solidFill>
              </a:rPr>
            </a:br>
            <a:r>
              <a:rPr lang="hr-HR" sz="2000" b="1" dirty="0" smtClean="0"/>
              <a:t>prema mogućnostima u kojima se nalazi: </a:t>
            </a:r>
            <a:r>
              <a:rPr lang="hr-HR" sz="2000" b="1" dirty="0" smtClean="0">
                <a:solidFill>
                  <a:srgbClr val="FF0000"/>
                </a:solidFill>
              </a:rPr>
              <a:t>može promijeniti</a:t>
            </a:r>
            <a:br>
              <a:rPr lang="hr-HR" sz="2000" b="1" dirty="0" smtClean="0">
                <a:solidFill>
                  <a:srgbClr val="FF0000"/>
                </a:solidFill>
              </a:rPr>
            </a:br>
            <a:r>
              <a:rPr lang="hr-HR" sz="2000" b="1" dirty="0" smtClean="0">
                <a:solidFill>
                  <a:srgbClr val="FF0000"/>
                </a:solidFill>
              </a:rPr>
              <a:t>svoj kurs u lijevo ili u desno zadržavajući svoju brzinu </a:t>
            </a:r>
            <a:br>
              <a:rPr lang="hr-HR" sz="2000" b="1" dirty="0" smtClean="0">
                <a:solidFill>
                  <a:srgbClr val="FF0000"/>
                </a:solidFill>
              </a:rPr>
            </a:br>
            <a:r>
              <a:rPr lang="hr-HR" sz="2000" b="1" dirty="0" smtClean="0">
                <a:solidFill>
                  <a:srgbClr val="FF0000"/>
                </a:solidFill>
              </a:rPr>
              <a:t>nepromijenjenom , može zadržati</a:t>
            </a:r>
            <a:br>
              <a:rPr lang="hr-HR" sz="2000" b="1" dirty="0" smtClean="0">
                <a:solidFill>
                  <a:srgbClr val="FF0000"/>
                </a:solidFill>
              </a:rPr>
            </a:br>
            <a:r>
              <a:rPr lang="hr-HR" sz="2000" b="1" dirty="0" smtClean="0">
                <a:solidFill>
                  <a:srgbClr val="FF0000"/>
                </a:solidFill>
              </a:rPr>
              <a:t>nepromijenjen kurs broda ali tada treba smanjiti brzinu </a:t>
            </a:r>
            <a:br>
              <a:rPr lang="hr-HR" sz="2000" b="1" dirty="0" smtClean="0">
                <a:solidFill>
                  <a:srgbClr val="FF0000"/>
                </a:solidFill>
              </a:rPr>
            </a:br>
            <a:r>
              <a:rPr lang="hr-HR" sz="2000" b="1" dirty="0" smtClean="0">
                <a:solidFill>
                  <a:srgbClr val="FF0000"/>
                </a:solidFill>
              </a:rPr>
              <a:t>na prvu brzinu izbjegavanja (</a:t>
            </a:r>
            <a:r>
              <a:rPr lang="hr-HR" sz="2000" b="1" dirty="0" err="1" smtClean="0">
                <a:solidFill>
                  <a:srgbClr val="FF0000"/>
                </a:solidFill>
              </a:rPr>
              <a:t>vizbj</a:t>
            </a:r>
            <a:r>
              <a:rPr lang="hr-HR" sz="2000" b="1" dirty="0" smtClean="0">
                <a:solidFill>
                  <a:srgbClr val="FF0000"/>
                </a:solidFill>
              </a:rPr>
              <a:t> I) ili povećati svoju </a:t>
            </a:r>
            <a:br>
              <a:rPr lang="hr-HR" sz="2000" b="1" dirty="0" smtClean="0">
                <a:solidFill>
                  <a:srgbClr val="FF0000"/>
                </a:solidFill>
              </a:rPr>
            </a:br>
            <a:r>
              <a:rPr lang="hr-HR" sz="2000" b="1" dirty="0" smtClean="0">
                <a:solidFill>
                  <a:srgbClr val="FF0000"/>
                </a:solidFill>
              </a:rPr>
              <a:t>brzinu na drugu brzinu izbjegavanja (</a:t>
            </a:r>
            <a:r>
              <a:rPr lang="hr-HR" sz="2000" b="1" dirty="0" err="1" smtClean="0">
                <a:solidFill>
                  <a:srgbClr val="FF0000"/>
                </a:solidFill>
              </a:rPr>
              <a:t>vizbj</a:t>
            </a:r>
            <a:r>
              <a:rPr lang="hr-HR" sz="2000" b="1" dirty="0" smtClean="0">
                <a:solidFill>
                  <a:srgbClr val="FF0000"/>
                </a:solidFill>
              </a:rPr>
              <a:t> II ) , </a:t>
            </a:r>
            <a:br>
              <a:rPr lang="hr-HR" sz="2000" b="1" dirty="0" smtClean="0">
                <a:solidFill>
                  <a:srgbClr val="FF0000"/>
                </a:solidFill>
              </a:rPr>
            </a:br>
            <a:r>
              <a:rPr lang="hr-HR" sz="2000" b="1" dirty="0" smtClean="0">
                <a:solidFill>
                  <a:srgbClr val="FF0000"/>
                </a:solidFill>
              </a:rPr>
              <a:t>ili može promijeniti svoj kurs i brzinu</a:t>
            </a:r>
            <a:r>
              <a:rPr lang="hr-HR" sz="2000" b="1" dirty="0" smtClean="0"/>
              <a:t>.</a:t>
            </a:r>
            <a:br>
              <a:rPr lang="hr-HR" sz="2000" b="1" dirty="0" smtClean="0"/>
            </a:br>
            <a:endParaRPr lang="hr-HR" sz="2000" dirty="0"/>
          </a:p>
        </p:txBody>
      </p:sp>
      <p:pic>
        <p:nvPicPr>
          <p:cNvPr id="5" name="Picture 2" descr="C:\Users\Kos\Documents\IMG_1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467" y="2395358"/>
            <a:ext cx="4530732" cy="3641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Relativno </a:t>
            </a:r>
            <a:r>
              <a:rPr lang="hr-HR" sz="2400" b="1" dirty="0" err="1" smtClean="0"/>
              <a:t>plotiranje</a:t>
            </a:r>
            <a:r>
              <a:rPr lang="hr-HR" sz="2400" b="1" dirty="0" smtClean="0"/>
              <a:t> </a:t>
            </a:r>
            <a:br>
              <a:rPr lang="hr-HR" sz="2400" b="1" dirty="0" smtClean="0"/>
            </a:br>
            <a:r>
              <a:rPr lang="hr-HR" sz="2400" b="1" dirty="0" smtClean="0"/>
              <a:t>(</a:t>
            </a:r>
            <a:r>
              <a:rPr lang="hr-HR" sz="2400" b="1" dirty="0" err="1" smtClean="0"/>
              <a:t>nestabilizirani</a:t>
            </a:r>
            <a:r>
              <a:rPr lang="hr-HR" sz="2400" b="1" dirty="0" smtClean="0"/>
              <a:t> radar)</a:t>
            </a:r>
            <a:endParaRPr lang="hr-HR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200" y="1202267"/>
            <a:ext cx="11023600" cy="4974696"/>
          </a:xfrm>
        </p:spPr>
        <p:txBody>
          <a:bodyPr>
            <a:noAutofit/>
          </a:bodyPr>
          <a:lstStyle/>
          <a:p>
            <a:r>
              <a:rPr lang="hr-HR" sz="1800" dirty="0" smtClean="0"/>
              <a:t>Brod (A) na ekranu radara opazi u 04.18 odraz broda (B)</a:t>
            </a:r>
            <a:br>
              <a:rPr lang="hr-HR" sz="1800" dirty="0" smtClean="0"/>
            </a:br>
            <a:r>
              <a:rPr lang="hr-HR" sz="1800" dirty="0" smtClean="0"/>
              <a:t>u opasnom sektoru. Nastavlja opažanje i snimi :</a:t>
            </a:r>
            <a:br>
              <a:rPr lang="hr-HR" sz="1800" dirty="0" smtClean="0"/>
            </a:br>
            <a:r>
              <a:rPr lang="hr-HR" sz="1800" dirty="0" smtClean="0"/>
              <a:t>u     04:20      pramčani kut  L1 = 78°    D1 = 9 M</a:t>
            </a:r>
            <a:br>
              <a:rPr lang="hr-HR" sz="1800" dirty="0" smtClean="0"/>
            </a:br>
            <a:r>
              <a:rPr lang="hr-HR" sz="1800" dirty="0" smtClean="0"/>
              <a:t>       04:26      pramčani kut  L2 = 76°    D2 = 7,</a:t>
            </a:r>
            <a:r>
              <a:rPr lang="hr-HR" sz="1800" dirty="0" err="1" smtClean="0"/>
              <a:t>7</a:t>
            </a:r>
            <a:r>
              <a:rPr lang="hr-HR" sz="1800" dirty="0" smtClean="0"/>
              <a:t> M</a:t>
            </a:r>
            <a:br>
              <a:rPr lang="hr-HR" sz="1800" dirty="0" smtClean="0"/>
            </a:br>
            <a:r>
              <a:rPr lang="hr-HR" sz="1800" dirty="0" smtClean="0"/>
              <a:t>Brzina vlastitog broda je  v = 15 </a:t>
            </a:r>
            <a:r>
              <a:rPr lang="hr-HR" sz="1800" dirty="0" err="1" smtClean="0"/>
              <a:t>čv</a:t>
            </a:r>
            <a:r>
              <a:rPr lang="hr-HR" sz="1800" dirty="0" smtClean="0"/>
              <a:t>.</a:t>
            </a:r>
          </a:p>
          <a:p>
            <a:endParaRPr lang="hr-HR" sz="1800" dirty="0" smtClean="0"/>
          </a:p>
          <a:p>
            <a:r>
              <a:rPr lang="hr-HR" sz="1800" b="1" dirty="0" smtClean="0"/>
              <a:t>Rješenje :</a:t>
            </a:r>
            <a:br>
              <a:rPr lang="hr-HR" sz="1800" b="1" dirty="0" smtClean="0"/>
            </a:br>
            <a:r>
              <a:rPr lang="hr-HR" sz="1800" dirty="0" smtClean="0"/>
              <a:t>Ako brod (A) ne promijeni svoj kurs (ili brzinu) najmanja</a:t>
            </a:r>
            <a:br>
              <a:rPr lang="hr-HR" sz="1800" dirty="0" smtClean="0"/>
            </a:br>
            <a:r>
              <a:rPr lang="hr-HR" sz="1800" dirty="0" smtClean="0"/>
              <a:t>udaljenost mimoilaženja (CPA) između brodova biti će</a:t>
            </a:r>
            <a:br>
              <a:rPr lang="hr-HR" sz="1800" dirty="0" smtClean="0"/>
            </a:br>
            <a:r>
              <a:rPr lang="hr-HR" sz="1800" dirty="0" smtClean="0"/>
              <a:t>OS = CPA = 1,7 M. </a:t>
            </a:r>
            <a:br>
              <a:rPr lang="hr-HR" sz="1800" dirty="0" smtClean="0"/>
            </a:br>
            <a:r>
              <a:rPr lang="hr-HR" sz="1800" dirty="0" smtClean="0"/>
              <a:t>Brzina broda (B)   v = 17 </a:t>
            </a:r>
            <a:r>
              <a:rPr lang="hr-HR" sz="1800" dirty="0" err="1" smtClean="0"/>
              <a:t>čv</a:t>
            </a:r>
            <a:r>
              <a:rPr lang="hr-HR" sz="1800" dirty="0" smtClean="0"/>
              <a:t> ;  </a:t>
            </a:r>
            <a:br>
              <a:rPr lang="hr-HR" sz="1800" dirty="0" smtClean="0"/>
            </a:br>
            <a:r>
              <a:rPr lang="hr-HR" sz="1800" dirty="0" smtClean="0"/>
              <a:t>KB’ – relativni kut broda B</a:t>
            </a:r>
            <a:br>
              <a:rPr lang="hr-HR" sz="1800" dirty="0" smtClean="0"/>
            </a:br>
            <a:r>
              <a:rPr lang="hr-HR" sz="1800" dirty="0" smtClean="0"/>
              <a:t>KA’ – pomak kursa broda A u desno</a:t>
            </a:r>
            <a:br>
              <a:rPr lang="hr-HR" sz="1800" dirty="0" smtClean="0"/>
            </a:br>
            <a:r>
              <a:rPr lang="hr-HR" sz="1800" dirty="0" smtClean="0"/>
              <a:t>KA’’ – pomak kursa broda A u lijevo</a:t>
            </a:r>
            <a:br>
              <a:rPr lang="hr-HR" sz="1800" dirty="0" smtClean="0"/>
            </a:br>
            <a:r>
              <a:rPr lang="hr-HR" sz="1800" b="1" dirty="0" smtClean="0"/>
              <a:t>Brod (A) odluči promijeniti svoj kurs u 04:32 kako bi minimalni</a:t>
            </a:r>
            <a:br>
              <a:rPr lang="hr-HR" sz="1800" b="1" dirty="0" smtClean="0"/>
            </a:br>
            <a:r>
              <a:rPr lang="hr-HR" sz="1800" b="1" dirty="0" smtClean="0"/>
              <a:t>razmak mimoilaženja između brodova bio 2 M.</a:t>
            </a: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b="1" dirty="0" smtClean="0"/>
              <a:t>Ako brod ne mijenja brzinu mora promijeniti svoj kurs za 17° u desno ili za 15° u lijevo , da bi u 04.32 prošao na udaljenosti od 2 M od broda B.</a:t>
            </a:r>
            <a:br>
              <a:rPr lang="hr-HR" sz="1800" b="1" dirty="0" smtClean="0"/>
            </a:br>
            <a:r>
              <a:rPr lang="hr-HR" sz="1800" dirty="0" smtClean="0"/>
              <a:t/>
            </a:r>
            <a:br>
              <a:rPr lang="hr-HR" sz="1800" dirty="0" smtClean="0"/>
            </a:br>
            <a:endParaRPr lang="hr-HR" sz="1800" dirty="0"/>
          </a:p>
        </p:txBody>
      </p:sp>
      <p:pic>
        <p:nvPicPr>
          <p:cNvPr id="8" name="Picture 3" descr="C:\Users\Kos\Documents\IMG_1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312" y="1095405"/>
            <a:ext cx="5912808" cy="367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5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21" y="0"/>
            <a:ext cx="10515600" cy="1325563"/>
          </a:xfrm>
        </p:spPr>
        <p:txBody>
          <a:bodyPr>
            <a:normAutofit/>
          </a:bodyPr>
          <a:lstStyle/>
          <a:p>
            <a:r>
              <a:rPr lang="hr-HR" sz="1800" b="1" dirty="0" smtClean="0"/>
              <a:t>Praktična metoda određivanja minimalne </a:t>
            </a:r>
            <a:br>
              <a:rPr lang="hr-HR" sz="1800" b="1" dirty="0" smtClean="0"/>
            </a:br>
            <a:r>
              <a:rPr lang="hr-HR" sz="1800" b="1" dirty="0" smtClean="0"/>
              <a:t>udaljenosti mimoilaženja brodova (CPA)</a:t>
            </a:r>
            <a:endParaRPr lang="hr-HR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373" y="131805"/>
            <a:ext cx="6227805" cy="6675770"/>
          </a:xfrm>
        </p:spPr>
      </p:pic>
    </p:spTree>
    <p:extLst>
      <p:ext uri="{BB962C8B-B14F-4D97-AF65-F5344CB8AC3E}">
        <p14:creationId xmlns:p14="http://schemas.microsoft.com/office/powerpoint/2010/main" xmlns="" val="3140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35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             Osnove </a:t>
            </a:r>
            <a:r>
              <a:rPr lang="hr-HR" sz="3200" b="1" dirty="0" err="1" smtClean="0"/>
              <a:t>maritimne</a:t>
            </a:r>
            <a:r>
              <a:rPr lang="hr-HR" sz="3200" b="1" dirty="0" smtClean="0"/>
              <a:t> </a:t>
            </a:r>
            <a:r>
              <a:rPr lang="hr-HR" sz="3200" b="1" dirty="0" err="1" smtClean="0"/>
              <a:t>kinematike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4921"/>
            <a:ext cx="10515600" cy="5012042"/>
          </a:xfrm>
        </p:spPr>
        <p:txBody>
          <a:bodyPr>
            <a:normAutofit/>
          </a:bodyPr>
          <a:lstStyle/>
          <a:p>
            <a:r>
              <a:rPr lang="hr-HR" sz="2400" dirty="0" smtClean="0">
                <a:effectLst/>
                <a:ea typeface="Times New Roman" panose="02020603050405020304" pitchFamily="18" charset="0"/>
              </a:rPr>
              <a:t>Radar se </a:t>
            </a:r>
            <a:r>
              <a:rPr lang="hr-HR" sz="2400" dirty="0" smtClean="0">
                <a:ea typeface="Times New Roman" panose="02020603050405020304" pitchFamily="18" charset="0"/>
              </a:rPr>
              <a:t>direktno</a:t>
            </a:r>
            <a:r>
              <a:rPr lang="hr-HR" sz="2400" dirty="0" smtClean="0">
                <a:effectLst/>
                <a:ea typeface="Times New Roman" panose="02020603050405020304" pitchFamily="18" charset="0"/>
              </a:rPr>
              <a:t> primjenjuje u izbjegavanju sudara  na moru. </a:t>
            </a:r>
            <a:r>
              <a:rPr lang="hr-HR" sz="24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Postupak unašanja podataka dobivenih radarom na neko od pomagala naziva se </a:t>
            </a:r>
            <a:r>
              <a:rPr lang="hr-HR" sz="2400" b="1" dirty="0" err="1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plotiranje</a:t>
            </a:r>
            <a:r>
              <a:rPr lang="hr-HR" sz="24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hr-HR" sz="2400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hr-HR" sz="2400" dirty="0" smtClean="0">
                <a:effectLst/>
                <a:ea typeface="Times New Roman" panose="02020603050405020304" pitchFamily="18" charset="0"/>
              </a:rPr>
              <a:t>U ovisnosti o načinu </a:t>
            </a:r>
            <a:r>
              <a:rPr lang="hr-HR" sz="2400" dirty="0" err="1" smtClean="0">
                <a:effectLst/>
                <a:ea typeface="Times New Roman" panose="02020603050405020304" pitchFamily="18" charset="0"/>
              </a:rPr>
              <a:t>plotiranja</a:t>
            </a:r>
            <a:r>
              <a:rPr lang="hr-HR" sz="2400" dirty="0" smtClean="0">
                <a:effectLst/>
                <a:ea typeface="Times New Roman" panose="02020603050405020304" pitchFamily="18" charset="0"/>
              </a:rPr>
              <a:t> razlikuje </a:t>
            </a:r>
            <a:r>
              <a:rPr lang="hr-HR" sz="24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se </a:t>
            </a:r>
            <a:r>
              <a:rPr lang="hr-HR" sz="24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ručno </a:t>
            </a:r>
            <a:r>
              <a:rPr lang="hr-HR" sz="2400" b="1" dirty="0" err="1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plotiranje</a:t>
            </a:r>
            <a:r>
              <a:rPr lang="hr-HR" sz="24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koje izvodi navigator pomoću pomagala-dijagrama i automatsko koje izvodi procesorsko računalo na posebnoj vrsti  ARPA radara. </a:t>
            </a:r>
            <a:r>
              <a:rPr lang="hr-HR" sz="2400" b="1" dirty="0" smtClean="0">
                <a:effectLst/>
                <a:ea typeface="Times New Roman" panose="02020603050405020304" pitchFamily="18" charset="0"/>
              </a:rPr>
              <a:t>Pomoću </a:t>
            </a:r>
            <a:r>
              <a:rPr lang="hr-HR" sz="2400" b="1" dirty="0" err="1" smtClean="0">
                <a:effectLst/>
                <a:ea typeface="Times New Roman" panose="02020603050405020304" pitchFamily="18" charset="0"/>
              </a:rPr>
              <a:t>plotiranja</a:t>
            </a:r>
            <a:r>
              <a:rPr lang="hr-HR" sz="2400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hr-HR" sz="24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dobivaju se elementi manevra kojih se treba držati da bi se izbjegao sudar odnosno sigurno plovilo.</a:t>
            </a:r>
          </a:p>
          <a:p>
            <a:r>
              <a:rPr lang="hr-HR" sz="2400" b="1" dirty="0" err="1">
                <a:solidFill>
                  <a:srgbClr val="FF0000"/>
                </a:solidFill>
              </a:rPr>
              <a:t>Maritimna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kinematika</a:t>
            </a:r>
            <a:r>
              <a:rPr lang="hr-HR" sz="2400" b="1" dirty="0">
                <a:solidFill>
                  <a:srgbClr val="FF0000"/>
                </a:solidFill>
              </a:rPr>
              <a:t> spada u područje taktičke navigacije , a proučava zakonitosti uzajamnih promjena položaja pokretnih i nepokretnih plovnih objekata na moru</a:t>
            </a:r>
            <a:r>
              <a:rPr lang="hr-HR" sz="2400" b="1" dirty="0" smtClean="0">
                <a:solidFill>
                  <a:srgbClr val="FF0000"/>
                </a:solidFill>
              </a:rPr>
              <a:t>.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smtClean="0"/>
              <a:t>Na </a:t>
            </a:r>
            <a:r>
              <a:rPr lang="hr-HR" sz="2400" dirty="0"/>
              <a:t>osnovu </a:t>
            </a:r>
            <a:r>
              <a:rPr lang="hr-HR" sz="2400" dirty="0" smtClean="0"/>
              <a:t>rezultata </a:t>
            </a:r>
            <a:r>
              <a:rPr lang="hr-HR" sz="2400" dirty="0"/>
              <a:t>dobivenih primjenom odgovarajućih metoda </a:t>
            </a:r>
            <a:r>
              <a:rPr lang="hr-HR" sz="2400" dirty="0" err="1"/>
              <a:t>maritimne</a:t>
            </a:r>
            <a:r>
              <a:rPr lang="hr-HR" sz="2400" dirty="0"/>
              <a:t> </a:t>
            </a:r>
            <a:r>
              <a:rPr lang="hr-HR" sz="2400" dirty="0" err="1"/>
              <a:t>kinematike</a:t>
            </a:r>
            <a:r>
              <a:rPr lang="hr-HR" sz="2400" dirty="0"/>
              <a:t> moguće je pravilno izvođenje različitih manevara na moru kao npr. </a:t>
            </a:r>
            <a:r>
              <a:rPr lang="hr-HR" sz="2400" b="1" dirty="0">
                <a:solidFill>
                  <a:srgbClr val="FF0000"/>
                </a:solidFill>
              </a:rPr>
              <a:t>postavljanje dimne </a:t>
            </a:r>
            <a:r>
              <a:rPr lang="hr-HR" sz="2400" b="1" dirty="0" smtClean="0">
                <a:solidFill>
                  <a:srgbClr val="FF0000"/>
                </a:solidFill>
              </a:rPr>
              <a:t>zavjese, </a:t>
            </a:r>
            <a:r>
              <a:rPr lang="hr-HR" sz="2400" b="1" dirty="0">
                <a:solidFill>
                  <a:srgbClr val="FF0000"/>
                </a:solidFill>
              </a:rPr>
              <a:t>patroliranje, progon plovnog objekta, napad jednog ili više brodova na zadane ciljeve , kombinirani napadi brodova i zrakoplova , izbjegavanje sudara na </a:t>
            </a:r>
            <a:r>
              <a:rPr lang="hr-HR" sz="2400" b="1" dirty="0" smtClean="0">
                <a:solidFill>
                  <a:srgbClr val="FF0000"/>
                </a:solidFill>
              </a:rPr>
              <a:t>moru, </a:t>
            </a:r>
            <a:r>
              <a:rPr lang="hr-HR" sz="2400" b="1" dirty="0">
                <a:solidFill>
                  <a:srgbClr val="FF0000"/>
                </a:solidFill>
              </a:rPr>
              <a:t>itd</a:t>
            </a:r>
            <a:r>
              <a:rPr lang="hr-HR" sz="2400" b="1" dirty="0" smtClean="0">
                <a:solidFill>
                  <a:srgbClr val="FF0000"/>
                </a:solidFill>
              </a:rPr>
              <a:t>. </a:t>
            </a:r>
            <a:r>
              <a:rPr lang="hr-HR" sz="2400" b="1" dirty="0" smtClean="0"/>
              <a:t>U </a:t>
            </a:r>
            <a:r>
              <a:rPr lang="hr-HR" sz="2400" b="1" dirty="0" err="1"/>
              <a:t>maritimnoj</a:t>
            </a:r>
            <a:r>
              <a:rPr lang="hr-HR" sz="2400" b="1" dirty="0"/>
              <a:t> </a:t>
            </a:r>
            <a:r>
              <a:rPr lang="hr-HR" sz="2400" b="1" dirty="0" err="1"/>
              <a:t>kinematici</a:t>
            </a:r>
            <a:r>
              <a:rPr lang="hr-HR" sz="2400" b="1" dirty="0"/>
              <a:t> prvenstveno se </a:t>
            </a:r>
            <a:r>
              <a:rPr lang="hr-HR" sz="2400" b="1" dirty="0">
                <a:solidFill>
                  <a:srgbClr val="FF0000"/>
                </a:solidFill>
              </a:rPr>
              <a:t>koriste metode vektorske geometrije </a:t>
            </a:r>
          </a:p>
        </p:txBody>
      </p:sp>
    </p:spTree>
    <p:extLst>
      <p:ext uri="{BB962C8B-B14F-4D97-AF65-F5344CB8AC3E}">
        <p14:creationId xmlns:p14="http://schemas.microsoft.com/office/powerpoint/2010/main" xmlns="" val="17298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1838</Words>
  <Application>Microsoft Office PowerPoint</Application>
  <PresentationFormat>Custom</PresentationFormat>
  <Paragraphs>125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ELEKTRONIČKA NAVIGACIJA</vt:lpstr>
      <vt:lpstr>                    Polarni koordinatni sustav</vt:lpstr>
      <vt:lpstr>              Pravo ili navigacijsko plotiranje</vt:lpstr>
      <vt:lpstr>Centralni sustav relativnog plotiranja</vt:lpstr>
      <vt:lpstr>Centralni sustav relativnog plotiranja</vt:lpstr>
      <vt:lpstr>             Vektorski trokut kurseva i brzina</vt:lpstr>
      <vt:lpstr>Relativno plotiranje  (nestabilizirani radar)</vt:lpstr>
      <vt:lpstr>Praktična metoda određivanja minimalne  udaljenosti mimoilaženja brodova (CPA)</vt:lpstr>
      <vt:lpstr>             Osnove maritimne kinematike</vt:lpstr>
      <vt:lpstr>                Osnove maritimne kinematike</vt:lpstr>
      <vt:lpstr>           Osnove maritimne kinematike</vt:lpstr>
      <vt:lpstr>              Osnove maritimne kinematike</vt:lpstr>
      <vt:lpstr>Pravo ili navigacijsko plotiranje</vt:lpstr>
      <vt:lpstr>                Relativno plotiranje</vt:lpstr>
      <vt:lpstr>                        ARPA radar                   </vt:lpstr>
      <vt:lpstr>                      ARPA radar</vt:lpstr>
      <vt:lpstr>                         ARPA  RADAR </vt:lpstr>
      <vt:lpstr>           Usporedba klasičnog radara i ARPA radara</vt:lpstr>
      <vt:lpstr>             ARPA  RADAR</vt:lpstr>
      <vt:lpstr>                ARPA  RADAR</vt:lpstr>
      <vt:lpstr>Određivanje vektora gibanja cilja pomoću ARPA radara</vt:lpstr>
      <vt:lpstr>Scenariji navigacijskih situacija testiranja ARPA sustava – IMO Perfomance Standards</vt:lpstr>
      <vt:lpstr>Najveće dozvoljene greške ARPA sustava - očitani podaci o cilju moraju imati grešku manju od greške navedene u tablici u najmanje 95% slučajeva - IMO Perfomance Standards</vt:lpstr>
      <vt:lpstr>Prikaz prvog scenarija(Scenario 1) testiranja ARPA sustava</vt:lpstr>
      <vt:lpstr>              Izvori grešaka ARPA sustava</vt:lpstr>
      <vt:lpstr>                Pogreške radarskog dijela sustava</vt:lpstr>
      <vt:lpstr>                 Pogreške radarskog dijela sustava</vt:lpstr>
      <vt:lpstr>                   Pogreške radarskog dijela sustava</vt:lpstr>
      <vt:lpstr>            Pogreške u prikazu i interpretaciji podataka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ELEKTRONIČKA NAVIGACIJA</dc:title>
  <dc:creator>Antoni</dc:creator>
  <cp:lastModifiedBy>Kos</cp:lastModifiedBy>
  <cp:revision>68</cp:revision>
  <dcterms:created xsi:type="dcterms:W3CDTF">2015-03-09T08:57:29Z</dcterms:created>
  <dcterms:modified xsi:type="dcterms:W3CDTF">2017-06-07T08:01:57Z</dcterms:modified>
</cp:coreProperties>
</file>