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61" r:id="rId7"/>
    <p:sldId id="262" r:id="rId8"/>
    <p:sldId id="264" r:id="rId9"/>
    <p:sldId id="265" r:id="rId10"/>
    <p:sldId id="266" r:id="rId11"/>
    <p:sldId id="268" r:id="rId12"/>
    <p:sldId id="270" r:id="rId13"/>
    <p:sldId id="269" r:id="rId14"/>
    <p:sldId id="26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8" r:id="rId29"/>
    <p:sldId id="289" r:id="rId30"/>
    <p:sldId id="287" r:id="rId31"/>
    <p:sldId id="290" r:id="rId32"/>
    <p:sldId id="293" r:id="rId33"/>
    <p:sldId id="291" r:id="rId34"/>
    <p:sldId id="294" r:id="rId35"/>
    <p:sldId id="292" r:id="rId36"/>
    <p:sldId id="267" r:id="rId37"/>
    <p:sldId id="295" r:id="rId38"/>
    <p:sldId id="297" r:id="rId39"/>
    <p:sldId id="296" r:id="rId40"/>
    <p:sldId id="299" r:id="rId41"/>
    <p:sldId id="300" r:id="rId42"/>
    <p:sldId id="301" r:id="rId43"/>
    <p:sldId id="304" r:id="rId44"/>
    <p:sldId id="302" r:id="rId45"/>
    <p:sldId id="306" r:id="rId46"/>
    <p:sldId id="307" r:id="rId47"/>
    <p:sldId id="29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3" r:id="rId72"/>
    <p:sldId id="332" r:id="rId73"/>
    <p:sldId id="334" r:id="rId74"/>
    <p:sldId id="335" r:id="rId75"/>
    <p:sldId id="336" r:id="rId7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96404" autoAdjust="0"/>
  </p:normalViewPr>
  <p:slideViewPr>
    <p:cSldViewPr snapToGrid="0">
      <p:cViewPr varScale="1">
        <p:scale>
          <a:sx n="111" d="100"/>
          <a:sy n="111" d="100"/>
        </p:scale>
        <p:origin x="540" y="108"/>
      </p:cViewPr>
      <p:guideLst/>
    </p:cSldViewPr>
  </p:slideViewPr>
  <p:outlineViewPr>
    <p:cViewPr>
      <p:scale>
        <a:sx n="33" d="100"/>
        <a:sy n="33" d="100"/>
      </p:scale>
      <p:origin x="0" y="-3352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E44CD112-36C0-47E4-9771-35124EE6610C}" type="datetimeFigureOut">
              <a:rPr lang="hr-HR" smtClean="0"/>
              <a:t>15.10.2019.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6A72DA-CA2B-4801-81FE-960AFA94E450}" type="slidenum">
              <a:rPr lang="hr-HR" smtClean="0"/>
              <a:t>‹#›</a:t>
            </a:fld>
            <a:endParaRPr lang="hr-HR"/>
          </a:p>
        </p:txBody>
      </p:sp>
    </p:spTree>
    <p:extLst>
      <p:ext uri="{BB962C8B-B14F-4D97-AF65-F5344CB8AC3E}">
        <p14:creationId xmlns:p14="http://schemas.microsoft.com/office/powerpoint/2010/main" val="66435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44CD112-36C0-47E4-9771-35124EE6610C}" type="datetimeFigureOut">
              <a:rPr lang="hr-HR" smtClean="0"/>
              <a:t>15.10.2019.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6A72DA-CA2B-4801-81FE-960AFA94E450}" type="slidenum">
              <a:rPr lang="hr-HR" smtClean="0"/>
              <a:t>‹#›</a:t>
            </a:fld>
            <a:endParaRPr lang="hr-HR"/>
          </a:p>
        </p:txBody>
      </p:sp>
    </p:spTree>
    <p:extLst>
      <p:ext uri="{BB962C8B-B14F-4D97-AF65-F5344CB8AC3E}">
        <p14:creationId xmlns:p14="http://schemas.microsoft.com/office/powerpoint/2010/main" val="238853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44CD112-36C0-47E4-9771-35124EE6610C}" type="datetimeFigureOut">
              <a:rPr lang="hr-HR" smtClean="0"/>
              <a:t>15.10.2019.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6A72DA-CA2B-4801-81FE-960AFA94E450}" type="slidenum">
              <a:rPr lang="hr-HR" smtClean="0"/>
              <a:t>‹#›</a:t>
            </a:fld>
            <a:endParaRPr lang="hr-HR"/>
          </a:p>
        </p:txBody>
      </p:sp>
    </p:spTree>
    <p:extLst>
      <p:ext uri="{BB962C8B-B14F-4D97-AF65-F5344CB8AC3E}">
        <p14:creationId xmlns:p14="http://schemas.microsoft.com/office/powerpoint/2010/main" val="30758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E44CD112-36C0-47E4-9771-35124EE6610C}" type="datetimeFigureOut">
              <a:rPr lang="hr-HR" smtClean="0"/>
              <a:t>15.10.2019.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6A72DA-CA2B-4801-81FE-960AFA94E450}" type="slidenum">
              <a:rPr lang="hr-HR" smtClean="0"/>
              <a:t>‹#›</a:t>
            </a:fld>
            <a:endParaRPr lang="hr-HR"/>
          </a:p>
        </p:txBody>
      </p:sp>
    </p:spTree>
    <p:extLst>
      <p:ext uri="{BB962C8B-B14F-4D97-AF65-F5344CB8AC3E}">
        <p14:creationId xmlns:p14="http://schemas.microsoft.com/office/powerpoint/2010/main" val="175498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44CD112-36C0-47E4-9771-35124EE6610C}" type="datetimeFigureOut">
              <a:rPr lang="hr-HR" smtClean="0"/>
              <a:t>15.10.2019.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76A72DA-CA2B-4801-81FE-960AFA94E450}" type="slidenum">
              <a:rPr lang="hr-HR" smtClean="0"/>
              <a:t>‹#›</a:t>
            </a:fld>
            <a:endParaRPr lang="hr-HR"/>
          </a:p>
        </p:txBody>
      </p:sp>
    </p:spTree>
    <p:extLst>
      <p:ext uri="{BB962C8B-B14F-4D97-AF65-F5344CB8AC3E}">
        <p14:creationId xmlns:p14="http://schemas.microsoft.com/office/powerpoint/2010/main" val="272153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E44CD112-36C0-47E4-9771-35124EE6610C}" type="datetimeFigureOut">
              <a:rPr lang="hr-HR" smtClean="0"/>
              <a:t>15.10.2019.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76A72DA-CA2B-4801-81FE-960AFA94E450}" type="slidenum">
              <a:rPr lang="hr-HR" smtClean="0"/>
              <a:t>‹#›</a:t>
            </a:fld>
            <a:endParaRPr lang="hr-HR"/>
          </a:p>
        </p:txBody>
      </p:sp>
    </p:spTree>
    <p:extLst>
      <p:ext uri="{BB962C8B-B14F-4D97-AF65-F5344CB8AC3E}">
        <p14:creationId xmlns:p14="http://schemas.microsoft.com/office/powerpoint/2010/main" val="71266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E44CD112-36C0-47E4-9771-35124EE6610C}" type="datetimeFigureOut">
              <a:rPr lang="hr-HR" smtClean="0"/>
              <a:t>15.10.2019.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76A72DA-CA2B-4801-81FE-960AFA94E450}" type="slidenum">
              <a:rPr lang="hr-HR" smtClean="0"/>
              <a:t>‹#›</a:t>
            </a:fld>
            <a:endParaRPr lang="hr-HR"/>
          </a:p>
        </p:txBody>
      </p:sp>
    </p:spTree>
    <p:extLst>
      <p:ext uri="{BB962C8B-B14F-4D97-AF65-F5344CB8AC3E}">
        <p14:creationId xmlns:p14="http://schemas.microsoft.com/office/powerpoint/2010/main" val="132981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E44CD112-36C0-47E4-9771-35124EE6610C}" type="datetimeFigureOut">
              <a:rPr lang="hr-HR" smtClean="0"/>
              <a:t>15.10.2019.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76A72DA-CA2B-4801-81FE-960AFA94E450}" type="slidenum">
              <a:rPr lang="hr-HR" smtClean="0"/>
              <a:t>‹#›</a:t>
            </a:fld>
            <a:endParaRPr lang="hr-HR"/>
          </a:p>
        </p:txBody>
      </p:sp>
    </p:spTree>
    <p:extLst>
      <p:ext uri="{BB962C8B-B14F-4D97-AF65-F5344CB8AC3E}">
        <p14:creationId xmlns:p14="http://schemas.microsoft.com/office/powerpoint/2010/main" val="54378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CD112-36C0-47E4-9771-35124EE6610C}" type="datetimeFigureOut">
              <a:rPr lang="hr-HR" smtClean="0"/>
              <a:t>15.10.2019.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76A72DA-CA2B-4801-81FE-960AFA94E450}" type="slidenum">
              <a:rPr lang="hr-HR" smtClean="0"/>
              <a:t>‹#›</a:t>
            </a:fld>
            <a:endParaRPr lang="hr-HR"/>
          </a:p>
        </p:txBody>
      </p:sp>
    </p:spTree>
    <p:extLst>
      <p:ext uri="{BB962C8B-B14F-4D97-AF65-F5344CB8AC3E}">
        <p14:creationId xmlns:p14="http://schemas.microsoft.com/office/powerpoint/2010/main" val="1028595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4CD112-36C0-47E4-9771-35124EE6610C}" type="datetimeFigureOut">
              <a:rPr lang="hr-HR" smtClean="0"/>
              <a:t>15.10.2019.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76A72DA-CA2B-4801-81FE-960AFA94E450}" type="slidenum">
              <a:rPr lang="hr-HR" smtClean="0"/>
              <a:t>‹#›</a:t>
            </a:fld>
            <a:endParaRPr lang="hr-HR"/>
          </a:p>
        </p:txBody>
      </p:sp>
    </p:spTree>
    <p:extLst>
      <p:ext uri="{BB962C8B-B14F-4D97-AF65-F5344CB8AC3E}">
        <p14:creationId xmlns:p14="http://schemas.microsoft.com/office/powerpoint/2010/main" val="2046903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4CD112-36C0-47E4-9771-35124EE6610C}" type="datetimeFigureOut">
              <a:rPr lang="hr-HR" smtClean="0"/>
              <a:t>15.10.2019.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76A72DA-CA2B-4801-81FE-960AFA94E450}" type="slidenum">
              <a:rPr lang="hr-HR" smtClean="0"/>
              <a:t>‹#›</a:t>
            </a:fld>
            <a:endParaRPr lang="hr-HR"/>
          </a:p>
        </p:txBody>
      </p:sp>
    </p:spTree>
    <p:extLst>
      <p:ext uri="{BB962C8B-B14F-4D97-AF65-F5344CB8AC3E}">
        <p14:creationId xmlns:p14="http://schemas.microsoft.com/office/powerpoint/2010/main" val="3559077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CD112-36C0-47E4-9771-35124EE6610C}" type="datetimeFigureOut">
              <a:rPr lang="hr-HR" smtClean="0"/>
              <a:t>15.10.2019.</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A72DA-CA2B-4801-81FE-960AFA94E450}" type="slidenum">
              <a:rPr lang="hr-HR" smtClean="0"/>
              <a:t>‹#›</a:t>
            </a:fld>
            <a:endParaRPr lang="hr-HR"/>
          </a:p>
        </p:txBody>
      </p:sp>
    </p:spTree>
    <p:extLst>
      <p:ext uri="{BB962C8B-B14F-4D97-AF65-F5344CB8AC3E}">
        <p14:creationId xmlns:p14="http://schemas.microsoft.com/office/powerpoint/2010/main" val="3295716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723062"/>
          </a:xfrm>
        </p:spPr>
        <p:txBody>
          <a:bodyPr>
            <a:normAutofit/>
          </a:bodyPr>
          <a:lstStyle/>
          <a:p>
            <a:r>
              <a:rPr lang="hr-HR" sz="3600" dirty="0" smtClean="0"/>
              <a:t>PROCESNI BRODSKI SUSTAVI</a:t>
            </a:r>
            <a:endParaRPr lang="hr-HR" sz="3600" dirty="0"/>
          </a:p>
        </p:txBody>
      </p:sp>
      <p:sp>
        <p:nvSpPr>
          <p:cNvPr id="3" name="Subtitle 2"/>
          <p:cNvSpPr>
            <a:spLocks noGrp="1"/>
          </p:cNvSpPr>
          <p:nvPr>
            <p:ph type="subTitle" idx="1"/>
          </p:nvPr>
        </p:nvSpPr>
        <p:spPr>
          <a:xfrm>
            <a:off x="1524000" y="3815541"/>
            <a:ext cx="9144000" cy="1778923"/>
          </a:xfrm>
        </p:spPr>
        <p:txBody>
          <a:bodyPr>
            <a:normAutofit fontScale="92500" lnSpcReduction="10000"/>
          </a:bodyPr>
          <a:lstStyle/>
          <a:p>
            <a:pPr algn="just"/>
            <a:r>
              <a:rPr lang="hr-HR" sz="2000" dirty="0" smtClean="0"/>
              <a:t>Sveučilište u Rijeci</a:t>
            </a:r>
          </a:p>
          <a:p>
            <a:pPr algn="just"/>
            <a:r>
              <a:rPr lang="hr-HR" sz="2000" dirty="0" smtClean="0"/>
              <a:t>Pomorski fakultet</a:t>
            </a:r>
          </a:p>
          <a:p>
            <a:pPr algn="just"/>
            <a:r>
              <a:rPr lang="hr-HR" sz="2000" dirty="0" smtClean="0"/>
              <a:t>Diplomski studij: Brodostrojarstvo i tehnologija pomorskog prometa</a:t>
            </a:r>
          </a:p>
          <a:p>
            <a:pPr algn="just"/>
            <a:r>
              <a:rPr lang="hr-HR" sz="2000" dirty="0" smtClean="0"/>
              <a:t>God./Sem.: 2/3</a:t>
            </a:r>
          </a:p>
          <a:p>
            <a:pPr algn="just"/>
            <a:r>
              <a:rPr lang="hr-HR" sz="2000" dirty="0" smtClean="0"/>
              <a:t>Izvoditelj: doc. dr. sc. Radoslav Radonja.</a:t>
            </a:r>
            <a:endParaRPr lang="hr-HR" sz="2000" dirty="0"/>
          </a:p>
        </p:txBody>
      </p:sp>
    </p:spTree>
    <p:extLst>
      <p:ext uri="{BB962C8B-B14F-4D97-AF65-F5344CB8AC3E}">
        <p14:creationId xmlns:p14="http://schemas.microsoft.com/office/powerpoint/2010/main" val="3886858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800" dirty="0" smtClean="0"/>
              <a:t>Uvod</a:t>
            </a:r>
            <a:endParaRPr lang="hr-HR"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b="1" dirty="0" smtClean="0"/>
                  <a:t>Uzorkovanje</a:t>
                </a:r>
                <a:r>
                  <a:rPr lang="hr-HR" sz="2400" dirty="0" smtClean="0"/>
                  <a:t> – kako brzo uzimati uzorak u informacijskom vrelu koji će omogućiti točnu reprodukciju krivulje u informacijskom uviru.</a:t>
                </a:r>
              </a:p>
              <a:p>
                <a:pPr marL="0" indent="0">
                  <a:buNone/>
                </a:pPr>
                <a:endParaRPr lang="hr-HR" sz="800" b="1" dirty="0"/>
              </a:p>
              <a:p>
                <a:pPr marL="0" indent="0">
                  <a:buNone/>
                </a:pPr>
                <a:r>
                  <a:rPr lang="hr-HR" sz="2400" b="1" dirty="0" smtClean="0"/>
                  <a:t>Teorem o uzorkovanju </a:t>
                </a:r>
                <a:r>
                  <a:rPr lang="hr-HR" sz="2400" dirty="0" smtClean="0"/>
                  <a:t>(Shennon-ov teorem, </a:t>
                </a:r>
                <a:r>
                  <a:rPr lang="en-US" sz="2400" dirty="0" smtClean="0"/>
                  <a:t>sampling theorem</a:t>
                </a:r>
                <a:r>
                  <a:rPr lang="hr-HR" sz="2400" dirty="0" smtClean="0"/>
                  <a:t>)</a:t>
                </a:r>
              </a:p>
              <a:p>
                <a:pPr marL="0" indent="0">
                  <a:buNone/>
                </a:pPr>
                <a:r>
                  <a:rPr lang="hr-HR" sz="2400" dirty="0" smtClean="0"/>
                  <a:t>Periodičnu krivulju moguće je jednoznačno regenerirati iz uzorka krivulje odnosno njenih trenutnih vrijednosti ukoliko se uzorci uzimaju dvostrukom frekvencijom (dvostruko brže) no što je frekvencija najvišeg člana </a:t>
                </a:r>
                <a:r>
                  <a:rPr lang="en-US" sz="2400" dirty="0" smtClean="0"/>
                  <a:t>Fourier</a:t>
                </a:r>
                <a:r>
                  <a:rPr lang="hr-HR" sz="2400" dirty="0" smtClean="0"/>
                  <a:t>-ovog reda te funkcije.</a:t>
                </a:r>
              </a:p>
              <a:p>
                <a:pPr marL="0" indent="0">
                  <a:buNone/>
                </a:pPr>
                <a:endParaRPr lang="hr-HR" sz="800" dirty="0" smtClean="0"/>
              </a:p>
              <a:p>
                <a:pPr marL="0" indent="0">
                  <a:buNone/>
                </a:pPr>
                <a:r>
                  <a:rPr lang="hr-HR" sz="2000" dirty="0" smtClean="0"/>
                  <a:t>(Napomena: o najvišem članu procjenjuje se po zahtjevima točnosti mjerenja nakon kojeg se ne mogu uočiti promjene u mjerenju)</a:t>
                </a:r>
              </a:p>
              <a:p>
                <a:pPr marL="0" indent="0">
                  <a:buNone/>
                </a:pPr>
                <a:endParaRPr lang="hr-HR" sz="2000" dirty="0" smtClean="0"/>
              </a:p>
              <a:p>
                <a:pPr marL="0" indent="0">
                  <a:buNone/>
                </a:pPr>
                <a:r>
                  <a:rPr lang="hr-HR" sz="2000" dirty="0" smtClean="0"/>
                  <a:t> </a:t>
                </a:r>
                <a14:m>
                  <m:oMath xmlns:m="http://schemas.openxmlformats.org/officeDocument/2006/math">
                    <m:r>
                      <a:rPr lang="pt-BR" sz="2000" i="1" smtClean="0">
                        <a:latin typeface="Cambria Math" panose="02040503050406030204" pitchFamily="18" charset="0"/>
                      </a:rPr>
                      <m:t>𝑓</m:t>
                    </m:r>
                    <m:d>
                      <m:dPr>
                        <m:ctrlPr>
                          <a:rPr lang="pt-BR" sz="2000" i="1" smtClean="0">
                            <a:latin typeface="Cambria Math" panose="02040503050406030204" pitchFamily="18" charset="0"/>
                          </a:rPr>
                        </m:ctrlPr>
                      </m:dPr>
                      <m:e>
                        <m:r>
                          <a:rPr lang="hr-HR" sz="2000" b="0" i="1" smtClean="0">
                            <a:latin typeface="Cambria Math" panose="02040503050406030204" pitchFamily="18" charset="0"/>
                          </a:rPr>
                          <m:t>𝑡</m:t>
                        </m:r>
                      </m:e>
                    </m:d>
                    <m:r>
                      <a:rPr lang="pt-BR" sz="2000" i="1" smtClean="0">
                        <a:latin typeface="Cambria Math" panose="02040503050406030204" pitchFamily="18" charset="0"/>
                      </a:rPr>
                      <m:t>=</m:t>
                    </m:r>
                    <m:sSub>
                      <m:sSubPr>
                        <m:ctrlPr>
                          <a:rPr lang="pt-BR" sz="2000" i="1" smtClean="0">
                            <a:latin typeface="Cambria Math" panose="02040503050406030204" pitchFamily="18" charset="0"/>
                          </a:rPr>
                        </m:ctrlPr>
                      </m:sSubPr>
                      <m:e>
                        <m:r>
                          <a:rPr lang="pt-BR" sz="2000" i="1" smtClean="0">
                            <a:latin typeface="Cambria Math" panose="02040503050406030204" pitchFamily="18" charset="0"/>
                          </a:rPr>
                          <m:t>𝑎</m:t>
                        </m:r>
                      </m:e>
                      <m:sub>
                        <m:r>
                          <a:rPr lang="pt-BR" sz="2000" i="1" smtClean="0">
                            <a:latin typeface="Cambria Math" panose="02040503050406030204" pitchFamily="18" charset="0"/>
                          </a:rPr>
                          <m:t>0</m:t>
                        </m:r>
                      </m:sub>
                    </m:sSub>
                    <m:r>
                      <a:rPr lang="pt-BR" sz="2000" i="1" smtClean="0">
                        <a:latin typeface="Cambria Math" panose="02040503050406030204" pitchFamily="18" charset="0"/>
                      </a:rPr>
                      <m:t>+</m:t>
                    </m:r>
                    <m:nary>
                      <m:naryPr>
                        <m:chr m:val="∑"/>
                        <m:ctrlPr>
                          <a:rPr lang="pt-BR" sz="2000" i="1" smtClean="0">
                            <a:latin typeface="Cambria Math" panose="02040503050406030204" pitchFamily="18" charset="0"/>
                          </a:rPr>
                        </m:ctrlPr>
                      </m:naryPr>
                      <m:sub>
                        <m:r>
                          <a:rPr lang="pt-BR" sz="2000" i="1" smtClean="0">
                            <a:latin typeface="Cambria Math" panose="02040503050406030204" pitchFamily="18" charset="0"/>
                          </a:rPr>
                          <m:t>𝑛</m:t>
                        </m:r>
                        <m:r>
                          <a:rPr lang="pt-BR" sz="2000" i="1" smtClean="0">
                            <a:latin typeface="Cambria Math" panose="02040503050406030204" pitchFamily="18" charset="0"/>
                          </a:rPr>
                          <m:t>=1</m:t>
                        </m:r>
                      </m:sub>
                      <m:sup>
                        <m:r>
                          <a:rPr lang="pt-BR" sz="2000" i="1" smtClean="0">
                            <a:latin typeface="Cambria Math" panose="02040503050406030204" pitchFamily="18" charset="0"/>
                          </a:rPr>
                          <m:t>∞</m:t>
                        </m:r>
                      </m:sup>
                      <m:e>
                        <m:d>
                          <m:dPr>
                            <m:ctrlPr>
                              <a:rPr lang="pt-BR" sz="2000" i="1" smtClean="0">
                                <a:latin typeface="Cambria Math" panose="02040503050406030204" pitchFamily="18" charset="0"/>
                              </a:rPr>
                            </m:ctrlPr>
                          </m:dPr>
                          <m:e>
                            <m:sSub>
                              <m:sSubPr>
                                <m:ctrlPr>
                                  <a:rPr lang="pt-BR" sz="2000" i="1" smtClean="0">
                                    <a:latin typeface="Cambria Math" panose="02040503050406030204" pitchFamily="18" charset="0"/>
                                  </a:rPr>
                                </m:ctrlPr>
                              </m:sSubPr>
                              <m:e>
                                <m:r>
                                  <a:rPr lang="pt-BR" sz="2000" i="1" smtClean="0">
                                    <a:latin typeface="Cambria Math" panose="02040503050406030204" pitchFamily="18" charset="0"/>
                                  </a:rPr>
                                  <m:t>𝑎</m:t>
                                </m:r>
                              </m:e>
                              <m:sub>
                                <m:r>
                                  <a:rPr lang="pt-BR" sz="2000" i="1" smtClean="0">
                                    <a:latin typeface="Cambria Math" panose="02040503050406030204" pitchFamily="18" charset="0"/>
                                  </a:rPr>
                                  <m:t>𝑛</m:t>
                                </m:r>
                              </m:sub>
                            </m:sSub>
                            <m:func>
                              <m:funcPr>
                                <m:ctrlPr>
                                  <a:rPr lang="pt-BR" sz="2000" i="1" smtClean="0">
                                    <a:latin typeface="Cambria Math" panose="02040503050406030204" pitchFamily="18" charset="0"/>
                                  </a:rPr>
                                </m:ctrlPr>
                              </m:funcPr>
                              <m:fName>
                                <m:r>
                                  <m:rPr>
                                    <m:sty m:val="p"/>
                                  </m:rPr>
                                  <a:rPr lang="pt-BR" sz="2000" i="0" smtClean="0">
                                    <a:latin typeface="Cambria Math" panose="02040503050406030204" pitchFamily="18" charset="0"/>
                                  </a:rPr>
                                  <m:t>cos</m:t>
                                </m:r>
                              </m:fName>
                              <m:e>
                                <m:f>
                                  <m:fPr>
                                    <m:ctrlPr>
                                      <a:rPr lang="pt-BR" sz="2000" i="1" smtClean="0">
                                        <a:latin typeface="Cambria Math" panose="02040503050406030204" pitchFamily="18" charset="0"/>
                                      </a:rPr>
                                    </m:ctrlPr>
                                  </m:fPr>
                                  <m:num>
                                    <m:r>
                                      <a:rPr lang="pt-BR" sz="2000" i="1" smtClean="0">
                                        <a:latin typeface="Cambria Math" panose="02040503050406030204" pitchFamily="18" charset="0"/>
                                      </a:rPr>
                                      <m:t>𝑛</m:t>
                                    </m:r>
                                    <m:r>
                                      <a:rPr lang="pt-BR" sz="2000" i="1" smtClean="0">
                                        <a:latin typeface="Cambria Math" panose="02040503050406030204" pitchFamily="18" charset="0"/>
                                      </a:rPr>
                                      <m:t>𝜋</m:t>
                                    </m:r>
                                    <m:r>
                                      <a:rPr lang="hr-HR" sz="2000" b="0" i="1" smtClean="0">
                                        <a:latin typeface="Cambria Math" panose="02040503050406030204" pitchFamily="18" charset="0"/>
                                      </a:rPr>
                                      <m:t>𝑡</m:t>
                                    </m:r>
                                  </m:num>
                                  <m:den>
                                    <m:r>
                                      <a:rPr lang="pt-BR" sz="2000" i="1" smtClean="0">
                                        <a:latin typeface="Cambria Math" panose="02040503050406030204" pitchFamily="18" charset="0"/>
                                      </a:rPr>
                                      <m:t>𝐿</m:t>
                                    </m:r>
                                  </m:den>
                                </m:f>
                              </m:e>
                            </m:func>
                            <m:r>
                              <a:rPr lang="pt-BR" sz="2000" i="1" smtClean="0">
                                <a:latin typeface="Cambria Math" panose="02040503050406030204" pitchFamily="18" charset="0"/>
                              </a:rPr>
                              <m:t>+</m:t>
                            </m:r>
                            <m:sSub>
                              <m:sSubPr>
                                <m:ctrlPr>
                                  <a:rPr lang="pt-BR" sz="2000" i="1" smtClean="0">
                                    <a:latin typeface="Cambria Math" panose="02040503050406030204" pitchFamily="18" charset="0"/>
                                  </a:rPr>
                                </m:ctrlPr>
                              </m:sSubPr>
                              <m:e>
                                <m:r>
                                  <a:rPr lang="pt-BR" sz="2000" i="1" smtClean="0">
                                    <a:latin typeface="Cambria Math" panose="02040503050406030204" pitchFamily="18" charset="0"/>
                                  </a:rPr>
                                  <m:t>𝑏</m:t>
                                </m:r>
                              </m:e>
                              <m:sub>
                                <m:r>
                                  <a:rPr lang="pt-BR" sz="2000" i="1" smtClean="0">
                                    <a:latin typeface="Cambria Math" panose="02040503050406030204" pitchFamily="18" charset="0"/>
                                  </a:rPr>
                                  <m:t>𝑛</m:t>
                                </m:r>
                              </m:sub>
                            </m:sSub>
                            <m:func>
                              <m:funcPr>
                                <m:ctrlPr>
                                  <a:rPr lang="pt-BR" sz="2000" i="1" smtClean="0">
                                    <a:latin typeface="Cambria Math" panose="02040503050406030204" pitchFamily="18" charset="0"/>
                                  </a:rPr>
                                </m:ctrlPr>
                              </m:funcPr>
                              <m:fName>
                                <m:r>
                                  <m:rPr>
                                    <m:sty m:val="p"/>
                                  </m:rPr>
                                  <a:rPr lang="pt-BR" sz="2000" i="0" smtClean="0">
                                    <a:latin typeface="Cambria Math" panose="02040503050406030204" pitchFamily="18" charset="0"/>
                                  </a:rPr>
                                  <m:t>sin</m:t>
                                </m:r>
                              </m:fName>
                              <m:e>
                                <m:f>
                                  <m:fPr>
                                    <m:ctrlPr>
                                      <a:rPr lang="pt-BR" sz="2000" i="1" smtClean="0">
                                        <a:latin typeface="Cambria Math" panose="02040503050406030204" pitchFamily="18" charset="0"/>
                                      </a:rPr>
                                    </m:ctrlPr>
                                  </m:fPr>
                                  <m:num>
                                    <m:r>
                                      <a:rPr lang="pt-BR" sz="2000" i="1" smtClean="0">
                                        <a:latin typeface="Cambria Math" panose="02040503050406030204" pitchFamily="18" charset="0"/>
                                      </a:rPr>
                                      <m:t>𝑛</m:t>
                                    </m:r>
                                    <m:r>
                                      <a:rPr lang="pt-BR" sz="2000" i="1" smtClean="0">
                                        <a:latin typeface="Cambria Math" panose="02040503050406030204" pitchFamily="18" charset="0"/>
                                      </a:rPr>
                                      <m:t>𝜋</m:t>
                                    </m:r>
                                    <m:r>
                                      <a:rPr lang="hr-HR" sz="2000" b="0" i="1" smtClean="0">
                                        <a:latin typeface="Cambria Math" panose="02040503050406030204" pitchFamily="18" charset="0"/>
                                      </a:rPr>
                                      <m:t>𝑡</m:t>
                                    </m:r>
                                  </m:num>
                                  <m:den>
                                    <m:r>
                                      <a:rPr lang="pt-BR" sz="2000" i="1" smtClean="0">
                                        <a:latin typeface="Cambria Math" panose="02040503050406030204" pitchFamily="18" charset="0"/>
                                      </a:rPr>
                                      <m:t>𝐿</m:t>
                                    </m:r>
                                  </m:den>
                                </m:f>
                              </m:e>
                            </m:func>
                          </m:e>
                        </m:d>
                      </m:e>
                    </m:nary>
                  </m:oMath>
                </a14:m>
                <a:endParaRPr lang="hr-HR" sz="2000" dirty="0" smtClean="0"/>
              </a:p>
              <a:p>
                <a:pPr marL="0" indent="0">
                  <a:buNone/>
                </a:pPr>
                <a:endParaRPr lang="hr-H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30284"/>
                <a:ext cx="10515600" cy="4946679"/>
              </a:xfrm>
              <a:blipFill>
                <a:blip r:embed="rId2"/>
                <a:stretch>
                  <a:fillRect l="-928" t="-1726"/>
                </a:stretch>
              </a:blipFill>
            </p:spPr>
            <p:txBody>
              <a:bodyPr/>
              <a:lstStyle/>
              <a:p>
                <a:r>
                  <a:rPr lang="hr-HR">
                    <a:noFill/>
                  </a:rPr>
                  <a:t> </a:t>
                </a:r>
              </a:p>
            </p:txBody>
          </p:sp>
        </mc:Fallback>
      </mc:AlternateContent>
    </p:spTree>
    <p:extLst>
      <p:ext uri="{BB962C8B-B14F-4D97-AF65-F5344CB8AC3E}">
        <p14:creationId xmlns:p14="http://schemas.microsoft.com/office/powerpoint/2010/main" val="1098555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800" dirty="0" smtClean="0"/>
              <a:t>Uvod</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b="1" dirty="0" smtClean="0"/>
              <a:t>Kodiranje</a:t>
            </a:r>
            <a:r>
              <a:rPr lang="hr-HR" sz="2400" dirty="0" smtClean="0"/>
              <a:t> – je pridjeljivanje jednog skupa simbola drugom skupu simbola po nekim utvrđenim pravilima.</a:t>
            </a:r>
          </a:p>
          <a:p>
            <a:pPr marL="0" indent="0">
              <a:buNone/>
            </a:pPr>
            <a:r>
              <a:rPr lang="hr-HR" sz="2000" dirty="0" smtClean="0"/>
              <a:t>Kodiranje se vrši kako bi se lakše procesirale informacije.</a:t>
            </a:r>
          </a:p>
          <a:p>
            <a:pPr marL="0" indent="0">
              <a:buNone/>
            </a:pPr>
            <a:r>
              <a:rPr lang="hr-HR" sz="2400" i="1" dirty="0" smtClean="0"/>
              <a:t>Binarna kodna osnova </a:t>
            </a:r>
            <a:r>
              <a:rPr lang="hr-HR" sz="2400" dirty="0" smtClean="0"/>
              <a:t>– kodna osnova s „n” binarnih kodnih elemenata - </a:t>
            </a:r>
            <a:r>
              <a:rPr lang="hr-HR" sz="2000" dirty="0" smtClean="0"/>
              <a:t>2</a:t>
            </a:r>
            <a:r>
              <a:rPr lang="hr-HR" sz="2000" baseline="30000" dirty="0" smtClean="0">
                <a:latin typeface="Cambria Math" panose="02040503050406030204" pitchFamily="18" charset="0"/>
                <a:ea typeface="Cambria Math" panose="02040503050406030204" pitchFamily="18" charset="0"/>
              </a:rPr>
              <a:t>n </a:t>
            </a:r>
            <a:r>
              <a:rPr lang="hr-HR" sz="2000" dirty="0" smtClean="0">
                <a:latin typeface="Cambria Math" panose="02040503050406030204" pitchFamily="18" charset="0"/>
                <a:ea typeface="Cambria Math" panose="02040503050406030204" pitchFamily="18" charset="0"/>
              </a:rPr>
              <a:t>simbola</a:t>
            </a:r>
            <a:r>
              <a:rPr lang="hr-HR" sz="2400" dirty="0" smtClean="0">
                <a:latin typeface="Cambria Math" panose="02040503050406030204" pitchFamily="18" charset="0"/>
                <a:ea typeface="Cambria Math" panose="02040503050406030204" pitchFamily="18" charset="0"/>
              </a:rPr>
              <a:t> </a:t>
            </a:r>
            <a:r>
              <a:rPr lang="hr-HR" sz="2000" dirty="0" smtClean="0">
                <a:latin typeface="Cambria Math" panose="02040503050406030204" pitchFamily="18" charset="0"/>
                <a:ea typeface="Cambria Math" panose="02040503050406030204" pitchFamily="18" charset="0"/>
              </a:rPr>
              <a:t>za n=6 		</a:t>
            </a:r>
            <a:r>
              <a:rPr lang="hr-HR" sz="2000" dirty="0" smtClean="0"/>
              <a:t>2</a:t>
            </a:r>
            <a:r>
              <a:rPr lang="hr-HR" sz="2000" baseline="30000" dirty="0" smtClean="0">
                <a:latin typeface="Cambria Math" panose="02040503050406030204" pitchFamily="18" charset="0"/>
                <a:ea typeface="Cambria Math" panose="02040503050406030204" pitchFamily="18" charset="0"/>
              </a:rPr>
              <a:t>6</a:t>
            </a:r>
            <a:r>
              <a:rPr lang="hr-HR" sz="2000" baseline="30000" dirty="0">
                <a:latin typeface="Cambria Math" panose="02040503050406030204" pitchFamily="18" charset="0"/>
                <a:ea typeface="Cambria Math" panose="02040503050406030204" pitchFamily="18" charset="0"/>
              </a:rPr>
              <a:t> </a:t>
            </a:r>
            <a:r>
              <a:rPr lang="hr-HR" sz="2000" dirty="0" smtClean="0">
                <a:latin typeface="Cambria Math" panose="02040503050406030204" pitchFamily="18" charset="0"/>
                <a:ea typeface="Cambria Math" panose="02040503050406030204" pitchFamily="18" charset="0"/>
              </a:rPr>
              <a:t> = 64 simbola </a:t>
            </a:r>
          </a:p>
          <a:p>
            <a:pPr marL="0" indent="0">
              <a:buNone/>
            </a:pPr>
            <a:r>
              <a:rPr lang="hr-HR" sz="2000" dirty="0" smtClean="0">
                <a:ea typeface="Cambria Math" panose="02040503050406030204" pitchFamily="18" charset="0"/>
              </a:rPr>
              <a:t>Kad je utvrđeno kojoj skupini simbola treba pridružiti skupinu binarnih simbola onda možemo definirati kodnu osnovu.</a:t>
            </a:r>
          </a:p>
          <a:p>
            <a:pPr marL="0" indent="0">
              <a:buNone/>
            </a:pPr>
            <a:r>
              <a:rPr lang="hr-HR" sz="1800" dirty="0" smtClean="0">
                <a:ea typeface="Cambria Math" panose="02040503050406030204" pitchFamily="18" charset="0"/>
              </a:rPr>
              <a:t>Prijenos jednog binarnog stanja znači prijenos 1 bita informacije.</a:t>
            </a:r>
          </a:p>
          <a:p>
            <a:pPr marL="0" indent="0">
              <a:buNone/>
            </a:pPr>
            <a:r>
              <a:rPr lang="hr-HR" sz="1800" dirty="0" smtClean="0">
                <a:ea typeface="Cambria Math" panose="02040503050406030204" pitchFamily="18" charset="0"/>
              </a:rPr>
              <a:t>Brzina prijenosa signala: 1 </a:t>
            </a:r>
            <a:r>
              <a:rPr lang="hr-HR" sz="1800" dirty="0" err="1" smtClean="0">
                <a:ea typeface="Cambria Math" panose="02040503050406030204" pitchFamily="18" charset="0"/>
              </a:rPr>
              <a:t>baud</a:t>
            </a:r>
            <a:r>
              <a:rPr lang="hr-HR" sz="1800" dirty="0" smtClean="0">
                <a:ea typeface="Cambria Math" panose="02040503050406030204" pitchFamily="18" charset="0"/>
              </a:rPr>
              <a:t> = 1 signal/ 1 sekundi</a:t>
            </a:r>
          </a:p>
          <a:p>
            <a:pPr marL="0" indent="0">
              <a:buNone/>
            </a:pPr>
            <a:r>
              <a:rPr lang="hr-HR" sz="1800" dirty="0" smtClean="0">
                <a:ea typeface="Cambria Math" panose="02040503050406030204" pitchFamily="18" charset="0"/>
              </a:rPr>
              <a:t>Brzina prijenosa informacija: 1 bit/sekundi</a:t>
            </a:r>
          </a:p>
          <a:p>
            <a:pPr marL="0" indent="0">
              <a:buNone/>
            </a:pPr>
            <a:r>
              <a:rPr lang="hr-HR" sz="1800" dirty="0" smtClean="0">
                <a:ea typeface="Cambria Math" panose="02040503050406030204" pitchFamily="18" charset="0"/>
              </a:rPr>
              <a:t>Hijerarhija podataka: PRIRODNI i STROJNI</a:t>
            </a:r>
          </a:p>
          <a:p>
            <a:pPr marL="0" indent="0">
              <a:buNone/>
            </a:pPr>
            <a:r>
              <a:rPr lang="hr-HR" sz="1800" dirty="0" smtClean="0">
                <a:ea typeface="Cambria Math" panose="02040503050406030204" pitchFamily="18" charset="0"/>
              </a:rPr>
              <a:t>PRIRODNI: bit, </a:t>
            </a:r>
            <a:r>
              <a:rPr lang="hr-HR" sz="1800" dirty="0" err="1" smtClean="0">
                <a:ea typeface="Cambria Math" panose="02040503050406030204" pitchFamily="18" charset="0"/>
              </a:rPr>
              <a:t>character</a:t>
            </a:r>
            <a:r>
              <a:rPr lang="hr-HR" sz="1800" dirty="0" smtClean="0">
                <a:ea typeface="Cambria Math" panose="02040503050406030204" pitchFamily="18" charset="0"/>
              </a:rPr>
              <a:t>, word, </a:t>
            </a:r>
            <a:r>
              <a:rPr lang="hr-HR" sz="1800" dirty="0" err="1" smtClean="0">
                <a:ea typeface="Cambria Math" panose="02040503050406030204" pitchFamily="18" charset="0"/>
              </a:rPr>
              <a:t>record</a:t>
            </a:r>
            <a:r>
              <a:rPr lang="hr-HR" sz="1800" dirty="0" smtClean="0">
                <a:ea typeface="Cambria Math" panose="02040503050406030204" pitchFamily="18" charset="0"/>
              </a:rPr>
              <a:t>, file</a:t>
            </a:r>
          </a:p>
          <a:p>
            <a:pPr marL="0" indent="0">
              <a:buNone/>
            </a:pPr>
            <a:r>
              <a:rPr lang="hr-HR" sz="1800" dirty="0" smtClean="0">
                <a:ea typeface="Cambria Math" panose="02040503050406030204" pitchFamily="18" charset="0"/>
              </a:rPr>
              <a:t>STROJNI: bit, </a:t>
            </a:r>
            <a:r>
              <a:rPr lang="hr-HR" sz="1800" dirty="0" err="1" smtClean="0">
                <a:ea typeface="Cambria Math" panose="02040503050406030204" pitchFamily="18" charset="0"/>
              </a:rPr>
              <a:t>byte</a:t>
            </a:r>
            <a:r>
              <a:rPr lang="hr-HR" sz="1800" dirty="0" smtClean="0">
                <a:ea typeface="Cambria Math" panose="02040503050406030204" pitchFamily="18" charset="0"/>
              </a:rPr>
              <a:t>, </a:t>
            </a:r>
            <a:r>
              <a:rPr lang="hr-HR" sz="1800" dirty="0" err="1" smtClean="0">
                <a:ea typeface="Cambria Math" panose="02040503050406030204" pitchFamily="18" charset="0"/>
              </a:rPr>
              <a:t>field</a:t>
            </a:r>
            <a:r>
              <a:rPr lang="hr-HR" sz="1800" dirty="0" smtClean="0">
                <a:ea typeface="Cambria Math" panose="02040503050406030204" pitchFamily="18" charset="0"/>
              </a:rPr>
              <a:t>, </a:t>
            </a:r>
            <a:r>
              <a:rPr lang="hr-HR" sz="1800" dirty="0" err="1" smtClean="0">
                <a:ea typeface="Cambria Math" panose="02040503050406030204" pitchFamily="18" charset="0"/>
              </a:rPr>
              <a:t>block</a:t>
            </a:r>
            <a:r>
              <a:rPr lang="hr-HR" sz="1800" dirty="0" smtClean="0">
                <a:ea typeface="Cambria Math" panose="02040503050406030204" pitchFamily="18" charset="0"/>
              </a:rPr>
              <a:t>, </a:t>
            </a:r>
            <a:r>
              <a:rPr lang="hr-HR" sz="1800" dirty="0" err="1" smtClean="0">
                <a:ea typeface="Cambria Math" panose="02040503050406030204" pitchFamily="18" charset="0"/>
              </a:rPr>
              <a:t>disc</a:t>
            </a:r>
            <a:endParaRPr lang="hr-HR" sz="1800" dirty="0"/>
          </a:p>
        </p:txBody>
      </p:sp>
      <p:cxnSp>
        <p:nvCxnSpPr>
          <p:cNvPr id="5" name="Straight Arrow Connector 4"/>
          <p:cNvCxnSpPr/>
          <p:nvPr/>
        </p:nvCxnSpPr>
        <p:spPr>
          <a:xfrm>
            <a:off x="2011680" y="2917766"/>
            <a:ext cx="4904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290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800" dirty="0" smtClean="0"/>
              <a:t>Uvod</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b="1" dirty="0" smtClean="0"/>
              <a:t>Znak</a:t>
            </a:r>
            <a:r>
              <a:rPr lang="hr-HR" sz="2400" dirty="0" smtClean="0"/>
              <a:t> – standardizirana misaona tvorevina kojoj je pridodano značenje</a:t>
            </a:r>
          </a:p>
          <a:p>
            <a:pPr marL="0" indent="0">
              <a:buNone/>
            </a:pPr>
            <a:r>
              <a:rPr lang="hr-HR" sz="2400" b="1" dirty="0" smtClean="0"/>
              <a:t>Signal</a:t>
            </a:r>
            <a:r>
              <a:rPr lang="hr-HR" sz="2400" dirty="0" smtClean="0"/>
              <a:t> – fizička pojava koja može prenositi znakove</a:t>
            </a:r>
          </a:p>
          <a:p>
            <a:pPr marL="0" indent="0">
              <a:buNone/>
            </a:pPr>
            <a:r>
              <a:rPr lang="hr-HR" sz="2400" b="1" dirty="0" smtClean="0"/>
              <a:t>Elektromagnetski val</a:t>
            </a:r>
            <a:r>
              <a:rPr lang="hr-HR" sz="2400" dirty="0" smtClean="0"/>
              <a:t> – jedini medij (fizička pojava) kojom se može na jednom mjestu prihvatiti informaciju, memorirati ju, ponovno ju preuzeti iz memorije i prenijeti na bilo koju točku na Zemlji gdje se ponovno može pohraniti, preuzeti i ponovno vratiti, a sve bez napuštanja tog medija</a:t>
            </a:r>
          </a:p>
          <a:p>
            <a:pPr marL="0" indent="0">
              <a:buNone/>
            </a:pPr>
            <a:r>
              <a:rPr lang="hr-HR" sz="2400" b="1" dirty="0" smtClean="0"/>
              <a:t>Realno vrijeme</a:t>
            </a:r>
            <a:r>
              <a:rPr lang="hr-HR" sz="2400" dirty="0" smtClean="0"/>
              <a:t> – vremenski razmak unutar kojeg treba ostvariti odzivnu informaciju na informaciju preuzetu iz procesa kako bi se moglo pravodobno utjecati na tok odvijanja procesa.</a:t>
            </a:r>
          </a:p>
          <a:p>
            <a:pPr marL="0" indent="0">
              <a:buNone/>
            </a:pPr>
            <a:r>
              <a:rPr lang="hr-HR" sz="2400" b="1" dirty="0" smtClean="0"/>
              <a:t>Kanal</a:t>
            </a:r>
            <a:r>
              <a:rPr lang="hr-HR" sz="2400" dirty="0" smtClean="0"/>
              <a:t> – s gledišta prijenosa signala predstavlja kombinaciju medija i uređaja koja može prihvatiti informaciju u jednoj točki i isporučiti je u nekoj drugoj. </a:t>
            </a:r>
          </a:p>
          <a:p>
            <a:pPr marL="0" indent="0">
              <a:buNone/>
            </a:pPr>
            <a:r>
              <a:rPr lang="hr-HR" sz="2000" dirty="0" smtClean="0"/>
              <a:t>(Pojmovi: širina frekventnog pojasa, snaga šuma, kapacitet kanala, …)</a:t>
            </a:r>
            <a:endParaRPr lang="hr-HR" sz="2000" b="1" dirty="0"/>
          </a:p>
        </p:txBody>
      </p:sp>
    </p:spTree>
    <p:extLst>
      <p:ext uri="{BB962C8B-B14F-4D97-AF65-F5344CB8AC3E}">
        <p14:creationId xmlns:p14="http://schemas.microsoft.com/office/powerpoint/2010/main" val="1825501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800" dirty="0" smtClean="0"/>
              <a:t>Uvod</a:t>
            </a:r>
            <a:endParaRPr lang="hr-HR" sz="2800" dirty="0"/>
          </a:p>
        </p:txBody>
      </p:sp>
      <p:pic>
        <p:nvPicPr>
          <p:cNvPr id="10" name="Content Placeholder 9"/>
          <p:cNvPicPr>
            <a:picLocks noGrp="1" noChangeAspect="1"/>
          </p:cNvPicPr>
          <p:nvPr>
            <p:ph idx="1"/>
          </p:nvPr>
        </p:nvPicPr>
        <p:blipFill>
          <a:blip r:embed="rId2"/>
          <a:stretch>
            <a:fillRect/>
          </a:stretch>
        </p:blipFill>
        <p:spPr>
          <a:xfrm>
            <a:off x="4059906" y="2414827"/>
            <a:ext cx="923731" cy="457240"/>
          </a:xfrm>
          <a:prstGeom prst="rect">
            <a:avLst/>
          </a:prstGeom>
        </p:spPr>
      </p:pic>
      <p:sp>
        <p:nvSpPr>
          <p:cNvPr id="6" name="Freeform 5"/>
          <p:cNvSpPr/>
          <p:nvPr/>
        </p:nvSpPr>
        <p:spPr>
          <a:xfrm>
            <a:off x="1191919" y="2276357"/>
            <a:ext cx="841499" cy="898059"/>
          </a:xfrm>
          <a:custGeom>
            <a:avLst/>
            <a:gdLst>
              <a:gd name="connsiteX0" fmla="*/ 1913 w 841499"/>
              <a:gd name="connsiteY0" fmla="*/ 374073 h 898059"/>
              <a:gd name="connsiteX1" fmla="*/ 10226 w 841499"/>
              <a:gd name="connsiteY1" fmla="*/ 332510 h 898059"/>
              <a:gd name="connsiteX2" fmla="*/ 18539 w 841499"/>
              <a:gd name="connsiteY2" fmla="*/ 274320 h 898059"/>
              <a:gd name="connsiteX3" fmla="*/ 26851 w 841499"/>
              <a:gd name="connsiteY3" fmla="*/ 249382 h 898059"/>
              <a:gd name="connsiteX4" fmla="*/ 43477 w 841499"/>
              <a:gd name="connsiteY4" fmla="*/ 174568 h 898059"/>
              <a:gd name="connsiteX5" fmla="*/ 85040 w 841499"/>
              <a:gd name="connsiteY5" fmla="*/ 141317 h 898059"/>
              <a:gd name="connsiteX6" fmla="*/ 101666 w 841499"/>
              <a:gd name="connsiteY6" fmla="*/ 124691 h 898059"/>
              <a:gd name="connsiteX7" fmla="*/ 176480 w 841499"/>
              <a:gd name="connsiteY7" fmla="*/ 99753 h 898059"/>
              <a:gd name="connsiteX8" fmla="*/ 276233 w 841499"/>
              <a:gd name="connsiteY8" fmla="*/ 33251 h 898059"/>
              <a:gd name="connsiteX9" fmla="*/ 301171 w 841499"/>
              <a:gd name="connsiteY9" fmla="*/ 16626 h 898059"/>
              <a:gd name="connsiteX10" fmla="*/ 409237 w 841499"/>
              <a:gd name="connsiteY10" fmla="*/ 0 h 898059"/>
              <a:gd name="connsiteX11" fmla="*/ 508989 w 841499"/>
              <a:gd name="connsiteY11" fmla="*/ 8313 h 898059"/>
              <a:gd name="connsiteX12" fmla="*/ 542240 w 841499"/>
              <a:gd name="connsiteY12" fmla="*/ 16626 h 898059"/>
              <a:gd name="connsiteX13" fmla="*/ 575491 w 841499"/>
              <a:gd name="connsiteY13" fmla="*/ 49877 h 898059"/>
              <a:gd name="connsiteX14" fmla="*/ 592117 w 841499"/>
              <a:gd name="connsiteY14" fmla="*/ 66502 h 898059"/>
              <a:gd name="connsiteX15" fmla="*/ 608742 w 841499"/>
              <a:gd name="connsiteY15" fmla="*/ 83128 h 898059"/>
              <a:gd name="connsiteX16" fmla="*/ 633680 w 841499"/>
              <a:gd name="connsiteY16" fmla="*/ 91440 h 898059"/>
              <a:gd name="connsiteX17" fmla="*/ 683557 w 841499"/>
              <a:gd name="connsiteY17" fmla="*/ 141317 h 898059"/>
              <a:gd name="connsiteX18" fmla="*/ 741746 w 841499"/>
              <a:gd name="connsiteY18" fmla="*/ 191193 h 898059"/>
              <a:gd name="connsiteX19" fmla="*/ 758371 w 841499"/>
              <a:gd name="connsiteY19" fmla="*/ 207819 h 898059"/>
              <a:gd name="connsiteX20" fmla="*/ 774997 w 841499"/>
              <a:gd name="connsiteY20" fmla="*/ 224444 h 898059"/>
              <a:gd name="connsiteX21" fmla="*/ 791622 w 841499"/>
              <a:gd name="connsiteY21" fmla="*/ 257695 h 898059"/>
              <a:gd name="connsiteX22" fmla="*/ 799935 w 841499"/>
              <a:gd name="connsiteY22" fmla="*/ 282633 h 898059"/>
              <a:gd name="connsiteX23" fmla="*/ 816560 w 841499"/>
              <a:gd name="connsiteY23" fmla="*/ 299259 h 898059"/>
              <a:gd name="connsiteX24" fmla="*/ 824873 w 841499"/>
              <a:gd name="connsiteY24" fmla="*/ 332510 h 898059"/>
              <a:gd name="connsiteX25" fmla="*/ 841499 w 841499"/>
              <a:gd name="connsiteY25" fmla="*/ 382386 h 898059"/>
              <a:gd name="connsiteX26" fmla="*/ 833186 w 841499"/>
              <a:gd name="connsiteY26" fmla="*/ 490451 h 898059"/>
              <a:gd name="connsiteX27" fmla="*/ 791622 w 841499"/>
              <a:gd name="connsiteY27" fmla="*/ 565266 h 898059"/>
              <a:gd name="connsiteX28" fmla="*/ 750059 w 841499"/>
              <a:gd name="connsiteY28" fmla="*/ 640080 h 898059"/>
              <a:gd name="connsiteX29" fmla="*/ 733433 w 841499"/>
              <a:gd name="connsiteY29" fmla="*/ 665019 h 898059"/>
              <a:gd name="connsiteX30" fmla="*/ 725120 w 841499"/>
              <a:gd name="connsiteY30" fmla="*/ 689957 h 898059"/>
              <a:gd name="connsiteX31" fmla="*/ 666931 w 841499"/>
              <a:gd name="connsiteY31" fmla="*/ 723208 h 898059"/>
              <a:gd name="connsiteX32" fmla="*/ 617055 w 841499"/>
              <a:gd name="connsiteY32" fmla="*/ 756459 h 898059"/>
              <a:gd name="connsiteX33" fmla="*/ 608742 w 841499"/>
              <a:gd name="connsiteY33" fmla="*/ 781397 h 898059"/>
              <a:gd name="connsiteX34" fmla="*/ 600429 w 841499"/>
              <a:gd name="connsiteY34" fmla="*/ 847899 h 898059"/>
              <a:gd name="connsiteX35" fmla="*/ 542240 w 841499"/>
              <a:gd name="connsiteY35" fmla="*/ 872837 h 898059"/>
              <a:gd name="connsiteX36" fmla="*/ 517302 w 841499"/>
              <a:gd name="connsiteY36" fmla="*/ 889462 h 898059"/>
              <a:gd name="connsiteX37" fmla="*/ 375986 w 841499"/>
              <a:gd name="connsiteY37" fmla="*/ 889462 h 898059"/>
              <a:gd name="connsiteX38" fmla="*/ 317797 w 841499"/>
              <a:gd name="connsiteY38" fmla="*/ 872837 h 898059"/>
              <a:gd name="connsiteX39" fmla="*/ 292859 w 841499"/>
              <a:gd name="connsiteY39" fmla="*/ 864524 h 898059"/>
              <a:gd name="connsiteX40" fmla="*/ 176480 w 841499"/>
              <a:gd name="connsiteY40" fmla="*/ 856211 h 898059"/>
              <a:gd name="connsiteX41" fmla="*/ 151542 w 841499"/>
              <a:gd name="connsiteY41" fmla="*/ 847899 h 898059"/>
              <a:gd name="connsiteX42" fmla="*/ 126604 w 841499"/>
              <a:gd name="connsiteY42" fmla="*/ 831273 h 898059"/>
              <a:gd name="connsiteX43" fmla="*/ 76728 w 841499"/>
              <a:gd name="connsiteY43" fmla="*/ 814648 h 898059"/>
              <a:gd name="connsiteX44" fmla="*/ 51789 w 841499"/>
              <a:gd name="connsiteY44" fmla="*/ 798022 h 898059"/>
              <a:gd name="connsiteX45" fmla="*/ 35164 w 841499"/>
              <a:gd name="connsiteY45" fmla="*/ 773084 h 898059"/>
              <a:gd name="connsiteX46" fmla="*/ 10226 w 841499"/>
              <a:gd name="connsiteY46" fmla="*/ 739833 h 898059"/>
              <a:gd name="connsiteX47" fmla="*/ 1913 w 841499"/>
              <a:gd name="connsiteY47" fmla="*/ 714895 h 898059"/>
              <a:gd name="connsiteX48" fmla="*/ 35164 w 841499"/>
              <a:gd name="connsiteY48" fmla="*/ 648393 h 898059"/>
              <a:gd name="connsiteX49" fmla="*/ 35164 w 841499"/>
              <a:gd name="connsiteY49" fmla="*/ 490451 h 898059"/>
              <a:gd name="connsiteX50" fmla="*/ 1913 w 841499"/>
              <a:gd name="connsiteY50" fmla="*/ 448888 h 898059"/>
              <a:gd name="connsiteX51" fmla="*/ 1913 w 841499"/>
              <a:gd name="connsiteY51" fmla="*/ 374073 h 89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41499" h="898059">
                <a:moveTo>
                  <a:pt x="1913" y="374073"/>
                </a:moveTo>
                <a:cubicBezTo>
                  <a:pt x="3298" y="354677"/>
                  <a:pt x="7903" y="346446"/>
                  <a:pt x="10226" y="332510"/>
                </a:cubicBezTo>
                <a:cubicBezTo>
                  <a:pt x="13447" y="313183"/>
                  <a:pt x="14697" y="293533"/>
                  <a:pt x="18539" y="274320"/>
                </a:cubicBezTo>
                <a:cubicBezTo>
                  <a:pt x="20257" y="265728"/>
                  <a:pt x="24726" y="257883"/>
                  <a:pt x="26851" y="249382"/>
                </a:cubicBezTo>
                <a:cubicBezTo>
                  <a:pt x="28163" y="244134"/>
                  <a:pt x="39210" y="183102"/>
                  <a:pt x="43477" y="174568"/>
                </a:cubicBezTo>
                <a:cubicBezTo>
                  <a:pt x="50169" y="161185"/>
                  <a:pt x="75248" y="149150"/>
                  <a:pt x="85040" y="141317"/>
                </a:cubicBezTo>
                <a:cubicBezTo>
                  <a:pt x="91160" y="136421"/>
                  <a:pt x="94531" y="127934"/>
                  <a:pt x="101666" y="124691"/>
                </a:cubicBezTo>
                <a:cubicBezTo>
                  <a:pt x="125597" y="113813"/>
                  <a:pt x="154608" y="114334"/>
                  <a:pt x="176480" y="99753"/>
                </a:cubicBezTo>
                <a:lnTo>
                  <a:pt x="276233" y="33251"/>
                </a:lnTo>
                <a:cubicBezTo>
                  <a:pt x="284546" y="27709"/>
                  <a:pt x="291479" y="19049"/>
                  <a:pt x="301171" y="16626"/>
                </a:cubicBezTo>
                <a:cubicBezTo>
                  <a:pt x="358765" y="2227"/>
                  <a:pt x="323067" y="9575"/>
                  <a:pt x="409237" y="0"/>
                </a:cubicBezTo>
                <a:cubicBezTo>
                  <a:pt x="442488" y="2771"/>
                  <a:pt x="475881" y="4174"/>
                  <a:pt x="508989" y="8313"/>
                </a:cubicBezTo>
                <a:cubicBezTo>
                  <a:pt x="520326" y="9730"/>
                  <a:pt x="532552" y="10571"/>
                  <a:pt x="542240" y="16626"/>
                </a:cubicBezTo>
                <a:cubicBezTo>
                  <a:pt x="555532" y="24934"/>
                  <a:pt x="564407" y="38793"/>
                  <a:pt x="575491" y="49877"/>
                </a:cubicBezTo>
                <a:lnTo>
                  <a:pt x="592117" y="66502"/>
                </a:lnTo>
                <a:cubicBezTo>
                  <a:pt x="597659" y="72044"/>
                  <a:pt x="601307" y="80650"/>
                  <a:pt x="608742" y="83128"/>
                </a:cubicBezTo>
                <a:lnTo>
                  <a:pt x="633680" y="91440"/>
                </a:lnTo>
                <a:cubicBezTo>
                  <a:pt x="650306" y="108066"/>
                  <a:pt x="663994" y="128275"/>
                  <a:pt x="683557" y="141317"/>
                </a:cubicBezTo>
                <a:cubicBezTo>
                  <a:pt x="721536" y="166636"/>
                  <a:pt x="701433" y="150879"/>
                  <a:pt x="741746" y="191193"/>
                </a:cubicBezTo>
                <a:lnTo>
                  <a:pt x="758371" y="207819"/>
                </a:lnTo>
                <a:lnTo>
                  <a:pt x="774997" y="224444"/>
                </a:lnTo>
                <a:cubicBezTo>
                  <a:pt x="780539" y="235528"/>
                  <a:pt x="786741" y="246305"/>
                  <a:pt x="791622" y="257695"/>
                </a:cubicBezTo>
                <a:cubicBezTo>
                  <a:pt x="795074" y="265749"/>
                  <a:pt x="795427" y="275119"/>
                  <a:pt x="799935" y="282633"/>
                </a:cubicBezTo>
                <a:cubicBezTo>
                  <a:pt x="803967" y="289353"/>
                  <a:pt x="811018" y="293717"/>
                  <a:pt x="816560" y="299259"/>
                </a:cubicBezTo>
                <a:cubicBezTo>
                  <a:pt x="819331" y="310343"/>
                  <a:pt x="821590" y="321567"/>
                  <a:pt x="824873" y="332510"/>
                </a:cubicBezTo>
                <a:cubicBezTo>
                  <a:pt x="829909" y="349296"/>
                  <a:pt x="841499" y="382386"/>
                  <a:pt x="841499" y="382386"/>
                </a:cubicBezTo>
                <a:cubicBezTo>
                  <a:pt x="838728" y="418408"/>
                  <a:pt x="837667" y="454602"/>
                  <a:pt x="833186" y="490451"/>
                </a:cubicBezTo>
                <a:cubicBezTo>
                  <a:pt x="828172" y="530564"/>
                  <a:pt x="807803" y="516723"/>
                  <a:pt x="791622" y="565266"/>
                </a:cubicBezTo>
                <a:cubicBezTo>
                  <a:pt x="776990" y="609159"/>
                  <a:pt x="788169" y="582914"/>
                  <a:pt x="750059" y="640080"/>
                </a:cubicBezTo>
                <a:cubicBezTo>
                  <a:pt x="744517" y="648393"/>
                  <a:pt x="736593" y="655541"/>
                  <a:pt x="733433" y="665019"/>
                </a:cubicBezTo>
                <a:cubicBezTo>
                  <a:pt x="730662" y="673332"/>
                  <a:pt x="730594" y="683115"/>
                  <a:pt x="725120" y="689957"/>
                </a:cubicBezTo>
                <a:cubicBezTo>
                  <a:pt x="716273" y="701015"/>
                  <a:pt x="676369" y="717545"/>
                  <a:pt x="666931" y="723208"/>
                </a:cubicBezTo>
                <a:cubicBezTo>
                  <a:pt x="649797" y="733488"/>
                  <a:pt x="617055" y="756459"/>
                  <a:pt x="617055" y="756459"/>
                </a:cubicBezTo>
                <a:cubicBezTo>
                  <a:pt x="614284" y="764772"/>
                  <a:pt x="610310" y="772776"/>
                  <a:pt x="608742" y="781397"/>
                </a:cubicBezTo>
                <a:cubicBezTo>
                  <a:pt x="604746" y="803376"/>
                  <a:pt x="608726" y="827157"/>
                  <a:pt x="600429" y="847899"/>
                </a:cubicBezTo>
                <a:cubicBezTo>
                  <a:pt x="594051" y="863845"/>
                  <a:pt x="553088" y="870125"/>
                  <a:pt x="542240" y="872837"/>
                </a:cubicBezTo>
                <a:cubicBezTo>
                  <a:pt x="533927" y="878379"/>
                  <a:pt x="526656" y="885954"/>
                  <a:pt x="517302" y="889462"/>
                </a:cubicBezTo>
                <a:cubicBezTo>
                  <a:pt x="471381" y="906682"/>
                  <a:pt x="422843" y="893367"/>
                  <a:pt x="375986" y="889462"/>
                </a:cubicBezTo>
                <a:cubicBezTo>
                  <a:pt x="316173" y="869526"/>
                  <a:pt x="390888" y="893721"/>
                  <a:pt x="317797" y="872837"/>
                </a:cubicBezTo>
                <a:cubicBezTo>
                  <a:pt x="309372" y="870430"/>
                  <a:pt x="301561" y="865548"/>
                  <a:pt x="292859" y="864524"/>
                </a:cubicBezTo>
                <a:cubicBezTo>
                  <a:pt x="254234" y="859980"/>
                  <a:pt x="215273" y="858982"/>
                  <a:pt x="176480" y="856211"/>
                </a:cubicBezTo>
                <a:cubicBezTo>
                  <a:pt x="168167" y="853440"/>
                  <a:pt x="159379" y="851818"/>
                  <a:pt x="151542" y="847899"/>
                </a:cubicBezTo>
                <a:cubicBezTo>
                  <a:pt x="142606" y="843431"/>
                  <a:pt x="135734" y="835331"/>
                  <a:pt x="126604" y="831273"/>
                </a:cubicBezTo>
                <a:cubicBezTo>
                  <a:pt x="110590" y="824156"/>
                  <a:pt x="76728" y="814648"/>
                  <a:pt x="76728" y="814648"/>
                </a:cubicBezTo>
                <a:cubicBezTo>
                  <a:pt x="68415" y="809106"/>
                  <a:pt x="58854" y="805087"/>
                  <a:pt x="51789" y="798022"/>
                </a:cubicBezTo>
                <a:cubicBezTo>
                  <a:pt x="44725" y="790958"/>
                  <a:pt x="40971" y="781214"/>
                  <a:pt x="35164" y="773084"/>
                </a:cubicBezTo>
                <a:cubicBezTo>
                  <a:pt x="27111" y="761810"/>
                  <a:pt x="18539" y="750917"/>
                  <a:pt x="10226" y="739833"/>
                </a:cubicBezTo>
                <a:cubicBezTo>
                  <a:pt x="7455" y="731520"/>
                  <a:pt x="1913" y="723657"/>
                  <a:pt x="1913" y="714895"/>
                </a:cubicBezTo>
                <a:cubicBezTo>
                  <a:pt x="1913" y="683768"/>
                  <a:pt x="17527" y="671909"/>
                  <a:pt x="35164" y="648393"/>
                </a:cubicBezTo>
                <a:cubicBezTo>
                  <a:pt x="46385" y="581067"/>
                  <a:pt x="51267" y="576337"/>
                  <a:pt x="35164" y="490451"/>
                </a:cubicBezTo>
                <a:cubicBezTo>
                  <a:pt x="22762" y="424304"/>
                  <a:pt x="18881" y="499789"/>
                  <a:pt x="1913" y="448888"/>
                </a:cubicBezTo>
                <a:cubicBezTo>
                  <a:pt x="-1592" y="438373"/>
                  <a:pt x="528" y="393469"/>
                  <a:pt x="1913" y="374073"/>
                </a:cubicBez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hr-HR"/>
          </a:p>
        </p:txBody>
      </p:sp>
      <p:sp>
        <p:nvSpPr>
          <p:cNvPr id="7" name="Rectangle 6"/>
          <p:cNvSpPr/>
          <p:nvPr/>
        </p:nvSpPr>
        <p:spPr>
          <a:xfrm>
            <a:off x="1511173" y="2576945"/>
            <a:ext cx="149629" cy="1330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hr-HR"/>
          </a:p>
        </p:txBody>
      </p:sp>
      <p:sp>
        <p:nvSpPr>
          <p:cNvPr id="8" name="Rectangle 7"/>
          <p:cNvSpPr/>
          <p:nvPr/>
        </p:nvSpPr>
        <p:spPr>
          <a:xfrm>
            <a:off x="2535382" y="2419004"/>
            <a:ext cx="781396" cy="44888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hr-HR"/>
          </a:p>
        </p:txBody>
      </p:sp>
      <p:sp>
        <p:nvSpPr>
          <p:cNvPr id="12" name="Rectangle 11"/>
          <p:cNvSpPr/>
          <p:nvPr/>
        </p:nvSpPr>
        <p:spPr>
          <a:xfrm>
            <a:off x="1244996" y="1837113"/>
            <a:ext cx="841499" cy="2660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ln w="0"/>
                <a:solidFill>
                  <a:schemeClr val="tx1"/>
                </a:solidFill>
                <a:effectLst>
                  <a:outerShdw blurRad="38100" dist="19050" dir="2700000" algn="tl" rotWithShape="0">
                    <a:schemeClr val="dk1">
                      <a:alpha val="40000"/>
                    </a:schemeClr>
                  </a:outerShdw>
                </a:effectLst>
              </a:rPr>
              <a:t>proces</a:t>
            </a:r>
            <a:endParaRPr lang="hr-HR"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2535381" y="1778924"/>
            <a:ext cx="906087" cy="3241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osjetilo</a:t>
            </a:r>
            <a:endParaRPr lang="hr-HR" dirty="0"/>
          </a:p>
        </p:txBody>
      </p:sp>
      <p:sp>
        <p:nvSpPr>
          <p:cNvPr id="17" name="Rectangle 16"/>
          <p:cNvSpPr/>
          <p:nvPr/>
        </p:nvSpPr>
        <p:spPr>
          <a:xfrm>
            <a:off x="3890354" y="1778924"/>
            <a:ext cx="1248295" cy="3241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pretvornik</a:t>
            </a:r>
            <a:endParaRPr lang="hr-HR" dirty="0"/>
          </a:p>
        </p:txBody>
      </p:sp>
      <p:sp>
        <p:nvSpPr>
          <p:cNvPr id="4" name="Rectangle 3"/>
          <p:cNvSpPr/>
          <p:nvPr/>
        </p:nvSpPr>
        <p:spPr>
          <a:xfrm>
            <a:off x="5514392" y="1496630"/>
            <a:ext cx="1567543" cy="6809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dirty="0"/>
              <a:t>r</a:t>
            </a:r>
            <a:r>
              <a:rPr lang="hr-HR" dirty="0" smtClean="0"/>
              <a:t>azlučivanje +</a:t>
            </a:r>
            <a:endParaRPr lang="hr-HR" dirty="0"/>
          </a:p>
          <a:p>
            <a:pPr algn="ctr"/>
            <a:r>
              <a:rPr lang="hr-HR" dirty="0" smtClean="0"/>
              <a:t>uzorkovanje</a:t>
            </a:r>
            <a:endParaRPr lang="hr-HR" dirty="0"/>
          </a:p>
        </p:txBody>
      </p:sp>
      <p:sp>
        <p:nvSpPr>
          <p:cNvPr id="9" name="Rectangle 8"/>
          <p:cNvSpPr/>
          <p:nvPr/>
        </p:nvSpPr>
        <p:spPr>
          <a:xfrm>
            <a:off x="7457678" y="1778924"/>
            <a:ext cx="1341089" cy="324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ln w="0"/>
                <a:solidFill>
                  <a:schemeClr val="tx1"/>
                </a:solidFill>
                <a:effectLst>
                  <a:outerShdw blurRad="38100" dist="19050" dir="2700000" algn="tl" rotWithShape="0">
                    <a:schemeClr val="dk1">
                      <a:alpha val="40000"/>
                    </a:schemeClr>
                  </a:outerShdw>
                </a:effectLst>
              </a:rPr>
              <a:t>kodiranje</a:t>
            </a:r>
            <a:endParaRPr lang="hr-HR" dirty="0"/>
          </a:p>
        </p:txBody>
      </p:sp>
      <p:pic>
        <p:nvPicPr>
          <p:cNvPr id="14" name="Picture 13"/>
          <p:cNvPicPr>
            <a:picLocks noChangeAspect="1"/>
          </p:cNvPicPr>
          <p:nvPr/>
        </p:nvPicPr>
        <p:blipFill>
          <a:blip r:embed="rId3"/>
          <a:stretch>
            <a:fillRect/>
          </a:stretch>
        </p:blipFill>
        <p:spPr>
          <a:xfrm>
            <a:off x="7667934" y="2410651"/>
            <a:ext cx="920576" cy="457240"/>
          </a:xfrm>
          <a:prstGeom prst="rect">
            <a:avLst/>
          </a:prstGeom>
        </p:spPr>
      </p:pic>
      <p:pic>
        <p:nvPicPr>
          <p:cNvPr id="19" name="Picture 18"/>
          <p:cNvPicPr>
            <a:picLocks noChangeAspect="1"/>
          </p:cNvPicPr>
          <p:nvPr/>
        </p:nvPicPr>
        <p:blipFill>
          <a:blip r:embed="rId3"/>
          <a:stretch>
            <a:fillRect/>
          </a:stretch>
        </p:blipFill>
        <p:spPr>
          <a:xfrm>
            <a:off x="5837875" y="2406655"/>
            <a:ext cx="920576" cy="461235"/>
          </a:xfrm>
          <a:prstGeom prst="rect">
            <a:avLst/>
          </a:prstGeom>
        </p:spPr>
      </p:pic>
      <p:pic>
        <p:nvPicPr>
          <p:cNvPr id="20" name="Picture 19"/>
          <p:cNvPicPr>
            <a:picLocks noChangeAspect="1"/>
          </p:cNvPicPr>
          <p:nvPr/>
        </p:nvPicPr>
        <p:blipFill>
          <a:blip r:embed="rId3"/>
          <a:stretch>
            <a:fillRect/>
          </a:stretch>
        </p:blipFill>
        <p:spPr>
          <a:xfrm>
            <a:off x="9333742" y="2410651"/>
            <a:ext cx="920576" cy="457240"/>
          </a:xfrm>
          <a:prstGeom prst="rect">
            <a:avLst/>
          </a:prstGeom>
        </p:spPr>
      </p:pic>
      <p:sp>
        <p:nvSpPr>
          <p:cNvPr id="21" name="Rectangle 20"/>
          <p:cNvSpPr/>
          <p:nvPr/>
        </p:nvSpPr>
        <p:spPr>
          <a:xfrm>
            <a:off x="9217992" y="1778924"/>
            <a:ext cx="1152076" cy="324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memorija</a:t>
            </a:r>
            <a:endParaRPr lang="hr-HR" dirty="0">
              <a:solidFill>
                <a:schemeClr val="tx1"/>
              </a:solidFill>
            </a:endParaRPr>
          </a:p>
        </p:txBody>
      </p:sp>
      <p:sp>
        <p:nvSpPr>
          <p:cNvPr id="22" name="Rectangle 21"/>
          <p:cNvSpPr/>
          <p:nvPr/>
        </p:nvSpPr>
        <p:spPr>
          <a:xfrm>
            <a:off x="10733627" y="1970116"/>
            <a:ext cx="531845" cy="13303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r-HR" dirty="0" err="1" smtClean="0">
                <a:solidFill>
                  <a:schemeClr val="tx1"/>
                </a:solidFill>
              </a:rPr>
              <a:t>multipleks</a:t>
            </a:r>
            <a:endParaRPr lang="hr-HR" dirty="0">
              <a:solidFill>
                <a:schemeClr val="tx1"/>
              </a:solidFill>
            </a:endParaRPr>
          </a:p>
        </p:txBody>
      </p:sp>
      <p:cxnSp>
        <p:nvCxnSpPr>
          <p:cNvPr id="26" name="Straight Arrow Connector 25"/>
          <p:cNvCxnSpPr>
            <a:endCxn id="8" idx="1"/>
          </p:cNvCxnSpPr>
          <p:nvPr/>
        </p:nvCxnSpPr>
        <p:spPr>
          <a:xfrm>
            <a:off x="1675742" y="2643447"/>
            <a:ext cx="859640"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3"/>
            <a:endCxn id="10" idx="1"/>
          </p:cNvCxnSpPr>
          <p:nvPr/>
        </p:nvCxnSpPr>
        <p:spPr>
          <a:xfrm flipV="1">
            <a:off x="3316778" y="2643447"/>
            <a:ext cx="74312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3"/>
            <a:endCxn id="19" idx="1"/>
          </p:cNvCxnSpPr>
          <p:nvPr/>
        </p:nvCxnSpPr>
        <p:spPr>
          <a:xfrm flipV="1">
            <a:off x="4983637" y="2637273"/>
            <a:ext cx="854238" cy="61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9" idx="3"/>
            <a:endCxn id="14" idx="1"/>
          </p:cNvCxnSpPr>
          <p:nvPr/>
        </p:nvCxnSpPr>
        <p:spPr>
          <a:xfrm>
            <a:off x="6758451" y="2637273"/>
            <a:ext cx="909483" cy="19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3"/>
            <a:endCxn id="20" idx="1"/>
          </p:cNvCxnSpPr>
          <p:nvPr/>
        </p:nvCxnSpPr>
        <p:spPr>
          <a:xfrm>
            <a:off x="8588510" y="2639271"/>
            <a:ext cx="7452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0" idx="3"/>
            <a:endCxn id="22" idx="1"/>
          </p:cNvCxnSpPr>
          <p:nvPr/>
        </p:nvCxnSpPr>
        <p:spPr>
          <a:xfrm flipV="1">
            <a:off x="10254318" y="2635276"/>
            <a:ext cx="479309" cy="39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22" idx="3"/>
          </p:cNvCxnSpPr>
          <p:nvPr/>
        </p:nvCxnSpPr>
        <p:spPr>
          <a:xfrm>
            <a:off x="11265472" y="2635276"/>
            <a:ext cx="27649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1566744" y="2182091"/>
            <a:ext cx="276830" cy="922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r-HR" dirty="0" smtClean="0">
                <a:solidFill>
                  <a:schemeClr val="tx1"/>
                </a:solidFill>
              </a:rPr>
              <a:t>izlaz</a:t>
            </a:r>
            <a:endParaRPr lang="hr-HR" dirty="0"/>
          </a:p>
        </p:txBody>
      </p:sp>
      <p:sp>
        <p:nvSpPr>
          <p:cNvPr id="56" name="Rectangle 55"/>
          <p:cNvSpPr/>
          <p:nvPr/>
        </p:nvSpPr>
        <p:spPr>
          <a:xfrm>
            <a:off x="970384" y="3554962"/>
            <a:ext cx="970383" cy="22393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r-HR" dirty="0" smtClean="0">
                <a:solidFill>
                  <a:schemeClr val="tx1"/>
                </a:solidFill>
              </a:rPr>
              <a:t>veličina (parametar) u procesu koju pratimo</a:t>
            </a:r>
            <a:endParaRPr lang="hr-HR" dirty="0">
              <a:solidFill>
                <a:schemeClr val="tx1"/>
              </a:solidFill>
            </a:endParaRPr>
          </a:p>
        </p:txBody>
      </p:sp>
      <p:sp>
        <p:nvSpPr>
          <p:cNvPr id="58" name="Rectangle 57"/>
          <p:cNvSpPr/>
          <p:nvPr/>
        </p:nvSpPr>
        <p:spPr>
          <a:xfrm>
            <a:off x="2440888" y="3554963"/>
            <a:ext cx="970383" cy="2239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r-HR" dirty="0">
                <a:solidFill>
                  <a:schemeClr val="tx1"/>
                </a:solidFill>
              </a:rPr>
              <a:t>p</a:t>
            </a:r>
            <a:r>
              <a:rPr lang="hr-HR" dirty="0" smtClean="0">
                <a:solidFill>
                  <a:schemeClr val="tx1"/>
                </a:solidFill>
              </a:rPr>
              <a:t>romjenu veličine pretvaramo u osjetljivu (fizičku) promjenu</a:t>
            </a:r>
            <a:endParaRPr lang="hr-HR" dirty="0">
              <a:solidFill>
                <a:schemeClr val="tx1"/>
              </a:solidFill>
            </a:endParaRPr>
          </a:p>
        </p:txBody>
      </p:sp>
      <p:sp>
        <p:nvSpPr>
          <p:cNvPr id="59" name="Rectangle 58"/>
          <p:cNvSpPr/>
          <p:nvPr/>
        </p:nvSpPr>
        <p:spPr>
          <a:xfrm>
            <a:off x="3911393" y="3554962"/>
            <a:ext cx="1227256" cy="2239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r-HR" dirty="0" smtClean="0">
                <a:solidFill>
                  <a:schemeClr val="tx1"/>
                </a:solidFill>
              </a:rPr>
              <a:t>pretvaramo u osjetljivu (fizičku) promjenu u električni signal (analogni)</a:t>
            </a:r>
            <a:endParaRPr lang="hr-HR" dirty="0">
              <a:solidFill>
                <a:schemeClr val="tx1"/>
              </a:solidFill>
            </a:endParaRPr>
          </a:p>
        </p:txBody>
      </p:sp>
      <p:sp>
        <p:nvSpPr>
          <p:cNvPr id="60" name="Rectangle 59"/>
          <p:cNvSpPr/>
          <p:nvPr/>
        </p:nvSpPr>
        <p:spPr>
          <a:xfrm>
            <a:off x="5719665" y="3554962"/>
            <a:ext cx="1129004" cy="2239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r-HR" dirty="0">
                <a:solidFill>
                  <a:schemeClr val="tx1"/>
                </a:solidFill>
              </a:rPr>
              <a:t>n</a:t>
            </a:r>
            <a:r>
              <a:rPr lang="hr-HR" dirty="0" smtClean="0">
                <a:solidFill>
                  <a:schemeClr val="tx1"/>
                </a:solidFill>
              </a:rPr>
              <a:t>a dobivenu krivulju primjenjujemo: </a:t>
            </a:r>
          </a:p>
          <a:p>
            <a:pPr algn="ctr"/>
            <a:r>
              <a:rPr lang="hr-HR" dirty="0" smtClean="0">
                <a:solidFill>
                  <a:schemeClr val="tx1"/>
                </a:solidFill>
              </a:rPr>
              <a:t>n-bitno razlučivanje i teorem o uzorkovanju</a:t>
            </a:r>
            <a:endParaRPr lang="hr-HR" dirty="0">
              <a:solidFill>
                <a:schemeClr val="tx1"/>
              </a:solidFill>
            </a:endParaRPr>
          </a:p>
        </p:txBody>
      </p:sp>
      <p:sp>
        <p:nvSpPr>
          <p:cNvPr id="61" name="Rectangle 60"/>
          <p:cNvSpPr/>
          <p:nvPr/>
        </p:nvSpPr>
        <p:spPr>
          <a:xfrm>
            <a:off x="7563720" y="3554962"/>
            <a:ext cx="1129004" cy="2239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r-HR" dirty="0">
                <a:solidFill>
                  <a:schemeClr val="tx1"/>
                </a:solidFill>
              </a:rPr>
              <a:t>b</a:t>
            </a:r>
            <a:r>
              <a:rPr lang="hr-HR" dirty="0" smtClean="0">
                <a:solidFill>
                  <a:schemeClr val="tx1"/>
                </a:solidFill>
              </a:rPr>
              <a:t>inarna kodna osnova s ‘n’ elemenata i svakom uzorku dodijeli se jedan simbol</a:t>
            </a:r>
          </a:p>
        </p:txBody>
      </p:sp>
      <p:sp>
        <p:nvSpPr>
          <p:cNvPr id="62" name="Rectangle 61"/>
          <p:cNvSpPr/>
          <p:nvPr/>
        </p:nvSpPr>
        <p:spPr>
          <a:xfrm>
            <a:off x="9229528" y="3554962"/>
            <a:ext cx="1129004" cy="22393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r-HR" dirty="0">
                <a:solidFill>
                  <a:schemeClr val="tx1"/>
                </a:solidFill>
              </a:rPr>
              <a:t>o</a:t>
            </a:r>
            <a:r>
              <a:rPr lang="hr-HR" dirty="0" smtClean="0">
                <a:solidFill>
                  <a:schemeClr val="tx1"/>
                </a:solidFill>
              </a:rPr>
              <a:t>sim simbola unosi se i vrijednost frekvencije kojom je nastao</a:t>
            </a:r>
          </a:p>
        </p:txBody>
      </p:sp>
    </p:spTree>
    <p:extLst>
      <p:ext uri="{BB962C8B-B14F-4D97-AF65-F5344CB8AC3E}">
        <p14:creationId xmlns:p14="http://schemas.microsoft.com/office/powerpoint/2010/main" val="4019124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800" dirty="0" smtClean="0"/>
              <a:t>Pitanja za raspravu</a:t>
            </a:r>
            <a:endParaRPr lang="hr-HR" sz="2800" dirty="0"/>
          </a:p>
        </p:txBody>
      </p:sp>
      <p:sp>
        <p:nvSpPr>
          <p:cNvPr id="3" name="Content Placeholder 2"/>
          <p:cNvSpPr>
            <a:spLocks noGrp="1"/>
          </p:cNvSpPr>
          <p:nvPr>
            <p:ph idx="1"/>
          </p:nvPr>
        </p:nvSpPr>
        <p:spPr>
          <a:xfrm>
            <a:off x="838200" y="1230284"/>
            <a:ext cx="10515600" cy="4946679"/>
          </a:xfrm>
        </p:spPr>
        <p:txBody>
          <a:bodyPr/>
          <a:lstStyle/>
          <a:p>
            <a:pPr marL="0" indent="0">
              <a:buNone/>
            </a:pPr>
            <a:r>
              <a:rPr lang="hr-HR" sz="2400" dirty="0" smtClean="0"/>
              <a:t>Kako promjenu ponašanja jednog sustava pretvoriti u informaciju?</a:t>
            </a:r>
          </a:p>
          <a:p>
            <a:pPr marL="0" indent="0">
              <a:buNone/>
            </a:pPr>
            <a:r>
              <a:rPr lang="hr-HR" sz="2400" dirty="0" smtClean="0"/>
              <a:t>Npr.  Kako promjenu neke veličine (temperature ili tlaka) u nekom sustavu pretvoriti u informaciju?</a:t>
            </a:r>
          </a:p>
          <a:p>
            <a:pPr marL="0" indent="0">
              <a:buNone/>
            </a:pPr>
            <a:r>
              <a:rPr lang="hr-HR" sz="2400" dirty="0" smtClean="0"/>
              <a:t>Kako prenijeti informaciju do udaljenog sustava?</a:t>
            </a:r>
          </a:p>
          <a:p>
            <a:pPr marL="0" indent="0">
              <a:buNone/>
            </a:pPr>
            <a:r>
              <a:rPr lang="hr-HR" sz="2400" dirty="0" smtClean="0"/>
              <a:t>Navedite primjer u kojem podatak može prijeći u informaciju i obrnuto?</a:t>
            </a:r>
          </a:p>
          <a:p>
            <a:pPr marL="0" indent="0">
              <a:buNone/>
            </a:pPr>
            <a:r>
              <a:rPr lang="hr-HR" sz="2400" dirty="0" smtClean="0"/>
              <a:t>Kojim medijem prenijeti informaciju, a da se povratno može reagirati u ‘realnom vremenu’?</a:t>
            </a:r>
          </a:p>
          <a:p>
            <a:pPr marL="0" indent="0">
              <a:buNone/>
            </a:pPr>
            <a:r>
              <a:rPr lang="hr-HR" sz="2400" dirty="0" smtClean="0"/>
              <a:t>Na koji način osigurati točnost prijenosa?</a:t>
            </a:r>
          </a:p>
          <a:p>
            <a:pPr marL="0" indent="0">
              <a:buNone/>
            </a:pPr>
            <a:r>
              <a:rPr lang="hr-HR" sz="2400" dirty="0" smtClean="0"/>
              <a:t>Na koji način se u informacijskom uviru može reproducirati promjenu određene veličine iz informacijskog vrela?</a:t>
            </a:r>
          </a:p>
          <a:p>
            <a:pPr marL="0" indent="0">
              <a:buNone/>
            </a:pPr>
            <a:r>
              <a:rPr lang="hr-HR" sz="2400" dirty="0" smtClean="0"/>
              <a:t>Objasnite pojmove: parametar u procesu, osjetnik, pretvornik, uzorkovanje, razlučivanje, kodiranje?</a:t>
            </a:r>
            <a:endParaRPr lang="hr-HR" sz="2400" dirty="0"/>
          </a:p>
        </p:txBody>
      </p:sp>
    </p:spTree>
    <p:extLst>
      <p:ext uri="{BB962C8B-B14F-4D97-AF65-F5344CB8AC3E}">
        <p14:creationId xmlns:p14="http://schemas.microsoft.com/office/powerpoint/2010/main" val="3391244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fontScale="90000"/>
          </a:bodyPr>
          <a:lstStyle/>
          <a:p>
            <a:r>
              <a:rPr lang="hr-HR" sz="2800" dirty="0" smtClean="0"/>
              <a:t>1. </a:t>
            </a:r>
            <a:r>
              <a:rPr lang="hr-HR" sz="2800" dirty="0"/>
              <a:t>Razvoj i definiranje procesnih brodskih sustava prema općoj teoriji </a:t>
            </a:r>
            <a:r>
              <a:rPr lang="hr-HR" sz="2800" dirty="0" smtClean="0"/>
              <a:t>sustava</a:t>
            </a:r>
            <a:endParaRPr lang="hr-HR" sz="2800" dirty="0"/>
          </a:p>
        </p:txBody>
      </p:sp>
      <p:sp>
        <p:nvSpPr>
          <p:cNvPr id="3" name="Content Placeholder 2"/>
          <p:cNvSpPr>
            <a:spLocks noGrp="1"/>
          </p:cNvSpPr>
          <p:nvPr>
            <p:ph idx="1"/>
          </p:nvPr>
        </p:nvSpPr>
        <p:spPr>
          <a:xfrm>
            <a:off x="838200" y="1230284"/>
            <a:ext cx="10515600" cy="4946679"/>
          </a:xfrm>
        </p:spPr>
        <p:txBody>
          <a:bodyPr/>
          <a:lstStyle/>
          <a:p>
            <a:pPr marL="0" indent="0">
              <a:buNone/>
            </a:pPr>
            <a:r>
              <a:rPr lang="hr-HR" sz="2400" b="1" dirty="0" smtClean="0"/>
              <a:t>Prirodna i informacijska hijerarhija</a:t>
            </a:r>
          </a:p>
          <a:p>
            <a:pPr marL="0" indent="0">
              <a:buNone/>
            </a:pPr>
            <a:r>
              <a:rPr lang="hr-HR" sz="2400" dirty="0" smtClean="0"/>
              <a:t>U prirodi je gotovo sve u hijerarhijskim odnosima.</a:t>
            </a:r>
          </a:p>
          <a:p>
            <a:pPr marL="0" indent="0">
              <a:buNone/>
            </a:pPr>
            <a:endParaRPr lang="hr-HR" sz="2400" dirty="0" smtClean="0"/>
          </a:p>
          <a:p>
            <a:pPr marL="0" indent="0">
              <a:buNone/>
            </a:pPr>
            <a:r>
              <a:rPr lang="hr-HR" sz="2400" dirty="0" smtClean="0"/>
              <a:t>Koncept hijerarhije bitan je u razvoju gospodarskih sustava (upravljačka hijerarhija).</a:t>
            </a:r>
          </a:p>
          <a:p>
            <a:pPr marL="0" indent="0">
              <a:buNone/>
            </a:pPr>
            <a:endParaRPr lang="hr-HR" sz="2400" dirty="0" smtClean="0"/>
          </a:p>
          <a:p>
            <a:pPr marL="0" indent="0">
              <a:buNone/>
            </a:pPr>
            <a:r>
              <a:rPr lang="hr-HR" sz="2400" dirty="0" smtClean="0"/>
              <a:t>Informacije na razini procesa su </a:t>
            </a:r>
            <a:r>
              <a:rPr lang="hr-HR" sz="2400" i="1" dirty="0" smtClean="0"/>
              <a:t>informacijske hijerarhije</a:t>
            </a:r>
            <a:r>
              <a:rPr lang="hr-HR" sz="2400" dirty="0" smtClean="0"/>
              <a:t>, a njima se ostvaruje fizička cjelina (odnosno, moraju izazvati promjenu ponašanja do fizičke radnje).</a:t>
            </a:r>
          </a:p>
          <a:p>
            <a:pPr marL="0" indent="0">
              <a:buNone/>
            </a:pPr>
            <a:endParaRPr lang="hr-HR" sz="2400" i="1" dirty="0" smtClean="0"/>
          </a:p>
          <a:p>
            <a:pPr marL="0" indent="0">
              <a:buNone/>
            </a:pPr>
            <a:r>
              <a:rPr lang="hr-HR" sz="2400" i="1" dirty="0" smtClean="0"/>
              <a:t>Informacijska hijerarhija </a:t>
            </a:r>
            <a:r>
              <a:rPr lang="hr-HR" sz="2400" dirty="0" smtClean="0"/>
              <a:t>je važan i nužan pojam s gledišta uspostavljanja tehnoloških sustava.</a:t>
            </a:r>
            <a:endParaRPr lang="hr-HR" sz="2400" dirty="0"/>
          </a:p>
        </p:txBody>
      </p:sp>
    </p:spTree>
    <p:extLst>
      <p:ext uri="{BB962C8B-B14F-4D97-AF65-F5344CB8AC3E}">
        <p14:creationId xmlns:p14="http://schemas.microsoft.com/office/powerpoint/2010/main" val="514313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lstStyle/>
          <a:p>
            <a:pPr marL="0" indent="0">
              <a:buNone/>
            </a:pPr>
            <a:r>
              <a:rPr lang="hr-HR" sz="2400" b="1" dirty="0" smtClean="0"/>
              <a:t>Izomorfizam i homomorfizam  sustava</a:t>
            </a:r>
          </a:p>
          <a:p>
            <a:pPr marL="0" indent="0">
              <a:buNone/>
            </a:pPr>
            <a:r>
              <a:rPr lang="hr-HR" sz="2400" dirty="0" smtClean="0"/>
              <a:t>Izomorfizam sustava znači da dva sustava imaju jednako ponašanje, te se na poopćenoj razini mogu izjednačiti.</a:t>
            </a:r>
          </a:p>
          <a:p>
            <a:pPr marL="0" indent="0">
              <a:buNone/>
            </a:pPr>
            <a:r>
              <a:rPr lang="hr-HR" sz="2000" dirty="0" smtClean="0"/>
              <a:t>U tom slučaju sustavi imaju jednaku strukturu i programe i za njih vrijede jednake jednadžbe.</a:t>
            </a:r>
          </a:p>
          <a:p>
            <a:pPr marL="0" indent="0">
              <a:buNone/>
            </a:pPr>
            <a:endParaRPr lang="hr-HR" sz="2400" dirty="0" smtClean="0"/>
          </a:p>
          <a:p>
            <a:pPr marL="0" indent="0">
              <a:buNone/>
            </a:pPr>
            <a:r>
              <a:rPr lang="hr-HR" sz="2400" dirty="0" smtClean="0"/>
              <a:t>Homomorfizam sustava znači da je sustav pojednostavljenje drugog sustava s kojim se uspoređuje.</a:t>
            </a:r>
          </a:p>
          <a:p>
            <a:pPr marL="0" indent="0">
              <a:buNone/>
            </a:pPr>
            <a:r>
              <a:rPr lang="hr-HR" sz="2000" dirty="0" smtClean="0"/>
              <a:t>Ako sustav Z’’ predstavlja </a:t>
            </a:r>
            <a:r>
              <a:rPr lang="hr-HR" sz="2000" i="1" dirty="0" smtClean="0"/>
              <a:t>homomorfnu sliku</a:t>
            </a:r>
            <a:r>
              <a:rPr lang="hr-HR" sz="2000" dirty="0" smtClean="0"/>
              <a:t> sustava Z’ to znači da predstavlja njegovo pojednostavljenje. Dakle, Z’’ se u glavnim karakteristikama ponaša jednako kao Z’ ali na poopćenoj razini, pri čemu ne moraju imati uopće iste veličine.</a:t>
            </a:r>
          </a:p>
          <a:p>
            <a:pPr marL="0" indent="0">
              <a:buNone/>
            </a:pPr>
            <a:r>
              <a:rPr lang="hr-HR" sz="2000" i="1" dirty="0" smtClean="0"/>
              <a:t>Homomorfna slika</a:t>
            </a:r>
            <a:r>
              <a:rPr lang="hr-HR" sz="2000" dirty="0" smtClean="0"/>
              <a:t> znači da se koristi poopćena varijabla u pojednostavljenom sustavu.</a:t>
            </a:r>
            <a:endParaRPr lang="hr-HR" sz="2000" i="1" dirty="0"/>
          </a:p>
        </p:txBody>
      </p:sp>
    </p:spTree>
    <p:extLst>
      <p:ext uri="{BB962C8B-B14F-4D97-AF65-F5344CB8AC3E}">
        <p14:creationId xmlns:p14="http://schemas.microsoft.com/office/powerpoint/2010/main" val="1127369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lstStyle/>
          <a:p>
            <a:pPr marL="0" indent="0">
              <a:buNone/>
            </a:pPr>
            <a:r>
              <a:rPr lang="hr-HR" sz="2000" b="1" dirty="0" smtClean="0"/>
              <a:t>Klasifikacija sustava po postanku i utjecaju čovjeka</a:t>
            </a:r>
          </a:p>
          <a:p>
            <a:pPr marL="0" indent="0">
              <a:buNone/>
            </a:pPr>
            <a:r>
              <a:rPr lang="hr-HR" sz="2000" dirty="0" smtClean="0"/>
              <a:t>Čovjek je prirodno, društveno i tehnološko-stvaralačko biće.</a:t>
            </a:r>
          </a:p>
          <a:p>
            <a:pPr marL="0" indent="0">
              <a:buNone/>
            </a:pPr>
            <a:endParaRPr lang="hr-HR" sz="2000" dirty="0" smtClean="0"/>
          </a:p>
          <a:p>
            <a:pPr marL="457200" indent="-457200">
              <a:buAutoNum type="arabicPeriod"/>
            </a:pPr>
            <a:r>
              <a:rPr lang="hr-HR" sz="2000" dirty="0"/>
              <a:t>Prirodni sustavi – nastaju bez čovjekovog </a:t>
            </a:r>
            <a:r>
              <a:rPr lang="hr-HR" sz="2000" dirty="0" smtClean="0"/>
              <a:t>utjecaja</a:t>
            </a:r>
          </a:p>
          <a:p>
            <a:pPr marL="457200" indent="-457200">
              <a:buFont typeface="+mj-lt"/>
              <a:buAutoNum type="arabicPeriod" startAt="2"/>
            </a:pPr>
            <a:r>
              <a:rPr lang="hr-HR" sz="2000" dirty="0" smtClean="0"/>
              <a:t>Društveni sustavi </a:t>
            </a:r>
            <a:r>
              <a:rPr lang="hr-HR" sz="2000" dirty="0"/>
              <a:t>– nastaju većim dijelom pod </a:t>
            </a:r>
            <a:r>
              <a:rPr lang="hr-HR" sz="2000" dirty="0" smtClean="0"/>
              <a:t>utjecajem </a:t>
            </a:r>
            <a:r>
              <a:rPr lang="hr-HR" sz="2000" dirty="0"/>
              <a:t>čovjeka</a:t>
            </a:r>
            <a:r>
              <a:rPr lang="hr-HR" sz="2000" dirty="0" smtClean="0"/>
              <a:t>,</a:t>
            </a:r>
          </a:p>
          <a:p>
            <a:pPr marL="0" indent="0">
              <a:buNone/>
            </a:pPr>
            <a:r>
              <a:rPr lang="hr-HR" sz="2000" dirty="0"/>
              <a:t> </a:t>
            </a:r>
            <a:r>
              <a:rPr lang="hr-HR" sz="2000" dirty="0" smtClean="0"/>
              <a:t>          ali </a:t>
            </a:r>
            <a:r>
              <a:rPr lang="hr-HR" sz="2000" dirty="0"/>
              <a:t>uključuju i veliki dio kako prirodnih tako i tehnoloških </a:t>
            </a:r>
            <a:endParaRPr lang="hr-HR" sz="2000" dirty="0" smtClean="0"/>
          </a:p>
          <a:p>
            <a:pPr marL="0" indent="0">
              <a:buNone/>
            </a:pPr>
            <a:r>
              <a:rPr lang="hr-HR" sz="2000" dirty="0"/>
              <a:t> </a:t>
            </a:r>
            <a:r>
              <a:rPr lang="hr-HR" sz="2000" dirty="0" smtClean="0"/>
              <a:t>          elemenata </a:t>
            </a:r>
            <a:r>
              <a:rPr lang="hr-HR" sz="2000" dirty="0"/>
              <a:t>i veza</a:t>
            </a:r>
          </a:p>
          <a:p>
            <a:pPr marL="457200" indent="-457200">
              <a:buFont typeface="+mj-lt"/>
              <a:buAutoNum type="arabicPeriod" startAt="3"/>
            </a:pPr>
            <a:r>
              <a:rPr lang="hr-HR" sz="2000" dirty="0" smtClean="0"/>
              <a:t>Tehnološki </a:t>
            </a:r>
            <a:r>
              <a:rPr lang="hr-HR" sz="2000" dirty="0"/>
              <a:t>sustavi – nastaju pod potpunim </a:t>
            </a:r>
            <a:r>
              <a:rPr lang="hr-HR" sz="2000" dirty="0" smtClean="0"/>
              <a:t>utjecajem čovjeka</a:t>
            </a:r>
          </a:p>
          <a:p>
            <a:pPr marL="0" indent="0">
              <a:buNone/>
            </a:pPr>
            <a:r>
              <a:rPr lang="hr-HR" sz="2000" dirty="0" smtClean="0"/>
              <a:t>           uz ograničenja </a:t>
            </a:r>
            <a:r>
              <a:rPr lang="hr-HR" sz="2000" dirty="0"/>
              <a:t>koje nameću prirodni i društveni sustavi</a:t>
            </a:r>
            <a:r>
              <a:rPr lang="hr-HR" sz="2000" dirty="0" smtClean="0"/>
              <a:t>.</a:t>
            </a:r>
          </a:p>
          <a:p>
            <a:pPr marL="0" indent="0">
              <a:buNone/>
            </a:pPr>
            <a:endParaRPr lang="hr-HR" sz="2000" dirty="0"/>
          </a:p>
          <a:p>
            <a:pPr marL="0" indent="0">
              <a:buNone/>
            </a:pPr>
            <a:endParaRPr lang="hr-HR" sz="2000" dirty="0" smtClean="0"/>
          </a:p>
          <a:p>
            <a:pPr marL="0" indent="0">
              <a:buNone/>
            </a:pPr>
            <a:r>
              <a:rPr lang="hr-HR" sz="2000" dirty="0" smtClean="0"/>
              <a:t>Čovjek se za određeni sustav mora vezati samo onim atributima koje posjeduje za taj sustav.</a:t>
            </a:r>
            <a:endParaRPr lang="hr-HR" sz="2000" dirty="0"/>
          </a:p>
        </p:txBody>
      </p:sp>
      <p:sp>
        <p:nvSpPr>
          <p:cNvPr id="4" name="Oval 3"/>
          <p:cNvSpPr/>
          <p:nvPr/>
        </p:nvSpPr>
        <p:spPr>
          <a:xfrm>
            <a:off x="8472109" y="2151227"/>
            <a:ext cx="2067154" cy="2012867"/>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prirodni</a:t>
            </a:r>
            <a:endParaRPr lang="hr-HR" dirty="0"/>
          </a:p>
        </p:txBody>
      </p:sp>
      <p:sp>
        <p:nvSpPr>
          <p:cNvPr id="5" name="Oval 4"/>
          <p:cNvSpPr/>
          <p:nvPr/>
        </p:nvSpPr>
        <p:spPr>
          <a:xfrm>
            <a:off x="10011746" y="2151227"/>
            <a:ext cx="2052735" cy="2012868"/>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društveni</a:t>
            </a:r>
            <a:endParaRPr lang="hr-HR" dirty="0"/>
          </a:p>
        </p:txBody>
      </p:sp>
      <p:sp>
        <p:nvSpPr>
          <p:cNvPr id="7" name="Oval 6"/>
          <p:cNvSpPr/>
          <p:nvPr/>
        </p:nvSpPr>
        <p:spPr>
          <a:xfrm>
            <a:off x="9251888" y="3300672"/>
            <a:ext cx="2020869" cy="2009475"/>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hr-HR" dirty="0" smtClean="0"/>
              <a:t>tehnološki</a:t>
            </a:r>
            <a:endParaRPr lang="hr-HR" dirty="0"/>
          </a:p>
        </p:txBody>
      </p:sp>
      <p:sp>
        <p:nvSpPr>
          <p:cNvPr id="8" name="Rectangle 7"/>
          <p:cNvSpPr/>
          <p:nvPr/>
        </p:nvSpPr>
        <p:spPr>
          <a:xfrm>
            <a:off x="10117699" y="3359187"/>
            <a:ext cx="289249" cy="3099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r-HR" dirty="0"/>
              <a:t>č</a:t>
            </a:r>
          </a:p>
        </p:txBody>
      </p:sp>
    </p:spTree>
    <p:extLst>
      <p:ext uri="{BB962C8B-B14F-4D97-AF65-F5344CB8AC3E}">
        <p14:creationId xmlns:p14="http://schemas.microsoft.com/office/powerpoint/2010/main" val="3762666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b="1" dirty="0" smtClean="0"/>
              <a:t>Tehnološki sustav</a:t>
            </a:r>
          </a:p>
          <a:p>
            <a:pPr marL="0" indent="0">
              <a:buNone/>
            </a:pPr>
            <a:endParaRPr lang="hr-HR" sz="800" dirty="0" smtClean="0"/>
          </a:p>
          <a:p>
            <a:pPr marL="0" indent="0">
              <a:buNone/>
            </a:pPr>
            <a:r>
              <a:rPr lang="hr-HR" sz="2400" dirty="0" smtClean="0"/>
              <a:t>U tehnološkom sustavu nastaje brod. Dobro napravljeni brod, osim tehnoloških, mora zadovoljiti prirodne i društvene kriterije (ekološke i ekonomske).</a:t>
            </a:r>
          </a:p>
          <a:p>
            <a:pPr marL="0" indent="0">
              <a:buNone/>
            </a:pPr>
            <a:r>
              <a:rPr lang="hr-HR" sz="2400" i="1" dirty="0" smtClean="0"/>
              <a:t>Potencijali </a:t>
            </a:r>
            <a:r>
              <a:rPr lang="hr-HR" sz="2400" dirty="0" smtClean="0"/>
              <a:t>tehnološkog sustava:</a:t>
            </a:r>
          </a:p>
          <a:p>
            <a:pPr marL="457200" indent="-457200">
              <a:buAutoNum type="arabicPeriod"/>
            </a:pPr>
            <a:r>
              <a:rPr lang="hr-HR" sz="2400" dirty="0" smtClean="0"/>
              <a:t>Fizički – čovjek dijelom svojih fizičkih atributa ulazi u tehnološki sustav, no uključeni su i strojevi (oprema)</a:t>
            </a:r>
          </a:p>
          <a:p>
            <a:pPr marL="457200" indent="-457200">
              <a:buAutoNum type="arabicPeriod"/>
            </a:pPr>
            <a:r>
              <a:rPr lang="hr-HR" sz="2400" dirty="0" smtClean="0"/>
              <a:t>Kreativni – stvaralački elementi koji uključuju čovjekov potencijal, ali i sve elemente koji prenose informacije</a:t>
            </a:r>
          </a:p>
          <a:p>
            <a:pPr marL="457200" indent="-457200">
              <a:buAutoNum type="arabicPeriod"/>
            </a:pPr>
            <a:r>
              <a:rPr lang="hr-HR" sz="2400" dirty="0" smtClean="0"/>
              <a:t>Simbolički – stimulacijski elementi koji su povezani uz čovjekovu volju (moralna načela, društvene norme ponašanja, zakoni, …)</a:t>
            </a:r>
            <a:endParaRPr lang="hr-HR" sz="2400" dirty="0"/>
          </a:p>
        </p:txBody>
      </p:sp>
    </p:spTree>
    <p:extLst>
      <p:ext uri="{BB962C8B-B14F-4D97-AF65-F5344CB8AC3E}">
        <p14:creationId xmlns:p14="http://schemas.microsoft.com/office/powerpoint/2010/main" val="4143917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b="1" dirty="0" smtClean="0"/>
              <a:t>Razvoj tehnološkog sustava podrazumijeva razvoj svih potencijala sustava.</a:t>
            </a:r>
          </a:p>
          <a:p>
            <a:pPr marL="0" indent="0">
              <a:buNone/>
            </a:pPr>
            <a:endParaRPr lang="hr-HR" sz="2400" dirty="0" smtClean="0"/>
          </a:p>
        </p:txBody>
      </p:sp>
      <p:sp>
        <p:nvSpPr>
          <p:cNvPr id="4" name="Oval 3"/>
          <p:cNvSpPr/>
          <p:nvPr/>
        </p:nvSpPr>
        <p:spPr>
          <a:xfrm>
            <a:off x="3648267" y="2285999"/>
            <a:ext cx="3760237" cy="3713584"/>
          </a:xfrm>
          <a:prstGeom prst="ellipse">
            <a:avLst/>
          </a:prstGeom>
          <a:pattFill prst="zigZag">
            <a:fgClr>
              <a:schemeClr val="accent1"/>
            </a:fgClr>
            <a:bgClr>
              <a:schemeClr val="bg1"/>
            </a:bgClr>
          </a:patt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useBgFill="1">
        <p:nvSpPr>
          <p:cNvPr id="5" name="Oval 4"/>
          <p:cNvSpPr/>
          <p:nvPr/>
        </p:nvSpPr>
        <p:spPr>
          <a:xfrm>
            <a:off x="4068145" y="2733869"/>
            <a:ext cx="2920483" cy="2817845"/>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7" name="Straight Connector 6"/>
          <p:cNvCxnSpPr>
            <a:stCxn id="5" idx="0"/>
          </p:cNvCxnSpPr>
          <p:nvPr/>
        </p:nvCxnSpPr>
        <p:spPr>
          <a:xfrm flipH="1">
            <a:off x="5528385" y="2733869"/>
            <a:ext cx="2" cy="14089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338735" y="4142791"/>
            <a:ext cx="1189651" cy="793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28385" y="4142791"/>
            <a:ext cx="1226978" cy="793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338734" y="3703623"/>
            <a:ext cx="1035699" cy="439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fizički</a:t>
            </a:r>
            <a:endParaRPr lang="hr-HR" dirty="0"/>
          </a:p>
        </p:txBody>
      </p:sp>
      <p:sp>
        <p:nvSpPr>
          <p:cNvPr id="17" name="Rectangle 16"/>
          <p:cNvSpPr/>
          <p:nvPr/>
        </p:nvSpPr>
        <p:spPr>
          <a:xfrm>
            <a:off x="5682338" y="3703623"/>
            <a:ext cx="1231646" cy="439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kreativni</a:t>
            </a:r>
            <a:endParaRPr lang="hr-HR" dirty="0"/>
          </a:p>
        </p:txBody>
      </p:sp>
      <p:sp>
        <p:nvSpPr>
          <p:cNvPr id="18" name="Rectangle 17"/>
          <p:cNvSpPr/>
          <p:nvPr/>
        </p:nvSpPr>
        <p:spPr>
          <a:xfrm>
            <a:off x="4889241" y="4786604"/>
            <a:ext cx="1334277" cy="354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s</a:t>
            </a:r>
            <a:r>
              <a:rPr lang="hr-HR" dirty="0" smtClean="0">
                <a:solidFill>
                  <a:schemeClr val="tx1"/>
                </a:solidFill>
              </a:rPr>
              <a:t>imbolički</a:t>
            </a:r>
          </a:p>
        </p:txBody>
      </p:sp>
      <p:cxnSp>
        <p:nvCxnSpPr>
          <p:cNvPr id="20" name="Straight Arrow Connector 19"/>
          <p:cNvCxnSpPr>
            <a:stCxn id="5" idx="1"/>
            <a:endCxn id="4" idx="1"/>
          </p:cNvCxnSpPr>
          <p:nvPr/>
        </p:nvCxnSpPr>
        <p:spPr>
          <a:xfrm flipH="1" flipV="1">
            <a:off x="4198941" y="2829841"/>
            <a:ext cx="296899" cy="316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7"/>
            <a:endCxn id="4" idx="7"/>
          </p:cNvCxnSpPr>
          <p:nvPr/>
        </p:nvCxnSpPr>
        <p:spPr>
          <a:xfrm flipV="1">
            <a:off x="6560933" y="2829841"/>
            <a:ext cx="296897" cy="316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4"/>
            <a:endCxn id="4" idx="4"/>
          </p:cNvCxnSpPr>
          <p:nvPr/>
        </p:nvCxnSpPr>
        <p:spPr>
          <a:xfrm flipH="1">
            <a:off x="5528386" y="5551714"/>
            <a:ext cx="1" cy="447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6"/>
            <a:endCxn id="4" idx="6"/>
          </p:cNvCxnSpPr>
          <p:nvPr/>
        </p:nvCxnSpPr>
        <p:spPr>
          <a:xfrm flipV="1">
            <a:off x="6988628" y="4142791"/>
            <a:ext cx="419876"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2"/>
            <a:endCxn id="4" idx="2"/>
          </p:cNvCxnSpPr>
          <p:nvPr/>
        </p:nvCxnSpPr>
        <p:spPr>
          <a:xfrm flipH="1" flipV="1">
            <a:off x="3648267" y="4142791"/>
            <a:ext cx="419878"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5" idx="3"/>
            <a:endCxn id="4" idx="3"/>
          </p:cNvCxnSpPr>
          <p:nvPr/>
        </p:nvCxnSpPr>
        <p:spPr>
          <a:xfrm flipH="1">
            <a:off x="4198941" y="5139050"/>
            <a:ext cx="296899" cy="3166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767939" y="2238013"/>
            <a:ext cx="1520892" cy="54384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razvoj</a:t>
            </a:r>
            <a:endParaRPr lang="hr-HR" dirty="0">
              <a:solidFill>
                <a:schemeClr val="tx1"/>
              </a:solidFill>
            </a:endParaRPr>
          </a:p>
        </p:txBody>
      </p:sp>
    </p:spTree>
    <p:extLst>
      <p:ext uri="{BB962C8B-B14F-4D97-AF65-F5344CB8AC3E}">
        <p14:creationId xmlns:p14="http://schemas.microsoft.com/office/powerpoint/2010/main" val="4003258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65406"/>
          </a:xfrm>
        </p:spPr>
        <p:txBody>
          <a:bodyPr>
            <a:normAutofit/>
          </a:bodyPr>
          <a:lstStyle/>
          <a:p>
            <a:r>
              <a:rPr lang="hr-HR" sz="2800" b="1" dirty="0" smtClean="0"/>
              <a:t>Sadržaj</a:t>
            </a:r>
            <a:endParaRPr lang="hr-HR" sz="2800" b="1" dirty="0"/>
          </a:p>
        </p:txBody>
      </p:sp>
      <p:sp>
        <p:nvSpPr>
          <p:cNvPr id="3" name="Content Placeholder 2"/>
          <p:cNvSpPr>
            <a:spLocks noGrp="1"/>
          </p:cNvSpPr>
          <p:nvPr>
            <p:ph idx="1"/>
          </p:nvPr>
        </p:nvSpPr>
        <p:spPr>
          <a:xfrm>
            <a:off x="838200" y="1246910"/>
            <a:ext cx="10515600" cy="4930054"/>
          </a:xfrm>
        </p:spPr>
        <p:txBody>
          <a:bodyPr>
            <a:normAutofit fontScale="92500" lnSpcReduction="20000"/>
          </a:bodyPr>
          <a:lstStyle/>
          <a:p>
            <a:pPr marL="0" indent="0">
              <a:buNone/>
            </a:pPr>
            <a:r>
              <a:rPr lang="hr-HR" dirty="0" smtClean="0"/>
              <a:t>Uvod</a:t>
            </a:r>
          </a:p>
          <a:p>
            <a:pPr marL="514350" indent="-514350">
              <a:buAutoNum type="arabicPeriod"/>
            </a:pPr>
            <a:r>
              <a:rPr lang="hr-HR" dirty="0" smtClean="0"/>
              <a:t>Razvoj i definiranje procesnih brodskih sustava prema općoj teoriji sustava</a:t>
            </a:r>
          </a:p>
          <a:p>
            <a:pPr marL="514350" indent="-514350">
              <a:buAutoNum type="arabicPeriod"/>
            </a:pPr>
            <a:r>
              <a:rPr lang="hr-HR" dirty="0">
                <a:solidFill>
                  <a:prstClr val="black"/>
                </a:solidFill>
              </a:rPr>
              <a:t>Određivanje čimbenika koji utječu na odabir sustava i njegovu pouzdanost</a:t>
            </a:r>
            <a:endParaRPr lang="hr-HR" dirty="0" smtClean="0"/>
          </a:p>
          <a:p>
            <a:pPr marL="514350" indent="-514350">
              <a:buAutoNum type="arabicPeriod"/>
            </a:pPr>
            <a:r>
              <a:rPr lang="hr-HR" dirty="0" smtClean="0"/>
              <a:t>Obrasci za definiranje sustava</a:t>
            </a:r>
          </a:p>
          <a:p>
            <a:pPr marL="514350" indent="-514350">
              <a:buAutoNum type="arabicPeriod"/>
            </a:pPr>
            <a:r>
              <a:rPr lang="hr-HR" dirty="0" smtClean="0"/>
              <a:t>Metode odabira procesnog sustava sa stanovišta eksploatacije i utroška energije</a:t>
            </a:r>
          </a:p>
          <a:p>
            <a:pPr marL="514350" indent="-514350">
              <a:buAutoNum type="arabicPeriod"/>
            </a:pPr>
            <a:r>
              <a:rPr lang="hr-HR" dirty="0" smtClean="0"/>
              <a:t>Metoda odabira procesnog sustava s ekološkog stanovišta (primjer sustava obrade ispušnih plinova u procesu proizvodnje energije na brodu)</a:t>
            </a:r>
          </a:p>
          <a:p>
            <a:pPr marL="514350" indent="-514350">
              <a:buAutoNum type="arabicPeriod"/>
            </a:pPr>
            <a:r>
              <a:rPr lang="hr-HR" dirty="0" smtClean="0"/>
              <a:t>Upravljanje, nadzor i kontrola procesnih sustava na brodu</a:t>
            </a:r>
          </a:p>
          <a:p>
            <a:pPr marL="514350" indent="-514350">
              <a:buAutoNum type="arabicPeriod"/>
            </a:pPr>
            <a:r>
              <a:rPr lang="hr-HR" dirty="0" smtClean="0"/>
              <a:t>Procesni brodski sustavi na potpuno automatiziranom brodu</a:t>
            </a:r>
            <a:endParaRPr lang="hr-HR" dirty="0"/>
          </a:p>
        </p:txBody>
      </p:sp>
    </p:spTree>
    <p:extLst>
      <p:ext uri="{BB962C8B-B14F-4D97-AF65-F5344CB8AC3E}">
        <p14:creationId xmlns:p14="http://schemas.microsoft.com/office/powerpoint/2010/main" val="2046859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endParaRPr lang="hr-HR" sz="800" b="1" dirty="0" smtClean="0"/>
          </a:p>
          <a:p>
            <a:pPr marL="0" indent="0">
              <a:buNone/>
            </a:pPr>
            <a:r>
              <a:rPr lang="hr-HR" sz="2400" dirty="0"/>
              <a:t>E</a:t>
            </a:r>
            <a:r>
              <a:rPr lang="hr-HR" sz="2400" dirty="0" smtClean="0"/>
              <a:t>konomsko razumijevanje razvoja ne uključuje razvoj stvaralaštva, već se ono tretira kao roba (npr. kupnja licenci).</a:t>
            </a:r>
          </a:p>
          <a:p>
            <a:pPr marL="0" indent="0">
              <a:buNone/>
            </a:pPr>
            <a:endParaRPr lang="hr-HR" sz="800" dirty="0" smtClean="0"/>
          </a:p>
          <a:p>
            <a:pPr marL="0" indent="0">
              <a:buNone/>
            </a:pPr>
            <a:r>
              <a:rPr lang="hr-HR" sz="2400" dirty="0" smtClean="0"/>
              <a:t>Fizički elementi mogu se kupiti (npr. brod). </a:t>
            </a:r>
          </a:p>
          <a:p>
            <a:pPr marL="0" indent="0">
              <a:buNone/>
            </a:pPr>
            <a:endParaRPr lang="hr-HR" sz="800" dirty="0" smtClean="0"/>
          </a:p>
          <a:p>
            <a:pPr marL="0" indent="0">
              <a:buNone/>
            </a:pPr>
            <a:r>
              <a:rPr lang="hr-HR" sz="2400" dirty="0" smtClean="0"/>
              <a:t>Sa stvaralačkim elementima to nije tako, ipak pribavljaju se različitim načinima (događa se npr. „odljev mozgova”).</a:t>
            </a:r>
          </a:p>
          <a:p>
            <a:pPr marL="0" indent="0">
              <a:buNone/>
            </a:pPr>
            <a:endParaRPr lang="hr-HR" sz="800" dirty="0" smtClean="0"/>
          </a:p>
          <a:p>
            <a:pPr marL="0" indent="0">
              <a:buNone/>
            </a:pPr>
            <a:r>
              <a:rPr lang="hr-HR" sz="2400" dirty="0" smtClean="0"/>
              <a:t>Simbolički elementi stoje svakoj zemlji na raspolaganju, no treba ih izgraditi.</a:t>
            </a:r>
          </a:p>
          <a:p>
            <a:pPr marL="0" indent="0">
              <a:buNone/>
            </a:pPr>
            <a:endParaRPr lang="hr-HR" sz="2400" dirty="0" smtClean="0"/>
          </a:p>
        </p:txBody>
      </p:sp>
    </p:spTree>
    <p:extLst>
      <p:ext uri="{BB962C8B-B14F-4D97-AF65-F5344CB8AC3E}">
        <p14:creationId xmlns:p14="http://schemas.microsoft.com/office/powerpoint/2010/main" val="2878459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dirty="0" smtClean="0"/>
              <a:t>Povezivanje tijeka informacija</a:t>
            </a:r>
          </a:p>
          <a:p>
            <a:pPr marL="0" indent="0">
              <a:buNone/>
            </a:pPr>
            <a:endParaRPr lang="hr-HR" sz="2400" dirty="0" smtClean="0"/>
          </a:p>
        </p:txBody>
      </p:sp>
      <p:sp>
        <p:nvSpPr>
          <p:cNvPr id="4" name="Oval 3"/>
          <p:cNvSpPr/>
          <p:nvPr/>
        </p:nvSpPr>
        <p:spPr>
          <a:xfrm>
            <a:off x="2369975" y="4730621"/>
            <a:ext cx="1240972" cy="1203649"/>
          </a:xfrm>
          <a:prstGeom prst="ellipse">
            <a:avLst/>
          </a:prstGeom>
          <a:solidFill>
            <a:srgbClr val="FF00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6" name="Straight Connector 5"/>
          <p:cNvCxnSpPr>
            <a:endCxn id="25" idx="0"/>
          </p:cNvCxnSpPr>
          <p:nvPr/>
        </p:nvCxnSpPr>
        <p:spPr>
          <a:xfrm flipH="1" flipV="1">
            <a:off x="2080727" y="2649894"/>
            <a:ext cx="923730" cy="273386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25" idx="2"/>
          </p:cNvCxnSpPr>
          <p:nvPr/>
        </p:nvCxnSpPr>
        <p:spPr>
          <a:xfrm flipV="1">
            <a:off x="3004457" y="2649894"/>
            <a:ext cx="1138335" cy="273386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2705879" y="4385190"/>
            <a:ext cx="699794" cy="102738"/>
          </a:xfrm>
          <a:custGeom>
            <a:avLst/>
            <a:gdLst>
              <a:gd name="connsiteX0" fmla="*/ 0 w 690465"/>
              <a:gd name="connsiteY0" fmla="*/ 65511 h 84172"/>
              <a:gd name="connsiteX1" fmla="*/ 345233 w 690465"/>
              <a:gd name="connsiteY1" fmla="*/ 197 h 84172"/>
              <a:gd name="connsiteX2" fmla="*/ 690465 w 690465"/>
              <a:gd name="connsiteY2" fmla="*/ 84172 h 84172"/>
            </a:gdLst>
            <a:ahLst/>
            <a:cxnLst>
              <a:cxn ang="0">
                <a:pos x="connsiteX0" y="connsiteY0"/>
              </a:cxn>
              <a:cxn ang="0">
                <a:pos x="connsiteX1" y="connsiteY1"/>
              </a:cxn>
              <a:cxn ang="0">
                <a:pos x="connsiteX2" y="connsiteY2"/>
              </a:cxn>
            </a:cxnLst>
            <a:rect l="l" t="t" r="r" b="b"/>
            <a:pathLst>
              <a:path w="690465" h="84172">
                <a:moveTo>
                  <a:pt x="0" y="65511"/>
                </a:moveTo>
                <a:cubicBezTo>
                  <a:pt x="115078" y="31299"/>
                  <a:pt x="230156" y="-2913"/>
                  <a:pt x="345233" y="197"/>
                </a:cubicBezTo>
                <a:cubicBezTo>
                  <a:pt x="460310" y="3307"/>
                  <a:pt x="620486" y="79507"/>
                  <a:pt x="690465" y="84172"/>
                </a:cubicBezTo>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 name="Freeform 20"/>
          <p:cNvSpPr/>
          <p:nvPr/>
        </p:nvSpPr>
        <p:spPr>
          <a:xfrm>
            <a:off x="2593910" y="4077321"/>
            <a:ext cx="895738" cy="102793"/>
          </a:xfrm>
          <a:custGeom>
            <a:avLst/>
            <a:gdLst>
              <a:gd name="connsiteX0" fmla="*/ 0 w 886409"/>
              <a:gd name="connsiteY0" fmla="*/ 158776 h 158776"/>
              <a:gd name="connsiteX1" fmla="*/ 429209 w 886409"/>
              <a:gd name="connsiteY1" fmla="*/ 156 h 158776"/>
              <a:gd name="connsiteX2" fmla="*/ 886409 w 886409"/>
              <a:gd name="connsiteY2" fmla="*/ 130784 h 158776"/>
            </a:gdLst>
            <a:ahLst/>
            <a:cxnLst>
              <a:cxn ang="0">
                <a:pos x="connsiteX0" y="connsiteY0"/>
              </a:cxn>
              <a:cxn ang="0">
                <a:pos x="connsiteX1" y="connsiteY1"/>
              </a:cxn>
              <a:cxn ang="0">
                <a:pos x="connsiteX2" y="connsiteY2"/>
              </a:cxn>
            </a:cxnLst>
            <a:rect l="l" t="t" r="r" b="b"/>
            <a:pathLst>
              <a:path w="886409" h="158776">
                <a:moveTo>
                  <a:pt x="0" y="158776"/>
                </a:moveTo>
                <a:cubicBezTo>
                  <a:pt x="140737" y="81798"/>
                  <a:pt x="281474" y="4821"/>
                  <a:pt x="429209" y="156"/>
                </a:cubicBezTo>
                <a:cubicBezTo>
                  <a:pt x="576944" y="-4509"/>
                  <a:pt x="791548" y="96572"/>
                  <a:pt x="886409" y="130784"/>
                </a:cubicBezTo>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2" name="Freeform 21"/>
          <p:cNvSpPr/>
          <p:nvPr/>
        </p:nvSpPr>
        <p:spPr>
          <a:xfrm>
            <a:off x="2491273" y="3722896"/>
            <a:ext cx="1156996" cy="139977"/>
          </a:xfrm>
          <a:custGeom>
            <a:avLst/>
            <a:gdLst>
              <a:gd name="connsiteX0" fmla="*/ 0 w 1156996"/>
              <a:gd name="connsiteY0" fmla="*/ 139977 h 139977"/>
              <a:gd name="connsiteX1" fmla="*/ 569168 w 1156996"/>
              <a:gd name="connsiteY1" fmla="*/ 18 h 139977"/>
              <a:gd name="connsiteX2" fmla="*/ 1156996 w 1156996"/>
              <a:gd name="connsiteY2" fmla="*/ 130647 h 139977"/>
            </a:gdLst>
            <a:ahLst/>
            <a:cxnLst>
              <a:cxn ang="0">
                <a:pos x="connsiteX0" y="connsiteY0"/>
              </a:cxn>
              <a:cxn ang="0">
                <a:pos x="connsiteX1" y="connsiteY1"/>
              </a:cxn>
              <a:cxn ang="0">
                <a:pos x="connsiteX2" y="connsiteY2"/>
              </a:cxn>
            </a:cxnLst>
            <a:rect l="l" t="t" r="r" b="b"/>
            <a:pathLst>
              <a:path w="1156996" h="139977">
                <a:moveTo>
                  <a:pt x="0" y="139977"/>
                </a:moveTo>
                <a:cubicBezTo>
                  <a:pt x="188167" y="70775"/>
                  <a:pt x="376335" y="1573"/>
                  <a:pt x="569168" y="18"/>
                </a:cubicBezTo>
                <a:cubicBezTo>
                  <a:pt x="762001" y="-1537"/>
                  <a:pt x="1065245" y="94880"/>
                  <a:pt x="1156996" y="130647"/>
                </a:cubicBez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3" name="Freeform 22"/>
          <p:cNvSpPr/>
          <p:nvPr/>
        </p:nvSpPr>
        <p:spPr>
          <a:xfrm>
            <a:off x="2351314" y="3265670"/>
            <a:ext cx="1464906" cy="205318"/>
          </a:xfrm>
          <a:custGeom>
            <a:avLst/>
            <a:gdLst>
              <a:gd name="connsiteX0" fmla="*/ 0 w 1464906"/>
              <a:gd name="connsiteY0" fmla="*/ 205318 h 205318"/>
              <a:gd name="connsiteX1" fmla="*/ 718457 w 1464906"/>
              <a:gd name="connsiteY1" fmla="*/ 44 h 205318"/>
              <a:gd name="connsiteX2" fmla="*/ 1464906 w 1464906"/>
              <a:gd name="connsiteY2" fmla="*/ 186657 h 205318"/>
            </a:gdLst>
            <a:ahLst/>
            <a:cxnLst>
              <a:cxn ang="0">
                <a:pos x="connsiteX0" y="connsiteY0"/>
              </a:cxn>
              <a:cxn ang="0">
                <a:pos x="connsiteX1" y="connsiteY1"/>
              </a:cxn>
              <a:cxn ang="0">
                <a:pos x="connsiteX2" y="connsiteY2"/>
              </a:cxn>
            </a:cxnLst>
            <a:rect l="l" t="t" r="r" b="b"/>
            <a:pathLst>
              <a:path w="1464906" h="205318">
                <a:moveTo>
                  <a:pt x="0" y="205318"/>
                </a:moveTo>
                <a:cubicBezTo>
                  <a:pt x="237153" y="104236"/>
                  <a:pt x="474306" y="3154"/>
                  <a:pt x="718457" y="44"/>
                </a:cubicBezTo>
                <a:cubicBezTo>
                  <a:pt x="962608" y="-3066"/>
                  <a:pt x="1345163" y="157110"/>
                  <a:pt x="1464906" y="186657"/>
                </a:cubicBezTo>
              </a:path>
            </a:pathLst>
          </a:cu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4" name="Freeform 23"/>
          <p:cNvSpPr/>
          <p:nvPr/>
        </p:nvSpPr>
        <p:spPr>
          <a:xfrm>
            <a:off x="2211355" y="2789770"/>
            <a:ext cx="1782147" cy="252010"/>
          </a:xfrm>
          <a:custGeom>
            <a:avLst/>
            <a:gdLst>
              <a:gd name="connsiteX0" fmla="*/ 0 w 1782147"/>
              <a:gd name="connsiteY0" fmla="*/ 252010 h 252010"/>
              <a:gd name="connsiteX1" fmla="*/ 858416 w 1782147"/>
              <a:gd name="connsiteY1" fmla="*/ 83 h 252010"/>
              <a:gd name="connsiteX2" fmla="*/ 1782147 w 1782147"/>
              <a:gd name="connsiteY2" fmla="*/ 224018 h 252010"/>
            </a:gdLst>
            <a:ahLst/>
            <a:cxnLst>
              <a:cxn ang="0">
                <a:pos x="connsiteX0" y="connsiteY0"/>
              </a:cxn>
              <a:cxn ang="0">
                <a:pos x="connsiteX1" y="connsiteY1"/>
              </a:cxn>
              <a:cxn ang="0">
                <a:pos x="connsiteX2" y="connsiteY2"/>
              </a:cxn>
            </a:cxnLst>
            <a:rect l="l" t="t" r="r" b="b"/>
            <a:pathLst>
              <a:path w="1782147" h="252010">
                <a:moveTo>
                  <a:pt x="0" y="252010"/>
                </a:moveTo>
                <a:cubicBezTo>
                  <a:pt x="280696" y="128379"/>
                  <a:pt x="561392" y="4748"/>
                  <a:pt x="858416" y="83"/>
                </a:cubicBezTo>
                <a:cubicBezTo>
                  <a:pt x="1155441" y="-4582"/>
                  <a:pt x="1632857" y="186696"/>
                  <a:pt x="1782147" y="224018"/>
                </a:cubicBez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5" name="Freeform 24"/>
          <p:cNvSpPr/>
          <p:nvPr/>
        </p:nvSpPr>
        <p:spPr>
          <a:xfrm>
            <a:off x="2080727" y="2351314"/>
            <a:ext cx="2062065" cy="298580"/>
          </a:xfrm>
          <a:custGeom>
            <a:avLst/>
            <a:gdLst>
              <a:gd name="connsiteX0" fmla="*/ 0 w 2062065"/>
              <a:gd name="connsiteY0" fmla="*/ 298580 h 298580"/>
              <a:gd name="connsiteX1" fmla="*/ 998375 w 2062065"/>
              <a:gd name="connsiteY1" fmla="*/ 0 h 298580"/>
              <a:gd name="connsiteX2" fmla="*/ 2062065 w 2062065"/>
              <a:gd name="connsiteY2" fmla="*/ 298580 h 298580"/>
            </a:gdLst>
            <a:ahLst/>
            <a:cxnLst>
              <a:cxn ang="0">
                <a:pos x="connsiteX0" y="connsiteY0"/>
              </a:cxn>
              <a:cxn ang="0">
                <a:pos x="connsiteX1" y="connsiteY1"/>
              </a:cxn>
              <a:cxn ang="0">
                <a:pos x="connsiteX2" y="connsiteY2"/>
              </a:cxn>
            </a:cxnLst>
            <a:rect l="l" t="t" r="r" b="b"/>
            <a:pathLst>
              <a:path w="2062065" h="298580">
                <a:moveTo>
                  <a:pt x="0" y="298580"/>
                </a:moveTo>
                <a:cubicBezTo>
                  <a:pt x="327349" y="149290"/>
                  <a:pt x="654698" y="0"/>
                  <a:pt x="998375" y="0"/>
                </a:cubicBezTo>
                <a:cubicBezTo>
                  <a:pt x="1342052" y="0"/>
                  <a:pt x="1877008" y="147735"/>
                  <a:pt x="2062065" y="298580"/>
                </a:cubicBezTo>
              </a:path>
            </a:pathLst>
          </a:cu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cxnSp>
        <p:nvCxnSpPr>
          <p:cNvPr id="27" name="Straight Arrow Connector 26"/>
          <p:cNvCxnSpPr/>
          <p:nvPr/>
        </p:nvCxnSpPr>
        <p:spPr>
          <a:xfrm>
            <a:off x="2855167" y="2789770"/>
            <a:ext cx="27992" cy="5039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303035" y="2789770"/>
            <a:ext cx="46653" cy="4943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191066" y="3722896"/>
            <a:ext cx="18663" cy="382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349688" y="3770924"/>
            <a:ext cx="139959" cy="3438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705879" y="3770924"/>
            <a:ext cx="177280" cy="9596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 idx="0"/>
          </p:cNvCxnSpPr>
          <p:nvPr/>
        </p:nvCxnSpPr>
        <p:spPr>
          <a:xfrm flipH="1" flipV="1">
            <a:off x="2883159" y="3722896"/>
            <a:ext cx="107302" cy="1007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0" idx="1"/>
            <a:endCxn id="21" idx="1"/>
          </p:cNvCxnSpPr>
          <p:nvPr/>
        </p:nvCxnSpPr>
        <p:spPr>
          <a:xfrm flipH="1" flipV="1">
            <a:off x="3027636" y="4077422"/>
            <a:ext cx="28141" cy="30800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264090" y="2649894"/>
            <a:ext cx="4142792" cy="391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Područje tehnološkog sustava</a:t>
            </a:r>
            <a:endParaRPr lang="hr-HR" dirty="0">
              <a:solidFill>
                <a:schemeClr val="tx1"/>
              </a:solidFill>
            </a:endParaRPr>
          </a:p>
        </p:txBody>
      </p:sp>
      <p:sp>
        <p:nvSpPr>
          <p:cNvPr id="52" name="Rectangle 51"/>
          <p:cNvSpPr/>
          <p:nvPr/>
        </p:nvSpPr>
        <p:spPr>
          <a:xfrm>
            <a:off x="4246984" y="3470988"/>
            <a:ext cx="4142792" cy="3918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Informacijsko područje</a:t>
            </a:r>
            <a:endParaRPr lang="hr-HR" dirty="0">
              <a:solidFill>
                <a:schemeClr val="tx1"/>
              </a:solidFill>
            </a:endParaRPr>
          </a:p>
        </p:txBody>
      </p:sp>
      <p:sp>
        <p:nvSpPr>
          <p:cNvPr id="53" name="Rectangle 52"/>
          <p:cNvSpPr/>
          <p:nvPr/>
        </p:nvSpPr>
        <p:spPr>
          <a:xfrm>
            <a:off x="4264090" y="4245524"/>
            <a:ext cx="4125687" cy="37312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Dokumentacijsko područje</a:t>
            </a:r>
            <a:endParaRPr lang="hr-HR" dirty="0">
              <a:solidFill>
                <a:schemeClr val="tx1"/>
              </a:solidFill>
            </a:endParaRPr>
          </a:p>
        </p:txBody>
      </p:sp>
      <p:sp>
        <p:nvSpPr>
          <p:cNvPr id="54" name="Rectangle 53"/>
          <p:cNvSpPr/>
          <p:nvPr/>
        </p:nvSpPr>
        <p:spPr>
          <a:xfrm>
            <a:off x="4245429" y="5019965"/>
            <a:ext cx="4125686" cy="4012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Područje elektroničkog digitalnog signala</a:t>
            </a:r>
            <a:endParaRPr lang="hr-HR" dirty="0">
              <a:solidFill>
                <a:schemeClr val="tx1"/>
              </a:solidFill>
            </a:endParaRPr>
          </a:p>
        </p:txBody>
      </p:sp>
      <p:cxnSp>
        <p:nvCxnSpPr>
          <p:cNvPr id="66" name="Straight Arrow Connector 65"/>
          <p:cNvCxnSpPr/>
          <p:nvPr/>
        </p:nvCxnSpPr>
        <p:spPr>
          <a:xfrm>
            <a:off x="4264090" y="5934270"/>
            <a:ext cx="82109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preslikavanje</a:t>
            </a:r>
            <a:endParaRPr lang="hr-HR" dirty="0"/>
          </a:p>
        </p:txBody>
      </p:sp>
      <p:cxnSp>
        <p:nvCxnSpPr>
          <p:cNvPr id="7" name="Straight Connector 6"/>
          <p:cNvCxnSpPr/>
          <p:nvPr/>
        </p:nvCxnSpPr>
        <p:spPr>
          <a:xfrm flipV="1">
            <a:off x="2491273" y="3470988"/>
            <a:ext cx="102637" cy="251908"/>
          </a:xfrm>
          <a:prstGeom prst="line">
            <a:avLst/>
          </a:prstGeom>
          <a:ln>
            <a:solidFill>
              <a:srgbClr val="00B050"/>
            </a:solidFill>
          </a:ln>
        </p:spPr>
        <p:style>
          <a:lnRef idx="2">
            <a:schemeClr val="accent6"/>
          </a:lnRef>
          <a:fillRef idx="0">
            <a:schemeClr val="accent6"/>
          </a:fillRef>
          <a:effectRef idx="1">
            <a:schemeClr val="accent6"/>
          </a:effectRef>
          <a:fontRef idx="minor">
            <a:schemeClr val="tx1"/>
          </a:fontRef>
        </p:style>
      </p:cxnSp>
      <p:cxnSp>
        <p:nvCxnSpPr>
          <p:cNvPr id="28" name="Straight Connector 27"/>
          <p:cNvCxnSpPr/>
          <p:nvPr/>
        </p:nvCxnSpPr>
        <p:spPr>
          <a:xfrm flipV="1">
            <a:off x="2702344" y="3415929"/>
            <a:ext cx="102637" cy="251908"/>
          </a:xfrm>
          <a:prstGeom prst="line">
            <a:avLst/>
          </a:prstGeom>
          <a:ln>
            <a:solidFill>
              <a:srgbClr val="00B050"/>
            </a:solidFill>
          </a:ln>
        </p:spPr>
        <p:style>
          <a:lnRef idx="2">
            <a:schemeClr val="accent6"/>
          </a:lnRef>
          <a:fillRef idx="0">
            <a:schemeClr val="accent6"/>
          </a:fillRef>
          <a:effectRef idx="1">
            <a:schemeClr val="accent6"/>
          </a:effectRef>
          <a:fontRef idx="minor">
            <a:schemeClr val="tx1"/>
          </a:fontRef>
        </p:style>
      </p:cxnSp>
      <p:cxnSp>
        <p:nvCxnSpPr>
          <p:cNvPr id="30" name="Straight Connector 29"/>
          <p:cNvCxnSpPr/>
          <p:nvPr/>
        </p:nvCxnSpPr>
        <p:spPr>
          <a:xfrm flipV="1">
            <a:off x="2893621" y="3400093"/>
            <a:ext cx="102637" cy="251908"/>
          </a:xfrm>
          <a:prstGeom prst="line">
            <a:avLst/>
          </a:prstGeom>
          <a:ln>
            <a:solidFill>
              <a:srgbClr val="00B050"/>
            </a:solidFill>
          </a:ln>
        </p:spPr>
        <p:style>
          <a:lnRef idx="2">
            <a:schemeClr val="accent6"/>
          </a:lnRef>
          <a:fillRef idx="0">
            <a:schemeClr val="accent6"/>
          </a:fillRef>
          <a:effectRef idx="1">
            <a:schemeClr val="accent6"/>
          </a:effectRef>
          <a:fontRef idx="minor">
            <a:schemeClr val="tx1"/>
          </a:fontRef>
        </p:style>
      </p:cxnSp>
      <p:cxnSp>
        <p:nvCxnSpPr>
          <p:cNvPr id="31" name="Straight Connector 30"/>
          <p:cNvCxnSpPr/>
          <p:nvPr/>
        </p:nvCxnSpPr>
        <p:spPr>
          <a:xfrm flipV="1">
            <a:off x="3081769" y="3400093"/>
            <a:ext cx="102637" cy="251908"/>
          </a:xfrm>
          <a:prstGeom prst="line">
            <a:avLst/>
          </a:prstGeom>
          <a:ln>
            <a:solidFill>
              <a:srgbClr val="00B050"/>
            </a:solidFill>
          </a:ln>
        </p:spPr>
        <p:style>
          <a:lnRef idx="2">
            <a:schemeClr val="accent6"/>
          </a:lnRef>
          <a:fillRef idx="0">
            <a:schemeClr val="accent6"/>
          </a:fillRef>
          <a:effectRef idx="1">
            <a:schemeClr val="accent6"/>
          </a:effectRef>
          <a:fontRef idx="minor">
            <a:schemeClr val="tx1"/>
          </a:fontRef>
        </p:style>
      </p:cxnSp>
      <p:cxnSp>
        <p:nvCxnSpPr>
          <p:cNvPr id="33" name="Straight Connector 32"/>
          <p:cNvCxnSpPr/>
          <p:nvPr/>
        </p:nvCxnSpPr>
        <p:spPr>
          <a:xfrm flipV="1">
            <a:off x="3244733" y="3427054"/>
            <a:ext cx="102637" cy="251908"/>
          </a:xfrm>
          <a:prstGeom prst="line">
            <a:avLst/>
          </a:prstGeom>
          <a:ln>
            <a:solidFill>
              <a:srgbClr val="00B050"/>
            </a:solidFill>
          </a:ln>
        </p:spPr>
        <p:style>
          <a:lnRef idx="2">
            <a:schemeClr val="accent6"/>
          </a:lnRef>
          <a:fillRef idx="0">
            <a:schemeClr val="accent6"/>
          </a:fillRef>
          <a:effectRef idx="1">
            <a:schemeClr val="accent6"/>
          </a:effectRef>
          <a:fontRef idx="minor">
            <a:schemeClr val="tx1"/>
          </a:fontRef>
        </p:style>
      </p:cxnSp>
      <p:cxnSp>
        <p:nvCxnSpPr>
          <p:cNvPr id="34" name="Straight Connector 33"/>
          <p:cNvCxnSpPr/>
          <p:nvPr/>
        </p:nvCxnSpPr>
        <p:spPr>
          <a:xfrm flipV="1">
            <a:off x="3396342" y="3461773"/>
            <a:ext cx="102637" cy="251908"/>
          </a:xfrm>
          <a:prstGeom prst="line">
            <a:avLst/>
          </a:prstGeom>
          <a:ln>
            <a:solidFill>
              <a:srgbClr val="00B050"/>
            </a:solidFill>
          </a:ln>
        </p:spPr>
        <p:style>
          <a:lnRef idx="2">
            <a:schemeClr val="accent6"/>
          </a:lnRef>
          <a:fillRef idx="0">
            <a:schemeClr val="accent6"/>
          </a:fillRef>
          <a:effectRef idx="1">
            <a:schemeClr val="accent6"/>
          </a:effectRef>
          <a:fontRef idx="minor">
            <a:schemeClr val="tx1"/>
          </a:fontRef>
        </p:style>
      </p:cxnSp>
      <p:cxnSp>
        <p:nvCxnSpPr>
          <p:cNvPr id="36" name="Straight Connector 35"/>
          <p:cNvCxnSpPr/>
          <p:nvPr/>
        </p:nvCxnSpPr>
        <p:spPr>
          <a:xfrm flipV="1">
            <a:off x="3548530" y="3494333"/>
            <a:ext cx="102637" cy="251908"/>
          </a:xfrm>
          <a:prstGeom prst="line">
            <a:avLst/>
          </a:prstGeom>
          <a:ln>
            <a:solidFill>
              <a:srgbClr val="00B050"/>
            </a:solidFill>
          </a:ln>
        </p:spPr>
        <p:style>
          <a:lnRef idx="2">
            <a:schemeClr val="accent6"/>
          </a:lnRef>
          <a:fillRef idx="0">
            <a:schemeClr val="accent6"/>
          </a:fillRef>
          <a:effectRef idx="1">
            <a:schemeClr val="accent6"/>
          </a:effectRef>
          <a:fontRef idx="minor">
            <a:schemeClr val="tx1"/>
          </a:fontRef>
        </p:style>
      </p:cxnSp>
      <p:cxnSp>
        <p:nvCxnSpPr>
          <p:cNvPr id="41" name="Straight Connector 40"/>
          <p:cNvCxnSpPr/>
          <p:nvPr/>
        </p:nvCxnSpPr>
        <p:spPr>
          <a:xfrm flipV="1">
            <a:off x="3123530" y="4109593"/>
            <a:ext cx="102637" cy="251908"/>
          </a:xfrm>
          <a:prstGeom prst="line">
            <a:avLst/>
          </a:prstGeom>
          <a:ln>
            <a:solidFill>
              <a:srgbClr val="FFC000"/>
            </a:solidFill>
          </a:ln>
        </p:spPr>
        <p:style>
          <a:lnRef idx="2">
            <a:schemeClr val="accent6"/>
          </a:lnRef>
          <a:fillRef idx="0">
            <a:schemeClr val="accent6"/>
          </a:fillRef>
          <a:effectRef idx="1">
            <a:schemeClr val="accent6"/>
          </a:effectRef>
          <a:fontRef idx="minor">
            <a:schemeClr val="tx1"/>
          </a:fontRef>
        </p:style>
      </p:cxnSp>
      <p:cxnSp>
        <p:nvCxnSpPr>
          <p:cNvPr id="42" name="Straight Connector 41"/>
          <p:cNvCxnSpPr/>
          <p:nvPr/>
        </p:nvCxnSpPr>
        <p:spPr>
          <a:xfrm flipV="1">
            <a:off x="3255253" y="4157600"/>
            <a:ext cx="102637" cy="251908"/>
          </a:xfrm>
          <a:prstGeom prst="line">
            <a:avLst/>
          </a:prstGeom>
          <a:ln>
            <a:solidFill>
              <a:srgbClr val="FFC000"/>
            </a:solidFill>
          </a:ln>
        </p:spPr>
        <p:style>
          <a:lnRef idx="2">
            <a:schemeClr val="accent6"/>
          </a:lnRef>
          <a:fillRef idx="0">
            <a:schemeClr val="accent6"/>
          </a:fillRef>
          <a:effectRef idx="1">
            <a:schemeClr val="accent6"/>
          </a:effectRef>
          <a:fontRef idx="minor">
            <a:schemeClr val="tx1"/>
          </a:fontRef>
        </p:style>
      </p:cxnSp>
      <p:cxnSp>
        <p:nvCxnSpPr>
          <p:cNvPr id="44" name="Straight Connector 43"/>
          <p:cNvCxnSpPr/>
          <p:nvPr/>
        </p:nvCxnSpPr>
        <p:spPr>
          <a:xfrm flipV="1">
            <a:off x="2304661" y="2608713"/>
            <a:ext cx="102637" cy="251908"/>
          </a:xfrm>
          <a:prstGeom prst="line">
            <a:avLst/>
          </a:prstGeom>
          <a:ln>
            <a:solidFill>
              <a:srgbClr val="0070C0"/>
            </a:solidFill>
          </a:ln>
        </p:spPr>
        <p:style>
          <a:lnRef idx="2">
            <a:schemeClr val="accent6"/>
          </a:lnRef>
          <a:fillRef idx="0">
            <a:schemeClr val="accent6"/>
          </a:fillRef>
          <a:effectRef idx="1">
            <a:schemeClr val="accent6"/>
          </a:effectRef>
          <a:fontRef idx="minor">
            <a:schemeClr val="tx1"/>
          </a:fontRef>
        </p:style>
      </p:cxnSp>
      <p:cxnSp>
        <p:nvCxnSpPr>
          <p:cNvPr id="45" name="Straight Connector 44"/>
          <p:cNvCxnSpPr/>
          <p:nvPr/>
        </p:nvCxnSpPr>
        <p:spPr>
          <a:xfrm flipV="1">
            <a:off x="2589245" y="2537805"/>
            <a:ext cx="102637" cy="251908"/>
          </a:xfrm>
          <a:prstGeom prst="line">
            <a:avLst/>
          </a:prstGeom>
          <a:ln>
            <a:solidFill>
              <a:srgbClr val="0070C0"/>
            </a:solidFill>
          </a:ln>
        </p:spPr>
        <p:style>
          <a:lnRef idx="2">
            <a:schemeClr val="accent6"/>
          </a:lnRef>
          <a:fillRef idx="0">
            <a:schemeClr val="accent6"/>
          </a:fillRef>
          <a:effectRef idx="1">
            <a:schemeClr val="accent6"/>
          </a:effectRef>
          <a:fontRef idx="minor">
            <a:schemeClr val="tx1"/>
          </a:fontRef>
        </p:style>
      </p:cxnSp>
      <p:cxnSp>
        <p:nvCxnSpPr>
          <p:cNvPr id="46" name="Straight Connector 45"/>
          <p:cNvCxnSpPr/>
          <p:nvPr/>
        </p:nvCxnSpPr>
        <p:spPr>
          <a:xfrm flipV="1">
            <a:off x="2885491" y="2488493"/>
            <a:ext cx="102637" cy="251908"/>
          </a:xfrm>
          <a:prstGeom prst="line">
            <a:avLst/>
          </a:prstGeom>
          <a:ln>
            <a:solidFill>
              <a:srgbClr val="0070C0"/>
            </a:solidFill>
          </a:ln>
        </p:spPr>
        <p:style>
          <a:lnRef idx="2">
            <a:schemeClr val="accent6"/>
          </a:lnRef>
          <a:fillRef idx="0">
            <a:schemeClr val="accent6"/>
          </a:fillRef>
          <a:effectRef idx="1">
            <a:schemeClr val="accent6"/>
          </a:effectRef>
          <a:fontRef idx="minor">
            <a:schemeClr val="tx1"/>
          </a:fontRef>
        </p:style>
      </p:cxnSp>
      <p:cxnSp>
        <p:nvCxnSpPr>
          <p:cNvPr id="47" name="Straight Connector 46"/>
          <p:cNvCxnSpPr/>
          <p:nvPr/>
        </p:nvCxnSpPr>
        <p:spPr>
          <a:xfrm flipV="1">
            <a:off x="3158410" y="2488493"/>
            <a:ext cx="102637" cy="251908"/>
          </a:xfrm>
          <a:prstGeom prst="line">
            <a:avLst/>
          </a:prstGeom>
          <a:ln>
            <a:solidFill>
              <a:srgbClr val="0070C0"/>
            </a:solidFill>
          </a:ln>
        </p:spPr>
        <p:style>
          <a:lnRef idx="2">
            <a:schemeClr val="accent6"/>
          </a:lnRef>
          <a:fillRef idx="0">
            <a:schemeClr val="accent6"/>
          </a:fillRef>
          <a:effectRef idx="1">
            <a:schemeClr val="accent6"/>
          </a:effectRef>
          <a:fontRef idx="minor">
            <a:schemeClr val="tx1"/>
          </a:fontRef>
        </p:style>
      </p:cxnSp>
      <p:cxnSp>
        <p:nvCxnSpPr>
          <p:cNvPr id="48" name="Straight Connector 47"/>
          <p:cNvCxnSpPr/>
          <p:nvPr/>
        </p:nvCxnSpPr>
        <p:spPr>
          <a:xfrm flipV="1">
            <a:off x="3447657" y="2493612"/>
            <a:ext cx="102637" cy="251908"/>
          </a:xfrm>
          <a:prstGeom prst="line">
            <a:avLst/>
          </a:prstGeom>
          <a:ln>
            <a:solidFill>
              <a:srgbClr val="0070C0"/>
            </a:solidFill>
          </a:ln>
        </p:spPr>
        <p:style>
          <a:lnRef idx="2">
            <a:schemeClr val="accent6"/>
          </a:lnRef>
          <a:fillRef idx="0">
            <a:schemeClr val="accent6"/>
          </a:fillRef>
          <a:effectRef idx="1">
            <a:schemeClr val="accent6"/>
          </a:effectRef>
          <a:fontRef idx="minor">
            <a:schemeClr val="tx1"/>
          </a:fontRef>
        </p:style>
      </p:cxnSp>
      <p:cxnSp>
        <p:nvCxnSpPr>
          <p:cNvPr id="49" name="Straight Connector 48"/>
          <p:cNvCxnSpPr/>
          <p:nvPr/>
        </p:nvCxnSpPr>
        <p:spPr>
          <a:xfrm flipV="1">
            <a:off x="3694921" y="2581796"/>
            <a:ext cx="102637" cy="251908"/>
          </a:xfrm>
          <a:prstGeom prst="line">
            <a:avLst/>
          </a:prstGeom>
          <a:ln>
            <a:solidFill>
              <a:srgbClr val="0070C0"/>
            </a:solidFill>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873614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fontScale="92500"/>
          </a:bodyPr>
          <a:lstStyle/>
          <a:p>
            <a:pPr marL="0" indent="0">
              <a:buNone/>
            </a:pPr>
            <a:r>
              <a:rPr lang="hr-HR" sz="2400" b="1" u="sng" dirty="0" smtClean="0"/>
              <a:t>Teorije sustava</a:t>
            </a:r>
          </a:p>
          <a:p>
            <a:pPr marL="0" indent="0">
              <a:buNone/>
            </a:pPr>
            <a:endParaRPr lang="hr-HR" sz="800" dirty="0"/>
          </a:p>
          <a:p>
            <a:pPr marL="0" indent="0">
              <a:buNone/>
            </a:pPr>
            <a:r>
              <a:rPr lang="hr-HR" sz="2400" i="1" dirty="0" smtClean="0"/>
              <a:t>Formalizacija</a:t>
            </a:r>
            <a:r>
              <a:rPr lang="hr-HR" sz="2400" dirty="0" smtClean="0"/>
              <a:t> – znači primjenu izgrađenih metodologija i rigoroznost u postupanju</a:t>
            </a:r>
          </a:p>
          <a:p>
            <a:pPr marL="0" indent="0">
              <a:buNone/>
            </a:pPr>
            <a:r>
              <a:rPr lang="hr-HR" sz="2000" dirty="0" smtClean="0"/>
              <a:t>Pojam jest povezan s problemom objašnjivosti, jer ako se nešto može objasniti može se i formalizirati.</a:t>
            </a:r>
          </a:p>
          <a:p>
            <a:pPr marL="0" indent="0">
              <a:buNone/>
            </a:pPr>
            <a:r>
              <a:rPr lang="hr-HR" sz="2400" i="1" dirty="0" smtClean="0"/>
              <a:t>Generalizacija</a:t>
            </a:r>
            <a:r>
              <a:rPr lang="hr-HR" sz="2400" dirty="0" smtClean="0"/>
              <a:t> – znači poopćavanje</a:t>
            </a:r>
          </a:p>
          <a:p>
            <a:pPr marL="0" indent="0">
              <a:buNone/>
            </a:pPr>
            <a:r>
              <a:rPr lang="hr-HR" sz="2000" dirty="0" smtClean="0"/>
              <a:t>Povećanje razine generalizacije (poopćavanja) znači smanjenje promjenjivog sadržaja i usmjeravanje prema matematičkom.</a:t>
            </a:r>
          </a:p>
          <a:p>
            <a:pPr marL="0" indent="0">
              <a:buNone/>
            </a:pPr>
            <a:r>
              <a:rPr lang="hr-HR" sz="2400" b="1" dirty="0" smtClean="0"/>
              <a:t>Teorija </a:t>
            </a:r>
            <a:r>
              <a:rPr lang="hr-HR" sz="2400" b="1" dirty="0"/>
              <a:t>sustava </a:t>
            </a:r>
            <a:r>
              <a:rPr lang="hr-HR" sz="2400" dirty="0"/>
              <a:t>interdisciplinarna je znanost koja se bavi opisivanjem te objašnjavanjem zakonitosti postanka, razvoja, organizacije i ponašanja sustava. Cilj joj je stvaranje metoda i reda u proučavanju i rješavanju problema, što se postiže razvojem apstraktnog sustava, koji nastaje kao rezultat matematičkog opisa stvarnog sustava. </a:t>
            </a:r>
            <a:endParaRPr lang="hr-HR" sz="2400" dirty="0" smtClean="0"/>
          </a:p>
          <a:p>
            <a:pPr marL="0" indent="0">
              <a:buNone/>
            </a:pPr>
            <a:r>
              <a:rPr lang="hr-HR" sz="2400" b="1" dirty="0" smtClean="0"/>
              <a:t>Opća </a:t>
            </a:r>
            <a:r>
              <a:rPr lang="hr-HR" sz="2400" b="1" dirty="0"/>
              <a:t>teorija sustava</a:t>
            </a:r>
            <a:r>
              <a:rPr lang="hr-HR" sz="2400" dirty="0"/>
              <a:t> u najširem smislu odnosi se na prikupljanje općenitih koncepata, načela, alata, problema, metoda i tehnika povezanih sa sustavima. Opća teorija sustava zasniva se na kibernetici.</a:t>
            </a:r>
          </a:p>
          <a:p>
            <a:pPr marL="0" indent="0">
              <a:buNone/>
            </a:pPr>
            <a:endParaRPr lang="hr-HR" sz="2400" dirty="0" smtClean="0"/>
          </a:p>
        </p:txBody>
      </p: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2988445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b="1" u="sng" dirty="0" smtClean="0"/>
              <a:t>Tipovi teorije sustava</a:t>
            </a:r>
            <a:r>
              <a:rPr lang="hr-HR" sz="2400" u="sng" dirty="0" smtClean="0"/>
              <a:t>:</a:t>
            </a:r>
          </a:p>
          <a:p>
            <a:pPr marL="457200" indent="-457200">
              <a:buAutoNum type="arabicPeriod"/>
            </a:pPr>
            <a:r>
              <a:rPr lang="hr-HR" sz="2400" b="1" dirty="0" smtClean="0"/>
              <a:t>Posebne teorije </a:t>
            </a:r>
            <a:r>
              <a:rPr lang="hr-HR" sz="2400" dirty="0" smtClean="0"/>
              <a:t>- orijentirane na pojedine discipline (područja, sustave)</a:t>
            </a:r>
            <a:r>
              <a:rPr lang="hr-HR" sz="2000" dirty="0" smtClean="0"/>
              <a:t> (npr. strojarski, električni, ekonomski, društveni, … i dr. sustavi – bave se isključivo osobinama unutar pojedine discipline)</a:t>
            </a:r>
          </a:p>
          <a:p>
            <a:pPr marL="457200" indent="-457200">
              <a:buAutoNum type="arabicPeriod"/>
            </a:pPr>
            <a:r>
              <a:rPr lang="hr-HR" sz="2400" b="1" dirty="0" smtClean="0"/>
              <a:t>Poopćene teorije </a:t>
            </a:r>
            <a:r>
              <a:rPr lang="hr-HR" sz="2400" dirty="0" smtClean="0"/>
              <a:t>– objedinjuju neke od posebnih teorija za određene različite discipline čiji se sadržaj može preklapati u nekim elementima </a:t>
            </a:r>
            <a:r>
              <a:rPr lang="hr-HR" sz="2000" dirty="0" smtClean="0"/>
              <a:t>(pri tom određene klase ne moraju biti analogne već izomorfne)</a:t>
            </a:r>
          </a:p>
          <a:p>
            <a:pPr marL="457200" indent="-457200">
              <a:buAutoNum type="arabicPeriod"/>
            </a:pPr>
            <a:r>
              <a:rPr lang="hr-HR" sz="2400" b="1" dirty="0" smtClean="0"/>
              <a:t>Opće teorije sustava </a:t>
            </a:r>
            <a:r>
              <a:rPr lang="hr-HR" sz="2400" dirty="0" smtClean="0"/>
              <a:t>– prepoznaju se po tomu što zadovoljavaju tri osnovna svojstva:</a:t>
            </a:r>
          </a:p>
          <a:p>
            <a:pPr marL="914400" lvl="1" indent="-457200">
              <a:buFont typeface="+mj-lt"/>
              <a:buAutoNum type="alphaLcPeriod"/>
            </a:pPr>
            <a:r>
              <a:rPr lang="hr-HR" sz="2000" dirty="0" smtClean="0"/>
              <a:t>Mogu se primijeniti na sve ograničene (konačne) sustave</a:t>
            </a:r>
          </a:p>
          <a:p>
            <a:pPr marL="914400" lvl="1" indent="-457200">
              <a:buFont typeface="+mj-lt"/>
              <a:buAutoNum type="alphaLcPeriod"/>
            </a:pPr>
            <a:r>
              <a:rPr lang="hr-HR" sz="2000" dirty="0" smtClean="0"/>
              <a:t>Odražavaju fundamentalna sustavna obilježja zajednička svim sustavima</a:t>
            </a:r>
          </a:p>
          <a:p>
            <a:pPr marL="914400" lvl="1" indent="-457200">
              <a:buFont typeface="+mj-lt"/>
              <a:buAutoNum type="alphaLcPeriod"/>
            </a:pPr>
            <a:r>
              <a:rPr lang="hr-HR" sz="2000" dirty="0" smtClean="0"/>
              <a:t>Sadržavaju opća metodička načela</a:t>
            </a:r>
          </a:p>
          <a:p>
            <a:pPr marL="457200" indent="-457200">
              <a:buFont typeface="+mj-lt"/>
              <a:buAutoNum type="arabicPeriod"/>
            </a:pPr>
            <a:r>
              <a:rPr lang="hr-HR" sz="2400" b="1" dirty="0" smtClean="0"/>
              <a:t>Integrirane opće teorije sustava</a:t>
            </a:r>
            <a:r>
              <a:rPr lang="hr-HR" sz="2400" dirty="0" smtClean="0"/>
              <a:t> – matematičke teorije sustava</a:t>
            </a:r>
          </a:p>
          <a:p>
            <a:pPr marL="457200" indent="-457200">
              <a:buAutoNum type="arabicPeriod"/>
            </a:pPr>
            <a:endParaRPr lang="hr-HR" sz="2400" dirty="0" smtClean="0"/>
          </a:p>
        </p:txBody>
      </p: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1613161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dirty="0" smtClean="0"/>
              <a:t> </a:t>
            </a:r>
          </a:p>
        </p:txBody>
      </p: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4" name="Rectangle 3"/>
          <p:cNvSpPr/>
          <p:nvPr/>
        </p:nvSpPr>
        <p:spPr>
          <a:xfrm>
            <a:off x="2868542" y="1554706"/>
            <a:ext cx="4017450" cy="5567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Tip 4 – integrirane opće teorije, matematičke teorije apstraktnih sustava</a:t>
            </a:r>
            <a:endParaRPr lang="hr-HR" dirty="0">
              <a:solidFill>
                <a:schemeClr val="tx1"/>
              </a:solidFill>
            </a:endParaRPr>
          </a:p>
        </p:txBody>
      </p:sp>
      <p:sp>
        <p:nvSpPr>
          <p:cNvPr id="6" name="Rectangle 5"/>
          <p:cNvSpPr/>
          <p:nvPr/>
        </p:nvSpPr>
        <p:spPr>
          <a:xfrm>
            <a:off x="2868542" y="2663962"/>
            <a:ext cx="4017450" cy="10885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Tip 3 – opće teorije sustava koje znače poopćavanje svojstava i mogućnost primjene na sve ograničene sustave</a:t>
            </a:r>
            <a:endParaRPr lang="hr-HR" dirty="0">
              <a:solidFill>
                <a:schemeClr val="tx1"/>
              </a:solidFill>
            </a:endParaRPr>
          </a:p>
        </p:txBody>
      </p:sp>
      <p:sp>
        <p:nvSpPr>
          <p:cNvPr id="7" name="Rectangle 6"/>
          <p:cNvSpPr/>
          <p:nvPr/>
        </p:nvSpPr>
        <p:spPr>
          <a:xfrm>
            <a:off x="2868542" y="4400247"/>
            <a:ext cx="4017450" cy="56605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Tip 2 – poopćene teorije sustava koje zahvaćaju više disciplina</a:t>
            </a:r>
            <a:endParaRPr lang="hr-HR" dirty="0">
              <a:solidFill>
                <a:schemeClr val="tx1"/>
              </a:solidFill>
            </a:endParaRPr>
          </a:p>
        </p:txBody>
      </p:sp>
      <p:sp>
        <p:nvSpPr>
          <p:cNvPr id="8" name="Rectangle 7"/>
          <p:cNvSpPr/>
          <p:nvPr/>
        </p:nvSpPr>
        <p:spPr>
          <a:xfrm>
            <a:off x="2868540" y="5532630"/>
            <a:ext cx="4017450" cy="5629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Tip 1 – specijalne teorije sustava u pojedinim disciplinama</a:t>
            </a:r>
            <a:endParaRPr lang="hr-HR" dirty="0">
              <a:solidFill>
                <a:schemeClr val="tx1"/>
              </a:solidFill>
            </a:endParaRPr>
          </a:p>
        </p:txBody>
      </p:sp>
      <p:sp>
        <p:nvSpPr>
          <p:cNvPr id="5" name="Rectangle 4"/>
          <p:cNvSpPr/>
          <p:nvPr/>
        </p:nvSpPr>
        <p:spPr>
          <a:xfrm>
            <a:off x="4877266" y="5131245"/>
            <a:ext cx="2682551" cy="357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i="1" dirty="0" smtClean="0">
                <a:solidFill>
                  <a:schemeClr val="tx1"/>
                </a:solidFill>
              </a:rPr>
              <a:t>Poopćavanje teorija tipa 1</a:t>
            </a:r>
            <a:endParaRPr lang="hr-HR" sz="1600" i="1" dirty="0">
              <a:solidFill>
                <a:schemeClr val="tx1"/>
              </a:solidFill>
            </a:endParaRPr>
          </a:p>
        </p:txBody>
      </p:sp>
      <p:sp>
        <p:nvSpPr>
          <p:cNvPr id="10" name="Rectangle 9"/>
          <p:cNvSpPr/>
          <p:nvPr/>
        </p:nvSpPr>
        <p:spPr>
          <a:xfrm>
            <a:off x="4877266" y="3893346"/>
            <a:ext cx="3410339" cy="371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i="1" dirty="0" smtClean="0">
                <a:solidFill>
                  <a:schemeClr val="tx1"/>
                </a:solidFill>
              </a:rPr>
              <a:t>Daljnje poopćavanje teorija tipa 2</a:t>
            </a:r>
            <a:endParaRPr lang="hr-HR" sz="1600" i="1" dirty="0">
              <a:solidFill>
                <a:schemeClr val="tx1"/>
              </a:solidFill>
            </a:endParaRPr>
          </a:p>
        </p:txBody>
      </p:sp>
      <p:sp>
        <p:nvSpPr>
          <p:cNvPr id="11" name="Rectangle 10"/>
          <p:cNvSpPr/>
          <p:nvPr/>
        </p:nvSpPr>
        <p:spPr>
          <a:xfrm>
            <a:off x="4877266" y="2230119"/>
            <a:ext cx="4240765" cy="371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i="1" dirty="0" smtClean="0">
                <a:solidFill>
                  <a:schemeClr val="tx1"/>
                </a:solidFill>
              </a:rPr>
              <a:t>Periodična integracija općih teorija sustava</a:t>
            </a:r>
            <a:endParaRPr lang="hr-HR" sz="1600" i="1" dirty="0">
              <a:solidFill>
                <a:schemeClr val="tx1"/>
              </a:solidFill>
            </a:endParaRPr>
          </a:p>
        </p:txBody>
      </p:sp>
      <p:sp>
        <p:nvSpPr>
          <p:cNvPr id="14" name="Rectangle 13"/>
          <p:cNvSpPr/>
          <p:nvPr/>
        </p:nvSpPr>
        <p:spPr>
          <a:xfrm>
            <a:off x="6932955" y="1563420"/>
            <a:ext cx="3923523" cy="3716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600" i="1" dirty="0" smtClean="0">
                <a:solidFill>
                  <a:schemeClr val="tx1"/>
                </a:solidFill>
              </a:rPr>
              <a:t>Periodična integracija gdje je to moguće</a:t>
            </a:r>
            <a:endParaRPr lang="hr-HR" sz="1600" i="1" dirty="0">
              <a:solidFill>
                <a:schemeClr val="tx1"/>
              </a:solidFill>
            </a:endParaRPr>
          </a:p>
        </p:txBody>
      </p:sp>
      <p:cxnSp>
        <p:nvCxnSpPr>
          <p:cNvPr id="15" name="Straight Arrow Connector 14"/>
          <p:cNvCxnSpPr>
            <a:stCxn id="6" idx="0"/>
          </p:cNvCxnSpPr>
          <p:nvPr/>
        </p:nvCxnSpPr>
        <p:spPr>
          <a:xfrm flipV="1">
            <a:off x="4877267" y="2111430"/>
            <a:ext cx="0" cy="55253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877267" y="3752533"/>
            <a:ext cx="0" cy="64771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0"/>
          </p:cNvCxnSpPr>
          <p:nvPr/>
        </p:nvCxnSpPr>
        <p:spPr>
          <a:xfrm flipV="1">
            <a:off x="4877265" y="4966306"/>
            <a:ext cx="2" cy="56632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877267" y="1418253"/>
            <a:ext cx="0" cy="1364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77266" y="1406581"/>
            <a:ext cx="4017450" cy="1289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4" idx="0"/>
          </p:cNvCxnSpPr>
          <p:nvPr/>
        </p:nvCxnSpPr>
        <p:spPr>
          <a:xfrm>
            <a:off x="8894716" y="1420776"/>
            <a:ext cx="1" cy="14264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894716" y="1978551"/>
            <a:ext cx="0" cy="26143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988379" y="2239981"/>
            <a:ext cx="3906337"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77267" y="2593510"/>
            <a:ext cx="2844980" cy="742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722247" y="2593510"/>
            <a:ext cx="0" cy="130969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4988378" y="3903208"/>
            <a:ext cx="2739700"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877267" y="4274875"/>
            <a:ext cx="284498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7722247" y="4274875"/>
            <a:ext cx="0" cy="80253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4988378" y="5077411"/>
            <a:ext cx="2733869"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1054359" y="1406581"/>
            <a:ext cx="0" cy="456505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1219042" y="1987269"/>
            <a:ext cx="662473" cy="3835550"/>
          </a:xfrm>
          <a:prstGeom prst="rect">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hr-HR" sz="1600" i="1" dirty="0" smtClean="0">
                <a:solidFill>
                  <a:schemeClr val="tx1"/>
                </a:solidFill>
              </a:rPr>
              <a:t>Porast generalizacije i smanjivanje promjenjivog sadržaja</a:t>
            </a:r>
            <a:endParaRPr lang="hr-HR" sz="1600" i="1" dirty="0">
              <a:solidFill>
                <a:schemeClr val="tx1"/>
              </a:solidFill>
            </a:endParaRPr>
          </a:p>
        </p:txBody>
      </p:sp>
    </p:spTree>
    <p:extLst>
      <p:ext uri="{BB962C8B-B14F-4D97-AF65-F5344CB8AC3E}">
        <p14:creationId xmlns:p14="http://schemas.microsoft.com/office/powerpoint/2010/main" val="2207941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pic>
        <p:nvPicPr>
          <p:cNvPr id="6" name="Content Placeholder 5"/>
          <p:cNvPicPr>
            <a:picLocks noGrp="1" noChangeAspect="1"/>
          </p:cNvPicPr>
          <p:nvPr>
            <p:ph idx="1"/>
          </p:nvPr>
        </p:nvPicPr>
        <p:blipFill>
          <a:blip r:embed="rId2"/>
          <a:stretch>
            <a:fillRect/>
          </a:stretch>
        </p:blipFill>
        <p:spPr>
          <a:xfrm>
            <a:off x="838200" y="1623527"/>
            <a:ext cx="10515600" cy="4834570"/>
          </a:xfrm>
          <a:prstGeom prst="rect">
            <a:avLst/>
          </a:prstGeom>
        </p:spPr>
      </p:pic>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7" name="Rectangle 6"/>
          <p:cNvSpPr/>
          <p:nvPr/>
        </p:nvSpPr>
        <p:spPr>
          <a:xfrm>
            <a:off x="838200" y="1558212"/>
            <a:ext cx="5357327" cy="447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Odnos opće teorije sustava prema drugim disciplinama</a:t>
            </a:r>
            <a:endParaRPr lang="hr-HR" dirty="0">
              <a:solidFill>
                <a:schemeClr val="tx1"/>
              </a:solidFill>
            </a:endParaRPr>
          </a:p>
        </p:txBody>
      </p:sp>
    </p:spTree>
    <p:extLst>
      <p:ext uri="{BB962C8B-B14F-4D97-AF65-F5344CB8AC3E}">
        <p14:creationId xmlns:p14="http://schemas.microsoft.com/office/powerpoint/2010/main" val="12779830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fontScale="92500"/>
          </a:bodyPr>
          <a:lstStyle/>
          <a:p>
            <a:pPr marL="0" indent="0">
              <a:buNone/>
            </a:pPr>
            <a:r>
              <a:rPr lang="hr-HR" sz="2400" b="1" u="sng" dirty="0" smtClean="0"/>
              <a:t>Osnovni koncept sustava (definiranje sustava na objektu s određenog gledišta)</a:t>
            </a:r>
          </a:p>
          <a:p>
            <a:pPr marL="0" indent="0">
              <a:buNone/>
            </a:pPr>
            <a:r>
              <a:rPr lang="hr-HR" sz="2400" dirty="0"/>
              <a:t>Osnovna epistemološka pretpostavka u općoj teoriji sustava jest činjenica da </a:t>
            </a:r>
            <a:r>
              <a:rPr lang="hr-HR" sz="2400" dirty="0" smtClean="0"/>
              <a:t>se </a:t>
            </a:r>
            <a:r>
              <a:rPr lang="hr-HR" sz="2400" b="1" i="1" dirty="0" smtClean="0"/>
              <a:t>'objekt </a:t>
            </a:r>
            <a:r>
              <a:rPr lang="hr-HR" sz="2400" b="1" i="1" dirty="0"/>
              <a:t>istraživanja</a:t>
            </a:r>
            <a:r>
              <a:rPr lang="hr-HR" sz="2400" b="1" dirty="0"/>
              <a:t>' </a:t>
            </a:r>
            <a:r>
              <a:rPr lang="hr-HR" sz="2400" dirty="0"/>
              <a:t>ne može poznavati niti u njegovoj potpunoj jednostavnosti niti </a:t>
            </a:r>
            <a:r>
              <a:rPr lang="hr-HR" sz="2400" dirty="0" smtClean="0"/>
              <a:t>u potpunoj </a:t>
            </a:r>
            <a:r>
              <a:rPr lang="hr-HR" sz="2400" dirty="0"/>
              <a:t>kompleksnosti</a:t>
            </a:r>
            <a:r>
              <a:rPr lang="hr-HR" sz="2400" dirty="0" smtClean="0"/>
              <a:t>.</a:t>
            </a:r>
          </a:p>
          <a:p>
            <a:pPr marL="0" indent="0">
              <a:buNone/>
            </a:pPr>
            <a:r>
              <a:rPr lang="hr-HR" sz="2400" dirty="0"/>
              <a:t>U empirijskoj znanosti ono što nije pod razmatranjem smatra </a:t>
            </a:r>
            <a:r>
              <a:rPr lang="hr-HR" sz="2400" dirty="0" smtClean="0"/>
              <a:t>se </a:t>
            </a:r>
            <a:r>
              <a:rPr lang="hr-HR" sz="2400" b="1" i="1" dirty="0" smtClean="0"/>
              <a:t>okolinom</a:t>
            </a:r>
            <a:r>
              <a:rPr lang="hr-HR" sz="2400" dirty="0" smtClean="0"/>
              <a:t> </a:t>
            </a:r>
            <a:r>
              <a:rPr lang="hr-HR" sz="2400" b="1" i="1" dirty="0"/>
              <a:t>objekta</a:t>
            </a:r>
            <a:r>
              <a:rPr lang="hr-HR" sz="2400" dirty="0" smtClean="0"/>
              <a:t>.</a:t>
            </a:r>
          </a:p>
          <a:p>
            <a:pPr marL="0" indent="0">
              <a:buNone/>
            </a:pPr>
            <a:r>
              <a:rPr lang="hr-HR" sz="2400" dirty="0" smtClean="0"/>
              <a:t>Pri </a:t>
            </a:r>
            <a:r>
              <a:rPr lang="hr-HR" sz="2400" dirty="0"/>
              <a:t>tom se pristupa promatranju ili mjerenju </a:t>
            </a:r>
            <a:r>
              <a:rPr lang="hr-HR" sz="2400" b="1" i="1" dirty="0"/>
              <a:t>vrijednosti </a:t>
            </a:r>
            <a:r>
              <a:rPr lang="hr-HR" sz="2400" b="1" i="1" dirty="0" smtClean="0"/>
              <a:t>određenih veličina</a:t>
            </a:r>
            <a:r>
              <a:rPr lang="hr-HR" sz="2400" dirty="0" smtClean="0"/>
              <a:t> </a:t>
            </a:r>
            <a:r>
              <a:rPr lang="hr-HR" sz="2400" dirty="0"/>
              <a:t>koje se vežu uz određene atribute objekta, a te vrijednosti mogu biti </a:t>
            </a:r>
            <a:r>
              <a:rPr lang="hr-HR" sz="2400" i="1" dirty="0"/>
              <a:t>numeričke</a:t>
            </a:r>
            <a:r>
              <a:rPr lang="hr-HR" sz="2400" dirty="0"/>
              <a:t> </a:t>
            </a:r>
            <a:r>
              <a:rPr lang="hr-HR" sz="2400" dirty="0" smtClean="0"/>
              <a:t>i </a:t>
            </a:r>
            <a:r>
              <a:rPr lang="hr-HR" sz="2400" i="1" dirty="0" smtClean="0"/>
              <a:t>nenumeričke</a:t>
            </a:r>
            <a:r>
              <a:rPr lang="hr-HR" sz="2400" dirty="0" smtClean="0"/>
              <a:t> </a:t>
            </a:r>
            <a:r>
              <a:rPr lang="hr-HR" sz="2400" dirty="0"/>
              <a:t>prirode</a:t>
            </a:r>
            <a:r>
              <a:rPr lang="hr-HR" sz="2400" dirty="0" smtClean="0"/>
              <a:t>.</a:t>
            </a:r>
          </a:p>
          <a:p>
            <a:pPr marL="0" indent="0">
              <a:buNone/>
            </a:pPr>
            <a:r>
              <a:rPr lang="hr-HR" sz="2400" dirty="0"/>
              <a:t>Samim mjerenjem ili promatranjem u obzir se uzima i </a:t>
            </a:r>
            <a:r>
              <a:rPr lang="hr-HR" sz="2400" b="1" i="1" dirty="0" smtClean="0"/>
              <a:t>prostorno vremenska odrednica</a:t>
            </a:r>
            <a:r>
              <a:rPr lang="hr-HR" sz="2400" dirty="0" smtClean="0"/>
              <a:t> </a:t>
            </a:r>
            <a:r>
              <a:rPr lang="hr-HR" sz="2400" dirty="0"/>
              <a:t>(specifikacija vrijeme – prostor</a:t>
            </a:r>
            <a:r>
              <a:rPr lang="hr-HR" sz="2400" dirty="0" smtClean="0"/>
              <a:t>).</a:t>
            </a:r>
          </a:p>
          <a:p>
            <a:pPr marL="0" indent="0">
              <a:buNone/>
            </a:pPr>
            <a:r>
              <a:rPr lang="hr-HR" sz="2400" i="1" dirty="0" smtClean="0"/>
              <a:t>Točnost</a:t>
            </a:r>
            <a:r>
              <a:rPr lang="hr-HR" sz="2400" dirty="0" smtClean="0"/>
              <a:t> </a:t>
            </a:r>
            <a:r>
              <a:rPr lang="hr-HR" sz="2400" dirty="0"/>
              <a:t>i </a:t>
            </a:r>
            <a:r>
              <a:rPr lang="hr-HR" sz="2400" i="1" dirty="0"/>
              <a:t>učestalost</a:t>
            </a:r>
            <a:r>
              <a:rPr lang="hr-HR" sz="2400" dirty="0"/>
              <a:t> (frekvencija</a:t>
            </a:r>
            <a:r>
              <a:rPr lang="hr-HR" sz="2400" dirty="0" smtClean="0"/>
              <a:t>) bilježenja </a:t>
            </a:r>
            <a:r>
              <a:rPr lang="hr-HR" sz="2400" dirty="0"/>
              <a:t>izabranih veličina predstavlja razinu </a:t>
            </a:r>
            <a:r>
              <a:rPr lang="hr-HR" sz="2400" b="1" i="1" dirty="0"/>
              <a:t>prostorno-vremenske rezolucije</a:t>
            </a:r>
            <a:r>
              <a:rPr lang="hr-HR" sz="2400" dirty="0"/>
              <a:t> ili </a:t>
            </a:r>
            <a:r>
              <a:rPr lang="hr-HR" sz="2400" b="1" dirty="0" smtClean="0"/>
              <a:t>razinu razlučivanja</a:t>
            </a:r>
            <a:r>
              <a:rPr lang="hr-HR" sz="2400" dirty="0" smtClean="0"/>
              <a:t>. </a:t>
            </a:r>
          </a:p>
          <a:p>
            <a:pPr marL="0" indent="0">
              <a:buNone/>
            </a:pPr>
            <a:r>
              <a:rPr lang="hr-HR" sz="1600" dirty="0" smtClean="0"/>
              <a:t>(Za </a:t>
            </a:r>
            <a:r>
              <a:rPr lang="hr-HR" sz="1600" dirty="0"/>
              <a:t>neke veličine vremenska i/ili prostorna specifikacija potpuno su nebitne, tj. u potpunosti je moguće da aktivnost sustava nije direktna posljedica mjerenja </a:t>
            </a:r>
            <a:r>
              <a:rPr lang="hr-HR" sz="1600" dirty="0" smtClean="0"/>
              <a:t>ili promatranja</a:t>
            </a:r>
            <a:r>
              <a:rPr lang="hr-HR" sz="1600" dirty="0"/>
              <a:t>, npr. ako su izabrane veličine statističke prirode, aktivnost se može odnositi </a:t>
            </a:r>
            <a:r>
              <a:rPr lang="hr-HR" sz="1600" dirty="0" smtClean="0"/>
              <a:t>na neko </a:t>
            </a:r>
            <a:r>
              <a:rPr lang="hr-HR" sz="1600" dirty="0"/>
              <a:t>procesiranje podataka u okviru klase </a:t>
            </a:r>
            <a:r>
              <a:rPr lang="hr-HR" sz="1600" dirty="0" smtClean="0"/>
              <a:t>sustava.)</a:t>
            </a:r>
          </a:p>
        </p:txBody>
      </p: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1827472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dirty="0"/>
              <a:t>Ako su </a:t>
            </a:r>
            <a:r>
              <a:rPr lang="hr-HR" sz="2400" b="1" i="1" dirty="0"/>
              <a:t>veličine </a:t>
            </a:r>
            <a:r>
              <a:rPr lang="hr-HR" sz="2400" dirty="0"/>
              <a:t>izabrane</a:t>
            </a:r>
            <a:r>
              <a:rPr lang="hr-HR" sz="2400" b="1" i="1" dirty="0"/>
              <a:t> </a:t>
            </a:r>
            <a:r>
              <a:rPr lang="hr-HR" sz="2400" dirty="0"/>
              <a:t>i ako je svakoj dodijeljena </a:t>
            </a:r>
            <a:r>
              <a:rPr lang="hr-HR" sz="2400" b="1" i="1" dirty="0"/>
              <a:t>razina razlučivanja</a:t>
            </a:r>
            <a:r>
              <a:rPr lang="hr-HR" sz="2400" dirty="0"/>
              <a:t>, tada </a:t>
            </a:r>
            <a:r>
              <a:rPr lang="hr-HR" sz="2400" dirty="0" smtClean="0"/>
              <a:t>je njihova </a:t>
            </a:r>
            <a:r>
              <a:rPr lang="hr-HR" sz="2400" dirty="0"/>
              <a:t>vrijednost matrica, tj. varijacija vrijednosti veličine u vremenu (počevši od t=0</a:t>
            </a:r>
            <a:r>
              <a:rPr lang="hr-HR" sz="2400" dirty="0" smtClean="0"/>
              <a:t>), koja </a:t>
            </a:r>
            <a:r>
              <a:rPr lang="hr-HR" sz="2400" dirty="0"/>
              <a:t>se naziva </a:t>
            </a:r>
            <a:r>
              <a:rPr lang="hr-HR" sz="2400" b="1" i="1" dirty="0"/>
              <a:t>aktivnost sustava</a:t>
            </a:r>
            <a:r>
              <a:rPr lang="hr-HR" sz="2400" dirty="0"/>
              <a:t>. </a:t>
            </a:r>
            <a:endParaRPr lang="hr-HR" sz="2400" dirty="0" smtClean="0"/>
          </a:p>
          <a:p>
            <a:pPr marL="0" indent="0">
              <a:buNone/>
            </a:pPr>
            <a:r>
              <a:rPr lang="hr-HR" sz="2400" dirty="0" smtClean="0"/>
              <a:t>Dakle</a:t>
            </a:r>
            <a:r>
              <a:rPr lang="hr-HR" sz="2400" dirty="0"/>
              <a:t>, aktivnost sustava jest kontinuirani prikaz </a:t>
            </a:r>
            <a:r>
              <a:rPr lang="hr-HR" sz="2400" dirty="0" smtClean="0"/>
              <a:t>nečega od </a:t>
            </a:r>
            <a:r>
              <a:rPr lang="hr-HR" sz="2400" dirty="0"/>
              <a:t>čega se uzimaju uzorci, gdje se rezolucijom određuje broj točaka, a iz rezultata </a:t>
            </a:r>
            <a:r>
              <a:rPr lang="hr-HR" sz="2400" dirty="0" smtClean="0"/>
              <a:t>se određuju </a:t>
            </a:r>
            <a:r>
              <a:rPr lang="hr-HR" sz="2400" dirty="0"/>
              <a:t>vremenski nepromjenjivi odnosi tih veličina. </a:t>
            </a:r>
            <a:endParaRPr lang="hr-HR" sz="2400" dirty="0" smtClean="0"/>
          </a:p>
          <a:p>
            <a:pPr marL="0" indent="0">
              <a:buNone/>
            </a:pPr>
            <a:r>
              <a:rPr lang="hr-HR" sz="2400" i="1" dirty="0" smtClean="0"/>
              <a:t>Promatranjem </a:t>
            </a:r>
            <a:r>
              <a:rPr lang="hr-HR" sz="2400" i="1" dirty="0"/>
              <a:t>aktivnosti </a:t>
            </a:r>
            <a:r>
              <a:rPr lang="hr-HR" sz="2400" i="1" dirty="0" smtClean="0"/>
              <a:t>sustava pokušavaju </a:t>
            </a:r>
            <a:r>
              <a:rPr lang="hr-HR" sz="2400" i="1" dirty="0"/>
              <a:t>se, zapravo odrediti one relacije između promatranih veličina koje </a:t>
            </a:r>
            <a:r>
              <a:rPr lang="hr-HR" sz="2400" i="1" dirty="0" smtClean="0"/>
              <a:t>su zadovoljene </a:t>
            </a:r>
            <a:r>
              <a:rPr lang="hr-HR" sz="2400" i="1" dirty="0"/>
              <a:t>tijekom čitavog vremenskog intervala.</a:t>
            </a:r>
            <a:endParaRPr lang="hr-HR" sz="2400" i="1" dirty="0" smtClean="0"/>
          </a:p>
          <a:p>
            <a:pPr marL="0" indent="0">
              <a:buNone/>
            </a:pPr>
            <a:r>
              <a:rPr lang="hr-HR" sz="2400" dirty="0"/>
              <a:t>Te relacije </a:t>
            </a:r>
            <a:r>
              <a:rPr lang="hr-HR" sz="2400" dirty="0" smtClean="0"/>
              <a:t>su </a:t>
            </a:r>
            <a:r>
              <a:rPr lang="hr-HR" sz="2400" b="1" i="1" dirty="0" smtClean="0"/>
              <a:t>vremenski nepromjenjive </a:t>
            </a:r>
            <a:r>
              <a:rPr lang="hr-HR" sz="2400" dirty="0"/>
              <a:t>ili </a:t>
            </a:r>
            <a:r>
              <a:rPr lang="hr-HR" sz="2400" b="1" i="1" dirty="0"/>
              <a:t>vremenski invarijantne </a:t>
            </a:r>
            <a:r>
              <a:rPr lang="hr-HR" sz="2400" b="1" i="1" dirty="0" smtClean="0"/>
              <a:t>relacije</a:t>
            </a:r>
            <a:r>
              <a:rPr lang="hr-HR" sz="2400" dirty="0" smtClean="0"/>
              <a:t>, </a:t>
            </a:r>
            <a:r>
              <a:rPr lang="hr-HR" sz="2400" dirty="0"/>
              <a:t>a promatranjem se nastoje </a:t>
            </a:r>
            <a:r>
              <a:rPr lang="hr-HR" sz="2400" dirty="0" smtClean="0"/>
              <a:t>utvrditi </a:t>
            </a:r>
            <a:r>
              <a:rPr lang="hr-HR" sz="2400" b="1" i="1" dirty="0" smtClean="0"/>
              <a:t>svojstva</a:t>
            </a:r>
            <a:r>
              <a:rPr lang="hr-HR" sz="2400" dirty="0" smtClean="0"/>
              <a:t> </a:t>
            </a:r>
            <a:r>
              <a:rPr lang="hr-HR" sz="2400" dirty="0"/>
              <a:t>koja ih određuju i način na koji su one sastavljene od jednostavnijih relacija</a:t>
            </a:r>
            <a:r>
              <a:rPr lang="hr-HR" sz="2400" dirty="0" smtClean="0"/>
              <a:t>.</a:t>
            </a:r>
          </a:p>
          <a:p>
            <a:pPr marL="0" indent="0">
              <a:buNone/>
            </a:pPr>
            <a:endParaRPr lang="hr-HR" sz="2400" dirty="0" smtClean="0"/>
          </a:p>
          <a:p>
            <a:pPr marL="0" indent="0">
              <a:buNone/>
            </a:pPr>
            <a:endParaRPr lang="hr-HR" sz="1900" dirty="0" smtClean="0"/>
          </a:p>
        </p:txBody>
      </p: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2670629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u="sng" dirty="0" smtClean="0"/>
              <a:t>Osnovna obilježja sustava su</a:t>
            </a:r>
            <a:r>
              <a:rPr lang="hr-HR" sz="2400" dirty="0" smtClean="0"/>
              <a:t>: </a:t>
            </a:r>
          </a:p>
          <a:p>
            <a:pPr marL="0" indent="0">
              <a:buNone/>
            </a:pPr>
            <a:endParaRPr lang="hr-HR" sz="800" dirty="0" smtClean="0"/>
          </a:p>
          <a:p>
            <a:r>
              <a:rPr lang="hr-HR" sz="2400" b="1" dirty="0" smtClean="0"/>
              <a:t>skup veličina </a:t>
            </a:r>
            <a:r>
              <a:rPr lang="hr-HR" sz="2400" dirty="0" smtClean="0"/>
              <a:t>koje  se promatraju </a:t>
            </a:r>
          </a:p>
          <a:p>
            <a:r>
              <a:rPr lang="hr-HR" sz="2400" b="1" dirty="0" smtClean="0"/>
              <a:t>razina razlučivanja</a:t>
            </a:r>
            <a:endParaRPr lang="hr-HR" sz="2400" dirty="0" smtClean="0"/>
          </a:p>
          <a:p>
            <a:r>
              <a:rPr lang="hr-HR" sz="2400" b="1" dirty="0" smtClean="0"/>
              <a:t>vremenski invarijantne relacije</a:t>
            </a:r>
            <a:r>
              <a:rPr lang="hr-HR" sz="2400" dirty="0" smtClean="0"/>
              <a:t> i </a:t>
            </a:r>
          </a:p>
          <a:p>
            <a:r>
              <a:rPr lang="hr-HR" sz="2400" b="1" dirty="0" smtClean="0"/>
              <a:t>svojstva</a:t>
            </a:r>
            <a:r>
              <a:rPr lang="hr-HR" sz="2400" dirty="0" smtClean="0"/>
              <a:t> koja određuju te relacije. </a:t>
            </a:r>
          </a:p>
          <a:p>
            <a:pPr marL="0" indent="0">
              <a:buNone/>
            </a:pPr>
            <a:endParaRPr lang="hr-HR" sz="2400" dirty="0" smtClean="0"/>
          </a:p>
          <a:p>
            <a:pPr marL="0" indent="0">
              <a:buNone/>
            </a:pPr>
            <a:r>
              <a:rPr lang="hr-HR" sz="2400" dirty="0" smtClean="0"/>
              <a:t>Jednom kad je definiran sustav na objektu, on na neki način prestaje biti objekt i postaje objektom koji je ograničen s obzirom na zauzeto gledište.</a:t>
            </a:r>
          </a:p>
        </p:txBody>
      </p: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3371128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b="1" u="sng" dirty="0" smtClean="0"/>
              <a:t>Ponašanje sustava</a:t>
            </a:r>
            <a:endParaRPr lang="hr-HR" sz="2400" b="1" dirty="0"/>
          </a:p>
          <a:p>
            <a:pPr marL="0" indent="0">
              <a:buNone/>
            </a:pPr>
            <a:endParaRPr lang="hr-HR" sz="2400" dirty="0" smtClean="0"/>
          </a:p>
          <a:p>
            <a:pPr marL="0" indent="0">
              <a:buNone/>
            </a:pPr>
            <a:r>
              <a:rPr lang="hr-HR" sz="2400" dirty="0" smtClean="0"/>
              <a:t>Ponašanje sustava jest partikularna vremensko invarijantna relacija određena za skup veličina pri određenoj razini odlučivanja, a zasnovana na uzorcima određenog obrasca.</a:t>
            </a:r>
          </a:p>
          <a:p>
            <a:pPr marL="0" indent="0">
              <a:buNone/>
            </a:pPr>
            <a:endParaRPr lang="hr-HR" sz="800" dirty="0"/>
          </a:p>
          <a:p>
            <a:pPr marL="0" indent="0">
              <a:buNone/>
            </a:pPr>
            <a:r>
              <a:rPr lang="hr-HR" sz="2400" dirty="0" smtClean="0"/>
              <a:t>Postoji onoliko mnogo ponašanja sustava koliko ima vremenski invarijantnih relacija između promatranih veličina.</a:t>
            </a:r>
          </a:p>
          <a:p>
            <a:pPr marL="0" indent="0">
              <a:buNone/>
            </a:pPr>
            <a:r>
              <a:rPr lang="hr-HR" sz="2400" dirty="0" smtClean="0"/>
              <a:t>Ukoliko se sustav promatra kroz dovoljno dugi vremenski period, moguće je (ukoliko se to želi) povezati svako ponašanje (relaciju) s vjerojatnošću njenog pojavljivanja.</a:t>
            </a:r>
          </a:p>
          <a:p>
            <a:pPr marL="0" indent="0">
              <a:buNone/>
            </a:pPr>
            <a:endParaRPr lang="hr-HR" sz="2400" dirty="0" smtClean="0"/>
          </a:p>
        </p:txBody>
      </p: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14719221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840220"/>
          </a:xfrm>
        </p:spPr>
        <p:txBody>
          <a:bodyPr>
            <a:normAutofit/>
          </a:bodyPr>
          <a:lstStyle/>
          <a:p>
            <a:r>
              <a:rPr lang="hr-HR" sz="2800" b="1" dirty="0" smtClean="0"/>
              <a:t>Uvod</a:t>
            </a:r>
            <a:endParaRPr lang="hr-HR" sz="2800" b="1" dirty="0"/>
          </a:p>
        </p:txBody>
      </p:sp>
      <p:sp>
        <p:nvSpPr>
          <p:cNvPr id="5" name="Content Placeholder 4"/>
          <p:cNvSpPr>
            <a:spLocks noGrp="1"/>
          </p:cNvSpPr>
          <p:nvPr>
            <p:ph idx="1"/>
          </p:nvPr>
        </p:nvSpPr>
        <p:spPr>
          <a:xfrm>
            <a:off x="838200" y="1354975"/>
            <a:ext cx="10515600" cy="4821988"/>
          </a:xfrm>
        </p:spPr>
        <p:txBody>
          <a:bodyPr/>
          <a:lstStyle/>
          <a:p>
            <a:pPr marL="0" indent="0">
              <a:buNone/>
            </a:pPr>
            <a:r>
              <a:rPr lang="hr-HR" b="1" dirty="0" smtClean="0"/>
              <a:t>Informacija</a:t>
            </a:r>
            <a:r>
              <a:rPr lang="hr-HR" dirty="0" smtClean="0"/>
              <a:t> – fenomen u kojem nije do kraja dobro definirano koliko vrijedi onome komu se donosi.</a:t>
            </a:r>
          </a:p>
          <a:p>
            <a:pPr marL="0" indent="0">
              <a:buNone/>
            </a:pPr>
            <a:endParaRPr lang="hr-HR" dirty="0" smtClean="0"/>
          </a:p>
          <a:p>
            <a:pPr marL="0" indent="0">
              <a:buNone/>
            </a:pPr>
            <a:r>
              <a:rPr lang="hr-HR" dirty="0" smtClean="0"/>
              <a:t>Informacija ima karakteristike </a:t>
            </a:r>
            <a:r>
              <a:rPr lang="hr-HR" b="1" dirty="0" smtClean="0"/>
              <a:t>interakcije</a:t>
            </a:r>
            <a:r>
              <a:rPr lang="hr-HR" dirty="0" smtClean="0"/>
              <a:t>.</a:t>
            </a:r>
          </a:p>
          <a:p>
            <a:pPr lvl="1" indent="-360000"/>
            <a:r>
              <a:rPr lang="hr-HR" i="1" dirty="0" smtClean="0"/>
              <a:t>fizička interakcija</a:t>
            </a:r>
            <a:r>
              <a:rPr lang="hr-HR" dirty="0" smtClean="0"/>
              <a:t> – događa se u živoj i neživoj prirodi iako je karakteristika nežive prirode (npr. strojevi, hidraulični uređaji, …)</a:t>
            </a:r>
          </a:p>
          <a:p>
            <a:pPr lvl="1" indent="-360000"/>
            <a:r>
              <a:rPr lang="hr-HR" b="1" i="1" dirty="0" smtClean="0"/>
              <a:t>informacijska interakcija</a:t>
            </a:r>
            <a:r>
              <a:rPr lang="hr-HR" i="1" dirty="0" smtClean="0"/>
              <a:t> – </a:t>
            </a:r>
            <a:r>
              <a:rPr lang="hr-HR" dirty="0" smtClean="0"/>
              <a:t>karakteristika je samo žive prirode</a:t>
            </a:r>
          </a:p>
          <a:p>
            <a:pPr lvl="1" indent="-360000"/>
            <a:r>
              <a:rPr lang="hr-HR" i="1" dirty="0"/>
              <a:t>o</a:t>
            </a:r>
            <a:r>
              <a:rPr lang="hr-HR" i="1" dirty="0" smtClean="0"/>
              <a:t>sjećajna</a:t>
            </a:r>
          </a:p>
          <a:p>
            <a:pPr lvl="1" indent="-360000"/>
            <a:r>
              <a:rPr lang="hr-HR" i="1" dirty="0" smtClean="0"/>
              <a:t>parapsihološka</a:t>
            </a:r>
          </a:p>
          <a:p>
            <a:pPr lvl="1" indent="-360000"/>
            <a:endParaRPr lang="hr-HR" dirty="0"/>
          </a:p>
          <a:p>
            <a:pPr marL="0" lvl="1" indent="0">
              <a:buNone/>
            </a:pPr>
            <a:r>
              <a:rPr lang="hr-HR" sz="2800" b="1" dirty="0" smtClean="0"/>
              <a:t>Informacijske interakcije: </a:t>
            </a:r>
            <a:r>
              <a:rPr lang="hr-HR" sz="2800" i="1" dirty="0" smtClean="0"/>
              <a:t>slijedne i odložive</a:t>
            </a:r>
            <a:endParaRPr lang="hr-HR" sz="2800" b="1" dirty="0"/>
          </a:p>
        </p:txBody>
      </p:sp>
    </p:spTree>
    <p:extLst>
      <p:ext uri="{BB962C8B-B14F-4D97-AF65-F5344CB8AC3E}">
        <p14:creationId xmlns:p14="http://schemas.microsoft.com/office/powerpoint/2010/main" val="1421992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u="sng" dirty="0" smtClean="0"/>
              <a:t>Osnovni tipovi ponašanja sustava</a:t>
            </a:r>
            <a:r>
              <a:rPr lang="hr-HR" sz="2400" dirty="0" smtClean="0"/>
              <a:t>:</a:t>
            </a:r>
          </a:p>
          <a:p>
            <a:pPr marL="0" indent="0">
              <a:buNone/>
            </a:pPr>
            <a:endParaRPr lang="hr-HR" sz="800" dirty="0" smtClean="0"/>
          </a:p>
          <a:p>
            <a:r>
              <a:rPr lang="hr-HR" sz="2400" b="1" i="1" dirty="0"/>
              <a:t>permanentno</a:t>
            </a:r>
            <a:r>
              <a:rPr lang="hr-HR" sz="2400" i="1" dirty="0"/>
              <a:t> </a:t>
            </a:r>
            <a:r>
              <a:rPr lang="hr-HR" sz="2400" dirty="0"/>
              <a:t>ili </a:t>
            </a:r>
            <a:r>
              <a:rPr lang="hr-HR" sz="2400" b="1" i="1" dirty="0"/>
              <a:t>realno</a:t>
            </a:r>
            <a:r>
              <a:rPr lang="hr-HR" sz="2400" i="1" dirty="0"/>
              <a:t> </a:t>
            </a:r>
            <a:r>
              <a:rPr lang="hr-HR" sz="2400" dirty="0"/>
              <a:t>ponašanje sustava koje je definirano apsolutnim </a:t>
            </a:r>
            <a:r>
              <a:rPr lang="hr-HR" sz="2400" dirty="0" smtClean="0"/>
              <a:t>odnosima (</a:t>
            </a:r>
            <a:r>
              <a:rPr lang="hr-HR" sz="2400" dirty="0"/>
              <a:t>relacijama) koje su definirane u cijelom vremenskom intervalu aktivnosti</a:t>
            </a:r>
          </a:p>
          <a:p>
            <a:r>
              <a:rPr lang="hr-HR" sz="2400" b="1" i="1" dirty="0" smtClean="0"/>
              <a:t>relativno </a:t>
            </a:r>
            <a:r>
              <a:rPr lang="hr-HR" sz="2400" b="1" i="1" dirty="0"/>
              <a:t>permanentno </a:t>
            </a:r>
            <a:r>
              <a:rPr lang="hr-HR" sz="2400" dirty="0"/>
              <a:t>ili </a:t>
            </a:r>
            <a:r>
              <a:rPr lang="hr-HR" sz="2400" b="1" i="1" dirty="0"/>
              <a:t>poznato</a:t>
            </a:r>
            <a:r>
              <a:rPr lang="hr-HR" sz="2400" i="1" dirty="0"/>
              <a:t> </a:t>
            </a:r>
            <a:r>
              <a:rPr lang="hr-HR" sz="2400" dirty="0"/>
              <a:t>ponašanje sustava koje je definirano </a:t>
            </a:r>
            <a:r>
              <a:rPr lang="hr-HR" sz="2400" dirty="0" smtClean="0"/>
              <a:t>relativnim odnosima </a:t>
            </a:r>
            <a:r>
              <a:rPr lang="hr-HR" sz="2400" dirty="0"/>
              <a:t>koji su zadovoljeni svugdje unutar određenih aktivnosti, odnosno: </a:t>
            </a:r>
            <a:r>
              <a:rPr lang="hr-HR" sz="2400" dirty="0" smtClean="0"/>
              <a:t>kada je </a:t>
            </a:r>
            <a:r>
              <a:rPr lang="hr-HR" sz="2400" dirty="0"/>
              <a:t>aktivnost definirana onda relacija unutar nje mora biti sadržana, te je upravo </a:t>
            </a:r>
            <a:r>
              <a:rPr lang="hr-HR" sz="2400" dirty="0" smtClean="0"/>
              <a:t>ovo ponašanje </a:t>
            </a:r>
            <a:r>
              <a:rPr lang="hr-HR" sz="2400" dirty="0"/>
              <a:t>ono od izravnog zanimanja (interesa) istraživanja</a:t>
            </a:r>
          </a:p>
          <a:p>
            <a:r>
              <a:rPr lang="hr-HR" sz="2400" b="1" i="1" dirty="0" smtClean="0"/>
              <a:t>povremeno</a:t>
            </a:r>
            <a:r>
              <a:rPr lang="hr-HR" sz="2400" i="1" dirty="0" smtClean="0"/>
              <a:t> </a:t>
            </a:r>
            <a:r>
              <a:rPr lang="hr-HR" sz="2400" dirty="0"/>
              <a:t>ili </a:t>
            </a:r>
            <a:r>
              <a:rPr lang="hr-HR" sz="2400" b="1" i="1" dirty="0"/>
              <a:t>lokalno</a:t>
            </a:r>
            <a:r>
              <a:rPr lang="hr-HR" sz="2400" i="1" dirty="0"/>
              <a:t> </a:t>
            </a:r>
            <a:r>
              <a:rPr lang="hr-HR" sz="2400" dirty="0"/>
              <a:t>ponašanje sustava predstavlja relacije koje </a:t>
            </a:r>
            <a:r>
              <a:rPr lang="hr-HR" sz="2400" dirty="0" smtClean="0"/>
              <a:t>su zadovoljene unutar </a:t>
            </a:r>
            <a:r>
              <a:rPr lang="hr-HR" sz="2400" dirty="0"/>
              <a:t>jednog dijela određene aktivnosti, a sastavni je dio relativno </a:t>
            </a:r>
            <a:r>
              <a:rPr lang="hr-HR" sz="2400" dirty="0" smtClean="0"/>
              <a:t>permanentnog ponašanja </a:t>
            </a:r>
            <a:r>
              <a:rPr lang="hr-HR" sz="2400" dirty="0"/>
              <a:t>sustava.</a:t>
            </a:r>
            <a:endParaRPr lang="hr-HR" sz="2400" dirty="0" smtClean="0"/>
          </a:p>
        </p:txBody>
      </p: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2766528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b="1" u="sng" dirty="0" smtClean="0"/>
              <a:t>Organizacija sustava</a:t>
            </a:r>
          </a:p>
          <a:p>
            <a:pPr marL="0" indent="0">
              <a:buNone/>
            </a:pPr>
            <a:endParaRPr lang="hr-HR" sz="800" dirty="0" smtClean="0"/>
          </a:p>
          <a:p>
            <a:pPr marL="0" indent="0">
              <a:buNone/>
            </a:pPr>
            <a:r>
              <a:rPr lang="hr-HR" sz="2400" b="1" i="1" dirty="0"/>
              <a:t>Organizacija sustava </a:t>
            </a:r>
            <a:r>
              <a:rPr lang="hr-HR" sz="2400" dirty="0"/>
              <a:t>jest skup svih svojstava sustava koja proizvode </a:t>
            </a:r>
            <a:r>
              <a:rPr lang="hr-HR" sz="2400" dirty="0" smtClean="0"/>
              <a:t>ponašanje sustava. </a:t>
            </a:r>
          </a:p>
          <a:p>
            <a:pPr marL="0" indent="0">
              <a:buNone/>
            </a:pPr>
            <a:endParaRPr lang="hr-HR" sz="2400" dirty="0" smtClean="0"/>
          </a:p>
          <a:p>
            <a:pPr marL="0" indent="0">
              <a:buNone/>
            </a:pPr>
            <a:r>
              <a:rPr lang="hr-HR" sz="2400" dirty="0" smtClean="0"/>
              <a:t>Organizacija sustava može se podijeliti na:</a:t>
            </a:r>
          </a:p>
          <a:p>
            <a:pPr marL="0" indent="0">
              <a:buNone/>
            </a:pPr>
            <a:endParaRPr lang="hr-HR" sz="2400" dirty="0" smtClean="0"/>
          </a:p>
          <a:p>
            <a:r>
              <a:rPr lang="hr-HR" sz="2400" b="1" dirty="0" smtClean="0"/>
              <a:t>Strukturu sustava </a:t>
            </a:r>
            <a:r>
              <a:rPr lang="hr-HR" sz="2400" dirty="0" smtClean="0"/>
              <a:t>– vremenski konstantan i nepromjenjivi dio i</a:t>
            </a:r>
          </a:p>
          <a:p>
            <a:r>
              <a:rPr lang="hr-HR" sz="2400" b="1" dirty="0" smtClean="0"/>
              <a:t>Programe</a:t>
            </a:r>
            <a:r>
              <a:rPr lang="hr-HR" sz="2400" dirty="0" smtClean="0"/>
              <a:t> – promjenljivi dio koji u svakom trenutku </a:t>
            </a:r>
            <a:r>
              <a:rPr lang="hr-HR" sz="2400" b="1" i="1" dirty="0" smtClean="0"/>
              <a:t>t </a:t>
            </a:r>
            <a:r>
              <a:rPr lang="hr-HR" sz="2400" dirty="0" smtClean="0"/>
              <a:t>prikazuje stanje sustava</a:t>
            </a:r>
          </a:p>
          <a:p>
            <a:pPr marL="0" indent="0">
              <a:buNone/>
            </a:pPr>
            <a:endParaRPr lang="hr-HR" sz="800" dirty="0" smtClean="0"/>
          </a:p>
        </p:txBody>
      </p: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3755249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lnSpcReduction="10000"/>
          </a:bodyPr>
          <a:lstStyle/>
          <a:p>
            <a:pPr marL="0" indent="0">
              <a:buNone/>
            </a:pPr>
            <a:r>
              <a:rPr lang="hr-HR" sz="2400" b="1" u="sng" dirty="0" smtClean="0"/>
              <a:t>Struktura sustava</a:t>
            </a:r>
          </a:p>
          <a:p>
            <a:pPr marL="0" indent="0">
              <a:buNone/>
            </a:pPr>
            <a:endParaRPr lang="hr-HR" sz="800" dirty="0" smtClean="0"/>
          </a:p>
          <a:p>
            <a:pPr marL="0" indent="0">
              <a:buNone/>
            </a:pPr>
            <a:r>
              <a:rPr lang="hr-HR" sz="2400" b="1" i="1" dirty="0" smtClean="0"/>
              <a:t>Struktura sustava </a:t>
            </a:r>
            <a:r>
              <a:rPr lang="hr-HR" sz="2400" dirty="0" smtClean="0"/>
              <a:t>je onaj </a:t>
            </a:r>
            <a:r>
              <a:rPr lang="hr-HR" sz="2400" dirty="0"/>
              <a:t>dio organizacije koji ostaje permanentan, utvrđen </a:t>
            </a:r>
            <a:r>
              <a:rPr lang="hr-HR" sz="2400" dirty="0" smtClean="0"/>
              <a:t>ili konstantan </a:t>
            </a:r>
            <a:r>
              <a:rPr lang="hr-HR" sz="2400" dirty="0"/>
              <a:t>i čini osnovu za permanentno ili relativno permanentno ponašanje</a:t>
            </a:r>
            <a:r>
              <a:rPr lang="hr-HR" sz="2400" dirty="0" smtClean="0"/>
              <a:t>.</a:t>
            </a:r>
          </a:p>
          <a:p>
            <a:pPr lvl="1"/>
            <a:r>
              <a:rPr lang="hr-HR" i="1" dirty="0" smtClean="0"/>
              <a:t>Realna struktura</a:t>
            </a:r>
            <a:r>
              <a:rPr lang="hr-HR" dirty="0" smtClean="0"/>
              <a:t> </a:t>
            </a:r>
            <a:r>
              <a:rPr lang="hr-HR" dirty="0"/>
              <a:t>je osnova za permanentno ponašanje</a:t>
            </a:r>
            <a:r>
              <a:rPr lang="hr-HR" dirty="0" smtClean="0"/>
              <a:t>, a predstavlja onaj dio </a:t>
            </a:r>
            <a:r>
              <a:rPr lang="hr-HR" dirty="0"/>
              <a:t>koji u stvarnosti nikad nije moguće u potpunosti prepoznati u sustavu koji se </a:t>
            </a:r>
            <a:r>
              <a:rPr lang="hr-HR" dirty="0" smtClean="0"/>
              <a:t>promatra</a:t>
            </a:r>
            <a:endParaRPr lang="hr-HR" dirty="0"/>
          </a:p>
          <a:p>
            <a:pPr lvl="1"/>
            <a:r>
              <a:rPr lang="hr-HR" i="1" dirty="0" smtClean="0"/>
              <a:t>Hipotetička </a:t>
            </a:r>
            <a:r>
              <a:rPr lang="hr-HR" i="1" dirty="0"/>
              <a:t>struktura</a:t>
            </a:r>
            <a:r>
              <a:rPr lang="hr-HR" dirty="0" smtClean="0"/>
              <a:t> je </a:t>
            </a:r>
            <a:r>
              <a:rPr lang="hr-HR" dirty="0"/>
              <a:t>dio strukture </a:t>
            </a:r>
            <a:r>
              <a:rPr lang="hr-HR" dirty="0" smtClean="0"/>
              <a:t>koji je </a:t>
            </a:r>
            <a:r>
              <a:rPr lang="hr-HR" i="1" dirty="0" smtClean="0"/>
              <a:t>dokučiv</a:t>
            </a:r>
            <a:r>
              <a:rPr lang="hr-HR" dirty="0" smtClean="0"/>
              <a:t> i predstavlja osnovu </a:t>
            </a:r>
            <a:r>
              <a:rPr lang="hr-HR" dirty="0"/>
              <a:t>za relativno permanentno </a:t>
            </a:r>
            <a:r>
              <a:rPr lang="hr-HR" dirty="0" smtClean="0"/>
              <a:t>ponašanje. </a:t>
            </a:r>
          </a:p>
          <a:p>
            <a:pPr marL="0" lvl="1" indent="0">
              <a:buNone/>
            </a:pPr>
            <a:endParaRPr lang="hr-HR" sz="800" dirty="0" smtClean="0"/>
          </a:p>
          <a:p>
            <a:pPr marL="0" lvl="1" indent="0">
              <a:buNone/>
            </a:pPr>
            <a:r>
              <a:rPr lang="hr-HR" sz="2000" dirty="0" smtClean="0"/>
              <a:t>Pretpostavka je da se sustav ne mijenja promatranjem.</a:t>
            </a:r>
          </a:p>
          <a:p>
            <a:pPr marL="0" lvl="1" indent="0">
              <a:buNone/>
            </a:pPr>
            <a:endParaRPr lang="hr-HR" sz="800" dirty="0" smtClean="0"/>
          </a:p>
          <a:p>
            <a:pPr marL="0" lvl="1" indent="0">
              <a:buNone/>
            </a:pPr>
            <a:r>
              <a:rPr lang="hr-HR" sz="2000" dirty="0" smtClean="0"/>
              <a:t>Svaki sustav se sastoji od elemenata koji imaju svoje elemente sve do razine na kojoj više nema smisla prepoznavati elemente, pa se dalje ne vrši raščlamba (</a:t>
            </a:r>
            <a:r>
              <a:rPr lang="hr-HR" sz="2000" i="1" dirty="0" smtClean="0"/>
              <a:t>razvrstavanje po razinama</a:t>
            </a:r>
            <a:r>
              <a:rPr lang="hr-HR" sz="2000" dirty="0" smtClean="0"/>
              <a:t>).</a:t>
            </a:r>
          </a:p>
          <a:p>
            <a:pPr marL="0" lvl="1" indent="0">
              <a:buNone/>
            </a:pPr>
            <a:r>
              <a:rPr lang="hr-HR" sz="2000" dirty="0" smtClean="0"/>
              <a:t>Na primjer, razvrstavanje do razine čovjeka za tehnološke sustave (daljnje razvrstavanje podsustava unutar čovjeka proučava medicina).</a:t>
            </a:r>
          </a:p>
        </p:txBody>
      </p: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4291265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b="1" u="sng" dirty="0"/>
              <a:t>UC struktura </a:t>
            </a:r>
            <a:r>
              <a:rPr lang="hr-HR" sz="2400" dirty="0"/>
              <a:t>(sveukupnost raščlambe i </a:t>
            </a:r>
            <a:r>
              <a:rPr lang="hr-HR" sz="2400" dirty="0" smtClean="0"/>
              <a:t>veza/spona </a:t>
            </a:r>
            <a:r>
              <a:rPr lang="hr-HR" sz="2400" dirty="0"/>
              <a:t>– </a:t>
            </a:r>
            <a:r>
              <a:rPr lang="hr-HR" sz="1600" dirty="0"/>
              <a:t>engl. </a:t>
            </a:r>
            <a:r>
              <a:rPr lang="en-US" sz="1600" dirty="0" smtClean="0"/>
              <a:t>Universe of discourse and Couplings</a:t>
            </a:r>
            <a:r>
              <a:rPr lang="hr-HR" sz="2400" dirty="0" smtClean="0"/>
              <a:t>)</a:t>
            </a:r>
            <a:endParaRPr lang="hr-HR" sz="2400" dirty="0"/>
          </a:p>
          <a:p>
            <a:pPr marL="0" indent="0">
              <a:buNone/>
            </a:pPr>
            <a:endParaRPr lang="hr-HR" sz="800" dirty="0" smtClean="0"/>
          </a:p>
          <a:p>
            <a:pPr marL="0" indent="0">
              <a:buNone/>
            </a:pPr>
            <a:r>
              <a:rPr lang="hr-HR" sz="2400" b="1" i="1" dirty="0" smtClean="0"/>
              <a:t>Sveukupnost raščlambe </a:t>
            </a:r>
            <a:r>
              <a:rPr lang="hr-HR" sz="2400" i="1" dirty="0" smtClean="0"/>
              <a:t>jest skup svih elemenata koji čine sustav.</a:t>
            </a:r>
            <a:r>
              <a:rPr lang="hr-HR" sz="2400" dirty="0" smtClean="0"/>
              <a:t> </a:t>
            </a:r>
          </a:p>
          <a:p>
            <a:pPr marL="0" indent="0">
              <a:buNone/>
            </a:pPr>
            <a:r>
              <a:rPr lang="hr-HR" sz="2000" dirty="0" smtClean="0"/>
              <a:t>Promatranjem </a:t>
            </a:r>
            <a:r>
              <a:rPr lang="hr-HR" sz="2000" dirty="0"/>
              <a:t>sustava kao cjeline </a:t>
            </a:r>
            <a:r>
              <a:rPr lang="hr-HR" sz="2000" dirty="0" smtClean="0"/>
              <a:t>razvidno </a:t>
            </a:r>
            <a:r>
              <a:rPr lang="hr-HR" sz="2000" dirty="0"/>
              <a:t>je da se </a:t>
            </a:r>
            <a:r>
              <a:rPr lang="hr-HR" sz="2000" dirty="0" smtClean="0"/>
              <a:t>svaki sustav </a:t>
            </a:r>
            <a:r>
              <a:rPr lang="hr-HR" sz="2000" dirty="0"/>
              <a:t>može rastaviti (</a:t>
            </a:r>
            <a:r>
              <a:rPr lang="hr-HR" sz="2000" dirty="0" smtClean="0"/>
              <a:t>razvrstati / dekomponirati</a:t>
            </a:r>
            <a:r>
              <a:rPr lang="hr-HR" sz="2000" dirty="0"/>
              <a:t>) na </a:t>
            </a:r>
            <a:r>
              <a:rPr lang="hr-HR" sz="2000" b="1" i="1" dirty="0"/>
              <a:t>elemente</a:t>
            </a:r>
            <a:r>
              <a:rPr lang="hr-HR" sz="2000" dirty="0"/>
              <a:t> </a:t>
            </a:r>
            <a:r>
              <a:rPr lang="hr-HR" sz="2000" dirty="0" smtClean="0"/>
              <a:t> (</a:t>
            </a:r>
            <a:r>
              <a:rPr lang="hr-HR" sz="2000" i="1" dirty="0" smtClean="0"/>
              <a:t>podsustave</a:t>
            </a:r>
            <a:r>
              <a:rPr lang="hr-HR" sz="2000" dirty="0" smtClean="0"/>
              <a:t>) od </a:t>
            </a:r>
            <a:r>
              <a:rPr lang="hr-HR" sz="2000" dirty="0"/>
              <a:t>kojih svaki </a:t>
            </a:r>
            <a:r>
              <a:rPr lang="hr-HR" sz="2000" dirty="0" smtClean="0"/>
              <a:t>predstavlja zasebni </a:t>
            </a:r>
            <a:r>
              <a:rPr lang="hr-HR" sz="2000" dirty="0"/>
              <a:t>sustav s </a:t>
            </a:r>
            <a:r>
              <a:rPr lang="hr-HR" sz="2000" dirty="0" smtClean="0"/>
              <a:t>ponašanjem (</a:t>
            </a:r>
            <a:r>
              <a:rPr lang="hr-HR" sz="2000" i="1" dirty="0" smtClean="0"/>
              <a:t>vremenski invarijantnim relacijama</a:t>
            </a:r>
            <a:r>
              <a:rPr lang="hr-HR" sz="2000" dirty="0" smtClean="0"/>
              <a:t>) </a:t>
            </a:r>
            <a:r>
              <a:rPr lang="hr-HR" sz="2000" dirty="0"/>
              <a:t>prema zakonitostima tog sustava</a:t>
            </a:r>
            <a:r>
              <a:rPr lang="hr-HR" sz="2000" dirty="0" smtClean="0"/>
              <a:t>.</a:t>
            </a:r>
          </a:p>
          <a:p>
            <a:pPr marL="0" indent="0">
              <a:buNone/>
            </a:pPr>
            <a:endParaRPr lang="hr-HR" sz="800" b="1" i="1" dirty="0" smtClean="0"/>
          </a:p>
          <a:p>
            <a:pPr marL="0" indent="0">
              <a:buNone/>
            </a:pPr>
            <a:r>
              <a:rPr lang="hr-HR" sz="2400" b="1" i="1" dirty="0" smtClean="0"/>
              <a:t>Veza/spona</a:t>
            </a:r>
            <a:r>
              <a:rPr lang="hr-HR" sz="2400" i="1" dirty="0" smtClean="0"/>
              <a:t> između dva elementa je skup svih zajedničkih izvanjskih veličina.</a:t>
            </a:r>
          </a:p>
          <a:p>
            <a:pPr marL="0" indent="0">
              <a:buNone/>
            </a:pPr>
            <a:r>
              <a:rPr lang="hr-HR" sz="2000" dirty="0" smtClean="0"/>
              <a:t>To može biti izlaz iz jednoga i ulaz u drugi element, ali može biti i dvostrana veza.</a:t>
            </a:r>
            <a:endParaRPr lang="hr-HR" sz="2000" dirty="0"/>
          </a:p>
          <a:p>
            <a:pPr marL="0" indent="0">
              <a:buNone/>
            </a:pPr>
            <a:r>
              <a:rPr lang="hr-HR" sz="2000" dirty="0" smtClean="0"/>
              <a:t>Slično kao kod strukture i veze mogu biti:</a:t>
            </a:r>
          </a:p>
          <a:p>
            <a:pPr lvl="1"/>
            <a:r>
              <a:rPr lang="hr-HR" sz="2000" dirty="0" smtClean="0"/>
              <a:t>Realne veze/spone – one koje su valjane tijekom cijelog vremenskog intervala za bilo koju aktivnost sustava</a:t>
            </a:r>
          </a:p>
          <a:p>
            <a:pPr lvl="1"/>
            <a:r>
              <a:rPr lang="hr-HR" sz="2000" dirty="0" smtClean="0"/>
              <a:t>Hipotetičke veze/spone – one koje su valjane bilo gdje unutar pojedine aktivnosti sustava (vrijede tijekom određene aktivnosti sustava)</a:t>
            </a:r>
            <a:endParaRPr lang="hr-HR" sz="2000" dirty="0"/>
          </a:p>
        </p:txBody>
      </p: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3110112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b="1" u="sng" dirty="0" smtClean="0"/>
              <a:t>ST struktura</a:t>
            </a:r>
            <a:r>
              <a:rPr lang="hr-HR" sz="2400" dirty="0" smtClean="0"/>
              <a:t> (sveukupnost stanja i prijelaza – </a:t>
            </a:r>
            <a:r>
              <a:rPr lang="hr-HR" sz="1600" dirty="0" smtClean="0"/>
              <a:t>engl. </a:t>
            </a:r>
            <a:r>
              <a:rPr lang="en-US" sz="1600" dirty="0" smtClean="0"/>
              <a:t>State – Transition </a:t>
            </a:r>
            <a:r>
              <a:rPr lang="hr-HR" sz="2400" dirty="0" smtClean="0"/>
              <a:t>)</a:t>
            </a:r>
          </a:p>
          <a:p>
            <a:pPr marL="0" indent="0">
              <a:buNone/>
            </a:pPr>
            <a:endParaRPr lang="hr-HR" sz="800" i="1" dirty="0" smtClean="0"/>
          </a:p>
          <a:p>
            <a:pPr marL="0" indent="0">
              <a:buNone/>
            </a:pPr>
            <a:r>
              <a:rPr lang="hr-HR" sz="2400" b="1" i="1" dirty="0" smtClean="0"/>
              <a:t>Stanje </a:t>
            </a:r>
            <a:r>
              <a:rPr lang="hr-HR" sz="2400" b="1" i="1" dirty="0"/>
              <a:t>sustava </a:t>
            </a:r>
            <a:r>
              <a:rPr lang="hr-HR" sz="2400" dirty="0"/>
              <a:t>- skup svih trenutnih vrijednosti svih veličina u sustavu, vanjskih i unutarnjih (unutarnje veličine sustava ne mogu se promatrati izvan sustava).</a:t>
            </a:r>
            <a:r>
              <a:rPr lang="hr-HR" sz="2400" i="1" dirty="0"/>
              <a:t> </a:t>
            </a:r>
          </a:p>
          <a:p>
            <a:pPr marL="0" indent="0">
              <a:buNone/>
            </a:pPr>
            <a:r>
              <a:rPr lang="hr-HR" sz="2400" i="1" dirty="0"/>
              <a:t>Unutarnje stanje sustava - </a:t>
            </a:r>
            <a:r>
              <a:rPr lang="hr-HR" sz="2400" dirty="0"/>
              <a:t>skup svih trenutnih vrijednosti svih unutarnjih veličina sustava (mogu se zapaziti unutar sustava). </a:t>
            </a:r>
          </a:p>
          <a:p>
            <a:pPr marL="0" indent="0">
              <a:buNone/>
            </a:pPr>
            <a:r>
              <a:rPr lang="hr-HR" sz="2000" dirty="0"/>
              <a:t>Ako se element raščlani na nižu razinu moguće je primijetiti vanjske veličine koje se na višoj razini nisu mogle uočiti. Te unutarnje veličine raščlambom su postale vanjske veličine i tu se zapažaju. </a:t>
            </a:r>
          </a:p>
          <a:p>
            <a:pPr marL="0" indent="0">
              <a:buNone/>
            </a:pPr>
            <a:r>
              <a:rPr lang="hr-HR" sz="2400" b="1" i="1" dirty="0" smtClean="0"/>
              <a:t>Prijelaz</a:t>
            </a:r>
            <a:r>
              <a:rPr lang="hr-HR" sz="2400" i="1" dirty="0" smtClean="0"/>
              <a:t> </a:t>
            </a:r>
            <a:r>
              <a:rPr lang="hr-HR" sz="2400" dirty="0"/>
              <a:t>je promjena jednog stanja u drugo</a:t>
            </a:r>
            <a:r>
              <a:rPr lang="hr-HR" sz="2400" dirty="0" smtClean="0"/>
              <a:t>. </a:t>
            </a:r>
          </a:p>
          <a:p>
            <a:pPr marL="0" indent="0">
              <a:buNone/>
            </a:pPr>
            <a:r>
              <a:rPr lang="hr-HR" sz="2400" dirty="0" smtClean="0"/>
              <a:t>Prijelaz može  i ne mora biti probabilistički interpretiran!</a:t>
            </a:r>
            <a:endParaRPr lang="hr-HR" sz="2400" dirty="0"/>
          </a:p>
          <a:p>
            <a:pPr marL="0" lvl="0" indent="0">
              <a:buNone/>
            </a:pPr>
            <a:endParaRPr lang="hr-HR" sz="800" dirty="0" smtClean="0">
              <a:solidFill>
                <a:prstClr val="black"/>
              </a:solidFill>
            </a:endParaRPr>
          </a:p>
          <a:p>
            <a:pPr marL="0" lvl="0" indent="0">
              <a:buNone/>
            </a:pPr>
            <a:r>
              <a:rPr lang="hr-HR" sz="1600" dirty="0" smtClean="0">
                <a:solidFill>
                  <a:prstClr val="black"/>
                </a:solidFill>
              </a:rPr>
              <a:t>Napomena</a:t>
            </a:r>
            <a:r>
              <a:rPr lang="hr-HR" sz="1600" dirty="0">
                <a:solidFill>
                  <a:prstClr val="black"/>
                </a:solidFill>
              </a:rPr>
              <a:t>! ‘Okolina’ – uključuje čovjeka. </a:t>
            </a:r>
          </a:p>
          <a:p>
            <a:pPr marL="0" lvl="0" indent="0">
              <a:buNone/>
            </a:pPr>
            <a:r>
              <a:rPr lang="hr-HR" sz="1600" dirty="0">
                <a:solidFill>
                  <a:prstClr val="black"/>
                </a:solidFill>
              </a:rPr>
              <a:t>	  </a:t>
            </a:r>
            <a:r>
              <a:rPr lang="hr-HR" sz="1600" dirty="0" smtClean="0">
                <a:solidFill>
                  <a:prstClr val="black"/>
                </a:solidFill>
              </a:rPr>
              <a:t> </a:t>
            </a:r>
            <a:r>
              <a:rPr lang="hr-HR" sz="1600" dirty="0">
                <a:solidFill>
                  <a:prstClr val="black"/>
                </a:solidFill>
              </a:rPr>
              <a:t>‘Okoliš’ – ne uključuje čovjeka.</a:t>
            </a:r>
          </a:p>
          <a:p>
            <a:pPr marL="0" indent="0">
              <a:buNone/>
            </a:pPr>
            <a:endParaRPr lang="hr-HR" sz="2400" b="1" dirty="0"/>
          </a:p>
        </p:txBody>
      </p: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pic>
        <p:nvPicPr>
          <p:cNvPr id="5" name="Picture 4"/>
          <p:cNvPicPr>
            <a:picLocks noChangeAspect="1"/>
          </p:cNvPicPr>
          <p:nvPr/>
        </p:nvPicPr>
        <p:blipFill>
          <a:blip r:embed="rId2"/>
          <a:stretch>
            <a:fillRect/>
          </a:stretch>
        </p:blipFill>
        <p:spPr>
          <a:xfrm>
            <a:off x="7906877" y="4190899"/>
            <a:ext cx="4285123" cy="2136710"/>
          </a:xfrm>
          <a:prstGeom prst="rect">
            <a:avLst/>
          </a:prstGeom>
        </p:spPr>
      </p:pic>
    </p:spTree>
    <p:extLst>
      <p:ext uri="{BB962C8B-B14F-4D97-AF65-F5344CB8AC3E}">
        <p14:creationId xmlns:p14="http://schemas.microsoft.com/office/powerpoint/2010/main" val="922077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b="1" u="sng" dirty="0" smtClean="0"/>
              <a:t>Klir-ova paradigma (obrazac)</a:t>
            </a:r>
          </a:p>
          <a:p>
            <a:pPr marL="0" indent="0">
              <a:buNone/>
            </a:pPr>
            <a:r>
              <a:rPr lang="hr-HR" sz="2000" dirty="0" smtClean="0"/>
              <a:t>Gdje je:</a:t>
            </a:r>
          </a:p>
          <a:p>
            <a:pPr marL="0" indent="0">
              <a:buNone/>
            </a:pPr>
            <a:r>
              <a:rPr lang="hr-HR" sz="2000" dirty="0"/>
              <a:t>UC - oznaka za sveukupnost raščlambe i spona </a:t>
            </a:r>
            <a:endParaRPr lang="hr-HR" sz="2000" dirty="0" smtClean="0"/>
          </a:p>
          <a:p>
            <a:pPr marL="0" indent="0">
              <a:buNone/>
            </a:pPr>
            <a:r>
              <a:rPr lang="hr-HR" sz="2000" dirty="0" smtClean="0"/>
              <a:t>	(engl. </a:t>
            </a:r>
            <a:r>
              <a:rPr lang="en-US" sz="2000" dirty="0" smtClean="0"/>
              <a:t>universe of discourse and couplings</a:t>
            </a:r>
            <a:r>
              <a:rPr lang="hr-HR" sz="2000" dirty="0" smtClean="0"/>
              <a:t>), </a:t>
            </a:r>
            <a:endParaRPr lang="hr-HR" sz="2000" dirty="0"/>
          </a:p>
          <a:p>
            <a:pPr marL="0" indent="0">
              <a:buNone/>
            </a:pPr>
            <a:r>
              <a:rPr lang="hr-HR" sz="2000" dirty="0"/>
              <a:t>ST - oznaka za stanja i prijelaze </a:t>
            </a:r>
            <a:endParaRPr lang="hr-HR" sz="2000" dirty="0" smtClean="0"/>
          </a:p>
          <a:p>
            <a:pPr marL="0" indent="0">
              <a:buNone/>
            </a:pPr>
            <a:r>
              <a:rPr lang="hr-HR" sz="2000" dirty="0" smtClean="0"/>
              <a:t>	(engl. </a:t>
            </a:r>
            <a:r>
              <a:rPr lang="en-US" sz="2000" dirty="0" smtClean="0"/>
              <a:t>state – transition</a:t>
            </a:r>
            <a:r>
              <a:rPr lang="hr-HR" sz="2000" dirty="0" smtClean="0"/>
              <a:t>), </a:t>
            </a:r>
            <a:endParaRPr lang="hr-HR" sz="2000" dirty="0"/>
          </a:p>
          <a:p>
            <a:pPr marL="0" indent="0">
              <a:buNone/>
            </a:pPr>
            <a:r>
              <a:rPr lang="hr-HR" sz="2000" dirty="0"/>
              <a:t>Bpp- osnova za permanentno ponašanje, </a:t>
            </a:r>
          </a:p>
          <a:p>
            <a:pPr marL="0" indent="0">
              <a:buNone/>
            </a:pPr>
            <a:r>
              <a:rPr lang="hr-HR" sz="2000" dirty="0"/>
              <a:t>Brp - osnova za </a:t>
            </a:r>
            <a:r>
              <a:rPr lang="hr-HR" sz="2000" dirty="0" smtClean="0"/>
              <a:t>relativno permanentno </a:t>
            </a:r>
            <a:r>
              <a:rPr lang="hr-HR" sz="2000" dirty="0"/>
              <a:t>ponašanje </a:t>
            </a:r>
          </a:p>
          <a:p>
            <a:pPr marL="0" indent="0">
              <a:buNone/>
            </a:pPr>
            <a:r>
              <a:rPr lang="hr-HR" sz="2000" dirty="0"/>
              <a:t>Bt - osnova za povremeno ponašanje. </a:t>
            </a:r>
          </a:p>
          <a:p>
            <a:pPr marL="0" indent="0">
              <a:buNone/>
            </a:pPr>
            <a:r>
              <a:rPr lang="hr-HR" sz="2000" dirty="0" smtClean="0"/>
              <a:t>A,B </a:t>
            </a:r>
            <a:r>
              <a:rPr lang="hr-HR" sz="2000" dirty="0"/>
              <a:t>– utvrđeni programi</a:t>
            </a:r>
          </a:p>
          <a:p>
            <a:pPr marL="0" indent="0">
              <a:buNone/>
            </a:pPr>
            <a:r>
              <a:rPr lang="hr-HR" sz="2000" dirty="0" smtClean="0"/>
              <a:t>C, D</a:t>
            </a:r>
            <a:r>
              <a:rPr lang="hr-HR" sz="2000" dirty="0"/>
              <a:t>, E, F – prijelazi između nizova stanja</a:t>
            </a:r>
          </a:p>
          <a:p>
            <a:pPr marL="0" indent="0">
              <a:buNone/>
            </a:pPr>
            <a:endParaRPr lang="hr-HR" sz="1600" dirty="0" smtClean="0"/>
          </a:p>
          <a:p>
            <a:pPr marL="0" indent="0">
              <a:buNone/>
            </a:pPr>
            <a:endParaRPr lang="hr-HR" sz="1600" dirty="0"/>
          </a:p>
          <a:p>
            <a:pPr marL="0" indent="0">
              <a:buNone/>
            </a:pPr>
            <a:endParaRPr lang="hr-HR" sz="2000" dirty="0" smtClean="0"/>
          </a:p>
          <a:p>
            <a:pPr marL="0" indent="0">
              <a:buNone/>
            </a:pPr>
            <a:endParaRPr lang="hr-HR" sz="2000" dirty="0"/>
          </a:p>
          <a:p>
            <a:pPr marL="0" indent="0">
              <a:buNone/>
            </a:pPr>
            <a:endParaRPr lang="hr-HR" sz="2000" dirty="0" smtClean="0"/>
          </a:p>
          <a:p>
            <a:pPr marL="0" indent="0">
              <a:buNone/>
            </a:pPr>
            <a:endParaRPr lang="hr-HR" sz="2000" dirty="0"/>
          </a:p>
          <a:p>
            <a:pPr marL="0" indent="0">
              <a:buNone/>
            </a:pPr>
            <a:endParaRPr lang="hr-HR" sz="2000" dirty="0" smtClean="0"/>
          </a:p>
          <a:p>
            <a:pPr marL="0" indent="0">
              <a:buNone/>
            </a:pPr>
            <a:endParaRPr lang="hr-HR" sz="2000" dirty="0"/>
          </a:p>
          <a:p>
            <a:pPr marL="0" indent="0">
              <a:buNone/>
            </a:pPr>
            <a:endParaRPr lang="hr-HR" sz="2000" dirty="0" smtClean="0"/>
          </a:p>
          <a:p>
            <a:pPr marL="0" indent="0">
              <a:buNone/>
            </a:pPr>
            <a:endParaRPr lang="hr-HR" sz="2000" dirty="0"/>
          </a:p>
          <a:p>
            <a:pPr marL="0" indent="0">
              <a:buNone/>
            </a:pPr>
            <a:endParaRPr lang="hr-HR" sz="2000" dirty="0" smtClean="0"/>
          </a:p>
          <a:p>
            <a:pPr marL="0" indent="0">
              <a:buNone/>
            </a:pPr>
            <a:endParaRPr lang="hr-HR" sz="2000" dirty="0"/>
          </a:p>
        </p:txBody>
      </p:sp>
      <p:sp>
        <p:nvSpPr>
          <p:cNvPr id="67" name="Rectangle 66"/>
          <p:cNvSpPr/>
          <p:nvPr/>
        </p:nvSpPr>
        <p:spPr>
          <a:xfrm>
            <a:off x="5281127" y="5766318"/>
            <a:ext cx="1483567" cy="41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pic>
        <p:nvPicPr>
          <p:cNvPr id="4" name="Picture 3"/>
          <p:cNvPicPr>
            <a:picLocks noChangeAspect="1"/>
          </p:cNvPicPr>
          <p:nvPr/>
        </p:nvPicPr>
        <p:blipFill>
          <a:blip r:embed="rId2"/>
          <a:stretch>
            <a:fillRect/>
          </a:stretch>
        </p:blipFill>
        <p:spPr>
          <a:xfrm>
            <a:off x="6358991" y="1230285"/>
            <a:ext cx="5216547" cy="5087994"/>
          </a:xfrm>
          <a:prstGeom prst="rect">
            <a:avLst/>
          </a:prstGeom>
        </p:spPr>
      </p:pic>
    </p:spTree>
    <p:extLst>
      <p:ext uri="{BB962C8B-B14F-4D97-AF65-F5344CB8AC3E}">
        <p14:creationId xmlns:p14="http://schemas.microsoft.com/office/powerpoint/2010/main" val="23419369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lstStyle/>
          <a:p>
            <a:pPr marL="0" indent="0">
              <a:buNone/>
            </a:pPr>
            <a:r>
              <a:rPr lang="hr-HR" sz="2400" b="1" u="sng" dirty="0" smtClean="0"/>
              <a:t>Programi</a:t>
            </a:r>
          </a:p>
          <a:p>
            <a:pPr marL="0" indent="0">
              <a:buNone/>
            </a:pPr>
            <a:endParaRPr lang="hr-HR" sz="800" dirty="0" smtClean="0"/>
          </a:p>
          <a:p>
            <a:pPr marL="0" indent="0">
              <a:buNone/>
            </a:pPr>
            <a:r>
              <a:rPr lang="hr-HR" sz="2400" b="1" i="1" dirty="0" smtClean="0"/>
              <a:t>Programi</a:t>
            </a:r>
            <a:r>
              <a:rPr lang="hr-HR" sz="2400" dirty="0" smtClean="0"/>
              <a:t> </a:t>
            </a:r>
            <a:r>
              <a:rPr lang="hr-HR" sz="2400" dirty="0"/>
              <a:t>su onaj dio organizacije koji je promjenjiv i koji u svakom trenutku „</a:t>
            </a:r>
            <a:r>
              <a:rPr lang="hr-HR" sz="2400" b="1" i="1" dirty="0"/>
              <a:t>t</a:t>
            </a:r>
            <a:r>
              <a:rPr lang="hr-HR" sz="2400" dirty="0" smtClean="0"/>
              <a:t>“ predstavlja </a:t>
            </a:r>
            <a:r>
              <a:rPr lang="hr-HR" sz="2400" dirty="0"/>
              <a:t>trenutno stanje sustava, skup nekih drugih stanja i skup prijelaza iz </a:t>
            </a:r>
            <a:r>
              <a:rPr lang="hr-HR" sz="2400" dirty="0" smtClean="0"/>
              <a:t>trenutnog stanja </a:t>
            </a:r>
            <a:r>
              <a:rPr lang="hr-HR" sz="2400" dirty="0"/>
              <a:t>u stanja koja se razmatraju u </a:t>
            </a:r>
            <a:r>
              <a:rPr lang="hr-HR" sz="2400" dirty="0" smtClean="0"/>
              <a:t>vremenu.</a:t>
            </a:r>
          </a:p>
          <a:p>
            <a:pPr marL="0" indent="0">
              <a:buNone/>
            </a:pPr>
            <a:endParaRPr lang="hr-HR" sz="800" dirty="0" smtClean="0"/>
          </a:p>
          <a:p>
            <a:pPr marL="0" indent="0">
              <a:buNone/>
            </a:pPr>
            <a:r>
              <a:rPr lang="hr-HR" sz="2400" dirty="0" smtClean="0"/>
              <a:t>Razlikuju se tri vrste programa:</a:t>
            </a:r>
          </a:p>
          <a:p>
            <a:pPr marL="0" indent="0">
              <a:buNone/>
            </a:pPr>
            <a:endParaRPr lang="hr-HR" sz="800" dirty="0" smtClean="0"/>
          </a:p>
          <a:p>
            <a:r>
              <a:rPr lang="hr-HR" sz="2400" i="1" dirty="0"/>
              <a:t>kompletni programi </a:t>
            </a:r>
            <a:r>
              <a:rPr lang="hr-HR" sz="2400" dirty="0"/>
              <a:t>– obuhvaćaju sva stanja i prijelaze između njih</a:t>
            </a:r>
          </a:p>
          <a:p>
            <a:r>
              <a:rPr lang="hr-HR" sz="2400" i="1" dirty="0" smtClean="0"/>
              <a:t>potprogrami </a:t>
            </a:r>
            <a:r>
              <a:rPr lang="hr-HR" sz="2400" dirty="0"/>
              <a:t>– obuhvaćaju trenutno stanje i jedan podskup svih mogućih prijelaza</a:t>
            </a:r>
          </a:p>
          <a:p>
            <a:r>
              <a:rPr lang="hr-HR" sz="2400" i="1" dirty="0" smtClean="0"/>
              <a:t>trenutni </a:t>
            </a:r>
            <a:r>
              <a:rPr lang="hr-HR" sz="2400" i="1" dirty="0"/>
              <a:t>programi </a:t>
            </a:r>
            <a:r>
              <a:rPr lang="hr-HR" sz="2400" dirty="0"/>
              <a:t>– obuhvaćaju trenutno stanje zajedno sa svim prijelazima iz </a:t>
            </a:r>
            <a:r>
              <a:rPr lang="hr-HR" sz="2400" dirty="0" smtClean="0"/>
              <a:t>tog stanja</a:t>
            </a:r>
            <a:r>
              <a:rPr lang="hr-HR" sz="2400" dirty="0"/>
              <a:t>.</a:t>
            </a:r>
            <a:endParaRPr lang="hr-HR" sz="2400" dirty="0" smtClean="0"/>
          </a:p>
          <a:p>
            <a:pPr marL="0" indent="0">
              <a:buNone/>
            </a:pPr>
            <a:endParaRPr lang="hr-HR" sz="2400" dirty="0"/>
          </a:p>
        </p:txBody>
      </p:sp>
    </p:spTree>
    <p:extLst>
      <p:ext uri="{BB962C8B-B14F-4D97-AF65-F5344CB8AC3E}">
        <p14:creationId xmlns:p14="http://schemas.microsoft.com/office/powerpoint/2010/main" val="3411231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lnSpcReduction="10000"/>
          </a:bodyPr>
          <a:lstStyle/>
          <a:p>
            <a:pPr marL="0" indent="0">
              <a:buNone/>
            </a:pPr>
            <a:r>
              <a:rPr lang="hr-HR" sz="2400" b="1" u="sng" dirty="0"/>
              <a:t>Z</a:t>
            </a:r>
            <a:r>
              <a:rPr lang="hr-HR" sz="2400" b="1" u="sng" dirty="0" smtClean="0"/>
              <a:t>avisne </a:t>
            </a:r>
            <a:r>
              <a:rPr lang="hr-HR" sz="2400" b="1" u="sng" dirty="0"/>
              <a:t>i </a:t>
            </a:r>
            <a:r>
              <a:rPr lang="hr-HR" sz="2400" b="1" u="sng" dirty="0" smtClean="0"/>
              <a:t>nezavisne veličine sustava </a:t>
            </a:r>
          </a:p>
          <a:p>
            <a:pPr marL="0" indent="0">
              <a:buNone/>
            </a:pPr>
            <a:r>
              <a:rPr lang="hr-HR" sz="2400" b="1" i="1" dirty="0" smtClean="0"/>
              <a:t>Nezavisne</a:t>
            </a:r>
            <a:r>
              <a:rPr lang="hr-HR" sz="2400" dirty="0" smtClean="0"/>
              <a:t> </a:t>
            </a:r>
            <a:r>
              <a:rPr lang="hr-HR" sz="2400" dirty="0"/>
              <a:t>veličine </a:t>
            </a:r>
            <a:r>
              <a:rPr lang="hr-HR" sz="2400" dirty="0" smtClean="0"/>
              <a:t>se mijenjaju </a:t>
            </a:r>
            <a:r>
              <a:rPr lang="hr-HR" sz="2400" dirty="0"/>
              <a:t>nezavisno o promatranom sustavu</a:t>
            </a:r>
            <a:r>
              <a:rPr lang="hr-HR" sz="2400" dirty="0" smtClean="0"/>
              <a:t>, a </a:t>
            </a:r>
            <a:r>
              <a:rPr lang="hr-HR" sz="2400" dirty="0"/>
              <a:t>mijenjanje je posljedica promjena u okolini (okruženju) sustava</a:t>
            </a:r>
            <a:r>
              <a:rPr lang="hr-HR" sz="2400" dirty="0" smtClean="0"/>
              <a:t>. One uzrokuju događaje u sustavu ali su nastale izvan sustava.</a:t>
            </a:r>
          </a:p>
          <a:p>
            <a:pPr marL="0" indent="0">
              <a:buNone/>
            </a:pPr>
            <a:r>
              <a:rPr lang="hr-HR" sz="2400" b="1" i="1" dirty="0" smtClean="0"/>
              <a:t>Zavisne</a:t>
            </a:r>
            <a:r>
              <a:rPr lang="hr-HR" sz="2400" dirty="0" smtClean="0"/>
              <a:t> veličine su one koje ovise o samom sustavu i mijenjaju se zavisno o promatranom sustavu.</a:t>
            </a:r>
          </a:p>
          <a:p>
            <a:pPr marL="0" indent="0">
              <a:buNone/>
            </a:pPr>
            <a:r>
              <a:rPr lang="hr-HR" sz="2400" dirty="0" smtClean="0"/>
              <a:t>Iz </a:t>
            </a:r>
            <a:r>
              <a:rPr lang="hr-HR" sz="2400" dirty="0"/>
              <a:t>toga je </a:t>
            </a:r>
            <a:r>
              <a:rPr lang="hr-HR" sz="2400" dirty="0" smtClean="0"/>
              <a:t>razvidno </a:t>
            </a:r>
            <a:r>
              <a:rPr lang="hr-HR" sz="2400" dirty="0"/>
              <a:t>da </a:t>
            </a:r>
            <a:r>
              <a:rPr lang="hr-HR" sz="2400" dirty="0" smtClean="0"/>
              <a:t>se sustav </a:t>
            </a:r>
            <a:r>
              <a:rPr lang="hr-HR" sz="2400" dirty="0"/>
              <a:t>može kontrolirati izvana na način da se kontroliraju nezavisne varijable i u </a:t>
            </a:r>
            <a:r>
              <a:rPr lang="hr-HR" sz="2400" dirty="0" smtClean="0"/>
              <a:t>tom slučaju </a:t>
            </a:r>
            <a:r>
              <a:rPr lang="hr-HR" sz="2400" dirty="0"/>
              <a:t>postaje </a:t>
            </a:r>
            <a:r>
              <a:rPr lang="hr-HR" sz="2400" b="1" i="1" dirty="0"/>
              <a:t>kontrolirani sustav</a:t>
            </a:r>
            <a:r>
              <a:rPr lang="hr-HR" sz="2400" dirty="0"/>
              <a:t>. </a:t>
            </a:r>
            <a:endParaRPr lang="hr-HR" sz="2400" dirty="0" smtClean="0"/>
          </a:p>
          <a:p>
            <a:pPr marL="0" indent="0">
              <a:buNone/>
            </a:pPr>
            <a:r>
              <a:rPr lang="hr-HR" sz="2400" dirty="0" smtClean="0"/>
              <a:t>Analogno  navedenom</a:t>
            </a:r>
            <a:r>
              <a:rPr lang="hr-HR" sz="2400" dirty="0"/>
              <a:t>, veličine zavisne samo </a:t>
            </a:r>
            <a:r>
              <a:rPr lang="hr-HR" sz="2400" dirty="0" smtClean="0"/>
              <a:t>o promatranom </a:t>
            </a:r>
            <a:r>
              <a:rPr lang="hr-HR" sz="2400" dirty="0"/>
              <a:t>sustavu ne mogu se kontrolirati iz okruženja, te je sustav </a:t>
            </a:r>
            <a:r>
              <a:rPr lang="hr-HR" sz="2400" b="1" i="1" dirty="0"/>
              <a:t>neutralan</a:t>
            </a:r>
            <a:r>
              <a:rPr lang="hr-HR" sz="2400" dirty="0"/>
              <a:t> </a:t>
            </a:r>
            <a:r>
              <a:rPr lang="hr-HR" sz="2400" dirty="0" smtClean="0"/>
              <a:t>s obzirom </a:t>
            </a:r>
            <a:r>
              <a:rPr lang="hr-HR" sz="2400" dirty="0"/>
              <a:t>na promjene izvana, što </a:t>
            </a:r>
            <a:r>
              <a:rPr lang="hr-HR" sz="2400" dirty="0" smtClean="0"/>
              <a:t>ukazuje </a:t>
            </a:r>
            <a:r>
              <a:rPr lang="hr-HR" sz="2400" dirty="0"/>
              <a:t>na važnost </a:t>
            </a:r>
            <a:r>
              <a:rPr lang="hr-HR" sz="2400" i="1" u="sng" dirty="0"/>
              <a:t>određivanja granica </a:t>
            </a:r>
            <a:r>
              <a:rPr lang="hr-HR" sz="2400" i="1" u="sng" dirty="0" smtClean="0"/>
              <a:t>promatranog sustava</a:t>
            </a:r>
            <a:r>
              <a:rPr lang="hr-HR" sz="2400" dirty="0"/>
              <a:t>:</a:t>
            </a:r>
            <a:endParaRPr lang="hr-HR" sz="2400" b="1" dirty="0" smtClean="0"/>
          </a:p>
          <a:p>
            <a:pPr marL="0" indent="0">
              <a:buNone/>
            </a:pPr>
            <a:r>
              <a:rPr lang="hr-HR" sz="2400" b="1" dirty="0" smtClean="0"/>
              <a:t>Sve elemente iz okoline koji se mogu izolirati s gledišta s kojeg se definira sustav treba uključiti u sam sustav.</a:t>
            </a:r>
          </a:p>
          <a:p>
            <a:pPr marL="0" indent="0">
              <a:buNone/>
            </a:pPr>
            <a:r>
              <a:rPr lang="hr-HR" sz="1800" b="1" dirty="0" smtClean="0"/>
              <a:t>Napomena! </a:t>
            </a:r>
            <a:r>
              <a:rPr lang="hr-HR" sz="1800" dirty="0" smtClean="0"/>
              <a:t>Pri tom treba uzeti u obzir da se takvim uključivanjem ne naruše sustavi iz okoline.</a:t>
            </a:r>
            <a:endParaRPr lang="hr-HR" sz="1800" dirty="0"/>
          </a:p>
        </p:txBody>
      </p:sp>
    </p:spTree>
    <p:extLst>
      <p:ext uri="{BB962C8B-B14F-4D97-AF65-F5344CB8AC3E}">
        <p14:creationId xmlns:p14="http://schemas.microsoft.com/office/powerpoint/2010/main" val="39335549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fontScale="85000" lnSpcReduction="10000"/>
          </a:bodyPr>
          <a:lstStyle/>
          <a:p>
            <a:pPr marL="0" indent="0">
              <a:buNone/>
            </a:pPr>
            <a:r>
              <a:rPr lang="hr-HR" sz="2400" dirty="0"/>
              <a:t>S</a:t>
            </a:r>
            <a:r>
              <a:rPr lang="hr-HR" sz="2400" dirty="0" smtClean="0"/>
              <a:t>ustav </a:t>
            </a:r>
            <a:r>
              <a:rPr lang="hr-HR" sz="2400" dirty="0"/>
              <a:t>može sadržati beskonačno mnogo elemenata, te se </a:t>
            </a:r>
            <a:r>
              <a:rPr lang="hr-HR" sz="2400" b="1" u="sng" dirty="0"/>
              <a:t>za </a:t>
            </a:r>
            <a:r>
              <a:rPr lang="hr-HR" sz="2400" b="1" u="sng" dirty="0" smtClean="0"/>
              <a:t>jasno definiranje </a:t>
            </a:r>
            <a:r>
              <a:rPr lang="hr-HR" sz="2400" b="1" u="sng" dirty="0"/>
              <a:t>mora </a:t>
            </a:r>
            <a:r>
              <a:rPr lang="hr-HR" sz="2400" b="1" u="sng" dirty="0" smtClean="0"/>
              <a:t>utvrditi</a:t>
            </a:r>
            <a:r>
              <a:rPr lang="hr-HR" sz="2400" dirty="0" smtClean="0"/>
              <a:t>: </a:t>
            </a:r>
          </a:p>
          <a:p>
            <a:r>
              <a:rPr lang="hr-HR" sz="2400" dirty="0" smtClean="0"/>
              <a:t>objekt istraživanja</a:t>
            </a:r>
          </a:p>
          <a:p>
            <a:r>
              <a:rPr lang="hr-HR" sz="2400" dirty="0" smtClean="0"/>
              <a:t>odrediti gledište </a:t>
            </a:r>
          </a:p>
          <a:p>
            <a:r>
              <a:rPr lang="hr-HR" sz="2400" dirty="0" smtClean="0"/>
              <a:t>definirati </a:t>
            </a:r>
            <a:r>
              <a:rPr lang="hr-HR" sz="2400" dirty="0"/>
              <a:t>veličine koje </a:t>
            </a:r>
            <a:r>
              <a:rPr lang="hr-HR" sz="2400" dirty="0" smtClean="0"/>
              <a:t>će se </a:t>
            </a:r>
            <a:r>
              <a:rPr lang="hr-HR" sz="2400" dirty="0"/>
              <a:t>promatrati </a:t>
            </a:r>
            <a:r>
              <a:rPr lang="hr-HR" sz="2400" dirty="0" smtClean="0"/>
              <a:t>i</a:t>
            </a:r>
          </a:p>
          <a:p>
            <a:r>
              <a:rPr lang="hr-HR" sz="2400" dirty="0" smtClean="0"/>
              <a:t>na </a:t>
            </a:r>
            <a:r>
              <a:rPr lang="hr-HR" sz="2400" dirty="0"/>
              <a:t>kojoj razini razlučivosti će se one promatrati (pri tom se uzima u obzir </a:t>
            </a:r>
            <a:r>
              <a:rPr lang="hr-HR" sz="2400" dirty="0" smtClean="0"/>
              <a:t>i frekvencija </a:t>
            </a:r>
            <a:r>
              <a:rPr lang="hr-HR" sz="2400" dirty="0"/>
              <a:t>uzimanja uzoraka). </a:t>
            </a:r>
            <a:endParaRPr lang="hr-HR" sz="2400" dirty="0" smtClean="0"/>
          </a:p>
          <a:p>
            <a:pPr marL="0" indent="0">
              <a:buNone/>
            </a:pPr>
            <a:endParaRPr lang="hr-HR" sz="900" dirty="0" smtClean="0"/>
          </a:p>
          <a:p>
            <a:pPr marL="0" indent="0">
              <a:buNone/>
            </a:pPr>
            <a:r>
              <a:rPr lang="hr-HR" sz="2400" b="1" u="sng" dirty="0"/>
              <a:t>S</a:t>
            </a:r>
            <a:r>
              <a:rPr lang="hr-HR" sz="2400" b="1" u="sng" dirty="0" smtClean="0"/>
              <a:t>ustav se može </a:t>
            </a:r>
            <a:r>
              <a:rPr lang="hr-HR" sz="2400" b="1" u="sng" dirty="0"/>
              <a:t>definirati s četiri osnovna </a:t>
            </a:r>
            <a:r>
              <a:rPr lang="hr-HR" sz="2400" b="1" u="sng" dirty="0" smtClean="0"/>
              <a:t>svojstva</a:t>
            </a:r>
            <a:r>
              <a:rPr lang="hr-HR" sz="2400" dirty="0" smtClean="0"/>
              <a:t>: </a:t>
            </a:r>
          </a:p>
          <a:p>
            <a:r>
              <a:rPr lang="hr-HR" sz="2400" dirty="0" smtClean="0"/>
              <a:t>promatrani </a:t>
            </a:r>
            <a:r>
              <a:rPr lang="hr-HR" sz="2400" dirty="0"/>
              <a:t>skup veličina, </a:t>
            </a:r>
            <a:endParaRPr lang="hr-HR" sz="2400" dirty="0" smtClean="0"/>
          </a:p>
          <a:p>
            <a:r>
              <a:rPr lang="hr-HR" sz="2400" dirty="0" smtClean="0"/>
              <a:t>razina </a:t>
            </a:r>
            <a:r>
              <a:rPr lang="hr-HR" sz="2400" dirty="0"/>
              <a:t>razlučivanja, </a:t>
            </a:r>
            <a:endParaRPr lang="hr-HR" sz="2400" dirty="0" smtClean="0"/>
          </a:p>
          <a:p>
            <a:r>
              <a:rPr lang="hr-HR" sz="2400" dirty="0" smtClean="0"/>
              <a:t>vremenski </a:t>
            </a:r>
            <a:r>
              <a:rPr lang="hr-HR" sz="2400" dirty="0"/>
              <a:t>invarijantne </a:t>
            </a:r>
            <a:r>
              <a:rPr lang="hr-HR" sz="2400" dirty="0" smtClean="0"/>
              <a:t>relacije između </a:t>
            </a:r>
            <a:r>
              <a:rPr lang="hr-HR" sz="2400" dirty="0"/>
              <a:t>promatranih veličina, </a:t>
            </a:r>
            <a:r>
              <a:rPr lang="hr-HR" sz="2400" dirty="0" smtClean="0"/>
              <a:t>te</a:t>
            </a:r>
          </a:p>
          <a:p>
            <a:r>
              <a:rPr lang="hr-HR" sz="2400" dirty="0" smtClean="0"/>
              <a:t>karakteristike (svojstva) koje </a:t>
            </a:r>
            <a:r>
              <a:rPr lang="hr-HR" sz="2400" dirty="0"/>
              <a:t>određuju te </a:t>
            </a:r>
            <a:r>
              <a:rPr lang="hr-HR" sz="2400" dirty="0" smtClean="0"/>
              <a:t>relacije.</a:t>
            </a:r>
          </a:p>
          <a:p>
            <a:pPr marL="0" indent="0">
              <a:buNone/>
            </a:pPr>
            <a:endParaRPr lang="hr-HR" sz="900" dirty="0" smtClean="0"/>
          </a:p>
          <a:p>
            <a:pPr marL="0" indent="0">
              <a:buNone/>
            </a:pPr>
            <a:r>
              <a:rPr lang="hr-HR" sz="2400" dirty="0" smtClean="0"/>
              <a:t>Iz toga </a:t>
            </a:r>
            <a:r>
              <a:rPr lang="hr-HR" sz="2400" dirty="0"/>
              <a:t>je </a:t>
            </a:r>
            <a:r>
              <a:rPr lang="hr-HR" sz="2400" dirty="0" smtClean="0"/>
              <a:t>moguće razlučiti </a:t>
            </a:r>
            <a:r>
              <a:rPr lang="hr-HR" sz="2400" dirty="0"/>
              <a:t>kakvo će biti njegovo ponašanje s određenog točno utvrđenog gledišta.</a:t>
            </a:r>
          </a:p>
        </p:txBody>
      </p:sp>
    </p:spTree>
    <p:extLst>
      <p:ext uri="{BB962C8B-B14F-4D97-AF65-F5344CB8AC3E}">
        <p14:creationId xmlns:p14="http://schemas.microsoft.com/office/powerpoint/2010/main" val="17767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lnSpcReduction="10000"/>
          </a:bodyPr>
          <a:lstStyle/>
          <a:p>
            <a:pPr marL="0" indent="0">
              <a:buNone/>
            </a:pPr>
            <a:r>
              <a:rPr lang="hr-HR" sz="2400" b="1" u="sng" dirty="0" smtClean="0"/>
              <a:t>Temeljne definicije za istraživanje sustava</a:t>
            </a:r>
            <a:r>
              <a:rPr lang="hr-HR" sz="2400" dirty="0" smtClean="0"/>
              <a:t> (Klir-ov obrazac)</a:t>
            </a:r>
            <a:endParaRPr lang="hr-HR" sz="2400" b="1" u="sng" dirty="0" smtClean="0"/>
          </a:p>
          <a:p>
            <a:pPr marL="0" indent="0">
              <a:buNone/>
            </a:pPr>
            <a:endParaRPr lang="hr-HR" sz="800" b="1" u="sng" dirty="0" smtClean="0"/>
          </a:p>
          <a:p>
            <a:pPr marL="457200" indent="-457200">
              <a:buFont typeface="+mj-lt"/>
              <a:buAutoNum type="arabicPeriod"/>
            </a:pPr>
            <a:r>
              <a:rPr lang="hr-HR" sz="2400" dirty="0" smtClean="0"/>
              <a:t>Sustav je skup promatranih veličina s odgovarajućom razinom razlučivanja</a:t>
            </a:r>
          </a:p>
          <a:p>
            <a:pPr marL="457200" indent="-457200">
              <a:buFont typeface="+mj-lt"/>
              <a:buAutoNum type="arabicPeriod"/>
            </a:pPr>
            <a:r>
              <a:rPr lang="hr-HR" sz="2400" dirty="0" smtClean="0"/>
              <a:t>Sustav je skup vremenskih promjena veličina koje se promatraju, (aktivnost)</a:t>
            </a:r>
          </a:p>
          <a:p>
            <a:pPr marL="457200" indent="-457200">
              <a:buFont typeface="+mj-lt"/>
              <a:buAutoNum type="arabicPeriod"/>
            </a:pPr>
            <a:r>
              <a:rPr lang="hr-HR" sz="2400" dirty="0" smtClean="0"/>
              <a:t>Sustav je dani vremenski nepromijenjeni odnos između trenutnih i/ili prošlih i/ili budućih vrijednosti promatranih veličina, (ponašanje sustava)</a:t>
            </a:r>
          </a:p>
          <a:p>
            <a:pPr marL="457200" indent="-457200">
              <a:buFont typeface="+mj-lt"/>
              <a:buAutoNum type="arabicPeriod"/>
            </a:pPr>
            <a:r>
              <a:rPr lang="hr-HR" sz="2400" dirty="0" smtClean="0"/>
              <a:t>Sustav je dani skup elemenata, njihovog permanentnog ponašanja i skup spona među elementima i između elemenata i okoline, (UC struktura)</a:t>
            </a:r>
          </a:p>
          <a:p>
            <a:pPr marL="457200" indent="-457200">
              <a:buFont typeface="+mj-lt"/>
              <a:buAutoNum type="arabicPeriod"/>
            </a:pPr>
            <a:r>
              <a:rPr lang="hr-HR" sz="2400" dirty="0" smtClean="0"/>
              <a:t>Sustav je skup stanja i skup prijelaza između tih stanja, (ST struktura)</a:t>
            </a:r>
          </a:p>
          <a:p>
            <a:pPr marL="0" indent="0">
              <a:buNone/>
            </a:pPr>
            <a:endParaRPr lang="hr-HR" sz="800" dirty="0" smtClean="0"/>
          </a:p>
          <a:p>
            <a:pPr marL="0" indent="0">
              <a:buNone/>
            </a:pPr>
            <a:r>
              <a:rPr lang="hr-HR" sz="2400" b="1" dirty="0" smtClean="0"/>
              <a:t>Sustav je definiran bilo kojom kombinacijom navedenih definicija.</a:t>
            </a:r>
          </a:p>
          <a:p>
            <a:pPr marL="0" indent="0">
              <a:buNone/>
            </a:pPr>
            <a:r>
              <a:rPr lang="hr-HR" sz="2400" b="1" i="1" dirty="0" smtClean="0"/>
              <a:t>Procesni brodski sustavi </a:t>
            </a:r>
            <a:r>
              <a:rPr lang="hr-HR" sz="2400" dirty="0" smtClean="0"/>
              <a:t>mogu se definirati primjenom opće teorije sustava na način da se za svaki sustav prikaže UC i ST struktura.</a:t>
            </a:r>
            <a:endParaRPr lang="hr-HR" sz="2400" dirty="0"/>
          </a:p>
        </p:txBody>
      </p:sp>
    </p:spTree>
    <p:extLst>
      <p:ext uri="{BB962C8B-B14F-4D97-AF65-F5344CB8AC3E}">
        <p14:creationId xmlns:p14="http://schemas.microsoft.com/office/powerpoint/2010/main" val="3319490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800" dirty="0" smtClean="0"/>
              <a:t>Uvod</a:t>
            </a:r>
            <a:endParaRPr lang="hr-HR" sz="2800" dirty="0"/>
          </a:p>
        </p:txBody>
      </p:sp>
      <p:sp>
        <p:nvSpPr>
          <p:cNvPr id="3" name="Content Placeholder 2"/>
          <p:cNvSpPr>
            <a:spLocks noGrp="1"/>
          </p:cNvSpPr>
          <p:nvPr>
            <p:ph idx="1"/>
          </p:nvPr>
        </p:nvSpPr>
        <p:spPr>
          <a:xfrm>
            <a:off x="838200" y="1230284"/>
            <a:ext cx="10515600" cy="4946679"/>
          </a:xfrm>
        </p:spPr>
        <p:txBody>
          <a:bodyPr/>
          <a:lstStyle/>
          <a:p>
            <a:pPr marL="0" indent="0">
              <a:buNone/>
            </a:pPr>
            <a:r>
              <a:rPr lang="hr-HR" dirty="0" smtClean="0"/>
              <a:t>Slijedne informacijske interakcije:</a:t>
            </a:r>
          </a:p>
          <a:p>
            <a:pPr lvl="1"/>
            <a:r>
              <a:rPr lang="hr-HR" dirty="0" smtClean="0"/>
              <a:t>refleksne (npr. odmicanje ruke u doticaju s vrelom površinom)</a:t>
            </a:r>
          </a:p>
          <a:p>
            <a:pPr lvl="1"/>
            <a:r>
              <a:rPr lang="hr-HR" dirty="0"/>
              <a:t>s</a:t>
            </a:r>
            <a:r>
              <a:rPr lang="hr-HR" dirty="0" smtClean="0"/>
              <a:t>vjesne (npr. po dojavi o požaru svjesnu uzmicanje)</a:t>
            </a:r>
          </a:p>
          <a:p>
            <a:pPr marL="0" lvl="1" indent="0">
              <a:buNone/>
            </a:pPr>
            <a:endParaRPr lang="hr-HR" dirty="0" smtClean="0"/>
          </a:p>
          <a:p>
            <a:pPr marL="0" lvl="1" indent="0">
              <a:buNone/>
            </a:pPr>
            <a:r>
              <a:rPr lang="hr-HR" sz="2800" b="1" dirty="0" smtClean="0"/>
              <a:t>Odložive </a:t>
            </a:r>
            <a:r>
              <a:rPr lang="hr-HR" sz="2800" dirty="0" smtClean="0"/>
              <a:t>informacijske interakcije:</a:t>
            </a:r>
          </a:p>
          <a:p>
            <a:pPr marL="800100" lvl="2" indent="-342900"/>
            <a:r>
              <a:rPr lang="hr-HR" sz="2400" dirty="0" smtClean="0"/>
              <a:t>nesvjesne (genetičke – zapisane u genima i psihofizičke – zapisane u ljudskoj psihi)</a:t>
            </a:r>
          </a:p>
          <a:p>
            <a:pPr marL="800100" lvl="2" indent="-342900"/>
            <a:r>
              <a:rPr lang="hr-HR" sz="2400" dirty="0" smtClean="0"/>
              <a:t>Kognitivne (</a:t>
            </a:r>
            <a:r>
              <a:rPr lang="hr-HR" sz="2400" b="1" dirty="0" smtClean="0"/>
              <a:t>umne</a:t>
            </a:r>
            <a:r>
              <a:rPr lang="hr-HR" sz="2400" dirty="0" smtClean="0"/>
              <a:t>), (psihološke, sociološke, </a:t>
            </a:r>
            <a:r>
              <a:rPr lang="hr-HR" sz="2400" b="1" dirty="0" smtClean="0"/>
              <a:t>tehnološke</a:t>
            </a:r>
            <a:r>
              <a:rPr lang="hr-HR" sz="2400" dirty="0" smtClean="0"/>
              <a:t>, …)</a:t>
            </a:r>
            <a:endParaRPr lang="hr-HR" sz="2400" dirty="0"/>
          </a:p>
          <a:p>
            <a:pPr marL="0" lvl="2" indent="0">
              <a:buNone/>
            </a:pPr>
            <a:endParaRPr lang="hr-HR" sz="2400" dirty="0" smtClean="0"/>
          </a:p>
          <a:p>
            <a:pPr marL="0" lvl="2" indent="0">
              <a:buNone/>
            </a:pPr>
            <a:r>
              <a:rPr lang="hr-HR" sz="2400" dirty="0" smtClean="0"/>
              <a:t>Predmet proučavanja: </a:t>
            </a:r>
          </a:p>
          <a:p>
            <a:pPr marL="0" lvl="2" indent="0">
              <a:buNone/>
            </a:pPr>
            <a:r>
              <a:rPr lang="hr-HR" sz="2400" b="1" dirty="0" smtClean="0"/>
              <a:t>TEHNOLOŠKE UMNE ODLOŽIVE INFORMACIJSKE INTERAKCIJE</a:t>
            </a:r>
            <a:endParaRPr lang="hr-HR" sz="2400" dirty="0" smtClean="0"/>
          </a:p>
        </p:txBody>
      </p:sp>
    </p:spTree>
    <p:extLst>
      <p:ext uri="{BB962C8B-B14F-4D97-AF65-F5344CB8AC3E}">
        <p14:creationId xmlns:p14="http://schemas.microsoft.com/office/powerpoint/2010/main" val="833471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30284"/>
                <a:ext cx="10515600" cy="4946679"/>
              </a:xfrm>
            </p:spPr>
            <p:txBody>
              <a:bodyPr>
                <a:normAutofit fontScale="92500" lnSpcReduction="10000"/>
              </a:bodyPr>
              <a:lstStyle/>
              <a:p>
                <a:pPr marL="0" indent="0">
                  <a:buNone/>
                </a:pPr>
                <a:r>
                  <a:rPr lang="hr-HR" sz="2400" b="1" u="sng" dirty="0" smtClean="0"/>
                  <a:t>Temeljne definicije za istraživanje sustava izražene u matematičkom obliku</a:t>
                </a:r>
                <a:r>
                  <a:rPr lang="hr-HR" sz="1900" dirty="0" smtClean="0"/>
                  <a:t> </a:t>
                </a:r>
              </a:p>
              <a:p>
                <a:pPr marL="0" indent="0">
                  <a:buNone/>
                </a:pPr>
                <a:r>
                  <a:rPr lang="hr-HR" sz="2000" b="1" dirty="0" smtClean="0"/>
                  <a:t>1.</a:t>
                </a:r>
                <a:r>
                  <a:rPr lang="hr-HR" sz="2000" dirty="0" smtClean="0"/>
                  <a:t> Sustav je skup promatranih veličina (kvantiteta) s odgovarajućom razinom razlučivanja. Definira se s tri člana (</a:t>
                </a:r>
                <a:r>
                  <a:rPr lang="hr-HR" sz="2000" dirty="0" err="1" smtClean="0"/>
                  <a:t>X,t,L</a:t>
                </a:r>
                <a:r>
                  <a:rPr lang="hr-HR" sz="2000" dirty="0" smtClean="0"/>
                  <a:t>), gdje je X= {x</a:t>
                </a:r>
                <a:r>
                  <a:rPr lang="hr-HR" sz="1200" dirty="0" smtClean="0"/>
                  <a:t>1</a:t>
                </a:r>
                <a:r>
                  <a:rPr lang="hr-HR" sz="2000" dirty="0" smtClean="0"/>
                  <a:t>, x</a:t>
                </a:r>
                <a:r>
                  <a:rPr lang="hr-HR" sz="1200" dirty="0" smtClean="0"/>
                  <a:t>2</a:t>
                </a:r>
                <a:r>
                  <a:rPr lang="hr-HR" sz="2000" dirty="0" smtClean="0"/>
                  <a:t>,...,</a:t>
                </a:r>
                <a:r>
                  <a:rPr lang="hr-HR" sz="2000" dirty="0" err="1" smtClean="0"/>
                  <a:t>x</a:t>
                </a:r>
                <a:r>
                  <a:rPr lang="hr-HR" sz="1200" dirty="0" err="1" smtClean="0"/>
                  <a:t>n</a:t>
                </a:r>
                <a:r>
                  <a:rPr lang="hr-HR" sz="2000" dirty="0" smtClean="0"/>
                  <a:t>) skup veličina, L= {X</a:t>
                </a:r>
                <a:r>
                  <a:rPr lang="hr-HR" sz="1200" dirty="0" smtClean="0"/>
                  <a:t>1</a:t>
                </a:r>
                <a:r>
                  <a:rPr lang="hr-HR" sz="2000" dirty="0" smtClean="0"/>
                  <a:t>, X</a:t>
                </a:r>
                <a:r>
                  <a:rPr lang="hr-HR" sz="1200" dirty="0" smtClean="0"/>
                  <a:t>2</a:t>
                </a:r>
                <a:r>
                  <a:rPr lang="hr-HR" sz="2000" dirty="0" smtClean="0"/>
                  <a:t>,…,</a:t>
                </a:r>
                <a:r>
                  <a:rPr lang="hr-HR" sz="2000" dirty="0" err="1" smtClean="0"/>
                  <a:t>X</a:t>
                </a:r>
                <a:r>
                  <a:rPr lang="hr-HR" sz="1200" dirty="0" err="1" smtClean="0"/>
                  <a:t>n</a:t>
                </a:r>
                <a:r>
                  <a:rPr lang="hr-HR" sz="2000" dirty="0" smtClean="0"/>
                  <a:t>, T} razina rezolucije i t= vrijeme</a:t>
                </a:r>
              </a:p>
              <a:p>
                <a:pPr marL="0" indent="0">
                  <a:buNone/>
                </a:pPr>
                <a:r>
                  <a:rPr lang="hr-HR" sz="2000" b="1" dirty="0" smtClean="0"/>
                  <a:t>2.</a:t>
                </a:r>
                <a:r>
                  <a:rPr lang="hr-HR" sz="2000" dirty="0" smtClean="0"/>
                  <a:t> Sustav </a:t>
                </a:r>
                <a:r>
                  <a:rPr lang="hr-HR" sz="2000" dirty="0"/>
                  <a:t>je skup vremenskih promjena veličina koje se promatraju (aktivnost sustava). Definira se jednim članom (M), gdje je M skup n-ova; M= </a:t>
                </a:r>
                <a:r>
                  <a:rPr lang="hr-HR" sz="2000" dirty="0" smtClean="0"/>
                  <a:t>{(x</a:t>
                </a:r>
                <a:r>
                  <a:rPr lang="hr-HR" sz="1200" dirty="0" smtClean="0"/>
                  <a:t>1</a:t>
                </a:r>
                <a:r>
                  <a:rPr lang="hr-HR" sz="2000" dirty="0" smtClean="0"/>
                  <a:t>(t</a:t>
                </a:r>
                <a:r>
                  <a:rPr lang="hr-HR" sz="2000" dirty="0"/>
                  <a:t>),x</a:t>
                </a:r>
                <a:r>
                  <a:rPr lang="hr-HR" sz="1200" dirty="0"/>
                  <a:t>2</a:t>
                </a:r>
                <a:r>
                  <a:rPr lang="hr-HR" sz="2000" dirty="0"/>
                  <a:t>(t),...,</a:t>
                </a:r>
                <a:r>
                  <a:rPr lang="hr-HR" sz="2000" dirty="0" err="1"/>
                  <a:t>x</a:t>
                </a:r>
                <a:r>
                  <a:rPr lang="hr-HR" sz="1200" dirty="0" err="1"/>
                  <a:t>n</a:t>
                </a:r>
                <a:r>
                  <a:rPr lang="hr-HR" sz="2000" dirty="0"/>
                  <a:t>(t</a:t>
                </a:r>
                <a:r>
                  <a:rPr lang="hr-HR" sz="2000" dirty="0" smtClean="0"/>
                  <a:t>))│t </a:t>
                </a:r>
                <a:r>
                  <a:rPr lang="el-GR" sz="2000" dirty="0" smtClean="0"/>
                  <a:t>ϵ</a:t>
                </a:r>
                <a:r>
                  <a:rPr lang="hr-HR" sz="2000" dirty="0" smtClean="0"/>
                  <a:t> T, x</a:t>
                </a:r>
                <a:r>
                  <a:rPr lang="hr-HR" sz="1200" dirty="0" smtClean="0"/>
                  <a:t>1</a:t>
                </a:r>
                <a:r>
                  <a:rPr lang="hr-HR" sz="2000" dirty="0" smtClean="0"/>
                  <a:t>(t) </a:t>
                </a:r>
                <a:r>
                  <a:rPr lang="el-GR" sz="2000" dirty="0" smtClean="0"/>
                  <a:t>ϵ</a:t>
                </a:r>
                <a:r>
                  <a:rPr lang="hr-HR" sz="2000" dirty="0" smtClean="0"/>
                  <a:t> </a:t>
                </a:r>
                <a:r>
                  <a:rPr lang="hr-HR" sz="2000" dirty="0" err="1" smtClean="0"/>
                  <a:t>X</a:t>
                </a:r>
                <a:r>
                  <a:rPr lang="hr-HR" sz="1200" dirty="0" err="1" smtClean="0"/>
                  <a:t>i</a:t>
                </a:r>
                <a:r>
                  <a:rPr lang="hr-HR" sz="2000" dirty="0" smtClean="0"/>
                  <a:t> za sve i=1,2</a:t>
                </a:r>
                <a:r>
                  <a:rPr lang="hr-HR" sz="2000" dirty="0"/>
                  <a:t>,...,</a:t>
                </a:r>
                <a:r>
                  <a:rPr lang="hr-HR" sz="2000" dirty="0" smtClean="0"/>
                  <a:t>n} </a:t>
                </a:r>
                <a:endParaRPr lang="hr-HR" sz="2000" dirty="0"/>
              </a:p>
              <a:p>
                <a:pPr marL="0" indent="0">
                  <a:buNone/>
                </a:pPr>
                <a:r>
                  <a:rPr lang="hr-HR" sz="2000" b="1" dirty="0" smtClean="0"/>
                  <a:t>3.</a:t>
                </a:r>
                <a:r>
                  <a:rPr lang="hr-HR" sz="2000" dirty="0" smtClean="0"/>
                  <a:t> Sustav </a:t>
                </a:r>
                <a:r>
                  <a:rPr lang="hr-HR" sz="2000" dirty="0"/>
                  <a:t>je dani vremenski nepromijenjeni odnos između trenutnih i/ili prošlih i/ili budućih vrijednosti promatranih veličina (ponašanje sustava). Definira se jednim članom (R(P</a:t>
                </a:r>
                <a:r>
                  <a:rPr lang="hr-HR" sz="1200" dirty="0"/>
                  <a:t>1</a:t>
                </a:r>
                <a:r>
                  <a:rPr lang="hr-HR" sz="2000" dirty="0"/>
                  <a:t>,P</a:t>
                </a:r>
                <a:r>
                  <a:rPr lang="hr-HR" sz="1200" dirty="0"/>
                  <a:t>2</a:t>
                </a:r>
                <a:r>
                  <a:rPr lang="hr-HR" sz="2000" dirty="0"/>
                  <a:t>,...,P</a:t>
                </a:r>
                <a:r>
                  <a:rPr lang="hr-HR" sz="1200" dirty="0"/>
                  <a:t>m</a:t>
                </a:r>
                <a:r>
                  <a:rPr lang="hr-HR" sz="2000" dirty="0"/>
                  <a:t>)), gdje je R relacija definirana </a:t>
                </a:r>
                <a:r>
                  <a:rPr lang="hr-HR" sz="2000" dirty="0" smtClean="0"/>
                  <a:t>na </a:t>
                </a:r>
                <a14:m>
                  <m:oMath xmlns:m="http://schemas.openxmlformats.org/officeDocument/2006/math">
                    <m:sSubSup>
                      <m:sSubSupPr>
                        <m:ctrlPr>
                          <a:rPr lang="hr-HR" sz="2000" i="1" smtClean="0">
                            <a:latin typeface="Cambria Math" panose="02040503050406030204" pitchFamily="18" charset="0"/>
                          </a:rPr>
                        </m:ctrlPr>
                      </m:sSubSupPr>
                      <m:e>
                        <m:r>
                          <a:rPr lang="hr-HR" sz="2000" b="0" i="1" smtClean="0">
                            <a:latin typeface="Cambria Math" panose="02040503050406030204" pitchFamily="18" charset="0"/>
                          </a:rPr>
                          <m:t>𝑋</m:t>
                        </m:r>
                      </m:e>
                      <m:sub>
                        <m:r>
                          <a:rPr lang="hr-HR" sz="2000" b="0" i="1" smtClean="0">
                            <a:latin typeface="Cambria Math" panose="02040503050406030204" pitchFamily="18" charset="0"/>
                          </a:rPr>
                          <m:t>𝑗</m:t>
                        </m:r>
                        <m:r>
                          <a:rPr lang="hr-HR" sz="2000" b="0" i="1" smtClean="0">
                            <a:latin typeface="Cambria Math" panose="02040503050406030204" pitchFamily="18" charset="0"/>
                          </a:rPr>
                          <m:t>=1</m:t>
                        </m:r>
                      </m:sub>
                      <m:sup>
                        <m:r>
                          <a:rPr lang="hr-HR" sz="2000" b="0" i="1" smtClean="0">
                            <a:latin typeface="Cambria Math" panose="02040503050406030204" pitchFamily="18" charset="0"/>
                          </a:rPr>
                          <m:t>𝑚</m:t>
                        </m:r>
                      </m:sup>
                    </m:sSubSup>
                  </m:oMath>
                </a14:m>
                <a:r>
                  <a:rPr lang="hr-HR" sz="2000" dirty="0" smtClean="0"/>
                  <a:t> </a:t>
                </a:r>
                <a14:m>
                  <m:oMath xmlns:m="http://schemas.openxmlformats.org/officeDocument/2006/math">
                    <m:sSub>
                      <m:sSubPr>
                        <m:ctrlPr>
                          <a:rPr lang="hr-HR" sz="2000" i="1" dirty="0" smtClean="0">
                            <a:latin typeface="Cambria Math" panose="02040503050406030204" pitchFamily="18" charset="0"/>
                          </a:rPr>
                        </m:ctrlPr>
                      </m:sSubPr>
                      <m:e>
                        <m:r>
                          <a:rPr lang="hr-HR" sz="2000" b="0" i="1" dirty="0" smtClean="0">
                            <a:latin typeface="Cambria Math" panose="02040503050406030204" pitchFamily="18" charset="0"/>
                          </a:rPr>
                          <m:t>𝑃</m:t>
                        </m:r>
                      </m:e>
                      <m:sub>
                        <m:r>
                          <a:rPr lang="hr-HR" sz="2000" b="0" i="1" dirty="0" smtClean="0">
                            <a:latin typeface="Cambria Math" panose="02040503050406030204" pitchFamily="18" charset="0"/>
                          </a:rPr>
                          <m:t>𝑗</m:t>
                        </m:r>
                      </m:sub>
                    </m:sSub>
                  </m:oMath>
                </a14:m>
                <a:r>
                  <a:rPr lang="hr-HR" sz="2000" dirty="0" smtClean="0"/>
                  <a:t> i </a:t>
                </a:r>
                <a:r>
                  <a:rPr lang="hr-HR" sz="2000" dirty="0" err="1"/>
                  <a:t>P</a:t>
                </a:r>
                <a:r>
                  <a:rPr lang="hr-HR" sz="1200" dirty="0" err="1"/>
                  <a:t>j</a:t>
                </a:r>
                <a:r>
                  <a:rPr lang="hr-HR" sz="2000" dirty="0"/>
                  <a:t>=</a:t>
                </a:r>
                <a:r>
                  <a:rPr lang="hr-HR" sz="2000" i="1" dirty="0" err="1"/>
                  <a:t>X</a:t>
                </a:r>
                <a:r>
                  <a:rPr lang="hr-HR" sz="1200" dirty="0" err="1"/>
                  <a:t>i</a:t>
                </a:r>
                <a:r>
                  <a:rPr lang="hr-HR" sz="2000" dirty="0"/>
                  <a:t> ako je </a:t>
                </a:r>
                <a:r>
                  <a:rPr lang="hr-HR" sz="2000" i="1" dirty="0" smtClean="0"/>
                  <a:t>j </a:t>
                </a:r>
                <a:r>
                  <a:rPr lang="hr-HR" sz="1500" dirty="0" smtClean="0"/>
                  <a:t>↔</a:t>
                </a:r>
                <a:r>
                  <a:rPr lang="hr-HR" sz="2000" dirty="0" smtClean="0"/>
                  <a:t> (</a:t>
                </a:r>
                <a:r>
                  <a:rPr lang="hr-HR" sz="2000" dirty="0"/>
                  <a:t>i, </a:t>
                </a:r>
                <a:r>
                  <a:rPr lang="el-GR" sz="2000" dirty="0"/>
                  <a:t>β) </a:t>
                </a:r>
                <a:r>
                  <a:rPr lang="hr-HR" sz="2000" dirty="0"/>
                  <a:t>za neke </a:t>
                </a:r>
                <a:r>
                  <a:rPr lang="el-GR" sz="2000" dirty="0"/>
                  <a:t>β, </a:t>
                </a:r>
                <a:r>
                  <a:rPr lang="hr-HR" sz="2000" dirty="0"/>
                  <a:t>ili </a:t>
                </a:r>
                <a:r>
                  <a:rPr lang="hr-HR" sz="2000" dirty="0" smtClean="0"/>
                  <a:t>s </a:t>
                </a:r>
                <a:r>
                  <a:rPr lang="hr-HR" sz="2000" dirty="0"/>
                  <a:t>dva člana (R(P</a:t>
                </a:r>
                <a:r>
                  <a:rPr lang="hr-HR" sz="1200" dirty="0"/>
                  <a:t>1</a:t>
                </a:r>
                <a:r>
                  <a:rPr lang="hr-HR" sz="2000" dirty="0"/>
                  <a:t>,P</a:t>
                </a:r>
                <a:r>
                  <a:rPr lang="hr-HR" sz="1200" dirty="0"/>
                  <a:t>2</a:t>
                </a:r>
                <a:r>
                  <a:rPr lang="hr-HR" sz="2000" dirty="0"/>
                  <a:t>,...,P</a:t>
                </a:r>
                <a:r>
                  <a:rPr lang="hr-HR" sz="1200" dirty="0"/>
                  <a:t>m</a:t>
                </a:r>
                <a:r>
                  <a:rPr lang="hr-HR" sz="2000" dirty="0" smtClean="0"/>
                  <a:t>), </a:t>
                </a:r>
                <a:r>
                  <a:rPr lang="hr-HR" sz="2000" i="1" dirty="0" smtClean="0">
                    <a:latin typeface="Script MT Bold" panose="03040602040607080904" pitchFamily="66" charset="0"/>
                  </a:rPr>
                  <a:t>P</a:t>
                </a:r>
                <a:r>
                  <a:rPr lang="hr-HR" sz="2000" i="1" dirty="0" smtClean="0">
                    <a:latin typeface="Kunstler Script" panose="030304020206070D0D06" pitchFamily="66" charset="0"/>
                  </a:rPr>
                  <a:t>  </a:t>
                </a:r>
                <a:r>
                  <a:rPr lang="hr-HR" sz="2000" dirty="0" smtClean="0"/>
                  <a:t>(R)) gdje je </a:t>
                </a:r>
                <a:r>
                  <a:rPr lang="hr-HR" sz="2000" i="1" dirty="0">
                    <a:latin typeface="Script MT Bold" panose="03040602040607080904" pitchFamily="66" charset="0"/>
                  </a:rPr>
                  <a:t>P</a:t>
                </a:r>
                <a:r>
                  <a:rPr lang="hr-HR" sz="2000" i="1" dirty="0">
                    <a:latin typeface="Kunstler Script" panose="030304020206070D0D06" pitchFamily="66" charset="0"/>
                  </a:rPr>
                  <a:t>  </a:t>
                </a:r>
                <a:r>
                  <a:rPr lang="hr-HR" sz="2000" dirty="0"/>
                  <a:t>(R</a:t>
                </a:r>
                <a:r>
                  <a:rPr lang="hr-HR" sz="2000" dirty="0" smtClean="0"/>
                  <a:t>) prethodno definirana mjera vjerojatnosti na R, tako da je </a:t>
                </a:r>
                <a:r>
                  <a:rPr lang="hr-HR" sz="2000" i="1" dirty="0">
                    <a:latin typeface="Script MT Bold" panose="03040602040607080904" pitchFamily="66" charset="0"/>
                  </a:rPr>
                  <a:t>P</a:t>
                </a:r>
                <a:r>
                  <a:rPr lang="hr-HR" sz="2000" i="1" dirty="0">
                    <a:latin typeface="Kunstler Script" panose="030304020206070D0D06" pitchFamily="66" charset="0"/>
                  </a:rPr>
                  <a:t>  </a:t>
                </a:r>
                <a:r>
                  <a:rPr lang="hr-HR" sz="2000" dirty="0" smtClean="0"/>
                  <a:t>(r) vjerojatnost pojavljivanja za r, r </a:t>
                </a:r>
                <a:r>
                  <a:rPr lang="el-GR" sz="2000" dirty="0" smtClean="0"/>
                  <a:t>ϵ</a:t>
                </a:r>
                <a:r>
                  <a:rPr lang="hr-HR" sz="2000" dirty="0" smtClean="0"/>
                  <a:t> R</a:t>
                </a:r>
                <a:endParaRPr lang="hr-HR" sz="2000" dirty="0"/>
              </a:p>
              <a:p>
                <a:pPr marL="0" indent="0">
                  <a:buNone/>
                </a:pPr>
                <a:r>
                  <a:rPr lang="hr-HR" sz="2000" b="1" dirty="0" smtClean="0"/>
                  <a:t>4.</a:t>
                </a:r>
                <a:r>
                  <a:rPr lang="hr-HR" sz="2000" dirty="0" smtClean="0"/>
                  <a:t> Sustav </a:t>
                </a:r>
                <a:r>
                  <a:rPr lang="hr-HR" sz="2000" dirty="0"/>
                  <a:t>je dani skup elemenata, njihova permanentnog ponašanja i skup spona među elementima i između elemenata i okoline ( UC struktura ). Definira se </a:t>
                </a:r>
                <a:r>
                  <a:rPr lang="hr-HR" sz="2000" dirty="0" smtClean="0"/>
                  <a:t>s </a:t>
                </a:r>
                <a:r>
                  <a:rPr lang="hr-HR" sz="2000" dirty="0"/>
                  <a:t>dva člana (B,C) gdje je B= (b</a:t>
                </a:r>
                <a:r>
                  <a:rPr lang="hr-HR" sz="1300" dirty="0"/>
                  <a:t>1</a:t>
                </a:r>
                <a:r>
                  <a:rPr lang="hr-HR" sz="2000" dirty="0"/>
                  <a:t>, b</a:t>
                </a:r>
                <a:r>
                  <a:rPr lang="hr-HR" sz="1300" dirty="0"/>
                  <a:t>2</a:t>
                </a:r>
                <a:r>
                  <a:rPr lang="hr-HR" sz="2000" dirty="0"/>
                  <a:t>,...,</a:t>
                </a:r>
                <a:r>
                  <a:rPr lang="hr-HR" sz="2000" dirty="0" err="1"/>
                  <a:t>b</a:t>
                </a:r>
                <a:r>
                  <a:rPr lang="hr-HR" sz="1300" dirty="0" err="1"/>
                  <a:t>n</a:t>
                </a:r>
                <a:r>
                  <a:rPr lang="hr-HR" sz="2000" dirty="0"/>
                  <a:t>) skup svih permanentnih </a:t>
                </a:r>
                <a:r>
                  <a:rPr lang="hr-HR" sz="2000" dirty="0" smtClean="0"/>
                  <a:t>ponašanja elemenata </a:t>
                </a:r>
                <a:r>
                  <a:rPr lang="hr-HR" sz="2000" dirty="0"/>
                  <a:t>unutar UC </a:t>
                </a:r>
                <a:r>
                  <a:rPr lang="hr-HR" sz="2000" dirty="0" smtClean="0"/>
                  <a:t>strukture, a C={c</a:t>
                </a:r>
                <a:r>
                  <a:rPr lang="hr-HR" sz="1300" dirty="0" smtClean="0"/>
                  <a:t>ij</a:t>
                </a:r>
                <a:r>
                  <a:rPr lang="hr-HR" sz="2000" dirty="0" smtClean="0"/>
                  <a:t>│</a:t>
                </a:r>
                <a:r>
                  <a:rPr lang="hr-HR" sz="2000" dirty="0"/>
                  <a:t> </a:t>
                </a:r>
                <a:r>
                  <a:rPr lang="hr-HR" sz="2000" dirty="0" smtClean="0"/>
                  <a:t>c</a:t>
                </a:r>
                <a:r>
                  <a:rPr lang="hr-HR" sz="1300" dirty="0" smtClean="0"/>
                  <a:t>ij </a:t>
                </a:r>
                <a:r>
                  <a:rPr lang="hr-HR" sz="2100" dirty="0" smtClean="0"/>
                  <a:t>= </a:t>
                </a:r>
                <a:r>
                  <a:rPr lang="hr-HR" sz="2100" dirty="0" err="1" smtClean="0"/>
                  <a:t>A</a:t>
                </a:r>
                <a:r>
                  <a:rPr lang="hr-HR" sz="1300" dirty="0" err="1" smtClean="0"/>
                  <a:t>i</a:t>
                </a:r>
                <a:r>
                  <a:rPr lang="hr-HR" sz="1300" dirty="0" smtClean="0"/>
                  <a:t> </a:t>
                </a:r>
                <a:r>
                  <a:rPr lang="hr-HR" sz="2100" dirty="0" smtClean="0"/>
                  <a:t>∩ A</a:t>
                </a:r>
                <a:r>
                  <a:rPr lang="hr-HR" sz="1300" dirty="0" smtClean="0"/>
                  <a:t>j </a:t>
                </a:r>
                <a:r>
                  <a:rPr lang="hr-HR" sz="2100" dirty="0" smtClean="0"/>
                  <a:t>, </a:t>
                </a:r>
                <a:r>
                  <a:rPr lang="hr-HR" sz="2100" i="1" dirty="0" smtClean="0"/>
                  <a:t>i</a:t>
                </a:r>
                <a:r>
                  <a:rPr lang="hr-HR" sz="2100" dirty="0" smtClean="0"/>
                  <a:t> ≠ </a:t>
                </a:r>
                <a:r>
                  <a:rPr lang="hr-HR" sz="2100" i="1" dirty="0" smtClean="0"/>
                  <a:t>j}</a:t>
                </a:r>
                <a:r>
                  <a:rPr lang="hr-HR" sz="2400" dirty="0"/>
                  <a:t> </a:t>
                </a:r>
                <a:r>
                  <a:rPr lang="hr-HR" sz="2100" dirty="0" smtClean="0"/>
                  <a:t>skup spona</a:t>
                </a:r>
                <a:endParaRPr lang="hr-HR" sz="2100" i="1" dirty="0"/>
              </a:p>
              <a:p>
                <a:pPr marL="0" indent="0">
                  <a:buNone/>
                </a:pPr>
                <a:r>
                  <a:rPr lang="hr-HR" sz="2000" b="1" dirty="0" smtClean="0"/>
                  <a:t>5.</a:t>
                </a:r>
                <a:r>
                  <a:rPr lang="hr-HR" sz="2000" dirty="0" smtClean="0"/>
                  <a:t> Sustav </a:t>
                </a:r>
                <a:r>
                  <a:rPr lang="hr-HR" sz="2000" dirty="0"/>
                  <a:t>je skup stanja i skup prijelaza između tih stanja (ST struktura). Definira se </a:t>
                </a:r>
                <a:r>
                  <a:rPr lang="hr-HR" sz="2000" dirty="0" smtClean="0"/>
                  <a:t>s </a:t>
                </a:r>
                <a:r>
                  <a:rPr lang="hr-HR" sz="2000" dirty="0"/>
                  <a:t>dva člana (S,R(S,S)), gdje je S skup stanja a R veza definirana sa (S x S) ili </a:t>
                </a:r>
                <a:r>
                  <a:rPr lang="hr-HR" sz="2000" dirty="0" smtClean="0"/>
                  <a:t>s </a:t>
                </a:r>
                <a:r>
                  <a:rPr lang="hr-HR" sz="2000" dirty="0"/>
                  <a:t>tri člana (S,R(S,S)), </a:t>
                </a:r>
                <a:r>
                  <a:rPr lang="hr-HR" sz="2000" i="1" dirty="0">
                    <a:latin typeface="Script MT Bold" panose="03040602040607080904" pitchFamily="66" charset="0"/>
                  </a:rPr>
                  <a:t>P</a:t>
                </a:r>
                <a:r>
                  <a:rPr lang="hr-HR" sz="2000" i="1" dirty="0">
                    <a:latin typeface="Kunstler Script" panose="030304020206070D0D06" pitchFamily="66" charset="0"/>
                  </a:rPr>
                  <a:t>  </a:t>
                </a:r>
                <a:r>
                  <a:rPr lang="hr-HR" sz="2000" dirty="0"/>
                  <a:t>(R</a:t>
                </a:r>
                <a:r>
                  <a:rPr lang="hr-HR" sz="2000" dirty="0" smtClean="0"/>
                  <a:t>)), </a:t>
                </a:r>
                <a:r>
                  <a:rPr lang="hr-HR" sz="2000" dirty="0"/>
                  <a:t>gdje je </a:t>
                </a:r>
                <a:r>
                  <a:rPr lang="hr-HR" sz="2000" i="1" dirty="0">
                    <a:latin typeface="Script MT Bold" panose="03040602040607080904" pitchFamily="66" charset="0"/>
                  </a:rPr>
                  <a:t>P</a:t>
                </a:r>
                <a:r>
                  <a:rPr lang="hr-HR" sz="2000" i="1" dirty="0">
                    <a:latin typeface="Kunstler Script" panose="030304020206070D0D06" pitchFamily="66" charset="0"/>
                  </a:rPr>
                  <a:t>  </a:t>
                </a:r>
                <a:r>
                  <a:rPr lang="hr-HR" sz="2000" dirty="0"/>
                  <a:t>(R)</a:t>
                </a:r>
                <a:r>
                  <a:rPr lang="hr-HR" sz="2000" dirty="0" smtClean="0"/>
                  <a:t> mjera vjerojatnosti </a:t>
                </a:r>
                <a:r>
                  <a:rPr lang="hr-HR" sz="2000" dirty="0"/>
                  <a:t>definirana </a:t>
                </a:r>
                <a:r>
                  <a:rPr lang="hr-HR" sz="2000" dirty="0" smtClean="0"/>
                  <a:t>na </a:t>
                </a:r>
                <a:r>
                  <a:rPr lang="hr-HR" sz="2000" dirty="0"/>
                  <a:t>R tako da ako je (s</a:t>
                </a:r>
                <a:r>
                  <a:rPr lang="hr-HR" sz="1300" dirty="0"/>
                  <a:t>i</a:t>
                </a:r>
                <a:r>
                  <a:rPr lang="hr-HR" sz="2000" dirty="0"/>
                  <a:t>, </a:t>
                </a:r>
                <a:r>
                  <a:rPr lang="hr-HR" sz="2000" dirty="0" err="1"/>
                  <a:t>s</a:t>
                </a:r>
                <a:r>
                  <a:rPr lang="hr-HR" sz="1300" dirty="0" err="1"/>
                  <a:t>j</a:t>
                </a:r>
                <a:r>
                  <a:rPr lang="hr-HR" sz="2000" dirty="0"/>
                  <a:t>) </a:t>
                </a:r>
                <a:r>
                  <a:rPr lang="el-GR" sz="2000" dirty="0"/>
                  <a:t>ϵ </a:t>
                </a:r>
                <a:r>
                  <a:rPr lang="hr-HR" sz="2000" dirty="0"/>
                  <a:t>R tada je P(</a:t>
                </a:r>
                <a:r>
                  <a:rPr lang="hr-HR" sz="2000" dirty="0" err="1"/>
                  <a:t>s</a:t>
                </a:r>
                <a:r>
                  <a:rPr lang="hr-HR" sz="1300" dirty="0" err="1"/>
                  <a:t>j</a:t>
                </a:r>
                <a:r>
                  <a:rPr lang="hr-HR" sz="2000" dirty="0"/>
                  <a:t> | s</a:t>
                </a:r>
                <a:r>
                  <a:rPr lang="hr-HR" sz="1300" dirty="0"/>
                  <a:t>i</a:t>
                </a:r>
                <a:r>
                  <a:rPr lang="hr-HR" sz="2000" dirty="0"/>
                  <a:t>) </a:t>
                </a:r>
                <a:r>
                  <a:rPr lang="hr-HR" sz="2000" dirty="0" smtClean="0"/>
                  <a:t>uvjetna </a:t>
                </a:r>
                <a:r>
                  <a:rPr lang="hr-HR" sz="2000" dirty="0"/>
                  <a:t>vjerojatnost tranzicije iz stanja s</a:t>
                </a:r>
                <a:r>
                  <a:rPr lang="hr-HR" sz="1300" dirty="0"/>
                  <a:t>i</a:t>
                </a:r>
                <a:r>
                  <a:rPr lang="hr-HR" sz="2000" dirty="0"/>
                  <a:t> u </a:t>
                </a:r>
                <a:r>
                  <a:rPr lang="hr-HR" sz="2000" dirty="0" smtClean="0"/>
                  <a:t>stanje </a:t>
                </a:r>
                <a:r>
                  <a:rPr lang="hr-HR" sz="2000" dirty="0" err="1" smtClean="0"/>
                  <a:t>s</a:t>
                </a:r>
                <a:r>
                  <a:rPr lang="hr-HR" sz="1300" dirty="0" err="1" smtClean="0"/>
                  <a:t>j</a:t>
                </a:r>
                <a:endParaRPr lang="hr-HR" sz="2000" dirty="0"/>
              </a:p>
              <a:p>
                <a:pPr marL="0" indent="0">
                  <a:buNone/>
                </a:pPr>
                <a:endParaRPr lang="hr-HR" sz="2000" b="1" u="sng"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30284"/>
                <a:ext cx="10515600" cy="4946679"/>
              </a:xfrm>
              <a:blipFill>
                <a:blip r:embed="rId2"/>
                <a:stretch>
                  <a:fillRect l="-754" t="-2096" r="-174"/>
                </a:stretch>
              </a:blipFill>
            </p:spPr>
            <p:txBody>
              <a:bodyPr/>
              <a:lstStyle/>
              <a:p>
                <a:r>
                  <a:rPr lang="hr-HR">
                    <a:noFill/>
                  </a:rPr>
                  <a:t> </a:t>
                </a:r>
              </a:p>
            </p:txBody>
          </p:sp>
        </mc:Fallback>
      </mc:AlternateContent>
    </p:spTree>
    <p:extLst>
      <p:ext uri="{BB962C8B-B14F-4D97-AF65-F5344CB8AC3E}">
        <p14:creationId xmlns:p14="http://schemas.microsoft.com/office/powerpoint/2010/main" val="1213088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200" b="1" u="sng" dirty="0" smtClean="0"/>
              <a:t>Određivanje </a:t>
            </a:r>
            <a:r>
              <a:rPr lang="hr-HR" sz="2200" b="1" u="sng" dirty="0"/>
              <a:t>granica sustava </a:t>
            </a:r>
            <a:endParaRPr lang="hr-HR" sz="2200" b="1" u="sng" dirty="0" smtClean="0"/>
          </a:p>
          <a:p>
            <a:pPr marL="0" indent="0">
              <a:buNone/>
            </a:pPr>
            <a:r>
              <a:rPr lang="hr-HR" sz="2000" dirty="0" smtClean="0"/>
              <a:t>To je </a:t>
            </a:r>
            <a:r>
              <a:rPr lang="hr-HR" sz="2000" dirty="0"/>
              <a:t>početna operacija poslije koje slijedi raščlamba sustava, i ona </a:t>
            </a:r>
            <a:r>
              <a:rPr lang="hr-HR" sz="2000" dirty="0" smtClean="0"/>
              <a:t>znači </a:t>
            </a:r>
            <a:r>
              <a:rPr lang="hr-HR" sz="2000" dirty="0"/>
              <a:t>prepoznavanje objekta kao </a:t>
            </a:r>
            <a:r>
              <a:rPr lang="hr-HR" sz="2000" dirty="0" smtClean="0"/>
              <a:t>sustava.</a:t>
            </a:r>
          </a:p>
          <a:p>
            <a:pPr marL="0" indent="0">
              <a:buNone/>
            </a:pPr>
            <a:r>
              <a:rPr lang="hr-HR" sz="2000" dirty="0"/>
              <a:t>Određivanje granica sustava </a:t>
            </a:r>
            <a:r>
              <a:rPr lang="hr-HR" sz="2000" dirty="0" smtClean="0"/>
              <a:t>prema pitanjima:</a:t>
            </a:r>
            <a:endParaRPr lang="hr-HR" sz="2000" dirty="0"/>
          </a:p>
          <a:p>
            <a:pPr marL="0" indent="0">
              <a:buNone/>
            </a:pPr>
            <a:r>
              <a:rPr lang="hr-HR" sz="2000" dirty="0" smtClean="0"/>
              <a:t>1. Je li </a:t>
            </a:r>
            <a:r>
              <a:rPr lang="hr-HR" sz="2000" dirty="0"/>
              <a:t>promatrani objekt </a:t>
            </a:r>
            <a:r>
              <a:rPr lang="hr-HR" sz="2000" dirty="0" smtClean="0"/>
              <a:t>(pojava) </a:t>
            </a:r>
            <a:r>
              <a:rPr lang="hr-HR" sz="2000" dirty="0"/>
              <a:t>bitan (relevantan) za postizanje ciljeva </a:t>
            </a:r>
            <a:r>
              <a:rPr lang="hr-HR" sz="2000" dirty="0" smtClean="0"/>
              <a:t>(funkcije) sustava?</a:t>
            </a:r>
            <a:endParaRPr lang="hr-HR" sz="2000" dirty="0"/>
          </a:p>
          <a:p>
            <a:pPr marL="0" indent="0">
              <a:buNone/>
            </a:pPr>
            <a:r>
              <a:rPr lang="hr-HR" sz="2000" dirty="0" smtClean="0"/>
              <a:t>2. Je li promatrani </a:t>
            </a:r>
            <a:r>
              <a:rPr lang="hr-HR" sz="2000" dirty="0"/>
              <a:t>objekt </a:t>
            </a:r>
            <a:r>
              <a:rPr lang="hr-HR" sz="2000" dirty="0" smtClean="0"/>
              <a:t>(pojava) </a:t>
            </a:r>
            <a:r>
              <a:rPr lang="hr-HR" sz="2000" dirty="0"/>
              <a:t>pod kontrolom sustava?</a:t>
            </a:r>
          </a:p>
          <a:p>
            <a:pPr marL="0" indent="0">
              <a:buNone/>
            </a:pPr>
            <a:endParaRPr lang="hr-HR" sz="2000" dirty="0" smtClean="0"/>
          </a:p>
          <a:p>
            <a:pPr marL="0" indent="0">
              <a:buNone/>
            </a:pPr>
            <a:endParaRPr lang="hr-HR" sz="2000" dirty="0" smtClean="0"/>
          </a:p>
          <a:p>
            <a:pPr marL="0" indent="0">
              <a:buNone/>
            </a:pPr>
            <a:endParaRPr lang="hr-HR" sz="2000" dirty="0" smtClean="0"/>
          </a:p>
        </p:txBody>
      </p:sp>
      <p:graphicFrame>
        <p:nvGraphicFramePr>
          <p:cNvPr id="6" name="Table 5"/>
          <p:cNvGraphicFramePr>
            <a:graphicFrameLocks noGrp="1"/>
          </p:cNvGraphicFramePr>
          <p:nvPr>
            <p:extLst>
              <p:ext uri="{D42A27DB-BD31-4B8C-83A1-F6EECF244321}">
                <p14:modId xmlns:p14="http://schemas.microsoft.com/office/powerpoint/2010/main" val="1289356039"/>
              </p:ext>
            </p:extLst>
          </p:nvPr>
        </p:nvGraphicFramePr>
        <p:xfrm>
          <a:off x="1545565" y="3666228"/>
          <a:ext cx="7520797" cy="2468880"/>
        </p:xfrm>
        <a:graphic>
          <a:graphicData uri="http://schemas.openxmlformats.org/drawingml/2006/table">
            <a:tbl>
              <a:tblPr firstRow="1" firstCol="1" bandRow="1">
                <a:tableStyleId>{5C22544A-7EE6-4342-B048-85BDC9FD1C3A}</a:tableStyleId>
              </a:tblPr>
              <a:tblGrid>
                <a:gridCol w="510009">
                  <a:extLst>
                    <a:ext uri="{9D8B030D-6E8A-4147-A177-3AD203B41FA5}">
                      <a16:colId xmlns:a16="http://schemas.microsoft.com/office/drawing/2014/main" val="266536026"/>
                    </a:ext>
                  </a:extLst>
                </a:gridCol>
                <a:gridCol w="881860">
                  <a:extLst>
                    <a:ext uri="{9D8B030D-6E8A-4147-A177-3AD203B41FA5}">
                      <a16:colId xmlns:a16="http://schemas.microsoft.com/office/drawing/2014/main" val="1862794993"/>
                    </a:ext>
                  </a:extLst>
                </a:gridCol>
                <a:gridCol w="899497">
                  <a:extLst>
                    <a:ext uri="{9D8B030D-6E8A-4147-A177-3AD203B41FA5}">
                      <a16:colId xmlns:a16="http://schemas.microsoft.com/office/drawing/2014/main" val="1183330073"/>
                    </a:ext>
                  </a:extLst>
                </a:gridCol>
                <a:gridCol w="5229431">
                  <a:extLst>
                    <a:ext uri="{9D8B030D-6E8A-4147-A177-3AD203B41FA5}">
                      <a16:colId xmlns:a16="http://schemas.microsoft.com/office/drawing/2014/main" val="3586506538"/>
                    </a:ext>
                  </a:extLst>
                </a:gridCol>
              </a:tblGrid>
              <a:tr h="391639">
                <a:tc gridSpan="3">
                  <a:txBody>
                    <a:bodyPr/>
                    <a:lstStyle/>
                    <a:p>
                      <a:pPr algn="just">
                        <a:lnSpc>
                          <a:spcPct val="150000"/>
                        </a:lnSpc>
                        <a:spcAft>
                          <a:spcPts val="0"/>
                        </a:spcAft>
                      </a:pPr>
                      <a:r>
                        <a:rPr lang="hr-HR" sz="1800" dirty="0">
                          <a:effectLst/>
                        </a:rPr>
                        <a:t>Mogućnosti odgovora na pitanja</a:t>
                      </a:r>
                      <a:endParaRPr lang="hr-H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hr-HR"/>
                    </a:p>
                  </a:txBody>
                  <a:tcPr/>
                </a:tc>
                <a:tc hMerge="1">
                  <a:txBody>
                    <a:bodyPr/>
                    <a:lstStyle/>
                    <a:p>
                      <a:endParaRPr lang="hr-HR"/>
                    </a:p>
                  </a:txBody>
                  <a:tcPr/>
                </a:tc>
                <a:tc>
                  <a:txBody>
                    <a:bodyPr/>
                    <a:lstStyle/>
                    <a:p>
                      <a:pPr algn="just">
                        <a:lnSpc>
                          <a:spcPct val="150000"/>
                        </a:lnSpc>
                        <a:spcAft>
                          <a:spcPts val="0"/>
                        </a:spcAft>
                      </a:pPr>
                      <a:r>
                        <a:rPr lang="hr-HR" sz="1800">
                          <a:effectLst/>
                        </a:rPr>
                        <a:t>Status objekta</a:t>
                      </a:r>
                      <a:endParaRPr lang="hr-H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8044681"/>
                  </a:ext>
                </a:extLst>
              </a:tr>
              <a:tr h="391639">
                <a:tc>
                  <a:txBody>
                    <a:bodyPr/>
                    <a:lstStyle/>
                    <a:p>
                      <a:pPr algn="just">
                        <a:lnSpc>
                          <a:spcPct val="150000"/>
                        </a:lnSpc>
                        <a:spcAft>
                          <a:spcPts val="0"/>
                        </a:spcAft>
                      </a:pPr>
                      <a:r>
                        <a:rPr lang="hr-HR" sz="1800">
                          <a:effectLst/>
                        </a:rPr>
                        <a:t>1.</a:t>
                      </a:r>
                      <a:endParaRPr lang="hr-H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hr-HR" sz="1800" dirty="0">
                          <a:effectLst/>
                        </a:rPr>
                        <a:t>Da</a:t>
                      </a:r>
                      <a:endParaRPr lang="hr-H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hr-HR" sz="1800" dirty="0">
                          <a:effectLst/>
                        </a:rPr>
                        <a:t>Ne</a:t>
                      </a:r>
                      <a:endParaRPr lang="hr-H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hr-HR" sz="1800">
                          <a:effectLst/>
                        </a:rPr>
                        <a:t>Objekt pripada okolini sustava</a:t>
                      </a:r>
                      <a:endParaRPr lang="hr-H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9834102"/>
                  </a:ext>
                </a:extLst>
              </a:tr>
              <a:tr h="391639">
                <a:tc>
                  <a:txBody>
                    <a:bodyPr/>
                    <a:lstStyle/>
                    <a:p>
                      <a:pPr algn="just">
                        <a:lnSpc>
                          <a:spcPct val="150000"/>
                        </a:lnSpc>
                        <a:spcAft>
                          <a:spcPts val="0"/>
                        </a:spcAft>
                      </a:pPr>
                      <a:r>
                        <a:rPr lang="hr-HR" sz="1800">
                          <a:effectLst/>
                        </a:rPr>
                        <a:t>2.</a:t>
                      </a:r>
                      <a:endParaRPr lang="hr-H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hr-HR" sz="1800">
                          <a:effectLst/>
                        </a:rPr>
                        <a:t>Da</a:t>
                      </a:r>
                      <a:endParaRPr lang="hr-H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hr-HR" sz="1800" dirty="0">
                          <a:effectLst/>
                        </a:rPr>
                        <a:t>Da</a:t>
                      </a:r>
                      <a:endParaRPr lang="hr-H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hr-HR" sz="1800" dirty="0">
                          <a:effectLst/>
                        </a:rPr>
                        <a:t>Objekt pripada sustavu</a:t>
                      </a:r>
                      <a:endParaRPr lang="hr-H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5594434"/>
                  </a:ext>
                </a:extLst>
              </a:tr>
              <a:tr h="391639">
                <a:tc>
                  <a:txBody>
                    <a:bodyPr/>
                    <a:lstStyle/>
                    <a:p>
                      <a:pPr algn="just">
                        <a:lnSpc>
                          <a:spcPct val="150000"/>
                        </a:lnSpc>
                        <a:spcAft>
                          <a:spcPts val="0"/>
                        </a:spcAft>
                      </a:pPr>
                      <a:r>
                        <a:rPr lang="hr-HR" sz="1800">
                          <a:effectLst/>
                        </a:rPr>
                        <a:t>3.</a:t>
                      </a:r>
                      <a:endParaRPr lang="hr-H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hr-HR" sz="1800">
                          <a:effectLst/>
                        </a:rPr>
                        <a:t>Ne</a:t>
                      </a:r>
                      <a:endParaRPr lang="hr-H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hr-HR" sz="1800">
                          <a:effectLst/>
                        </a:rPr>
                        <a:t>-</a:t>
                      </a:r>
                      <a:endParaRPr lang="hr-H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hr-HR" sz="1800" dirty="0">
                          <a:effectLst/>
                        </a:rPr>
                        <a:t>Objekt nije zanimljiv za analizu ili je nebitan za sustav</a:t>
                      </a:r>
                      <a:endParaRPr lang="hr-H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1942256"/>
                  </a:ext>
                </a:extLst>
              </a:tr>
              <a:tr h="391639">
                <a:tc>
                  <a:txBody>
                    <a:bodyPr/>
                    <a:lstStyle/>
                    <a:p>
                      <a:pPr algn="just">
                        <a:lnSpc>
                          <a:spcPct val="150000"/>
                        </a:lnSpc>
                        <a:spcAft>
                          <a:spcPts val="0"/>
                        </a:spcAft>
                      </a:pPr>
                      <a:r>
                        <a:rPr lang="hr-HR" sz="1800">
                          <a:effectLst/>
                        </a:rPr>
                        <a:t>4.</a:t>
                      </a:r>
                      <a:endParaRPr lang="hr-H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hr-HR" sz="1800">
                          <a:effectLst/>
                        </a:rPr>
                        <a:t>-</a:t>
                      </a:r>
                      <a:endParaRPr lang="hr-H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hr-HR" sz="1800">
                          <a:effectLst/>
                        </a:rPr>
                        <a:t>Ne</a:t>
                      </a:r>
                      <a:endParaRPr lang="hr-H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hr-HR" sz="1800" dirty="0">
                          <a:effectLst/>
                        </a:rPr>
                        <a:t>Objekt je nevažan element okoline sustava</a:t>
                      </a:r>
                      <a:endParaRPr lang="hr-H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5367073"/>
                  </a:ext>
                </a:extLst>
              </a:tr>
            </a:tbl>
          </a:graphicData>
        </a:graphic>
      </p:graphicFrame>
    </p:spTree>
    <p:extLst>
      <p:ext uri="{BB962C8B-B14F-4D97-AF65-F5344CB8AC3E}">
        <p14:creationId xmlns:p14="http://schemas.microsoft.com/office/powerpoint/2010/main" val="30688573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fontScale="92500" lnSpcReduction="10000"/>
          </a:bodyPr>
          <a:lstStyle/>
          <a:p>
            <a:pPr marL="0" indent="0">
              <a:buNone/>
            </a:pPr>
            <a:r>
              <a:rPr lang="hr-HR" b="1" u="sng" dirty="0" smtClean="0"/>
              <a:t>Grafički </a:t>
            </a:r>
            <a:r>
              <a:rPr lang="hr-HR" b="1" u="sng" dirty="0"/>
              <a:t>prikazi UC i ST </a:t>
            </a:r>
            <a:r>
              <a:rPr lang="hr-HR" b="1" u="sng" dirty="0" smtClean="0"/>
              <a:t>strukture</a:t>
            </a:r>
          </a:p>
          <a:p>
            <a:pPr marL="0" indent="0">
              <a:buNone/>
            </a:pPr>
            <a:endParaRPr lang="hr-HR" sz="900" dirty="0" smtClean="0"/>
          </a:p>
          <a:p>
            <a:pPr marL="0" indent="0">
              <a:buNone/>
            </a:pPr>
            <a:r>
              <a:rPr lang="hr-HR" sz="2600" dirty="0" smtClean="0"/>
              <a:t>UC </a:t>
            </a:r>
            <a:r>
              <a:rPr lang="hr-HR" sz="2600" dirty="0"/>
              <a:t>i ST strukture su modeli ponašanja koji igraju važnu ulogu u postavljanju teorije sustava ali nipošto nisu jedini dostupni modeli koje se u teoriji sustava mogu razmatrati. grafički prikaz UC strukture sadrži elemente i spone te ponašanja pojedinih elemenata.</a:t>
            </a:r>
          </a:p>
          <a:p>
            <a:r>
              <a:rPr lang="hr-HR" sz="2600" dirty="0" smtClean="0"/>
              <a:t>Simboli UC strukture:</a:t>
            </a:r>
          </a:p>
          <a:p>
            <a:pPr lvl="3"/>
            <a:endParaRPr lang="hr-HR" sz="2600" dirty="0" smtClean="0"/>
          </a:p>
          <a:p>
            <a:pPr lvl="3"/>
            <a:r>
              <a:rPr lang="hr-HR" sz="2200" dirty="0" smtClean="0"/>
              <a:t>simbol elementa a j  </a:t>
            </a:r>
          </a:p>
          <a:p>
            <a:pPr lvl="3"/>
            <a:endParaRPr lang="hr-HR" sz="2200" dirty="0" smtClean="0"/>
          </a:p>
          <a:p>
            <a:pPr lvl="3"/>
            <a:r>
              <a:rPr lang="hr-HR" sz="2200" dirty="0" smtClean="0"/>
              <a:t>usmjerena veza</a:t>
            </a:r>
          </a:p>
          <a:p>
            <a:pPr lvl="3"/>
            <a:endParaRPr lang="hr-HR" sz="2200" dirty="0" smtClean="0"/>
          </a:p>
          <a:p>
            <a:pPr lvl="3"/>
            <a:r>
              <a:rPr lang="hr-HR" sz="2200" dirty="0"/>
              <a:t>veza koja uključuje istodobno ulaze i izlaze sustava - to nije povratna </a:t>
            </a:r>
            <a:r>
              <a:rPr lang="hr-HR" sz="2200" dirty="0" smtClean="0"/>
              <a:t>veza</a:t>
            </a:r>
          </a:p>
          <a:p>
            <a:pPr marL="1371600" lvl="3" indent="0">
              <a:buNone/>
            </a:pPr>
            <a:endParaRPr lang="hr-HR" sz="2200" dirty="0"/>
          </a:p>
          <a:p>
            <a:pPr lvl="3"/>
            <a:r>
              <a:rPr lang="hr-HR" sz="2200" dirty="0"/>
              <a:t>spona - </a:t>
            </a:r>
            <a:r>
              <a:rPr lang="hr-HR" sz="2200" dirty="0" smtClean="0"/>
              <a:t>njeno usmjeravanje nije definirano</a:t>
            </a:r>
          </a:p>
          <a:p>
            <a:endParaRPr lang="hr-HR" sz="800" dirty="0" smtClean="0"/>
          </a:p>
          <a:p>
            <a:endParaRPr lang="hr-HR" sz="2000" dirty="0"/>
          </a:p>
          <a:p>
            <a:pPr marL="0" indent="0">
              <a:buNone/>
            </a:pPr>
            <a:endParaRPr lang="hr-HR" sz="2000" dirty="0" smtClean="0"/>
          </a:p>
        </p:txBody>
      </p:sp>
      <p:sp>
        <p:nvSpPr>
          <p:cNvPr id="8" name="Rounded Rectangle 7"/>
          <p:cNvSpPr/>
          <p:nvPr/>
        </p:nvSpPr>
        <p:spPr>
          <a:xfrm>
            <a:off x="1151625" y="3738878"/>
            <a:ext cx="690113" cy="50895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2400" dirty="0" smtClean="0"/>
              <a:t>a</a:t>
            </a:r>
            <a:endParaRPr lang="hr-HR" sz="2400" dirty="0"/>
          </a:p>
        </p:txBody>
      </p:sp>
      <p:sp>
        <p:nvSpPr>
          <p:cNvPr id="9" name="Rounded Rectangle 8"/>
          <p:cNvSpPr/>
          <p:nvPr/>
        </p:nvSpPr>
        <p:spPr>
          <a:xfrm>
            <a:off x="1486292" y="3884791"/>
            <a:ext cx="293298" cy="293299"/>
          </a:xfrm>
          <a:prstGeom prst="roundRect">
            <a:avLst>
              <a:gd name="adj" fmla="val 19848"/>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hr-HR" sz="1100" dirty="0" smtClean="0"/>
              <a:t>j</a:t>
            </a:r>
            <a:endParaRPr lang="hr-HR" sz="1100" dirty="0"/>
          </a:p>
        </p:txBody>
      </p:sp>
      <p:cxnSp>
        <p:nvCxnSpPr>
          <p:cNvPr id="11" name="Straight Arrow Connector 10"/>
          <p:cNvCxnSpPr/>
          <p:nvPr/>
        </p:nvCxnSpPr>
        <p:spPr>
          <a:xfrm>
            <a:off x="1151625" y="5262465"/>
            <a:ext cx="806570" cy="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151625" y="4637314"/>
            <a:ext cx="81950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51625" y="5887616"/>
            <a:ext cx="81950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8639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a:ln>
            <a:noFill/>
          </a:ln>
        </p:spPr>
        <p:style>
          <a:lnRef idx="2">
            <a:schemeClr val="dk1"/>
          </a:lnRef>
          <a:fillRef idx="1">
            <a:schemeClr val="lt1"/>
          </a:fillRef>
          <a:effectRef idx="0">
            <a:schemeClr val="dk1"/>
          </a:effectRef>
          <a:fontRef idx="minor">
            <a:schemeClr val="dk1"/>
          </a:fontRef>
        </p:style>
        <p:txBody>
          <a:bodyPr>
            <a:normAutofit/>
          </a:bodyPr>
          <a:lstStyle/>
          <a:p>
            <a:r>
              <a:rPr lang="hr-HR" sz="2600" dirty="0" smtClean="0"/>
              <a:t>Simboli ST strukture:</a:t>
            </a:r>
          </a:p>
          <a:p>
            <a:pPr lvl="3"/>
            <a:endParaRPr lang="hr-HR" sz="2600" dirty="0" smtClean="0"/>
          </a:p>
          <a:p>
            <a:pPr lvl="3"/>
            <a:r>
              <a:rPr lang="hr-HR" sz="2200" dirty="0" smtClean="0"/>
              <a:t>simbol stanja S </a:t>
            </a:r>
            <a:r>
              <a:rPr lang="hr-HR" sz="1600" dirty="0" smtClean="0"/>
              <a:t>j</a:t>
            </a:r>
            <a:r>
              <a:rPr lang="hr-HR" sz="2200" dirty="0" smtClean="0"/>
              <a:t> </a:t>
            </a:r>
          </a:p>
          <a:p>
            <a:pPr lvl="3"/>
            <a:endParaRPr lang="hr-HR" sz="1400" dirty="0" smtClean="0"/>
          </a:p>
          <a:p>
            <a:pPr lvl="3"/>
            <a:r>
              <a:rPr lang="hr-HR" sz="2200" dirty="0" smtClean="0"/>
              <a:t>simbol prijelaza</a:t>
            </a:r>
          </a:p>
          <a:p>
            <a:pPr lvl="3"/>
            <a:endParaRPr lang="hr-HR" sz="2200" dirty="0"/>
          </a:p>
          <a:p>
            <a:pPr lvl="3"/>
            <a:r>
              <a:rPr lang="hr-HR" sz="2200" dirty="0"/>
              <a:t>oznaka ulaza je iznad simbola prijelaza (to znači kad stigne ulaz </a:t>
            </a:r>
            <a:r>
              <a:rPr lang="hr-HR" sz="2200" dirty="0" err="1" smtClean="0"/>
              <a:t>I</a:t>
            </a:r>
            <a:r>
              <a:rPr lang="hr-HR" sz="1400" dirty="0" err="1" smtClean="0"/>
              <a:t>j</a:t>
            </a:r>
            <a:r>
              <a:rPr lang="hr-HR" sz="2200" dirty="0" smtClean="0"/>
              <a:t> </a:t>
            </a:r>
            <a:r>
              <a:rPr lang="hr-HR" sz="2200" dirty="0"/>
              <a:t>onda se u sustavu prelazi iz </a:t>
            </a:r>
            <a:r>
              <a:rPr lang="hr-HR" sz="2200" dirty="0" smtClean="0"/>
              <a:t>jednog u drugo stanje </a:t>
            </a:r>
          </a:p>
          <a:p>
            <a:pPr lvl="3"/>
            <a:endParaRPr lang="hr-HR" sz="2200" dirty="0" smtClean="0"/>
          </a:p>
          <a:p>
            <a:pPr lvl="3"/>
            <a:r>
              <a:rPr lang="hr-HR" sz="2200" dirty="0" smtClean="0"/>
              <a:t>izlazi </a:t>
            </a:r>
            <a:r>
              <a:rPr lang="hr-HR" sz="2200" dirty="0"/>
              <a:t>se ne crtaju, oni su implicirani stanjem. O</a:t>
            </a:r>
            <a:r>
              <a:rPr lang="hr-HR" sz="1400" dirty="0"/>
              <a:t>j </a:t>
            </a:r>
            <a:r>
              <a:rPr lang="hr-HR" sz="2200" dirty="0" smtClean="0"/>
              <a:t>je </a:t>
            </a:r>
            <a:r>
              <a:rPr lang="hr-HR" sz="2200" dirty="0"/>
              <a:t>izraz i crta se uz </a:t>
            </a:r>
            <a:r>
              <a:rPr lang="hr-HR" sz="2200" dirty="0" smtClean="0"/>
              <a:t>stanje</a:t>
            </a:r>
          </a:p>
          <a:p>
            <a:pPr lvl="3"/>
            <a:endParaRPr lang="hr-HR" sz="2200" dirty="0"/>
          </a:p>
          <a:p>
            <a:pPr lvl="3"/>
            <a:r>
              <a:rPr lang="hr-HR" sz="2200" dirty="0"/>
              <a:t>oznaka vjerojatnosti prijelaza u probabilističkom sustavu</a:t>
            </a:r>
            <a:endParaRPr lang="hr-HR" sz="2200" dirty="0" smtClean="0"/>
          </a:p>
          <a:p>
            <a:pPr marL="1371600" lvl="3" indent="0">
              <a:buNone/>
            </a:pPr>
            <a:endParaRPr lang="hr-HR" sz="2200" dirty="0" smtClean="0"/>
          </a:p>
          <a:p>
            <a:pPr marL="1371600" lvl="3" indent="0">
              <a:buNone/>
            </a:pPr>
            <a:endParaRPr lang="hr-HR" sz="2200" dirty="0"/>
          </a:p>
          <a:p>
            <a:endParaRPr lang="hr-HR" sz="800" dirty="0" smtClean="0"/>
          </a:p>
          <a:p>
            <a:endParaRPr lang="hr-HR" sz="2000" dirty="0"/>
          </a:p>
          <a:p>
            <a:pPr marL="0" indent="0">
              <a:buNone/>
            </a:pPr>
            <a:endParaRPr lang="hr-HR" sz="2000" dirty="0" smtClean="0"/>
          </a:p>
        </p:txBody>
      </p:sp>
      <p:sp>
        <p:nvSpPr>
          <p:cNvPr id="9" name="Rounded Rectangle 8"/>
          <p:cNvSpPr/>
          <p:nvPr/>
        </p:nvSpPr>
        <p:spPr>
          <a:xfrm>
            <a:off x="1486292" y="3884791"/>
            <a:ext cx="293298" cy="293299"/>
          </a:xfrm>
          <a:prstGeom prst="roundRect">
            <a:avLst>
              <a:gd name="adj" fmla="val 19848"/>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hr-HR" sz="1100" dirty="0"/>
          </a:p>
        </p:txBody>
      </p:sp>
      <p:sp>
        <p:nvSpPr>
          <p:cNvPr id="4" name="Oval 3"/>
          <p:cNvSpPr/>
          <p:nvPr/>
        </p:nvSpPr>
        <p:spPr>
          <a:xfrm>
            <a:off x="1276049" y="1941311"/>
            <a:ext cx="623917" cy="615820"/>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Rectangle 5"/>
          <p:cNvSpPr/>
          <p:nvPr/>
        </p:nvSpPr>
        <p:spPr>
          <a:xfrm>
            <a:off x="1300121" y="1959428"/>
            <a:ext cx="522515" cy="438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S</a:t>
            </a:r>
          </a:p>
        </p:txBody>
      </p:sp>
      <p:sp>
        <p:nvSpPr>
          <p:cNvPr id="7" name="Rectangle 6"/>
          <p:cNvSpPr/>
          <p:nvPr/>
        </p:nvSpPr>
        <p:spPr>
          <a:xfrm flipH="1">
            <a:off x="1608280" y="2136759"/>
            <a:ext cx="207886" cy="279324"/>
          </a:xfrm>
          <a:prstGeom prst="rect">
            <a:avLst/>
          </a:prstGeom>
          <a:noFill/>
          <a:ln>
            <a:solidFill>
              <a:schemeClr val="accent1">
                <a:shade val="50000"/>
                <a:alpha val="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dirty="0" smtClean="0">
                <a:solidFill>
                  <a:schemeClr val="tx1"/>
                </a:solidFill>
              </a:rPr>
              <a:t>j</a:t>
            </a:r>
            <a:endParaRPr lang="hr-HR" sz="1200" dirty="0">
              <a:solidFill>
                <a:schemeClr val="tx1"/>
              </a:solidFill>
            </a:endParaRPr>
          </a:p>
        </p:txBody>
      </p:sp>
      <p:cxnSp>
        <p:nvCxnSpPr>
          <p:cNvPr id="12" name="Curved Connector 11"/>
          <p:cNvCxnSpPr/>
          <p:nvPr/>
        </p:nvCxnSpPr>
        <p:spPr>
          <a:xfrm flipV="1">
            <a:off x="1334278" y="2855167"/>
            <a:ext cx="507460" cy="429209"/>
          </a:xfrm>
          <a:prstGeom prst="curvedConnector3">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067997" y="4258596"/>
            <a:ext cx="836589" cy="830425"/>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6" name="Rectangle 15"/>
          <p:cNvSpPr/>
          <p:nvPr/>
        </p:nvSpPr>
        <p:spPr>
          <a:xfrm>
            <a:off x="1095097" y="4447116"/>
            <a:ext cx="765111" cy="3172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err="1" smtClean="0">
                <a:solidFill>
                  <a:schemeClr val="tx1"/>
                </a:solidFill>
              </a:rPr>
              <a:t>Sj</a:t>
            </a:r>
            <a:r>
              <a:rPr lang="hr-HR" dirty="0" smtClean="0">
                <a:solidFill>
                  <a:schemeClr val="tx1"/>
                </a:solidFill>
              </a:rPr>
              <a:t> / Oj</a:t>
            </a:r>
            <a:endParaRPr lang="hr-HR" dirty="0">
              <a:solidFill>
                <a:schemeClr val="tx1"/>
              </a:solidFill>
            </a:endParaRPr>
          </a:p>
        </p:txBody>
      </p:sp>
      <p:cxnSp>
        <p:nvCxnSpPr>
          <p:cNvPr id="17" name="Curved Connector 16"/>
          <p:cNvCxnSpPr/>
          <p:nvPr/>
        </p:nvCxnSpPr>
        <p:spPr>
          <a:xfrm flipV="1">
            <a:off x="1258383" y="3520523"/>
            <a:ext cx="507460" cy="429209"/>
          </a:xfrm>
          <a:prstGeom prst="curvedConnector3">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025118" y="3471976"/>
            <a:ext cx="466530" cy="29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smtClean="0">
                <a:solidFill>
                  <a:schemeClr val="tx1"/>
                </a:solidFill>
              </a:rPr>
              <a:t>I</a:t>
            </a:r>
            <a:endParaRPr lang="hr-HR" sz="2000" dirty="0">
              <a:solidFill>
                <a:schemeClr val="tx1"/>
              </a:solidFill>
            </a:endParaRPr>
          </a:p>
        </p:txBody>
      </p:sp>
      <p:sp>
        <p:nvSpPr>
          <p:cNvPr id="19" name="Rectangle 18"/>
          <p:cNvSpPr/>
          <p:nvPr/>
        </p:nvSpPr>
        <p:spPr>
          <a:xfrm>
            <a:off x="1095097" y="5368110"/>
            <a:ext cx="513184" cy="363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dirty="0" smtClean="0">
                <a:solidFill>
                  <a:schemeClr val="tx1"/>
                </a:solidFill>
              </a:rPr>
              <a:t>j</a:t>
            </a:r>
            <a:endParaRPr lang="hr-HR" sz="1200" dirty="0">
              <a:solidFill>
                <a:schemeClr val="tx1"/>
              </a:solidFill>
            </a:endParaRPr>
          </a:p>
        </p:txBody>
      </p:sp>
      <p:cxnSp>
        <p:nvCxnSpPr>
          <p:cNvPr id="20" name="Curved Connector 19"/>
          <p:cNvCxnSpPr/>
          <p:nvPr/>
        </p:nvCxnSpPr>
        <p:spPr>
          <a:xfrm flipV="1">
            <a:off x="1392506" y="5400768"/>
            <a:ext cx="507460" cy="429209"/>
          </a:xfrm>
          <a:prstGeom prst="curvedConnector3">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11122" y="5320631"/>
            <a:ext cx="466530" cy="294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2000" dirty="0">
                <a:solidFill>
                  <a:schemeClr val="tx1"/>
                </a:solidFill>
              </a:rPr>
              <a:t>P</a:t>
            </a:r>
          </a:p>
        </p:txBody>
      </p:sp>
      <p:sp>
        <p:nvSpPr>
          <p:cNvPr id="23" name="Rectangle 22"/>
          <p:cNvSpPr/>
          <p:nvPr/>
        </p:nvSpPr>
        <p:spPr>
          <a:xfrm>
            <a:off x="1095097" y="3496624"/>
            <a:ext cx="513184" cy="363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dirty="0" smtClean="0">
                <a:solidFill>
                  <a:schemeClr val="tx1"/>
                </a:solidFill>
              </a:rPr>
              <a:t>j</a:t>
            </a:r>
            <a:endParaRPr lang="hr-HR" sz="1200" dirty="0">
              <a:solidFill>
                <a:schemeClr val="tx1"/>
              </a:solidFill>
            </a:endParaRPr>
          </a:p>
        </p:txBody>
      </p:sp>
    </p:spTree>
    <p:extLst>
      <p:ext uri="{BB962C8B-B14F-4D97-AF65-F5344CB8AC3E}">
        <p14:creationId xmlns:p14="http://schemas.microsoft.com/office/powerpoint/2010/main" val="29257075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b="1" u="sng" dirty="0" smtClean="0"/>
              <a:t>Grafički prikaz UC strukture sustava</a:t>
            </a:r>
          </a:p>
          <a:p>
            <a:pPr marL="0" indent="0">
              <a:buNone/>
            </a:pPr>
            <a:endParaRPr lang="hr-HR" sz="2400" dirty="0" smtClean="0"/>
          </a:p>
          <a:p>
            <a:pPr marL="0" indent="0">
              <a:buNone/>
            </a:pPr>
            <a:endParaRPr lang="hr-HR" sz="2400" dirty="0"/>
          </a:p>
          <a:p>
            <a:pPr marL="0" indent="0">
              <a:buNone/>
            </a:pPr>
            <a:endParaRPr lang="hr-HR" sz="2400" dirty="0" smtClean="0"/>
          </a:p>
          <a:p>
            <a:pPr marL="0" indent="0">
              <a:buNone/>
            </a:pPr>
            <a:endParaRPr lang="hr-HR" sz="2400" dirty="0"/>
          </a:p>
          <a:p>
            <a:pPr marL="0" indent="0">
              <a:buNone/>
            </a:pPr>
            <a:endParaRPr lang="hr-HR" sz="2400" dirty="0" smtClean="0"/>
          </a:p>
          <a:p>
            <a:pPr marL="0" indent="0">
              <a:buNone/>
            </a:pPr>
            <a:endParaRPr lang="hr-HR" sz="2200" dirty="0" smtClean="0"/>
          </a:p>
          <a:p>
            <a:pPr marL="0" indent="0">
              <a:buNone/>
            </a:pPr>
            <a:r>
              <a:rPr lang="hr-HR" sz="2200" dirty="0" smtClean="0"/>
              <a:t>Spone </a:t>
            </a:r>
            <a:r>
              <a:rPr lang="hr-HR" sz="2200" dirty="0"/>
              <a:t>imaju svoj smjer, ali mogu biti i povratne i bez smjera, što je rijetkost i u tehnološkim kontroliranim sustavima takvih veza nema. Kao što je moguće vidjeti iz prikaza spona x</a:t>
            </a:r>
            <a:r>
              <a:rPr lang="hr-HR" sz="2200" baseline="-25000" dirty="0"/>
              <a:t>2 </a:t>
            </a:r>
            <a:r>
              <a:rPr lang="hr-HR" sz="2200" dirty="0"/>
              <a:t>pripada i okolišu a</a:t>
            </a:r>
            <a:r>
              <a:rPr lang="hr-HR" sz="2200" baseline="-25000" dirty="0"/>
              <a:t>0 </a:t>
            </a:r>
            <a:r>
              <a:rPr lang="hr-HR" sz="2200" dirty="0"/>
              <a:t>i elementu a</a:t>
            </a:r>
            <a:r>
              <a:rPr lang="hr-HR" sz="2200" baseline="-25000" dirty="0"/>
              <a:t>1 </a:t>
            </a:r>
            <a:r>
              <a:rPr lang="hr-HR" sz="2200" dirty="0"/>
              <a:t>kao što x</a:t>
            </a:r>
            <a:r>
              <a:rPr lang="hr-HR" sz="2200" baseline="-25000" dirty="0"/>
              <a:t>2  </a:t>
            </a:r>
            <a:r>
              <a:rPr lang="hr-HR" sz="2200" dirty="0"/>
              <a:t>ulazi u a</a:t>
            </a:r>
            <a:r>
              <a:rPr lang="hr-HR" sz="2200" baseline="-25000" dirty="0"/>
              <a:t>1</a:t>
            </a:r>
            <a:r>
              <a:rPr lang="hr-HR" sz="2200" dirty="0"/>
              <a:t>, a</a:t>
            </a:r>
            <a:r>
              <a:rPr lang="hr-HR" sz="2200" baseline="-25000" dirty="0"/>
              <a:t>2</a:t>
            </a:r>
            <a:r>
              <a:rPr lang="hr-HR" sz="2200" dirty="0"/>
              <a:t> i a</a:t>
            </a:r>
            <a:r>
              <a:rPr lang="hr-HR" sz="2200" baseline="-25000" dirty="0"/>
              <a:t>3</a:t>
            </a:r>
            <a:r>
              <a:rPr lang="hr-HR" sz="2200" dirty="0"/>
              <a:t>. Ispod grafičkog prikaza uvijek se razvija popis ponašanja svakog pojedinog objekta koji može biti tablica ili samo riječi. Iz te tablice vidi se postojanje zavisnosti, kako bi se dobila slika toga što se mijenja.</a:t>
            </a:r>
            <a:endParaRPr lang="hr-HR" sz="2200" b="1" u="sng" dirty="0" smtClean="0"/>
          </a:p>
        </p:txBody>
      </p:sp>
      <p:pic>
        <p:nvPicPr>
          <p:cNvPr id="10" name="Picture 9" descr="a x.png"/>
          <p:cNvPicPr/>
          <p:nvPr/>
        </p:nvPicPr>
        <p:blipFill>
          <a:blip r:embed="rId2" cstate="print"/>
          <a:stretch>
            <a:fillRect/>
          </a:stretch>
        </p:blipFill>
        <p:spPr>
          <a:xfrm>
            <a:off x="2671665" y="1603509"/>
            <a:ext cx="6848669" cy="2659223"/>
          </a:xfrm>
          <a:prstGeom prst="rect">
            <a:avLst/>
          </a:prstGeom>
        </p:spPr>
      </p:pic>
    </p:spTree>
    <p:extLst>
      <p:ext uri="{BB962C8B-B14F-4D97-AF65-F5344CB8AC3E}">
        <p14:creationId xmlns:p14="http://schemas.microsoft.com/office/powerpoint/2010/main" val="3693632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lnSpcReduction="10000"/>
          </a:bodyPr>
          <a:lstStyle/>
          <a:p>
            <a:pPr marL="0" indent="0">
              <a:buNone/>
            </a:pPr>
            <a:r>
              <a:rPr lang="hr-HR" sz="2400" b="1" u="sng" dirty="0" smtClean="0"/>
              <a:t>Grafički i tablični prikaz ST strukture sustava</a:t>
            </a:r>
          </a:p>
          <a:p>
            <a:pPr marL="0" indent="0">
              <a:buNone/>
            </a:pPr>
            <a:endParaRPr lang="hr-HR" sz="2400" dirty="0" smtClean="0"/>
          </a:p>
          <a:p>
            <a:pPr marL="0" indent="0">
              <a:buNone/>
            </a:pPr>
            <a:endParaRPr lang="hr-HR" sz="2400" dirty="0"/>
          </a:p>
          <a:p>
            <a:pPr marL="0" indent="0">
              <a:buNone/>
            </a:pPr>
            <a:endParaRPr lang="hr-HR" sz="2400" dirty="0" smtClean="0"/>
          </a:p>
          <a:p>
            <a:pPr marL="0" indent="0">
              <a:buNone/>
            </a:pPr>
            <a:endParaRPr lang="hr-HR" sz="2400" dirty="0"/>
          </a:p>
          <a:p>
            <a:pPr marL="0" indent="0">
              <a:buNone/>
            </a:pPr>
            <a:endParaRPr lang="hr-HR" sz="2400" dirty="0" smtClean="0"/>
          </a:p>
          <a:p>
            <a:pPr marL="0" indent="0">
              <a:buNone/>
            </a:pPr>
            <a:endParaRPr lang="hr-HR" sz="2000" dirty="0" smtClean="0"/>
          </a:p>
          <a:p>
            <a:pPr marL="0" indent="0">
              <a:buNone/>
            </a:pPr>
            <a:endParaRPr lang="hr-HR" sz="2000" dirty="0"/>
          </a:p>
          <a:p>
            <a:pPr marL="0" indent="0">
              <a:buNone/>
            </a:pPr>
            <a:endParaRPr lang="hr-HR" sz="2000" dirty="0" smtClean="0"/>
          </a:p>
          <a:p>
            <a:pPr marL="0" indent="0">
              <a:buNone/>
            </a:pPr>
            <a:r>
              <a:rPr lang="hr-HR" sz="2000" dirty="0" smtClean="0"/>
              <a:t>Stanje </a:t>
            </a:r>
            <a:r>
              <a:rPr lang="hr-HR" sz="2000" dirty="0"/>
              <a:t>prijelaza u sustavu je definirano. Ako je sustav u stanju S1 uz I2 prelazi u S3, ako je u stanju S2 preći će u stanje S3, a ako je u stanju S3 prelazi u S2. Ako je I1 ostaje u stanju S1, iz stanja S2, preći će u stanje S1, a ako je u stanju S3 ostaje u S3. To su dva izlaza i znamo što je sa stanjima kad se pojave ulazi.</a:t>
            </a:r>
            <a:endParaRPr lang="hr-HR" sz="2000" dirty="0" smtClean="0"/>
          </a:p>
          <a:p>
            <a:pPr marL="0" indent="0">
              <a:buNone/>
            </a:pPr>
            <a:endParaRPr lang="hr-HR" sz="2400" dirty="0"/>
          </a:p>
          <a:p>
            <a:pPr marL="0" indent="0">
              <a:buNone/>
            </a:pPr>
            <a:endParaRPr lang="hr-HR" sz="2400" dirty="0" smtClean="0"/>
          </a:p>
          <a:p>
            <a:pPr marL="0" indent="0">
              <a:buNone/>
            </a:pPr>
            <a:endParaRPr lang="hr-HR" sz="2400" dirty="0"/>
          </a:p>
          <a:p>
            <a:pPr marL="0" indent="0">
              <a:buNone/>
            </a:pPr>
            <a:endParaRPr lang="hr-HR" sz="2400" dirty="0" smtClean="0"/>
          </a:p>
          <a:p>
            <a:pPr marL="0" indent="0">
              <a:buNone/>
            </a:pPr>
            <a:endParaRPr lang="hr-HR" sz="2200" dirty="0" smtClean="0"/>
          </a:p>
        </p:txBody>
      </p:sp>
      <p:pic>
        <p:nvPicPr>
          <p:cNvPr id="5" name="Picture 4" descr="probabilisticki 001.jpg"/>
          <p:cNvPicPr/>
          <p:nvPr/>
        </p:nvPicPr>
        <p:blipFill rotWithShape="1">
          <a:blip r:embed="rId2" cstate="print"/>
          <a:srcRect r="39736"/>
          <a:stretch/>
        </p:blipFill>
        <p:spPr bwMode="auto">
          <a:xfrm>
            <a:off x="1884784" y="1716833"/>
            <a:ext cx="3312367" cy="3181737"/>
          </a:xfrm>
          <a:prstGeom prst="rect">
            <a:avLst/>
          </a:prstGeom>
          <a:ln>
            <a:noFill/>
          </a:ln>
          <a:extLst>
            <a:ext uri="{53640926-AAD7-44D8-BBD7-CCE9431645EC}">
              <a14:shadowObscured xmlns:a14="http://schemas.microsoft.com/office/drawing/2010/main"/>
            </a:ext>
          </a:extLst>
        </p:spPr>
      </p:pic>
      <p:graphicFrame>
        <p:nvGraphicFramePr>
          <p:cNvPr id="4" name="Table 3"/>
          <p:cNvGraphicFramePr>
            <a:graphicFrameLocks noGrp="1"/>
          </p:cNvGraphicFramePr>
          <p:nvPr>
            <p:extLst>
              <p:ext uri="{D42A27DB-BD31-4B8C-83A1-F6EECF244321}">
                <p14:modId xmlns:p14="http://schemas.microsoft.com/office/powerpoint/2010/main" val="210846595"/>
              </p:ext>
            </p:extLst>
          </p:nvPr>
        </p:nvGraphicFramePr>
        <p:xfrm>
          <a:off x="6553200" y="2346649"/>
          <a:ext cx="1894081" cy="1922104"/>
        </p:xfrm>
        <a:graphic>
          <a:graphicData uri="http://schemas.openxmlformats.org/drawingml/2006/table">
            <a:tbl>
              <a:tblPr firstRow="1" firstCol="1" bandRow="1"/>
              <a:tblGrid>
                <a:gridCol w="470224">
                  <a:extLst>
                    <a:ext uri="{9D8B030D-6E8A-4147-A177-3AD203B41FA5}">
                      <a16:colId xmlns:a16="http://schemas.microsoft.com/office/drawing/2014/main" val="3388831538"/>
                    </a:ext>
                  </a:extLst>
                </a:gridCol>
                <a:gridCol w="474619">
                  <a:extLst>
                    <a:ext uri="{9D8B030D-6E8A-4147-A177-3AD203B41FA5}">
                      <a16:colId xmlns:a16="http://schemas.microsoft.com/office/drawing/2014/main" val="964053156"/>
                    </a:ext>
                  </a:extLst>
                </a:gridCol>
                <a:gridCol w="474619">
                  <a:extLst>
                    <a:ext uri="{9D8B030D-6E8A-4147-A177-3AD203B41FA5}">
                      <a16:colId xmlns:a16="http://schemas.microsoft.com/office/drawing/2014/main" val="2976528619"/>
                    </a:ext>
                  </a:extLst>
                </a:gridCol>
                <a:gridCol w="474619">
                  <a:extLst>
                    <a:ext uri="{9D8B030D-6E8A-4147-A177-3AD203B41FA5}">
                      <a16:colId xmlns:a16="http://schemas.microsoft.com/office/drawing/2014/main" val="1505611511"/>
                    </a:ext>
                  </a:extLst>
                </a:gridCol>
              </a:tblGrid>
              <a:tr h="480526">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Calibri" panose="020F0502020204030204" pitchFamily="34" charset="0"/>
                        </a:rPr>
                        <a:t>↓</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hr-HR" sz="1200" dirty="0">
                          <a:effectLst/>
                          <a:latin typeface="Times New Roman" panose="02020603050405020304" pitchFamily="18" charset="0"/>
                          <a:ea typeface="Calibri" panose="020F0502020204030204" pitchFamily="34" charset="0"/>
                          <a:cs typeface="Times New Roman" panose="02020603050405020304" pitchFamily="18" charset="0"/>
                        </a:rPr>
                        <a:t>S1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S2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S3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012151"/>
                  </a:ext>
                </a:extLst>
              </a:tr>
              <a:tr h="480526">
                <a:tc>
                  <a:txBody>
                    <a:bodyPr/>
                    <a:lstStyle/>
                    <a:p>
                      <a:pPr algn="just">
                        <a:lnSpc>
                          <a:spcPct val="150000"/>
                        </a:lnSpc>
                        <a:spcAft>
                          <a:spcPts val="0"/>
                        </a:spcAft>
                      </a:pPr>
                      <a:r>
                        <a:rPr lang="hr-HR" sz="1200" dirty="0">
                          <a:effectLst/>
                          <a:latin typeface="Times New Roman" panose="02020603050405020304" pitchFamily="18" charset="0"/>
                          <a:ea typeface="Calibri" panose="020F0502020204030204" pitchFamily="34" charset="0"/>
                          <a:cs typeface="Times New Roman" panose="02020603050405020304" pitchFamily="18" charset="0"/>
                        </a:rPr>
                        <a:t>S1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111388"/>
                  </a:ext>
                </a:extLst>
              </a:tr>
              <a:tr h="480526">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S2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482155"/>
                  </a:ext>
                </a:extLst>
              </a:tr>
              <a:tr h="480526">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S3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hr-HR" sz="120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hr-HR" sz="1200" dirty="0">
                          <a:effectLst/>
                          <a:latin typeface="Times New Roman" panose="02020603050405020304" pitchFamily="18"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4458538"/>
                  </a:ext>
                </a:extLst>
              </a:tr>
            </a:tbl>
          </a:graphicData>
        </a:graphic>
      </p:graphicFrame>
    </p:spTree>
    <p:extLst>
      <p:ext uri="{BB962C8B-B14F-4D97-AF65-F5344CB8AC3E}">
        <p14:creationId xmlns:p14="http://schemas.microsoft.com/office/powerpoint/2010/main" val="19882616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1. Razvoj i definiranje procesnih brodskih sustava prema općoj teoriji sustava</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dirty="0" smtClean="0"/>
              <a:t>Tako </a:t>
            </a:r>
            <a:r>
              <a:rPr lang="hr-HR" sz="2400" dirty="0"/>
              <a:t>se može redizajnirati </a:t>
            </a:r>
            <a:r>
              <a:rPr lang="hr-HR" sz="2400" dirty="0" smtClean="0"/>
              <a:t>rad</a:t>
            </a:r>
            <a:r>
              <a:rPr lang="hr-HR" sz="2400" dirty="0"/>
              <a:t>. </a:t>
            </a:r>
            <a:r>
              <a:rPr lang="hr-HR" sz="2400" dirty="0" smtClean="0"/>
              <a:t>			</a:t>
            </a:r>
            <a:r>
              <a:rPr lang="hr-HR" sz="2400" dirty="0"/>
              <a:t>Z</a:t>
            </a:r>
            <a:r>
              <a:rPr lang="hr-HR" sz="2400" dirty="0" smtClean="0"/>
              <a:t>a </a:t>
            </a:r>
            <a:r>
              <a:rPr lang="hr-HR" sz="2400" dirty="0"/>
              <a:t>probabilistički </a:t>
            </a:r>
            <a:r>
              <a:rPr lang="hr-HR" sz="2400" dirty="0" smtClean="0"/>
              <a:t>sustav:</a:t>
            </a:r>
            <a:endParaRPr lang="hr-HR" sz="2400" dirty="0"/>
          </a:p>
          <a:p>
            <a:pPr marL="0" indent="0">
              <a:buNone/>
            </a:pPr>
            <a:endParaRPr lang="hr-HR" sz="2400" dirty="0" smtClean="0"/>
          </a:p>
          <a:p>
            <a:pPr marL="0" indent="0">
              <a:buNone/>
            </a:pPr>
            <a:r>
              <a:rPr lang="hr-HR" sz="2400" dirty="0" smtClean="0"/>
              <a:t>To </a:t>
            </a:r>
            <a:r>
              <a:rPr lang="hr-HR" sz="2400" dirty="0"/>
              <a:t>se tablicom prikazuje</a:t>
            </a:r>
            <a:r>
              <a:rPr lang="hr-HR" sz="2400" dirty="0" smtClean="0"/>
              <a:t>:			</a:t>
            </a:r>
            <a:endParaRPr lang="hr-HR" sz="2400" dirty="0"/>
          </a:p>
          <a:p>
            <a:pPr marL="0" indent="0">
              <a:buNone/>
            </a:pPr>
            <a:endParaRPr lang="hr-HR" sz="2400" dirty="0" smtClean="0"/>
          </a:p>
          <a:p>
            <a:pPr marL="0" indent="0">
              <a:buNone/>
            </a:pPr>
            <a:endParaRPr lang="hr-HR" sz="2400" dirty="0"/>
          </a:p>
          <a:p>
            <a:pPr marL="0" indent="0">
              <a:buNone/>
            </a:pPr>
            <a:endParaRPr lang="hr-HR" sz="2400" dirty="0" smtClean="0"/>
          </a:p>
          <a:p>
            <a:pPr marL="0" indent="0">
              <a:buNone/>
            </a:pPr>
            <a:endParaRPr lang="hr-HR" sz="2200" dirty="0" smtClean="0"/>
          </a:p>
        </p:txBody>
      </p:sp>
      <p:graphicFrame>
        <p:nvGraphicFramePr>
          <p:cNvPr id="7" name="Table 6"/>
          <p:cNvGraphicFramePr>
            <a:graphicFrameLocks noGrp="1"/>
          </p:cNvGraphicFramePr>
          <p:nvPr>
            <p:extLst>
              <p:ext uri="{D42A27DB-BD31-4B8C-83A1-F6EECF244321}">
                <p14:modId xmlns:p14="http://schemas.microsoft.com/office/powerpoint/2010/main" val="364169012"/>
              </p:ext>
            </p:extLst>
          </p:nvPr>
        </p:nvGraphicFramePr>
        <p:xfrm>
          <a:off x="923733" y="2901188"/>
          <a:ext cx="4963881" cy="1409556"/>
        </p:xfrm>
        <a:graphic>
          <a:graphicData uri="http://schemas.openxmlformats.org/drawingml/2006/table">
            <a:tbl>
              <a:tblPr firstRow="1" firstCol="1" bandRow="1"/>
              <a:tblGrid>
                <a:gridCol w="1240971">
                  <a:extLst>
                    <a:ext uri="{9D8B030D-6E8A-4147-A177-3AD203B41FA5}">
                      <a16:colId xmlns:a16="http://schemas.microsoft.com/office/drawing/2014/main" val="3367592766"/>
                    </a:ext>
                  </a:extLst>
                </a:gridCol>
                <a:gridCol w="620485">
                  <a:extLst>
                    <a:ext uri="{9D8B030D-6E8A-4147-A177-3AD203B41FA5}">
                      <a16:colId xmlns:a16="http://schemas.microsoft.com/office/drawing/2014/main" val="191797272"/>
                    </a:ext>
                  </a:extLst>
                </a:gridCol>
                <a:gridCol w="620485">
                  <a:extLst>
                    <a:ext uri="{9D8B030D-6E8A-4147-A177-3AD203B41FA5}">
                      <a16:colId xmlns:a16="http://schemas.microsoft.com/office/drawing/2014/main" val="286020469"/>
                    </a:ext>
                  </a:extLst>
                </a:gridCol>
                <a:gridCol w="620485">
                  <a:extLst>
                    <a:ext uri="{9D8B030D-6E8A-4147-A177-3AD203B41FA5}">
                      <a16:colId xmlns:a16="http://schemas.microsoft.com/office/drawing/2014/main" val="2254122658"/>
                    </a:ext>
                  </a:extLst>
                </a:gridCol>
                <a:gridCol w="620485">
                  <a:extLst>
                    <a:ext uri="{9D8B030D-6E8A-4147-A177-3AD203B41FA5}">
                      <a16:colId xmlns:a16="http://schemas.microsoft.com/office/drawing/2014/main" val="1458849814"/>
                    </a:ext>
                  </a:extLst>
                </a:gridCol>
                <a:gridCol w="620485">
                  <a:extLst>
                    <a:ext uri="{9D8B030D-6E8A-4147-A177-3AD203B41FA5}">
                      <a16:colId xmlns:a16="http://schemas.microsoft.com/office/drawing/2014/main" val="3323435360"/>
                    </a:ext>
                  </a:extLst>
                </a:gridCol>
                <a:gridCol w="620485">
                  <a:extLst>
                    <a:ext uri="{9D8B030D-6E8A-4147-A177-3AD203B41FA5}">
                      <a16:colId xmlns:a16="http://schemas.microsoft.com/office/drawing/2014/main" val="4146493412"/>
                    </a:ext>
                  </a:extLst>
                </a:gridCol>
              </a:tblGrid>
              <a:tr h="352389">
                <a:tc rowSpan="2">
                  <a:txBody>
                    <a:bodyPr/>
                    <a:lstStyle/>
                    <a:p>
                      <a:pPr algn="r">
                        <a:lnSpc>
                          <a:spcPct val="150000"/>
                        </a:lnSpc>
                        <a:spcAft>
                          <a:spcPts val="0"/>
                        </a:spcAft>
                        <a:tabLst>
                          <a:tab pos="1580515" algn="l"/>
                        </a:tabLst>
                      </a:pPr>
                      <a:r>
                        <a:rPr lang="hr-HR" sz="1200" dirty="0">
                          <a:effectLst/>
                          <a:latin typeface="Times New Roman" panose="02020603050405020304" pitchFamily="18" charset="0"/>
                          <a:ea typeface="Calibri" panose="020F0502020204030204" pitchFamily="34" charset="0"/>
                          <a:cs typeface="Times New Roman" panose="02020603050405020304" pitchFamily="18" charset="0"/>
                        </a:rPr>
                        <a:t>Stanja i izlazi</a:t>
                      </a:r>
                    </a:p>
                    <a:p>
                      <a:pPr algn="just">
                        <a:lnSpc>
                          <a:spcPct val="150000"/>
                        </a:lnSpc>
                        <a:spcAft>
                          <a:spcPts val="0"/>
                        </a:spcAft>
                        <a:tabLst>
                          <a:tab pos="1580515" algn="l"/>
                        </a:tabLst>
                      </a:pPr>
                      <a:r>
                        <a:rPr lang="hr-HR" sz="1200" dirty="0">
                          <a:effectLst/>
                          <a:latin typeface="Times New Roman" panose="02020603050405020304" pitchFamily="18" charset="0"/>
                          <a:ea typeface="Calibri" panose="020F0502020204030204" pitchFamily="34" charset="0"/>
                          <a:cs typeface="Times New Roman" panose="02020603050405020304" pitchFamily="18" charset="0"/>
                        </a:rPr>
                        <a:t>Ulaz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3">
                  <a:txBody>
                    <a:bodyPr/>
                    <a:lstStyle/>
                    <a:p>
                      <a:pPr algn="ctr">
                        <a:lnSpc>
                          <a:spcPct val="150000"/>
                        </a:lnSpc>
                        <a:spcAft>
                          <a:spcPts val="0"/>
                        </a:spcAft>
                        <a:tabLst>
                          <a:tab pos="1580515" algn="l"/>
                        </a:tabLst>
                      </a:pPr>
                      <a:r>
                        <a:rPr lang="hr-HR" sz="1200" dirty="0">
                          <a:effectLst/>
                          <a:latin typeface="Times New Roman" panose="02020603050405020304" pitchFamily="18" charset="0"/>
                          <a:ea typeface="Calibri" panose="020F0502020204030204" pitchFamily="34" charset="0"/>
                          <a:cs typeface="Times New Roman" panose="02020603050405020304" pitchFamily="18" charset="0"/>
                        </a:rPr>
                        <a:t>Stanja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tc gridSpan="3">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Izlazi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HR"/>
                    </a:p>
                  </a:txBody>
                  <a:tcPr/>
                </a:tc>
                <a:tc hMerge="1">
                  <a:txBody>
                    <a:bodyPr/>
                    <a:lstStyle/>
                    <a:p>
                      <a:endParaRPr lang="hr-HR"/>
                    </a:p>
                  </a:txBody>
                  <a:tcPr/>
                </a:tc>
                <a:extLst>
                  <a:ext uri="{0D108BD9-81ED-4DB2-BD59-A6C34878D82A}">
                    <a16:rowId xmlns:a16="http://schemas.microsoft.com/office/drawing/2014/main" val="1036698622"/>
                  </a:ext>
                </a:extLst>
              </a:tr>
              <a:tr h="352389">
                <a:tc vMerge="1">
                  <a:txBody>
                    <a:bodyPr/>
                    <a:lstStyle/>
                    <a:p>
                      <a:endParaRPr lang="hr-HR"/>
                    </a:p>
                  </a:txBody>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S</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S</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S</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O</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O</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O</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528307"/>
                  </a:ext>
                </a:extLst>
              </a:tr>
              <a:tr h="352389">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I</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S</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dirty="0">
                          <a:effectLst/>
                          <a:latin typeface="Times New Roman" panose="02020603050405020304" pitchFamily="18" charset="0"/>
                          <a:ea typeface="Calibri" panose="020F0502020204030204" pitchFamily="34" charset="0"/>
                          <a:cs typeface="Times New Roman" panose="02020603050405020304" pitchFamily="18" charset="0"/>
                        </a:rPr>
                        <a:t>S</a:t>
                      </a:r>
                      <a:r>
                        <a:rPr lang="hr-HR" sz="1200"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hr-H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S</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O</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O</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1</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O</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210552"/>
                  </a:ext>
                </a:extLst>
              </a:tr>
              <a:tr h="352389">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I</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S</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S</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S</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2</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O</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a:effectLst/>
                          <a:latin typeface="Times New Roman" panose="02020603050405020304" pitchFamily="18" charset="0"/>
                          <a:ea typeface="Calibri" panose="020F0502020204030204" pitchFamily="34" charset="0"/>
                          <a:cs typeface="Times New Roman" panose="02020603050405020304" pitchFamily="18" charset="0"/>
                        </a:rPr>
                        <a:t>O</a:t>
                      </a:r>
                      <a:r>
                        <a:rPr lang="hr-HR" sz="1200" baseline="-25000">
                          <a:effectLst/>
                          <a:latin typeface="Times New Roman" panose="02020603050405020304" pitchFamily="18" charset="0"/>
                          <a:ea typeface="Calibri" panose="020F0502020204030204" pitchFamily="34" charset="0"/>
                          <a:cs typeface="Times New Roman" panose="02020603050405020304" pitchFamily="18" charset="0"/>
                        </a:rPr>
                        <a:t>3</a:t>
                      </a:r>
                      <a:endParaRPr lang="hr-HR"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580515" algn="l"/>
                        </a:tabLst>
                      </a:pPr>
                      <a:r>
                        <a:rPr lang="hr-HR" sz="1200" dirty="0">
                          <a:effectLst/>
                          <a:latin typeface="Times New Roman" panose="02020603050405020304" pitchFamily="18" charset="0"/>
                          <a:ea typeface="Calibri" panose="020F0502020204030204" pitchFamily="34" charset="0"/>
                          <a:cs typeface="Times New Roman" panose="02020603050405020304" pitchFamily="18" charset="0"/>
                        </a:rPr>
                        <a:t>O</a:t>
                      </a:r>
                      <a:r>
                        <a:rPr lang="hr-HR" sz="1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hr-H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073985"/>
                  </a:ext>
                </a:extLst>
              </a:tr>
            </a:tbl>
          </a:graphicData>
        </a:graphic>
      </p:graphicFrame>
      <p:pic>
        <p:nvPicPr>
          <p:cNvPr id="8" name="Picture 7" descr="deterministicki 001.jpg"/>
          <p:cNvPicPr/>
          <p:nvPr/>
        </p:nvPicPr>
        <p:blipFill>
          <a:blip r:embed="rId2" cstate="print"/>
          <a:stretch>
            <a:fillRect/>
          </a:stretch>
        </p:blipFill>
        <p:spPr>
          <a:xfrm>
            <a:off x="7053943" y="1789560"/>
            <a:ext cx="3984171" cy="4629901"/>
          </a:xfrm>
          <a:prstGeom prst="rect">
            <a:avLst/>
          </a:prstGeom>
        </p:spPr>
      </p:pic>
    </p:spTree>
    <p:extLst>
      <p:ext uri="{BB962C8B-B14F-4D97-AF65-F5344CB8AC3E}">
        <p14:creationId xmlns:p14="http://schemas.microsoft.com/office/powerpoint/2010/main" val="23319161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smtClean="0">
                <a:solidFill>
                  <a:prstClr val="black"/>
                </a:solidFill>
              </a:rPr>
              <a:t>2. Određivanje čimbenika koji utječu na odabir sustava i njegovu pouzdanost</a:t>
            </a:r>
            <a:endParaRPr lang="hr-HR" sz="2800" dirty="0"/>
          </a:p>
        </p:txBody>
      </p:sp>
      <p:sp>
        <p:nvSpPr>
          <p:cNvPr id="3" name="Content Placeholder 2"/>
          <p:cNvSpPr>
            <a:spLocks noGrp="1"/>
          </p:cNvSpPr>
          <p:nvPr>
            <p:ph idx="1"/>
          </p:nvPr>
        </p:nvSpPr>
        <p:spPr>
          <a:xfrm>
            <a:off x="838200" y="1230284"/>
            <a:ext cx="10515600" cy="4946679"/>
          </a:xfrm>
        </p:spPr>
        <p:txBody>
          <a:bodyPr>
            <a:normAutofit fontScale="92500"/>
          </a:bodyPr>
          <a:lstStyle/>
          <a:p>
            <a:pPr marL="0" indent="0">
              <a:buNone/>
            </a:pPr>
            <a:r>
              <a:rPr lang="hr-HR" sz="2400" b="1" u="sng" dirty="0" smtClean="0"/>
              <a:t>Teorija trikotiledona</a:t>
            </a:r>
            <a:r>
              <a:rPr lang="hr-HR" sz="2400" dirty="0" smtClean="0"/>
              <a:t> (Wymore)</a:t>
            </a:r>
          </a:p>
          <a:p>
            <a:pPr marL="0" indent="0">
              <a:buNone/>
            </a:pPr>
            <a:endParaRPr lang="hr-HR" sz="2400" dirty="0" smtClean="0"/>
          </a:p>
          <a:p>
            <a:pPr marL="0" indent="0">
              <a:buNone/>
            </a:pPr>
            <a:r>
              <a:rPr lang="hr-HR" sz="2400" dirty="0" smtClean="0"/>
              <a:t>Wymore </a:t>
            </a:r>
            <a:r>
              <a:rPr lang="hr-HR" sz="2400" dirty="0"/>
              <a:t>prepoznaje tri skupa veličina koje zapravo sudjeluju u uspostavljanju sustava. </a:t>
            </a:r>
            <a:endParaRPr lang="hr-HR" sz="2400" dirty="0" smtClean="0"/>
          </a:p>
          <a:p>
            <a:pPr marL="0" indent="0">
              <a:buNone/>
            </a:pPr>
            <a:r>
              <a:rPr lang="hr-HR" sz="2400" dirty="0" smtClean="0"/>
              <a:t>Teorija je vrlo prigodna </a:t>
            </a:r>
            <a:r>
              <a:rPr lang="hr-HR" sz="2400" dirty="0"/>
              <a:t>za uspostavljanje novih </a:t>
            </a:r>
            <a:r>
              <a:rPr lang="hr-HR" sz="2400" dirty="0" smtClean="0"/>
              <a:t>sustava, </a:t>
            </a:r>
            <a:r>
              <a:rPr lang="hr-HR" sz="2400" dirty="0"/>
              <a:t>za specifikaciju sustava koju </a:t>
            </a:r>
            <a:r>
              <a:rPr lang="hr-HR" sz="2400" dirty="0" smtClean="0"/>
              <a:t>postavlja </a:t>
            </a:r>
            <a:r>
              <a:rPr lang="hr-HR" sz="2400" dirty="0"/>
              <a:t>onaj koji ga želi izgraditi. </a:t>
            </a:r>
            <a:r>
              <a:rPr lang="hr-HR" sz="2400" dirty="0" smtClean="0"/>
              <a:t> </a:t>
            </a:r>
          </a:p>
          <a:p>
            <a:pPr marL="0" indent="0">
              <a:buNone/>
            </a:pPr>
            <a:r>
              <a:rPr lang="hr-HR" sz="2400" dirty="0" smtClean="0"/>
              <a:t>Naročito je pogodna za uspostavljanje </a:t>
            </a:r>
            <a:r>
              <a:rPr lang="hr-HR" sz="2400" dirty="0"/>
              <a:t>vođenih sustava </a:t>
            </a:r>
            <a:r>
              <a:rPr lang="hr-HR" sz="2400" dirty="0" smtClean="0"/>
              <a:t>(npr. tvornice</a:t>
            </a:r>
            <a:r>
              <a:rPr lang="hr-HR" sz="2400" dirty="0"/>
              <a:t>, bolnice</a:t>
            </a:r>
            <a:r>
              <a:rPr lang="hr-HR" sz="2400" dirty="0" smtClean="0"/>
              <a:t>).</a:t>
            </a:r>
          </a:p>
          <a:p>
            <a:pPr marL="0" indent="0">
              <a:buNone/>
            </a:pPr>
            <a:r>
              <a:rPr lang="hr-HR" sz="2400" dirty="0" smtClean="0"/>
              <a:t>Teorija je primjenjiva kako </a:t>
            </a:r>
            <a:r>
              <a:rPr lang="hr-HR" sz="2400" smtClean="0"/>
              <a:t>na osnivanje </a:t>
            </a:r>
            <a:r>
              <a:rPr lang="hr-HR" sz="2400" dirty="0" smtClean="0"/>
              <a:t>i projektiranje broda tako i na odabir procesnih brodskih sustava u </a:t>
            </a:r>
            <a:r>
              <a:rPr lang="hr-HR" sz="2400" smtClean="0"/>
              <a:t>tim procesima.</a:t>
            </a:r>
            <a:endParaRPr lang="hr-HR" sz="2400" dirty="0" smtClean="0"/>
          </a:p>
          <a:p>
            <a:pPr marL="0" indent="0">
              <a:buNone/>
            </a:pPr>
            <a:endParaRPr lang="hr-HR" sz="2400" dirty="0"/>
          </a:p>
          <a:p>
            <a:pPr marL="0" indent="0">
              <a:buNone/>
            </a:pPr>
            <a:endParaRPr lang="hr-HR" sz="2400" dirty="0" smtClean="0"/>
          </a:p>
          <a:p>
            <a:pPr marL="0" indent="0">
              <a:buNone/>
            </a:pPr>
            <a:endParaRPr lang="hr-HR" sz="2400" dirty="0"/>
          </a:p>
          <a:p>
            <a:pPr marL="0" indent="0">
              <a:buNone/>
            </a:pPr>
            <a:r>
              <a:rPr lang="hr-HR" sz="1800" dirty="0" smtClean="0"/>
              <a:t>Napomena: kotiledon = klica</a:t>
            </a:r>
            <a:r>
              <a:rPr lang="hr-HR" sz="2400" dirty="0" smtClean="0"/>
              <a:t> </a:t>
            </a:r>
          </a:p>
          <a:p>
            <a:pPr marL="0" indent="0">
              <a:buNone/>
            </a:pPr>
            <a:endParaRPr lang="hr-HR" sz="2400" dirty="0"/>
          </a:p>
        </p:txBody>
      </p:sp>
    </p:spTree>
    <p:extLst>
      <p:ext uri="{BB962C8B-B14F-4D97-AF65-F5344CB8AC3E}">
        <p14:creationId xmlns:p14="http://schemas.microsoft.com/office/powerpoint/2010/main" val="13395118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smtClean="0">
                <a:solidFill>
                  <a:prstClr val="black"/>
                </a:solidFill>
              </a:rPr>
              <a:t>2. Određivanje čimbenika koji utječu na odabir sustava i njegovu pouzdanost</a:t>
            </a:r>
            <a:endParaRPr lang="hr-HR" sz="2800" dirty="0"/>
          </a:p>
        </p:txBody>
      </p:sp>
      <p:sp>
        <p:nvSpPr>
          <p:cNvPr id="3" name="Content Placeholder 2"/>
          <p:cNvSpPr>
            <a:spLocks noGrp="1"/>
          </p:cNvSpPr>
          <p:nvPr>
            <p:ph idx="1"/>
          </p:nvPr>
        </p:nvSpPr>
        <p:spPr>
          <a:xfrm>
            <a:off x="838200" y="1230284"/>
            <a:ext cx="10515600" cy="4946679"/>
          </a:xfrm>
        </p:spPr>
        <p:txBody>
          <a:bodyPr>
            <a:normAutofit lnSpcReduction="10000"/>
          </a:bodyPr>
          <a:lstStyle/>
          <a:p>
            <a:pPr marL="0" indent="0">
              <a:buNone/>
            </a:pPr>
            <a:endParaRPr lang="hr-HR" sz="2400" dirty="0"/>
          </a:p>
          <a:p>
            <a:pPr marL="0" indent="0">
              <a:buNone/>
            </a:pPr>
            <a:endParaRPr lang="hr-HR" sz="2400" dirty="0" smtClean="0"/>
          </a:p>
          <a:p>
            <a:pPr marL="0" indent="0">
              <a:buNone/>
            </a:pPr>
            <a:endParaRPr lang="hr-HR" sz="2400" dirty="0"/>
          </a:p>
          <a:p>
            <a:pPr marL="0" indent="0">
              <a:buNone/>
            </a:pPr>
            <a:endParaRPr lang="hr-HR" sz="2400" dirty="0" smtClean="0"/>
          </a:p>
          <a:p>
            <a:pPr marL="0" indent="0">
              <a:buNone/>
            </a:pPr>
            <a:endParaRPr lang="hr-HR" sz="2400" dirty="0"/>
          </a:p>
          <a:p>
            <a:pPr marL="0" indent="0">
              <a:buNone/>
            </a:pPr>
            <a:endParaRPr lang="hr-HR" sz="2400" dirty="0" smtClean="0"/>
          </a:p>
          <a:p>
            <a:r>
              <a:rPr lang="hr-HR" sz="1900" dirty="0"/>
              <a:t>χ - izlazno - ulazna specifikacija</a:t>
            </a:r>
          </a:p>
          <a:p>
            <a:r>
              <a:rPr lang="hr-HR" sz="1900" dirty="0"/>
              <a:t>τ- tehnologija</a:t>
            </a:r>
          </a:p>
          <a:p>
            <a:r>
              <a:rPr lang="hr-HR" sz="1900" dirty="0"/>
              <a:t>α - ocjena dobrote različitih rješenja za ulazno - izlaznu specifikaciju</a:t>
            </a:r>
          </a:p>
          <a:p>
            <a:r>
              <a:rPr lang="hr-HR" sz="1900" dirty="0"/>
              <a:t>β - ocjena dobrote različitih rješenja za tehnologiju</a:t>
            </a:r>
          </a:p>
          <a:p>
            <a:r>
              <a:rPr lang="hr-HR" sz="1900" dirty="0"/>
              <a:t>γ - ocjena dobrote za izvedivost</a:t>
            </a:r>
          </a:p>
          <a:p>
            <a:r>
              <a:rPr lang="hr-HR" sz="1900" dirty="0"/>
              <a:t>Z - oznaka sustava</a:t>
            </a:r>
          </a:p>
          <a:p>
            <a:pPr marL="0" indent="0">
              <a:buNone/>
            </a:pPr>
            <a:endParaRPr lang="hr-HR" sz="2400" dirty="0" smtClean="0"/>
          </a:p>
          <a:p>
            <a:pPr marL="0" indent="0">
              <a:buNone/>
            </a:pPr>
            <a:endParaRPr lang="hr-HR" sz="2400" dirty="0"/>
          </a:p>
          <a:p>
            <a:pPr marL="0" indent="0">
              <a:buNone/>
            </a:pPr>
            <a:endParaRPr lang="hr-HR" sz="2400" dirty="0" smtClean="0"/>
          </a:p>
          <a:p>
            <a:pPr marL="0" indent="0">
              <a:buNone/>
            </a:pPr>
            <a:endParaRPr lang="hr-HR" sz="2400" dirty="0"/>
          </a:p>
        </p:txBody>
      </p:sp>
      <p:pic>
        <p:nvPicPr>
          <p:cNvPr id="4" name="Picture 3" descr="wymore 001.jpg"/>
          <p:cNvPicPr/>
          <p:nvPr/>
        </p:nvPicPr>
        <p:blipFill>
          <a:blip r:embed="rId2" cstate="print"/>
          <a:stretch>
            <a:fillRect/>
          </a:stretch>
        </p:blipFill>
        <p:spPr>
          <a:xfrm>
            <a:off x="1543710" y="1305963"/>
            <a:ext cx="7902215" cy="2360263"/>
          </a:xfrm>
          <a:prstGeom prst="rect">
            <a:avLst/>
          </a:prstGeom>
        </p:spPr>
      </p:pic>
    </p:spTree>
    <p:extLst>
      <p:ext uri="{BB962C8B-B14F-4D97-AF65-F5344CB8AC3E}">
        <p14:creationId xmlns:p14="http://schemas.microsoft.com/office/powerpoint/2010/main" val="14837796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smtClean="0">
                <a:solidFill>
                  <a:prstClr val="black"/>
                </a:solidFill>
              </a:rPr>
              <a:t>2. Određivanje čimbenika koji utječu na odabir sustava i njegovu pouzdanost</a:t>
            </a:r>
            <a:endParaRPr lang="hr-HR" sz="2800" dirty="0"/>
          </a:p>
        </p:txBody>
      </p:sp>
      <p:sp>
        <p:nvSpPr>
          <p:cNvPr id="3" name="Content Placeholder 2"/>
          <p:cNvSpPr>
            <a:spLocks noGrp="1"/>
          </p:cNvSpPr>
          <p:nvPr>
            <p:ph idx="1"/>
          </p:nvPr>
        </p:nvSpPr>
        <p:spPr>
          <a:xfrm>
            <a:off x="838200" y="1230284"/>
            <a:ext cx="10515600" cy="4946679"/>
          </a:xfrm>
        </p:spPr>
        <p:txBody>
          <a:bodyPr>
            <a:normAutofit fontScale="85000" lnSpcReduction="20000"/>
          </a:bodyPr>
          <a:lstStyle/>
          <a:p>
            <a:pPr marL="0" indent="0">
              <a:buNone/>
            </a:pPr>
            <a:r>
              <a:rPr lang="hr-HR" sz="2400" b="1" u="sng" dirty="0" smtClean="0"/>
              <a:t>Izlazno - ulazni </a:t>
            </a:r>
            <a:r>
              <a:rPr lang="hr-HR" sz="2400" b="1" u="sng" dirty="0"/>
              <a:t>kotiledon</a:t>
            </a:r>
          </a:p>
          <a:p>
            <a:pPr marL="0" indent="0">
              <a:lnSpc>
                <a:spcPct val="120000"/>
              </a:lnSpc>
              <a:buNone/>
            </a:pPr>
            <a:r>
              <a:rPr lang="hr-HR" sz="2400" dirty="0" smtClean="0"/>
              <a:t>To </a:t>
            </a:r>
            <a:r>
              <a:rPr lang="hr-HR" sz="2400" dirty="0"/>
              <a:t>je skup veličina na kojima se procjenjuje </a:t>
            </a:r>
            <a:r>
              <a:rPr lang="hr-HR" sz="2400" dirty="0" smtClean="0"/>
              <a:t>‘dobrota’ sustava Z </a:t>
            </a:r>
            <a:r>
              <a:rPr lang="hr-HR" sz="2400" dirty="0"/>
              <a:t>koji ima svoju </a:t>
            </a:r>
            <a:r>
              <a:rPr lang="hr-HR" sz="2400" dirty="0" smtClean="0"/>
              <a:t>ulaznu i izlaznu specifikaciju</a:t>
            </a:r>
            <a:r>
              <a:rPr lang="hr-HR" sz="2400" dirty="0"/>
              <a:t>. Ta </a:t>
            </a:r>
            <a:r>
              <a:rPr lang="hr-HR" sz="2400" dirty="0" smtClean="0"/>
              <a:t>‘dobrota’ </a:t>
            </a:r>
            <a:r>
              <a:rPr lang="hr-HR" sz="2400" dirty="0"/>
              <a:t>sadrži kvalitetu </a:t>
            </a:r>
            <a:r>
              <a:rPr lang="hr-HR" sz="2400" dirty="0" smtClean="0"/>
              <a:t>koju treba </a:t>
            </a:r>
            <a:r>
              <a:rPr lang="hr-HR" sz="2400" dirty="0"/>
              <a:t>procijeniti. Izlazno - ulaznom specifikacijom </a:t>
            </a:r>
            <a:r>
              <a:rPr lang="el-GR" sz="2400" dirty="0"/>
              <a:t>χ </a:t>
            </a:r>
            <a:r>
              <a:rPr lang="hr-HR" sz="2400" dirty="0"/>
              <a:t>definira se skup konceptualnih sustava koji tu specifikaciju zadovoljavaju. Za sustave koji zadovoljavaju </a:t>
            </a:r>
            <a:r>
              <a:rPr lang="el-GR" sz="2400" dirty="0"/>
              <a:t>χ </a:t>
            </a:r>
            <a:r>
              <a:rPr lang="hr-HR" sz="2400" dirty="0"/>
              <a:t>potrebno je utvrditi </a:t>
            </a:r>
            <a:r>
              <a:rPr lang="hr-HR" sz="2400" dirty="0" smtClean="0"/>
              <a:t>ulazno – izlazno </a:t>
            </a:r>
            <a:r>
              <a:rPr lang="hr-HR" sz="2400" dirty="0"/>
              <a:t>rangiranje dobrote sustava. </a:t>
            </a:r>
            <a:r>
              <a:rPr lang="hr-HR" sz="2400" dirty="0" smtClean="0"/>
              <a:t>Te </a:t>
            </a:r>
            <a:r>
              <a:rPr lang="hr-HR" sz="2400" dirty="0"/>
              <a:t>"koristi</a:t>
            </a:r>
            <a:r>
              <a:rPr lang="hr-HR" sz="2400" dirty="0" smtClean="0"/>
              <a:t>" </a:t>
            </a:r>
            <a:r>
              <a:rPr lang="hr-HR" sz="2400" dirty="0"/>
              <a:t>iskazuju </a:t>
            </a:r>
            <a:r>
              <a:rPr lang="hr-HR" sz="2400" dirty="0" smtClean="0"/>
              <a:t>se veličinama</a:t>
            </a:r>
            <a:r>
              <a:rPr lang="hr-HR" sz="2400" dirty="0"/>
              <a:t>:</a:t>
            </a:r>
          </a:p>
          <a:p>
            <a:pPr marL="0" indent="0">
              <a:buNone/>
            </a:pPr>
            <a:r>
              <a:rPr lang="hr-HR" sz="2400" dirty="0"/>
              <a:t>•	Kvaliteta,</a:t>
            </a:r>
          </a:p>
          <a:p>
            <a:pPr marL="0" indent="0">
              <a:buNone/>
            </a:pPr>
            <a:r>
              <a:rPr lang="hr-HR" sz="2400" dirty="0"/>
              <a:t>•	Kvantiteta,</a:t>
            </a:r>
          </a:p>
          <a:p>
            <a:pPr marL="0" indent="0">
              <a:buNone/>
            </a:pPr>
            <a:r>
              <a:rPr lang="hr-HR" sz="2400" dirty="0"/>
              <a:t>•	Preciznost,</a:t>
            </a:r>
          </a:p>
          <a:p>
            <a:pPr marL="0" indent="0">
              <a:buNone/>
            </a:pPr>
            <a:r>
              <a:rPr lang="hr-HR" sz="2400" dirty="0"/>
              <a:t>•	Pravodobnost,</a:t>
            </a:r>
          </a:p>
          <a:p>
            <a:pPr marL="0" indent="0">
              <a:buNone/>
            </a:pPr>
            <a:r>
              <a:rPr lang="hr-HR" sz="2400" dirty="0"/>
              <a:t>•	Ukupni prihod,</a:t>
            </a:r>
          </a:p>
          <a:p>
            <a:pPr marL="0" indent="0">
              <a:buNone/>
            </a:pPr>
            <a:r>
              <a:rPr lang="hr-HR" sz="2400" dirty="0"/>
              <a:t>•	Učinak,</a:t>
            </a:r>
          </a:p>
          <a:p>
            <a:pPr marL="0" indent="0">
              <a:buNone/>
            </a:pPr>
            <a:r>
              <a:rPr lang="hr-HR" sz="2400" dirty="0"/>
              <a:t>•	Zadovoljstvo korisnika,</a:t>
            </a:r>
          </a:p>
          <a:p>
            <a:pPr marL="0" indent="0">
              <a:buNone/>
            </a:pPr>
            <a:r>
              <a:rPr lang="hr-HR" sz="2400" dirty="0"/>
              <a:t>•	Zahtjevi potencijalnih korisnika koji se ne mogu zadovoljiti itd.</a:t>
            </a:r>
          </a:p>
          <a:p>
            <a:pPr marL="0" indent="0">
              <a:buNone/>
            </a:pPr>
            <a:endParaRPr lang="hr-HR" sz="2400" dirty="0" smtClean="0"/>
          </a:p>
          <a:p>
            <a:pPr marL="0" indent="0">
              <a:buNone/>
            </a:pPr>
            <a:endParaRPr lang="hr-HR" sz="2400" dirty="0"/>
          </a:p>
          <a:p>
            <a:pPr marL="0" indent="0">
              <a:buNone/>
            </a:pPr>
            <a:endParaRPr lang="hr-HR" sz="2400" dirty="0" smtClean="0"/>
          </a:p>
          <a:p>
            <a:pPr marL="0" indent="0">
              <a:buNone/>
            </a:pPr>
            <a:endParaRPr lang="hr-HR" sz="2400" dirty="0"/>
          </a:p>
        </p:txBody>
      </p:sp>
    </p:spTree>
    <p:extLst>
      <p:ext uri="{BB962C8B-B14F-4D97-AF65-F5344CB8AC3E}">
        <p14:creationId xmlns:p14="http://schemas.microsoft.com/office/powerpoint/2010/main" val="1846601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800" dirty="0" smtClean="0"/>
              <a:t>Uvod</a:t>
            </a:r>
            <a:endParaRPr lang="hr-HR" sz="2800" dirty="0"/>
          </a:p>
        </p:txBody>
      </p:sp>
      <p:sp>
        <p:nvSpPr>
          <p:cNvPr id="3" name="Content Placeholder 2"/>
          <p:cNvSpPr>
            <a:spLocks noGrp="1"/>
          </p:cNvSpPr>
          <p:nvPr>
            <p:ph idx="1"/>
          </p:nvPr>
        </p:nvSpPr>
        <p:spPr>
          <a:xfrm>
            <a:off x="838200" y="1230284"/>
            <a:ext cx="10515600" cy="4946679"/>
          </a:xfrm>
        </p:spPr>
        <p:txBody>
          <a:bodyPr/>
          <a:lstStyle/>
          <a:p>
            <a:pPr marL="0" indent="0">
              <a:buNone/>
            </a:pPr>
            <a:r>
              <a:rPr lang="hr-HR" sz="2400" b="1" dirty="0" smtClean="0"/>
              <a:t>Sustav</a:t>
            </a:r>
            <a:r>
              <a:rPr lang="hr-HR" sz="2400" dirty="0" smtClean="0"/>
              <a:t> je onaj dio sveukupnosti koji nas izravno zanima. </a:t>
            </a:r>
            <a:endParaRPr lang="hr-HR" sz="2400" b="1" dirty="0" smtClean="0"/>
          </a:p>
          <a:p>
            <a:pPr marL="0" indent="0">
              <a:buNone/>
            </a:pPr>
            <a:endParaRPr lang="hr-HR" sz="2400" dirty="0" smtClean="0"/>
          </a:p>
          <a:p>
            <a:pPr marL="0" indent="0">
              <a:buNone/>
            </a:pPr>
            <a:r>
              <a:rPr lang="hr-HR" sz="2400" dirty="0" smtClean="0"/>
              <a:t>U </a:t>
            </a:r>
            <a:r>
              <a:rPr lang="hr-HR" sz="2400" i="1" dirty="0" smtClean="0"/>
              <a:t>tehnološkim sustavima </a:t>
            </a:r>
            <a:r>
              <a:rPr lang="hr-HR" sz="2400" dirty="0" smtClean="0"/>
              <a:t>može se definicija ograničiti na:</a:t>
            </a:r>
            <a:endParaRPr lang="hr-HR" sz="2400" dirty="0"/>
          </a:p>
          <a:p>
            <a:pPr marL="0" indent="0">
              <a:buNone/>
            </a:pPr>
            <a:r>
              <a:rPr lang="hr-HR" sz="2400" b="1" dirty="0" smtClean="0"/>
              <a:t> Sustav</a:t>
            </a:r>
            <a:r>
              <a:rPr lang="hr-HR" sz="2400" dirty="0" smtClean="0"/>
              <a:t> je skup elemenata povezanih tako da obavljaju neku aktivnost ili neki postupak (čine procesnu shemu) težeći pri tom zajedničkom cilju (ciljevima) i postupajući s podacima i/ili energijom i/ili materijom u nekom vremenskom razdoblju tako da bi proizveo informaciju i/ili energiju i/ili materiju.</a:t>
            </a:r>
            <a:r>
              <a:rPr lang="hr-HR" sz="2400" b="1" dirty="0" smtClean="0"/>
              <a:t>	</a:t>
            </a:r>
          </a:p>
          <a:p>
            <a:pPr marL="0" indent="0">
              <a:buNone/>
            </a:pPr>
            <a:endParaRPr lang="hr-HR" sz="2400" b="1" dirty="0"/>
          </a:p>
          <a:p>
            <a:pPr marL="0" indent="0">
              <a:buNone/>
            </a:pPr>
            <a:r>
              <a:rPr lang="hr-HR" sz="2400" dirty="0" smtClean="0"/>
              <a:t>Sustav je </a:t>
            </a:r>
            <a:r>
              <a:rPr lang="hr-HR" sz="2400" b="1" dirty="0" smtClean="0"/>
              <a:t>uspješan</a:t>
            </a:r>
            <a:r>
              <a:rPr lang="hr-HR" sz="2400" dirty="0" smtClean="0"/>
              <a:t> kada je tako dobro uređen da se može sam održavati u granicama svojih karakteristika i opire se promjenama (homeostaza sustava).</a:t>
            </a:r>
            <a:endParaRPr lang="hr-HR" sz="2400" dirty="0"/>
          </a:p>
        </p:txBody>
      </p:sp>
    </p:spTree>
    <p:extLst>
      <p:ext uri="{BB962C8B-B14F-4D97-AF65-F5344CB8AC3E}">
        <p14:creationId xmlns:p14="http://schemas.microsoft.com/office/powerpoint/2010/main" val="600511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smtClean="0">
                <a:solidFill>
                  <a:prstClr val="black"/>
                </a:solidFill>
              </a:rPr>
              <a:t>2. Određivanje čimbenika koji utječu na odabir sustava i njegovu pouzdanost</a:t>
            </a:r>
            <a:endParaRPr lang="hr-HR" sz="2800" dirty="0"/>
          </a:p>
        </p:txBody>
      </p:sp>
      <p:sp>
        <p:nvSpPr>
          <p:cNvPr id="3" name="Content Placeholder 2"/>
          <p:cNvSpPr>
            <a:spLocks noGrp="1"/>
          </p:cNvSpPr>
          <p:nvPr>
            <p:ph idx="1"/>
          </p:nvPr>
        </p:nvSpPr>
        <p:spPr>
          <a:xfrm>
            <a:off x="838200" y="1230284"/>
            <a:ext cx="10515600" cy="4946679"/>
          </a:xfrm>
        </p:spPr>
        <p:txBody>
          <a:bodyPr numCol="2">
            <a:normAutofit fontScale="92500"/>
          </a:bodyPr>
          <a:lstStyle/>
          <a:p>
            <a:pPr marL="0" indent="0">
              <a:buNone/>
            </a:pPr>
            <a:r>
              <a:rPr lang="hr-HR" sz="2600" b="1" u="sng" dirty="0" smtClean="0"/>
              <a:t>Tehnološki kotiledon</a:t>
            </a:r>
          </a:p>
          <a:p>
            <a:pPr marL="0" lvl="3" indent="0">
              <a:lnSpc>
                <a:spcPct val="120000"/>
              </a:lnSpc>
              <a:buNone/>
            </a:pPr>
            <a:r>
              <a:rPr lang="hr-HR" sz="2400" dirty="0"/>
              <a:t>Tehnologijom </a:t>
            </a:r>
            <a:r>
              <a:rPr lang="el-GR" sz="2400" dirty="0"/>
              <a:t>τ </a:t>
            </a:r>
            <a:r>
              <a:rPr lang="hr-HR" sz="2400" dirty="0"/>
              <a:t>definira se skup hipotetičnih sustava koji u toj tehnologiji postoje. Za sustave koji zadovoljavaju </a:t>
            </a:r>
            <a:r>
              <a:rPr lang="el-GR" sz="2400" dirty="0"/>
              <a:t>τ </a:t>
            </a:r>
            <a:r>
              <a:rPr lang="hr-HR" sz="2400" dirty="0"/>
              <a:t>potrebno je utvrditi tehnološko rangiranje dobrote sustava. </a:t>
            </a:r>
            <a:r>
              <a:rPr lang="hr-HR" sz="2400" dirty="0" smtClean="0"/>
              <a:t>Ti </a:t>
            </a:r>
            <a:r>
              <a:rPr lang="hr-HR" sz="2400" dirty="0"/>
              <a:t>"troškovi</a:t>
            </a:r>
            <a:r>
              <a:rPr lang="hr-HR" sz="2400" dirty="0" smtClean="0"/>
              <a:t>" iskazuju se </a:t>
            </a:r>
            <a:r>
              <a:rPr lang="hr-HR" sz="2400" dirty="0"/>
              <a:t>veličinama</a:t>
            </a:r>
            <a:r>
              <a:rPr lang="hr-HR" sz="2400" dirty="0" smtClean="0"/>
              <a:t>:</a:t>
            </a:r>
          </a:p>
          <a:p>
            <a:pPr marL="0" lvl="3" indent="0">
              <a:buNone/>
            </a:pPr>
            <a:endParaRPr lang="hr-HR" sz="1400" dirty="0" smtClean="0"/>
          </a:p>
          <a:p>
            <a:pPr marL="0" lvl="3" indent="0">
              <a:buNone/>
            </a:pPr>
            <a:endParaRPr lang="hr-HR" sz="1400" dirty="0"/>
          </a:p>
          <a:p>
            <a:pPr marL="0" lvl="3" indent="0">
              <a:buNone/>
            </a:pPr>
            <a:endParaRPr lang="hr-HR" sz="1400" dirty="0" smtClean="0"/>
          </a:p>
          <a:p>
            <a:pPr marL="0" lvl="3" indent="0">
              <a:buNone/>
            </a:pPr>
            <a:endParaRPr lang="hr-HR" sz="1400" dirty="0"/>
          </a:p>
          <a:p>
            <a:pPr marL="0" lvl="3" indent="0">
              <a:buNone/>
            </a:pPr>
            <a:endParaRPr lang="hr-HR" sz="1400" dirty="0" smtClean="0"/>
          </a:p>
          <a:p>
            <a:pPr marL="0" lvl="3" indent="0">
              <a:buNone/>
            </a:pPr>
            <a:endParaRPr lang="hr-HR" sz="1400" dirty="0"/>
          </a:p>
          <a:p>
            <a:pPr marL="0" lvl="3" indent="0">
              <a:buNone/>
            </a:pPr>
            <a:endParaRPr lang="hr-HR" sz="1400" dirty="0" smtClean="0"/>
          </a:p>
          <a:p>
            <a:pPr marL="0" lvl="3" indent="0">
              <a:buNone/>
            </a:pPr>
            <a:endParaRPr lang="hr-HR" sz="1400" dirty="0" smtClean="0"/>
          </a:p>
          <a:p>
            <a:pPr marL="0" lvl="3" indent="0">
              <a:buNone/>
            </a:pPr>
            <a:endParaRPr lang="hr-HR" sz="1400" dirty="0"/>
          </a:p>
          <a:p>
            <a:pPr marL="0" lvl="3" indent="0">
              <a:buNone/>
            </a:pPr>
            <a:endParaRPr lang="hr-HR" sz="1400" dirty="0"/>
          </a:p>
          <a:p>
            <a:pPr marL="1371600" lvl="3" indent="0">
              <a:buNone/>
            </a:pPr>
            <a:endParaRPr lang="hr-HR" sz="1400" dirty="0"/>
          </a:p>
          <a:p>
            <a:pPr marL="1371600" lvl="3" indent="0">
              <a:buNone/>
            </a:pPr>
            <a:r>
              <a:rPr lang="hr-HR" sz="2200" dirty="0" smtClean="0"/>
              <a:t>• Troškovi kapitala,</a:t>
            </a:r>
          </a:p>
          <a:p>
            <a:pPr marL="1371600" lvl="3" indent="0">
              <a:buNone/>
            </a:pPr>
            <a:r>
              <a:rPr lang="hr-HR" sz="2200" dirty="0" smtClean="0"/>
              <a:t>• Troškovi poslovanja,</a:t>
            </a:r>
          </a:p>
          <a:p>
            <a:pPr marL="1371600" lvl="3" indent="0">
              <a:buNone/>
            </a:pPr>
            <a:r>
              <a:rPr lang="hr-HR" sz="2200" dirty="0" smtClean="0"/>
              <a:t>• Troškovi životnog ciklusa,</a:t>
            </a:r>
          </a:p>
          <a:p>
            <a:pPr marL="1371600" lvl="3" indent="0">
              <a:buNone/>
            </a:pPr>
            <a:r>
              <a:rPr lang="hr-HR" sz="2200" dirty="0" smtClean="0"/>
              <a:t>• Proizvodljivost,</a:t>
            </a:r>
          </a:p>
          <a:p>
            <a:pPr marL="1371600" lvl="3" indent="0">
              <a:buNone/>
            </a:pPr>
            <a:r>
              <a:rPr lang="hr-HR" sz="2200" dirty="0" smtClean="0"/>
              <a:t>• Pouzdanost,</a:t>
            </a:r>
          </a:p>
          <a:p>
            <a:pPr marL="1371600" lvl="3" indent="0">
              <a:buNone/>
            </a:pPr>
            <a:r>
              <a:rPr lang="hr-HR" sz="2200" dirty="0" smtClean="0"/>
              <a:t>• Održivost,</a:t>
            </a:r>
          </a:p>
          <a:p>
            <a:pPr marL="1371600" lvl="3" indent="0">
              <a:buNone/>
            </a:pPr>
            <a:r>
              <a:rPr lang="hr-HR" sz="2200" dirty="0" smtClean="0"/>
              <a:t>• Dostupnost,</a:t>
            </a:r>
          </a:p>
          <a:p>
            <a:pPr marL="1371600" lvl="3" indent="0">
              <a:buNone/>
            </a:pPr>
            <a:r>
              <a:rPr lang="hr-HR" sz="2200" dirty="0" smtClean="0"/>
              <a:t>• Sposobnost,</a:t>
            </a:r>
          </a:p>
          <a:p>
            <a:pPr marL="1371600" lvl="3" indent="0">
              <a:buNone/>
            </a:pPr>
            <a:r>
              <a:rPr lang="hr-HR" sz="2200" dirty="0" smtClean="0"/>
              <a:t>• Modularnost,</a:t>
            </a:r>
          </a:p>
          <a:p>
            <a:pPr marL="1371600" lvl="3" indent="0">
              <a:buNone/>
            </a:pPr>
            <a:r>
              <a:rPr lang="hr-HR" sz="2200" dirty="0" smtClean="0"/>
              <a:t>• Fleksibilnost,</a:t>
            </a:r>
          </a:p>
          <a:p>
            <a:pPr marL="1371600" lvl="3" indent="0">
              <a:buNone/>
            </a:pPr>
            <a:r>
              <a:rPr lang="hr-HR" sz="2200" dirty="0" smtClean="0"/>
              <a:t>• Moral osoblja,</a:t>
            </a:r>
          </a:p>
          <a:p>
            <a:pPr marL="1371600" lvl="3" indent="0">
              <a:buNone/>
            </a:pPr>
            <a:r>
              <a:rPr lang="hr-HR" sz="2200" dirty="0" smtClean="0"/>
              <a:t>• Privrženost osoblja sustavu,</a:t>
            </a:r>
          </a:p>
          <a:p>
            <a:pPr marL="1371600" lvl="3" indent="0">
              <a:buNone/>
            </a:pPr>
            <a:r>
              <a:rPr lang="hr-HR" sz="2200" dirty="0" smtClean="0"/>
              <a:t>• Produktivnost itd.</a:t>
            </a:r>
          </a:p>
          <a:p>
            <a:pPr marL="0" indent="0">
              <a:buNone/>
            </a:pPr>
            <a:endParaRPr lang="hr-HR" sz="2400" dirty="0"/>
          </a:p>
        </p:txBody>
      </p:sp>
    </p:spTree>
    <p:extLst>
      <p:ext uri="{BB962C8B-B14F-4D97-AF65-F5344CB8AC3E}">
        <p14:creationId xmlns:p14="http://schemas.microsoft.com/office/powerpoint/2010/main" val="37732331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smtClean="0">
                <a:solidFill>
                  <a:prstClr val="black"/>
                </a:solidFill>
              </a:rPr>
              <a:t>2. Određivanje čimbenika koji utječu na odabir sustava i njegovu pouzdanost</a:t>
            </a:r>
            <a:endParaRPr lang="hr-HR" sz="2800" dirty="0"/>
          </a:p>
        </p:txBody>
      </p:sp>
      <p:sp>
        <p:nvSpPr>
          <p:cNvPr id="3" name="Content Placeholder 2"/>
          <p:cNvSpPr>
            <a:spLocks noGrp="1"/>
          </p:cNvSpPr>
          <p:nvPr>
            <p:ph idx="1"/>
          </p:nvPr>
        </p:nvSpPr>
        <p:spPr>
          <a:xfrm>
            <a:off x="838200" y="1230284"/>
            <a:ext cx="10515600" cy="4946679"/>
          </a:xfrm>
        </p:spPr>
        <p:txBody>
          <a:bodyPr numCol="1">
            <a:normAutofit lnSpcReduction="10000"/>
          </a:bodyPr>
          <a:lstStyle/>
          <a:p>
            <a:pPr marL="0" indent="0">
              <a:buNone/>
            </a:pPr>
            <a:r>
              <a:rPr lang="hr-HR" sz="2600" b="1" u="sng" dirty="0" smtClean="0"/>
              <a:t>Kotiledon izvodljivosti</a:t>
            </a:r>
          </a:p>
          <a:p>
            <a:pPr marL="0" indent="0">
              <a:buNone/>
            </a:pPr>
            <a:r>
              <a:rPr lang="hr-HR" sz="2400" dirty="0"/>
              <a:t>Presjekom ulazno - izlaznog i tehnološkog kotiledona nastaje kotiledon izvodljivosti. Obuhvaća sve sustave koji zadovoljavaju istodobno ulazno - izlaznu specifikaciju </a:t>
            </a:r>
            <a:r>
              <a:rPr lang="el-GR" sz="2400" dirty="0"/>
              <a:t>χ </a:t>
            </a:r>
            <a:r>
              <a:rPr lang="hr-HR" sz="2400" dirty="0"/>
              <a:t>i tehnologiju </a:t>
            </a:r>
            <a:r>
              <a:rPr lang="el-GR" sz="2400" dirty="0"/>
              <a:t>τ. </a:t>
            </a:r>
            <a:r>
              <a:rPr lang="hr-HR" sz="2400" dirty="0"/>
              <a:t>Uzimanjem u obzir mjera </a:t>
            </a:r>
            <a:r>
              <a:rPr lang="hr-HR" sz="2400" dirty="0" smtClean="0"/>
              <a:t>‘dobrote’ </a:t>
            </a:r>
            <a:r>
              <a:rPr lang="hr-HR" sz="2400" dirty="0"/>
              <a:t>i rangiranja sustava po tim mjerama s gledišta ulazno - izlazne </a:t>
            </a:r>
            <a:r>
              <a:rPr lang="hr-HR" sz="2400" dirty="0" smtClean="0"/>
              <a:t>specifikacije </a:t>
            </a:r>
            <a:r>
              <a:rPr lang="hr-HR" sz="2400" dirty="0"/>
              <a:t>i s gledišta tehnologije dobivaju se nove mjere </a:t>
            </a:r>
            <a:r>
              <a:rPr lang="hr-HR" sz="2400" dirty="0" smtClean="0"/>
              <a:t>‘dobrote’ </a:t>
            </a:r>
            <a:r>
              <a:rPr lang="hr-HR" sz="2400" dirty="0"/>
              <a:t>i novo rangiranje sustava po tim mjerama s gledišta izvodljivosti. </a:t>
            </a:r>
            <a:r>
              <a:rPr lang="hr-HR" sz="2400" dirty="0" smtClean="0"/>
              <a:t>Taj </a:t>
            </a:r>
            <a:r>
              <a:rPr lang="hr-HR" sz="2400" dirty="0"/>
              <a:t>odnos </a:t>
            </a:r>
            <a:r>
              <a:rPr lang="hr-HR" sz="2400" dirty="0" smtClean="0"/>
              <a:t>„korist"/„troškovi" iskazuje </a:t>
            </a:r>
            <a:r>
              <a:rPr lang="hr-HR" sz="2400" dirty="0"/>
              <a:t>se veličinama;</a:t>
            </a:r>
          </a:p>
          <a:p>
            <a:pPr marL="0" indent="0">
              <a:buNone/>
            </a:pPr>
            <a:r>
              <a:rPr lang="hr-HR" sz="2400" dirty="0" smtClean="0"/>
              <a:t>• Izlazno </a:t>
            </a:r>
            <a:r>
              <a:rPr lang="hr-HR" sz="2400" dirty="0"/>
              <a:t>- ulazna mjera dobrote,</a:t>
            </a:r>
          </a:p>
          <a:p>
            <a:pPr marL="0" indent="0">
              <a:buNone/>
            </a:pPr>
            <a:r>
              <a:rPr lang="hr-HR" sz="2400" dirty="0" smtClean="0"/>
              <a:t>• Tehnološka </a:t>
            </a:r>
            <a:r>
              <a:rPr lang="hr-HR" sz="2400" dirty="0"/>
              <a:t>mjera dobrote,</a:t>
            </a:r>
          </a:p>
          <a:p>
            <a:pPr marL="0" indent="0">
              <a:buNone/>
            </a:pPr>
            <a:r>
              <a:rPr lang="hr-HR" sz="2400" dirty="0" smtClean="0"/>
              <a:t>• Dobitak</a:t>
            </a:r>
            <a:r>
              <a:rPr lang="hr-HR" sz="2400" dirty="0"/>
              <a:t>,</a:t>
            </a:r>
          </a:p>
          <a:p>
            <a:pPr marL="0" indent="0">
              <a:buNone/>
            </a:pPr>
            <a:r>
              <a:rPr lang="hr-HR" sz="2400" dirty="0" smtClean="0"/>
              <a:t>• Ostvarenje/troškovi</a:t>
            </a:r>
            <a:r>
              <a:rPr lang="hr-HR" sz="2400" dirty="0"/>
              <a:t>,</a:t>
            </a:r>
          </a:p>
          <a:p>
            <a:pPr marL="0" indent="0">
              <a:buNone/>
            </a:pPr>
            <a:r>
              <a:rPr lang="hr-HR" sz="2400" dirty="0" smtClean="0"/>
              <a:t>• Kvaliteta/pouzdanost</a:t>
            </a:r>
            <a:r>
              <a:rPr lang="hr-HR" sz="2400" dirty="0"/>
              <a:t>,</a:t>
            </a:r>
          </a:p>
          <a:p>
            <a:pPr marL="0" indent="0">
              <a:buNone/>
            </a:pPr>
            <a:r>
              <a:rPr lang="hr-HR" sz="2400" dirty="0" smtClean="0"/>
              <a:t>• Troškovi/efektivnost </a:t>
            </a:r>
            <a:r>
              <a:rPr lang="hr-HR" sz="2400" dirty="0"/>
              <a:t>itd.</a:t>
            </a:r>
          </a:p>
          <a:p>
            <a:pPr marL="0" indent="0">
              <a:buNone/>
            </a:pPr>
            <a:endParaRPr lang="hr-HR" sz="2400" dirty="0"/>
          </a:p>
        </p:txBody>
      </p:sp>
    </p:spTree>
    <p:extLst>
      <p:ext uri="{BB962C8B-B14F-4D97-AF65-F5344CB8AC3E}">
        <p14:creationId xmlns:p14="http://schemas.microsoft.com/office/powerpoint/2010/main" val="22415829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fontScale="32500" lnSpcReduction="20000"/>
          </a:bodyPr>
          <a:lstStyle/>
          <a:p>
            <a:pPr marL="0" indent="0">
              <a:buNone/>
            </a:pPr>
            <a:r>
              <a:rPr lang="hr-HR" sz="7400" b="1" u="sng" dirty="0" smtClean="0"/>
              <a:t>Jezični </a:t>
            </a:r>
            <a:r>
              <a:rPr lang="hr-HR" sz="7400" b="1" u="sng" dirty="0"/>
              <a:t>format za definiranje </a:t>
            </a:r>
            <a:r>
              <a:rPr lang="hr-HR" sz="7400" b="1" u="sng" dirty="0" smtClean="0"/>
              <a:t>sustava</a:t>
            </a:r>
            <a:endParaRPr lang="hr-HR" sz="7400" b="1" u="sng" dirty="0"/>
          </a:p>
          <a:p>
            <a:pPr marL="0" indent="0">
              <a:buNone/>
            </a:pPr>
            <a:endParaRPr lang="hr-HR" sz="5500" b="1" dirty="0" smtClean="0"/>
          </a:p>
          <a:p>
            <a:pPr marL="0" indent="0">
              <a:buNone/>
            </a:pPr>
            <a:r>
              <a:rPr lang="hr-HR" sz="5500" b="1" dirty="0" smtClean="0"/>
              <a:t>1.</a:t>
            </a:r>
            <a:r>
              <a:rPr lang="hr-HR" sz="5500" dirty="0" smtClean="0"/>
              <a:t> Odrediti ime (naziv) sustava –  može biti </a:t>
            </a:r>
            <a:r>
              <a:rPr lang="hr-HR" sz="5500" dirty="0"/>
              <a:t>proizvoljno. </a:t>
            </a:r>
          </a:p>
          <a:p>
            <a:pPr marL="0" indent="0">
              <a:buNone/>
            </a:pPr>
            <a:r>
              <a:rPr lang="hr-HR" sz="5500" b="1" dirty="0" smtClean="0"/>
              <a:t>2.</a:t>
            </a:r>
            <a:r>
              <a:rPr lang="hr-HR" sz="5500" dirty="0" smtClean="0"/>
              <a:t> Odrediti </a:t>
            </a:r>
            <a:r>
              <a:rPr lang="hr-HR" sz="5500" dirty="0"/>
              <a:t>vremensku skalu </a:t>
            </a:r>
            <a:r>
              <a:rPr lang="hr-HR" sz="5500" dirty="0" smtClean="0"/>
              <a:t>sustava – </a:t>
            </a:r>
            <a:r>
              <a:rPr lang="hr-HR" sz="5500" dirty="0"/>
              <a:t>o</a:t>
            </a:r>
            <a:r>
              <a:rPr lang="hr-HR" sz="5500" dirty="0" smtClean="0"/>
              <a:t>pćenito</a:t>
            </a:r>
            <a:r>
              <a:rPr lang="hr-HR" sz="5500" dirty="0"/>
              <a:t>, potrebno je </a:t>
            </a:r>
            <a:r>
              <a:rPr lang="hr-HR" sz="5500" dirty="0" smtClean="0"/>
              <a:t>navesti ponešto </a:t>
            </a:r>
            <a:r>
              <a:rPr lang="hr-HR" sz="5500" dirty="0"/>
              <a:t>o vremenskoj skali sustava koji se definira. </a:t>
            </a:r>
            <a:r>
              <a:rPr lang="hr-HR" sz="5500" dirty="0" smtClean="0"/>
              <a:t>Tijek vremena sustava između </a:t>
            </a:r>
            <a:r>
              <a:rPr lang="hr-HR" sz="5500" i="1" dirty="0"/>
              <a:t>t</a:t>
            </a:r>
            <a:r>
              <a:rPr lang="hr-HR" sz="5500" dirty="0"/>
              <a:t> i </a:t>
            </a:r>
            <a:r>
              <a:rPr lang="hr-HR" sz="5500" i="1" dirty="0"/>
              <a:t>t+1</a:t>
            </a:r>
            <a:r>
              <a:rPr lang="hr-HR" sz="5500" dirty="0"/>
              <a:t> je proizvoljan te ovisi o sustavu koji se modelira</a:t>
            </a:r>
            <a:r>
              <a:rPr lang="hr-HR" sz="5500" dirty="0" smtClean="0"/>
              <a:t>. Na </a:t>
            </a:r>
            <a:r>
              <a:rPr lang="hr-HR" sz="5500" dirty="0"/>
              <a:t>primjer, </a:t>
            </a:r>
            <a:r>
              <a:rPr lang="hr-HR" sz="5500" dirty="0" smtClean="0"/>
              <a:t>ukoliko se modelira brodski </a:t>
            </a:r>
            <a:r>
              <a:rPr lang="hr-HR" sz="5500" dirty="0"/>
              <a:t>sustav </a:t>
            </a:r>
            <a:r>
              <a:rPr lang="hr-HR" sz="5500" dirty="0" smtClean="0"/>
              <a:t>(npr</a:t>
            </a:r>
            <a:r>
              <a:rPr lang="hr-HR" sz="5500" dirty="0"/>
              <a:t>. </a:t>
            </a:r>
            <a:r>
              <a:rPr lang="hr-HR" sz="5500" i="1" dirty="0"/>
              <a:t>hidraulični sustav brodskog </a:t>
            </a:r>
            <a:r>
              <a:rPr lang="hr-HR" sz="5500" i="1" dirty="0" smtClean="0"/>
              <a:t>kormila</a:t>
            </a:r>
            <a:r>
              <a:rPr lang="hr-HR" sz="5500" dirty="0" smtClean="0"/>
              <a:t>), vremenski tijek </a:t>
            </a:r>
            <a:r>
              <a:rPr lang="hr-HR" sz="5500" dirty="0"/>
              <a:t>između </a:t>
            </a:r>
            <a:r>
              <a:rPr lang="hr-HR" sz="5500" i="1" dirty="0"/>
              <a:t>t</a:t>
            </a:r>
            <a:r>
              <a:rPr lang="hr-HR" sz="5500" dirty="0"/>
              <a:t> i </a:t>
            </a:r>
            <a:r>
              <a:rPr lang="hr-HR" sz="5500" i="1" dirty="0"/>
              <a:t>t+1</a:t>
            </a:r>
            <a:r>
              <a:rPr lang="hr-HR" sz="5500" dirty="0"/>
              <a:t> može biti jedno putovanje. </a:t>
            </a:r>
          </a:p>
          <a:p>
            <a:pPr marL="0" indent="0">
              <a:buNone/>
            </a:pPr>
            <a:r>
              <a:rPr lang="hr-HR" sz="5500" b="1" dirty="0" smtClean="0"/>
              <a:t>3.</a:t>
            </a:r>
            <a:r>
              <a:rPr lang="hr-HR" sz="5500" dirty="0" smtClean="0"/>
              <a:t> Odrediti, opisati </a:t>
            </a:r>
            <a:r>
              <a:rPr lang="hr-HR" sz="5500" dirty="0"/>
              <a:t>ili brojčano </a:t>
            </a:r>
            <a:r>
              <a:rPr lang="hr-HR" sz="5500" dirty="0" smtClean="0"/>
              <a:t>izraziti </a:t>
            </a:r>
            <a:r>
              <a:rPr lang="hr-HR" sz="5500" dirty="0"/>
              <a:t>sva moguća stanja </a:t>
            </a:r>
            <a:r>
              <a:rPr lang="hr-HR" sz="5500" dirty="0" smtClean="0"/>
              <a:t>sustava – iako većina </a:t>
            </a:r>
            <a:r>
              <a:rPr lang="hr-HR" sz="5500" dirty="0"/>
              <a:t>sustava nema veliki broj ulaza, </a:t>
            </a:r>
            <a:r>
              <a:rPr lang="hr-HR" sz="5500" dirty="0" smtClean="0"/>
              <a:t>obično imaju </a:t>
            </a:r>
            <a:r>
              <a:rPr lang="hr-HR" sz="5500" dirty="0"/>
              <a:t>određeni broj vrsta ulaza. Pri definiranju ulaza za modele sustava, može biti potrebno </a:t>
            </a:r>
            <a:r>
              <a:rPr lang="hr-HR" sz="5500" dirty="0" smtClean="0"/>
              <a:t>navesti </a:t>
            </a:r>
            <a:r>
              <a:rPr lang="hr-HR" sz="5500" dirty="0"/>
              <a:t>ponešto o funkcijama ulaza kao i njihovim </a:t>
            </a:r>
            <a:r>
              <a:rPr lang="hr-HR" sz="5500" dirty="0" smtClean="0"/>
              <a:t>putanjama ili navesti </a:t>
            </a:r>
            <a:r>
              <a:rPr lang="hr-HR" sz="5500" dirty="0"/>
              <a:t>način na koji su ulazi organizirani u vremenu. </a:t>
            </a:r>
          </a:p>
          <a:p>
            <a:pPr marL="0" indent="0">
              <a:buNone/>
            </a:pPr>
            <a:r>
              <a:rPr lang="hr-HR" sz="5500" b="1" dirty="0" smtClean="0"/>
              <a:t>4.</a:t>
            </a:r>
            <a:r>
              <a:rPr lang="hr-HR" sz="5500" dirty="0" smtClean="0"/>
              <a:t> Odrediti, opisati </a:t>
            </a:r>
            <a:r>
              <a:rPr lang="hr-HR" sz="5500" dirty="0"/>
              <a:t>ili brojčano </a:t>
            </a:r>
            <a:r>
              <a:rPr lang="hr-HR" sz="5500" dirty="0" smtClean="0"/>
              <a:t>izraziti </a:t>
            </a:r>
            <a:r>
              <a:rPr lang="hr-HR" sz="5500" dirty="0"/>
              <a:t>sve moguće ulaze u </a:t>
            </a:r>
            <a:r>
              <a:rPr lang="hr-HR" sz="5500" dirty="0" smtClean="0"/>
              <a:t>sustav (popisati </a:t>
            </a:r>
            <a:r>
              <a:rPr lang="hr-HR" sz="5500" dirty="0"/>
              <a:t>i </a:t>
            </a:r>
            <a:r>
              <a:rPr lang="hr-HR" sz="5500" dirty="0" smtClean="0"/>
              <a:t>odrediti ‘ulazna vrata’ </a:t>
            </a:r>
            <a:r>
              <a:rPr lang="hr-HR" sz="5500" dirty="0"/>
              <a:t>ako su odgovarajuća i </a:t>
            </a:r>
            <a:r>
              <a:rPr lang="hr-HR" sz="5500" dirty="0" smtClean="0"/>
              <a:t>navesti </a:t>
            </a:r>
            <a:r>
              <a:rPr lang="hr-HR" sz="5500" dirty="0"/>
              <a:t>obilježja ulaznih putanja ako je </a:t>
            </a:r>
            <a:r>
              <a:rPr lang="hr-HR" sz="5500" dirty="0" smtClean="0"/>
              <a:t>potrebno). Ovisno o sustavu, opis </a:t>
            </a:r>
            <a:r>
              <a:rPr lang="hr-HR" sz="5500" dirty="0"/>
              <a:t>svih mogućih ulaza u sustav </a:t>
            </a:r>
            <a:r>
              <a:rPr lang="hr-HR" sz="5500" dirty="0" smtClean="0"/>
              <a:t>može biti </a:t>
            </a:r>
            <a:r>
              <a:rPr lang="hr-HR" sz="5500" dirty="0"/>
              <a:t>u obliku kraćeg popisa.</a:t>
            </a:r>
          </a:p>
          <a:p>
            <a:pPr marL="0" indent="0">
              <a:buNone/>
            </a:pPr>
            <a:r>
              <a:rPr lang="hr-HR" sz="5500" b="1" dirty="0" smtClean="0"/>
              <a:t>5.</a:t>
            </a:r>
            <a:r>
              <a:rPr lang="hr-HR" sz="5500" dirty="0" smtClean="0"/>
              <a:t> Odrediti </a:t>
            </a:r>
            <a:r>
              <a:rPr lang="hr-HR" sz="5500" dirty="0"/>
              <a:t>prijelazne funkcije </a:t>
            </a:r>
            <a:r>
              <a:rPr lang="hr-HR" sz="5500" dirty="0" smtClean="0"/>
              <a:t>stanja (pokazati </a:t>
            </a:r>
            <a:r>
              <a:rPr lang="hr-HR" sz="5500" dirty="0"/>
              <a:t>kako je stanje sustava u bilo kojem budućem vremenu određeno sadašnjim stanjem sustava i ulazima u sustav od sadašnjeg do budućeg </a:t>
            </a:r>
            <a:r>
              <a:rPr lang="hr-HR" sz="5500" dirty="0" smtClean="0"/>
              <a:t>vremena).</a:t>
            </a:r>
            <a:endParaRPr lang="hr-HR" sz="5500" dirty="0"/>
          </a:p>
          <a:p>
            <a:pPr marL="0" indent="0">
              <a:buNone/>
            </a:pPr>
            <a:r>
              <a:rPr lang="hr-HR" sz="5500" b="1" dirty="0" smtClean="0"/>
              <a:t>6.</a:t>
            </a:r>
            <a:r>
              <a:rPr lang="hr-HR" sz="5500" dirty="0" smtClean="0"/>
              <a:t> Odrediti </a:t>
            </a:r>
            <a:r>
              <a:rPr lang="hr-HR" sz="5500" dirty="0"/>
              <a:t>izlaz, ako je </a:t>
            </a:r>
            <a:r>
              <a:rPr lang="hr-HR" sz="5500" dirty="0" smtClean="0"/>
              <a:t>odgovarajući (za </a:t>
            </a:r>
            <a:r>
              <a:rPr lang="hr-HR" sz="5500" dirty="0"/>
              <a:t>svako moguće stanje sustava </a:t>
            </a:r>
            <a:r>
              <a:rPr lang="hr-HR" sz="5500" dirty="0" smtClean="0"/>
              <a:t>utvrditi </a:t>
            </a:r>
            <a:r>
              <a:rPr lang="hr-HR" sz="5500" dirty="0"/>
              <a:t>ili </a:t>
            </a:r>
            <a:r>
              <a:rPr lang="hr-HR" sz="5500" dirty="0" smtClean="0"/>
              <a:t>specificirati </a:t>
            </a:r>
            <a:r>
              <a:rPr lang="hr-HR" sz="5500" dirty="0"/>
              <a:t>izlaz koji će se opaziti ili primiti od sustava ako je sustav u tom </a:t>
            </a:r>
            <a:r>
              <a:rPr lang="hr-HR" sz="5500" dirty="0" smtClean="0"/>
              <a:t>stanju). Za </a:t>
            </a:r>
            <a:r>
              <a:rPr lang="hr-HR" sz="5500" dirty="0"/>
              <a:t>svaki dani sustav, malena je mogućnost da on ima samo jedan izlaz. Izlaz iz sustava je funkcija stanja sustava. Svako stanje sustava mora sadržati sve informacije potrebne za izvršenje željenog izlaza iz sustava.</a:t>
            </a:r>
          </a:p>
          <a:p>
            <a:pPr marL="0" indent="0">
              <a:buNone/>
            </a:pPr>
            <a:endParaRPr lang="hr-HR" sz="2400" dirty="0"/>
          </a:p>
        </p:txBody>
      </p:sp>
    </p:spTree>
    <p:extLst>
      <p:ext uri="{BB962C8B-B14F-4D97-AF65-F5344CB8AC3E}">
        <p14:creationId xmlns:p14="http://schemas.microsoft.com/office/powerpoint/2010/main" val="7444062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a:bodyPr>
          <a:lstStyle/>
          <a:p>
            <a:pPr marL="0" indent="0">
              <a:buNone/>
            </a:pPr>
            <a:r>
              <a:rPr lang="hr-HR" sz="2400" b="1" u="sng" dirty="0" smtClean="0"/>
              <a:t>Primjer</a:t>
            </a:r>
            <a:endParaRPr lang="hr-HR" sz="2400" b="1" u="sng" dirty="0"/>
          </a:p>
          <a:p>
            <a:pPr marL="0" indent="0">
              <a:buNone/>
            </a:pPr>
            <a:r>
              <a:rPr lang="hr-HR" sz="2400" dirty="0" smtClean="0"/>
              <a:t>Ime sustava: </a:t>
            </a:r>
            <a:r>
              <a:rPr lang="hr-HR" sz="2400" i="1" dirty="0" smtClean="0"/>
              <a:t>„Hidraulični sustav brodskog kormila”</a:t>
            </a:r>
          </a:p>
          <a:p>
            <a:pPr marL="0" indent="0">
              <a:buNone/>
            </a:pPr>
            <a:r>
              <a:rPr lang="hr-HR" sz="2400" dirty="0" smtClean="0"/>
              <a:t>Vremenska skala sustava: </a:t>
            </a:r>
            <a:r>
              <a:rPr lang="hr-HR" sz="2400" i="1" dirty="0" smtClean="0"/>
              <a:t>trajanje jednog putovanja broda</a:t>
            </a:r>
          </a:p>
          <a:p>
            <a:pPr marL="0" indent="0">
              <a:buNone/>
            </a:pPr>
            <a:r>
              <a:rPr lang="hr-HR" sz="2400" i="1" dirty="0" smtClean="0"/>
              <a:t>Moguća stanja sustava:</a:t>
            </a:r>
          </a:p>
          <a:p>
            <a:pPr marL="0" indent="0">
              <a:buNone/>
            </a:pPr>
            <a:endParaRPr lang="hr-HR" sz="2400" i="1" dirty="0" smtClean="0"/>
          </a:p>
          <a:p>
            <a:pPr lvl="1"/>
            <a:r>
              <a:rPr lang="hr-HR" i="1" dirty="0"/>
              <a:t>p</a:t>
            </a:r>
            <a:r>
              <a:rPr lang="hr-HR" i="1" dirty="0" smtClean="0"/>
              <a:t>lovidba</a:t>
            </a:r>
          </a:p>
          <a:p>
            <a:pPr lvl="1"/>
            <a:r>
              <a:rPr lang="hr-HR" i="1" dirty="0"/>
              <a:t>m</a:t>
            </a:r>
            <a:r>
              <a:rPr lang="hr-HR" i="1" dirty="0" smtClean="0"/>
              <a:t>anevriranje</a:t>
            </a:r>
          </a:p>
          <a:p>
            <a:pPr lvl="1"/>
            <a:r>
              <a:rPr lang="hr-HR" i="1" dirty="0" smtClean="0"/>
              <a:t>luka</a:t>
            </a:r>
          </a:p>
          <a:p>
            <a:pPr lvl="1"/>
            <a:r>
              <a:rPr lang="hr-HR" i="1" dirty="0"/>
              <a:t>s</a:t>
            </a:r>
            <a:r>
              <a:rPr lang="hr-HR" i="1" dirty="0" smtClean="0"/>
              <a:t>idrište</a:t>
            </a:r>
          </a:p>
          <a:p>
            <a:pPr lvl="1"/>
            <a:r>
              <a:rPr lang="hr-HR" i="1" dirty="0"/>
              <a:t>d</a:t>
            </a:r>
            <a:r>
              <a:rPr lang="hr-HR" i="1" dirty="0" smtClean="0"/>
              <a:t>okovanje (održavanje)</a:t>
            </a:r>
            <a:endParaRPr lang="hr-HR" dirty="0" smtClean="0"/>
          </a:p>
        </p:txBody>
      </p:sp>
    </p:spTree>
    <p:extLst>
      <p:ext uri="{BB962C8B-B14F-4D97-AF65-F5344CB8AC3E}">
        <p14:creationId xmlns:p14="http://schemas.microsoft.com/office/powerpoint/2010/main" val="23574316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a:bodyPr>
          <a:lstStyle/>
          <a:p>
            <a:pPr marL="0" indent="0">
              <a:buNone/>
            </a:pPr>
            <a:r>
              <a:rPr lang="hr-HR" sz="2000" i="1" dirty="0" smtClean="0"/>
              <a:t>Hidraulični sustav brodskog kormila</a:t>
            </a:r>
            <a:endParaRPr lang="hr-HR" sz="2400" i="1" dirty="0" smtClean="0"/>
          </a:p>
          <a:p>
            <a:pPr marL="0" indent="0">
              <a:buNone/>
            </a:pPr>
            <a:endParaRPr lang="hr-HR" sz="2400" i="1" dirty="0" smtClean="0"/>
          </a:p>
        </p:txBody>
      </p:sp>
      <p:pic>
        <p:nvPicPr>
          <p:cNvPr id="4" name="Picture 3"/>
          <p:cNvPicPr>
            <a:picLocks noChangeAspect="1"/>
          </p:cNvPicPr>
          <p:nvPr/>
        </p:nvPicPr>
        <p:blipFill>
          <a:blip r:embed="rId2"/>
          <a:stretch>
            <a:fillRect/>
          </a:stretch>
        </p:blipFill>
        <p:spPr>
          <a:xfrm>
            <a:off x="2337758" y="1641058"/>
            <a:ext cx="8039819" cy="5062829"/>
          </a:xfrm>
          <a:prstGeom prst="rect">
            <a:avLst/>
          </a:prstGeom>
        </p:spPr>
      </p:pic>
    </p:spTree>
    <p:extLst>
      <p:ext uri="{BB962C8B-B14F-4D97-AF65-F5344CB8AC3E}">
        <p14:creationId xmlns:p14="http://schemas.microsoft.com/office/powerpoint/2010/main" val="40060484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fontScale="92500" lnSpcReduction="10000"/>
          </a:bodyPr>
          <a:lstStyle/>
          <a:p>
            <a:pPr marL="0" indent="0">
              <a:buNone/>
            </a:pPr>
            <a:r>
              <a:rPr lang="hr-HR" b="1" u="sng" dirty="0" smtClean="0"/>
              <a:t>Plovidba</a:t>
            </a:r>
            <a:endParaRPr lang="hr-HR" b="1" u="sng" dirty="0"/>
          </a:p>
          <a:p>
            <a:pPr marL="0" indent="0">
              <a:buNone/>
            </a:pPr>
            <a:r>
              <a:rPr lang="hr-HR" dirty="0" smtClean="0"/>
              <a:t>Plovidba </a:t>
            </a:r>
            <a:r>
              <a:rPr lang="hr-HR" dirty="0"/>
              <a:t>je stanje kada je u radu pogonski (porivni) stroj </a:t>
            </a:r>
            <a:r>
              <a:rPr lang="hr-HR" dirty="0" smtClean="0"/>
              <a:t>tzv. </a:t>
            </a:r>
            <a:r>
              <a:rPr lang="hr-HR" dirty="0"/>
              <a:t>glavni motor </a:t>
            </a:r>
            <a:r>
              <a:rPr lang="hr-HR" dirty="0" smtClean="0"/>
              <a:t>sa </a:t>
            </a:r>
            <a:r>
              <a:rPr lang="hr-HR" dirty="0"/>
              <a:t>stalnim brojem </a:t>
            </a:r>
            <a:r>
              <a:rPr lang="hr-HR" dirty="0" smtClean="0"/>
              <a:t>okretaja koji odgovara zahtijevanoj brzini broda uz uporabu teškog dizelskog goriva. </a:t>
            </a:r>
            <a:r>
              <a:rPr lang="hr-HR" dirty="0"/>
              <a:t>Osim toga u </a:t>
            </a:r>
            <a:r>
              <a:rPr lang="hr-HR" dirty="0" smtClean="0"/>
              <a:t>radu </a:t>
            </a:r>
            <a:r>
              <a:rPr lang="hr-HR" dirty="0"/>
              <a:t>su: kormilarski uređaj </a:t>
            </a:r>
            <a:r>
              <a:rPr lang="hr-HR" dirty="0" smtClean="0"/>
              <a:t>(s </a:t>
            </a:r>
            <a:r>
              <a:rPr lang="hr-HR" dirty="0"/>
              <a:t>jednom dobavnom pumpom u </a:t>
            </a:r>
            <a:r>
              <a:rPr lang="hr-HR" dirty="0" smtClean="0"/>
              <a:t>radu, </a:t>
            </a:r>
            <a:r>
              <a:rPr lang="hr-HR" dirty="0"/>
              <a:t>a drugom u </a:t>
            </a:r>
            <a:r>
              <a:rPr lang="hr-HR" dirty="0" smtClean="0"/>
              <a:t>pričuvi), </a:t>
            </a:r>
            <a:r>
              <a:rPr lang="hr-HR" dirty="0"/>
              <a:t>osovinski generator, pumpe za dobavu goriva glavnom motoru, pumpe za podmazivanje glavnog motora, glavne pumpe morske i slatke rashladne vode, </a:t>
            </a:r>
            <a:r>
              <a:rPr lang="hr-HR" dirty="0" smtClean="0"/>
              <a:t>kompresor zraka, napojna </a:t>
            </a:r>
            <a:r>
              <a:rPr lang="hr-HR" dirty="0"/>
              <a:t>pumpa </a:t>
            </a:r>
            <a:r>
              <a:rPr lang="hr-HR" dirty="0" smtClean="0"/>
              <a:t>utilizatora i utilizator, </a:t>
            </a:r>
            <a:r>
              <a:rPr lang="hr-HR" dirty="0"/>
              <a:t>separatori ulja i </a:t>
            </a:r>
            <a:r>
              <a:rPr lang="hr-HR" dirty="0" smtClean="0"/>
              <a:t>goriva, ventilatori za dobavu zraka u strojarnicu. Pored toga u radu su i uređaji koji nisu bitni za nesmetani pogon broda: pumpe pitke i sanitarne vode, uređaj za obradu sanitarnih otpadnih voda, uređaj za obradu zauljenih otpadnih voda (kaljuža), uređaj za klimatizaciju ili grijanje, ventilatori dobavnog zraka za prostorije posade, evaporator pitke vode, hladnjaci hrane za posadu, uređaji za otkrivanje požara.</a:t>
            </a:r>
            <a:endParaRPr lang="hr-HR" dirty="0"/>
          </a:p>
          <a:p>
            <a:pPr marL="0" indent="0">
              <a:buNone/>
            </a:pPr>
            <a:endParaRPr lang="hr-HR" dirty="0" smtClean="0"/>
          </a:p>
        </p:txBody>
      </p:sp>
    </p:spTree>
    <p:extLst>
      <p:ext uri="{BB962C8B-B14F-4D97-AF65-F5344CB8AC3E}">
        <p14:creationId xmlns:p14="http://schemas.microsoft.com/office/powerpoint/2010/main" val="38850310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a:bodyPr>
          <a:lstStyle/>
          <a:p>
            <a:pPr marL="0" indent="0">
              <a:buNone/>
            </a:pPr>
            <a:r>
              <a:rPr lang="hr-HR" b="1" u="sng" dirty="0" smtClean="0"/>
              <a:t>Manevriranje</a:t>
            </a:r>
          </a:p>
          <a:p>
            <a:pPr marL="0" indent="0">
              <a:buNone/>
            </a:pPr>
            <a:r>
              <a:rPr lang="hr-HR" dirty="0"/>
              <a:t>Manevriranje prikazuje stanje kada se glavni motor naizmjenično upućuje i zaustavlja za vožnju naprijed </a:t>
            </a:r>
            <a:r>
              <a:rPr lang="hr-HR" dirty="0" smtClean="0"/>
              <a:t>(ili natrag) </a:t>
            </a:r>
            <a:r>
              <a:rPr lang="hr-HR" dirty="0"/>
              <a:t>ili je u radu s </a:t>
            </a:r>
            <a:r>
              <a:rPr lang="hr-HR" dirty="0" smtClean="0"/>
              <a:t>promjenjivim </a:t>
            </a:r>
            <a:r>
              <a:rPr lang="hr-HR" dirty="0"/>
              <a:t>brojem okretaja </a:t>
            </a:r>
            <a:r>
              <a:rPr lang="hr-HR" dirty="0" smtClean="0"/>
              <a:t>(tzv. </a:t>
            </a:r>
            <a:r>
              <a:rPr lang="hr-HR" dirty="0"/>
              <a:t>manevarski broj </a:t>
            </a:r>
            <a:r>
              <a:rPr lang="hr-HR" dirty="0" smtClean="0"/>
              <a:t>okretaja koji iznosi maksimalno 75 – 80 % nominalnog broja okretaja). </a:t>
            </a:r>
            <a:r>
              <a:rPr lang="hr-HR" dirty="0"/>
              <a:t>Osovinski generator je </a:t>
            </a:r>
            <a:r>
              <a:rPr lang="hr-HR" dirty="0" smtClean="0"/>
              <a:t>isključen, </a:t>
            </a:r>
            <a:r>
              <a:rPr lang="hr-HR" dirty="0"/>
              <a:t>a električna energija se dobiva iz dva </a:t>
            </a:r>
            <a:r>
              <a:rPr lang="hr-HR" dirty="0" smtClean="0"/>
              <a:t>dizelska </a:t>
            </a:r>
            <a:r>
              <a:rPr lang="hr-HR" dirty="0"/>
              <a:t>generatora. U stanju manevriranja, obje dobavne pumpe ulja za kormilarski uređaj moraju biti u pogonu</a:t>
            </a:r>
            <a:r>
              <a:rPr lang="hr-HR" dirty="0" smtClean="0"/>
              <a:t>. U radu su i dva kompresora zraka, kotao ložen teškim dizelskim gorivom i separator dizelskog goriva. Evaporator pitke vode je isključen, a separator teškog dizelskog goriva zaustavljen.</a:t>
            </a:r>
            <a:endParaRPr lang="hr-HR" dirty="0"/>
          </a:p>
          <a:p>
            <a:pPr marL="0" indent="0">
              <a:buNone/>
            </a:pPr>
            <a:endParaRPr lang="hr-HR" dirty="0" smtClean="0"/>
          </a:p>
        </p:txBody>
      </p:sp>
    </p:spTree>
    <p:extLst>
      <p:ext uri="{BB962C8B-B14F-4D97-AF65-F5344CB8AC3E}">
        <p14:creationId xmlns:p14="http://schemas.microsoft.com/office/powerpoint/2010/main" val="16458783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a:bodyPr>
          <a:lstStyle/>
          <a:p>
            <a:pPr marL="0" indent="0">
              <a:buNone/>
            </a:pPr>
            <a:r>
              <a:rPr lang="hr-HR" b="1" u="sng" dirty="0" smtClean="0"/>
              <a:t>Luka</a:t>
            </a:r>
          </a:p>
          <a:p>
            <a:pPr marL="0" indent="0">
              <a:buNone/>
            </a:pPr>
            <a:r>
              <a:rPr lang="hr-HR" dirty="0"/>
              <a:t>Luka je stanje kad je uspostavljen lučki pogon, što znači da su u radu samo neophodni strojevi i uređaji koji su dostatni za održavanje broda funkcionalnim, </a:t>
            </a:r>
            <a:r>
              <a:rPr lang="hr-HR" dirty="0" smtClean="0"/>
              <a:t>ali </a:t>
            </a:r>
            <a:r>
              <a:rPr lang="hr-HR" dirty="0"/>
              <a:t>nije sposoban za manevriranje. </a:t>
            </a:r>
            <a:r>
              <a:rPr lang="hr-HR" dirty="0" smtClean="0"/>
              <a:t>Zaustavljene su pumpe: za podmazivanje i dobavu goriva glavnom motoru, glavne pumpe morske i slatke rashladne vode. U radu su pomoćne pumpe morske i slatke rashladne vode (tzv. pumpe lučkog pogona), a glavni motor se grije. Ukoliko se ne koriste brodske dizalice u radu je samo jedan dizelski generator, a isključen je i jedan kompresor zraka. Uređaj za obradu zauljenih (kaljužnih) voda je isključen, a u radu je loživi kotao. Obje hidraulične pumpe kormila su isključene.</a:t>
            </a:r>
          </a:p>
        </p:txBody>
      </p:sp>
    </p:spTree>
    <p:extLst>
      <p:ext uri="{BB962C8B-B14F-4D97-AF65-F5344CB8AC3E}">
        <p14:creationId xmlns:p14="http://schemas.microsoft.com/office/powerpoint/2010/main" val="18153796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lnSpcReduction="10000"/>
          </a:bodyPr>
          <a:lstStyle/>
          <a:p>
            <a:pPr marL="0" indent="0">
              <a:buNone/>
            </a:pPr>
            <a:r>
              <a:rPr lang="hr-HR" b="1" u="sng" dirty="0" smtClean="0"/>
              <a:t>Sidrište</a:t>
            </a:r>
          </a:p>
          <a:p>
            <a:pPr marL="0" indent="0">
              <a:buNone/>
            </a:pPr>
            <a:r>
              <a:rPr lang="hr-HR" dirty="0"/>
              <a:t>Sidrište je stanje kada je zaustavljen glavni motor. Kod sustava kormila, njegova konfiguracija rada jednaka je kao i u stanju plovidbe. Jedna pumpa je u radu, dok je druga u pričuvi</a:t>
            </a:r>
            <a:r>
              <a:rPr lang="hr-HR" dirty="0" smtClean="0"/>
              <a:t>.</a:t>
            </a:r>
          </a:p>
          <a:p>
            <a:pPr marL="0" indent="0">
              <a:buNone/>
            </a:pPr>
            <a:endParaRPr lang="hr-HR" sz="900" dirty="0"/>
          </a:p>
          <a:p>
            <a:pPr marL="0" indent="0">
              <a:buNone/>
            </a:pPr>
            <a:r>
              <a:rPr lang="hr-HR" b="1" u="sng" dirty="0" smtClean="0"/>
              <a:t>Dokovanje - održavanje</a:t>
            </a:r>
          </a:p>
          <a:p>
            <a:pPr marL="0" indent="0">
              <a:buNone/>
            </a:pPr>
            <a:r>
              <a:rPr lang="hr-HR" dirty="0" smtClean="0"/>
              <a:t>Dokovanje </a:t>
            </a:r>
            <a:r>
              <a:rPr lang="hr-HR" dirty="0"/>
              <a:t>- održavanje je stanje kada je brodski pogon </a:t>
            </a:r>
            <a:r>
              <a:rPr lang="hr-HR" dirty="0" smtClean="0"/>
              <a:t>izvan </a:t>
            </a:r>
            <a:r>
              <a:rPr lang="hr-HR" dirty="0"/>
              <a:t>funkcije, budući da nema vlastitog izvora energije koji j</a:t>
            </a:r>
            <a:r>
              <a:rPr lang="hr-HR" dirty="0" smtClean="0"/>
              <a:t>e za </a:t>
            </a:r>
            <a:r>
              <a:rPr lang="hr-HR" dirty="0"/>
              <a:t>takve prilike doveden s kopna. U radu su samo oni uređaji koji su dostatni za održavanje pristojnog života posade </a:t>
            </a:r>
            <a:r>
              <a:rPr lang="hr-HR" dirty="0" smtClean="0"/>
              <a:t>broda (npr. opskrba vodom za piće i pranje, ventilacija strojarnice, hladnjaci hrane, klimatizacija ili grijanje prostorija). </a:t>
            </a:r>
            <a:r>
              <a:rPr lang="hr-HR" dirty="0"/>
              <a:t>Na strojevima i uređajima vrše se pregledi i popravci prema planu održavanja.</a:t>
            </a:r>
          </a:p>
          <a:p>
            <a:pPr marL="0" indent="0">
              <a:buNone/>
            </a:pPr>
            <a:endParaRPr lang="hr-HR" dirty="0" smtClean="0"/>
          </a:p>
        </p:txBody>
      </p:sp>
    </p:spTree>
    <p:extLst>
      <p:ext uri="{BB962C8B-B14F-4D97-AF65-F5344CB8AC3E}">
        <p14:creationId xmlns:p14="http://schemas.microsoft.com/office/powerpoint/2010/main" val="15395206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a:bodyPr>
          <a:lstStyle/>
          <a:p>
            <a:pPr marL="0" indent="0">
              <a:buNone/>
            </a:pPr>
            <a:r>
              <a:rPr lang="hr-HR" b="1" u="sng" dirty="0" smtClean="0"/>
              <a:t>Ulazi u sustav</a:t>
            </a:r>
          </a:p>
          <a:p>
            <a:r>
              <a:rPr lang="hr-HR" dirty="0" smtClean="0"/>
              <a:t>Zakonodavstvo </a:t>
            </a:r>
            <a:r>
              <a:rPr lang="hr-HR" dirty="0"/>
              <a:t>- Informacije klasifikacijskih zavoda (Registra) u svezi klase stroja. Informacije i obveze prema MARPOL 73/78 konvenciji, SOLAS </a:t>
            </a:r>
            <a:r>
              <a:rPr lang="hr-HR" dirty="0" smtClean="0"/>
              <a:t>konvenciji, STCW konvenciji te zakoni nacionalne i državne uprave. </a:t>
            </a:r>
            <a:r>
              <a:rPr lang="hr-HR" dirty="0"/>
              <a:t>Ulaz u sustav preko zapovjednika broda.</a:t>
            </a:r>
          </a:p>
          <a:p>
            <a:r>
              <a:rPr lang="hr-HR" dirty="0" smtClean="0"/>
              <a:t>"</a:t>
            </a:r>
            <a:r>
              <a:rPr lang="hr-HR" dirty="0"/>
              <a:t>Brod" - Informacije o potrebnim energentima. Ulaz preko posade </a:t>
            </a:r>
            <a:r>
              <a:rPr lang="hr-HR"/>
              <a:t>stroja</a:t>
            </a:r>
            <a:r>
              <a:rPr lang="hr-HR" smtClean="0"/>
              <a:t>. (</a:t>
            </a:r>
            <a:r>
              <a:rPr lang="hr-HR" dirty="0" smtClean="0"/>
              <a:t>Uprava </a:t>
            </a:r>
            <a:r>
              <a:rPr lang="hr-HR" dirty="0"/>
              <a:t>brodarskog poduzeća - Nalog za odlazak: u luku, na sidrište, u dok, za isplovljenje. Nalozi za ukrcaj ulja</a:t>
            </a:r>
            <a:r>
              <a:rPr lang="hr-HR" dirty="0" smtClean="0"/>
              <a:t>.)</a:t>
            </a:r>
            <a:endParaRPr lang="hr-HR" dirty="0" smtClean="0"/>
          </a:p>
          <a:p>
            <a:r>
              <a:rPr lang="hr-HR" dirty="0" smtClean="0"/>
              <a:t>Klimatski uvjeti – informacije o stanju mora, temperaturi mora i temperaturi zraka. Ulaz u sustav preko potpore pogonu broda</a:t>
            </a:r>
          </a:p>
        </p:txBody>
      </p:sp>
    </p:spTree>
    <p:extLst>
      <p:ext uri="{BB962C8B-B14F-4D97-AF65-F5344CB8AC3E}">
        <p14:creationId xmlns:p14="http://schemas.microsoft.com/office/powerpoint/2010/main" val="1747662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800" dirty="0" smtClean="0"/>
              <a:t>Uvod</a:t>
            </a:r>
            <a:endParaRPr lang="hr-HR" sz="2800" dirty="0"/>
          </a:p>
        </p:txBody>
      </p:sp>
      <p:sp>
        <p:nvSpPr>
          <p:cNvPr id="3" name="Content Placeholder 2"/>
          <p:cNvSpPr>
            <a:spLocks noGrp="1"/>
          </p:cNvSpPr>
          <p:nvPr>
            <p:ph idx="1"/>
          </p:nvPr>
        </p:nvSpPr>
        <p:spPr>
          <a:xfrm>
            <a:off x="838200" y="1230284"/>
            <a:ext cx="10515600" cy="4946679"/>
          </a:xfrm>
        </p:spPr>
        <p:txBody>
          <a:bodyPr/>
          <a:lstStyle/>
          <a:p>
            <a:pPr marL="0" indent="0">
              <a:buNone/>
            </a:pPr>
            <a:r>
              <a:rPr lang="hr-HR" sz="2400" b="1" dirty="0" smtClean="0"/>
              <a:t>Tehnologija</a:t>
            </a:r>
            <a:r>
              <a:rPr lang="hr-HR" sz="2400" dirty="0" smtClean="0"/>
              <a:t> – kolokvijalno, pojam se povezuje uz pripremu rada stroja (‘ono što je neposredno iza stroja’)</a:t>
            </a:r>
          </a:p>
          <a:p>
            <a:pPr marL="0" indent="0">
              <a:buNone/>
            </a:pPr>
            <a:endParaRPr lang="hr-HR" sz="2400" dirty="0"/>
          </a:p>
          <a:p>
            <a:pPr marL="0" indent="0">
              <a:buNone/>
            </a:pPr>
            <a:r>
              <a:rPr lang="hr-HR" sz="2400" dirty="0" smtClean="0"/>
              <a:t>U kontekstu sustava:</a:t>
            </a:r>
          </a:p>
          <a:p>
            <a:pPr marL="0" indent="0">
              <a:buNone/>
            </a:pPr>
            <a:r>
              <a:rPr lang="hr-HR" sz="2400" b="1" dirty="0" smtClean="0"/>
              <a:t>Tehnologija</a:t>
            </a:r>
            <a:r>
              <a:rPr lang="hr-HR" sz="2400" dirty="0" smtClean="0"/>
              <a:t> je znanost o posebnoj klasi sustava u kojima se istražuje i izgrađuje alternativni ambijent prirodnom (npr. kako napraviti stroj ili kuću)</a:t>
            </a:r>
          </a:p>
          <a:p>
            <a:pPr marL="0" indent="0">
              <a:buNone/>
            </a:pPr>
            <a:endParaRPr lang="hr-HR" sz="2400" dirty="0"/>
          </a:p>
          <a:p>
            <a:pPr marL="0" indent="0">
              <a:buNone/>
            </a:pPr>
            <a:r>
              <a:rPr lang="hr-HR" sz="2400" b="1" dirty="0" smtClean="0"/>
              <a:t>Tehnološki sustav</a:t>
            </a:r>
            <a:r>
              <a:rPr lang="hr-HR" sz="2400" dirty="0" smtClean="0"/>
              <a:t> nastaje kao rezultat istraživanja tehnologije odnosno kao rezultat znanja u tehnologiji.</a:t>
            </a:r>
            <a:endParaRPr lang="hr-HR" sz="2400" b="1" dirty="0" smtClean="0"/>
          </a:p>
        </p:txBody>
      </p:sp>
    </p:spTree>
    <p:extLst>
      <p:ext uri="{BB962C8B-B14F-4D97-AF65-F5344CB8AC3E}">
        <p14:creationId xmlns:p14="http://schemas.microsoft.com/office/powerpoint/2010/main" val="39057387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a:bodyPr>
          <a:lstStyle/>
          <a:p>
            <a:pPr marL="0" indent="0">
              <a:buNone/>
            </a:pPr>
            <a:r>
              <a:rPr lang="hr-HR" b="1" u="sng" dirty="0" smtClean="0"/>
              <a:t>Prijelazne funkcije stanja</a:t>
            </a:r>
          </a:p>
          <a:p>
            <a:pPr marL="0" indent="0">
              <a:buNone/>
            </a:pPr>
            <a:r>
              <a:rPr lang="hr-HR" b="1" i="1" dirty="0" smtClean="0"/>
              <a:t>Iz stanja plovidbe u stanje manevriranja (I</a:t>
            </a:r>
            <a:r>
              <a:rPr lang="hr-HR" sz="2000" b="1" i="1" dirty="0" smtClean="0"/>
              <a:t>1</a:t>
            </a:r>
            <a:r>
              <a:rPr lang="hr-HR" b="1" i="1" dirty="0" smtClean="0"/>
              <a:t>) </a:t>
            </a:r>
            <a:r>
              <a:rPr lang="hr-HR" dirty="0" smtClean="0"/>
              <a:t>– nakon informacije iz okoline sustava po nalogu zapovjednika broda da pogon mora bit spreman za obavljanje manevra u roku od jednog sata radi dolaska ispred luke. U tom vremenu posada obavlja određene radnje: pogon glavnog motora prebacuje s teškog na dizelsko gorivo, isključuje osovinski generator i uključuju dizelske generatore na glavnu naponsku mrežu, vrši potpalu loživog kotla, uključuje trošila (bočne potisnike, vitla,…), smanjuje broj okretaja na manevarski, …</a:t>
            </a:r>
          </a:p>
          <a:p>
            <a:pPr marL="0" indent="0">
              <a:buNone/>
            </a:pPr>
            <a:r>
              <a:rPr lang="hr-HR" dirty="0" smtClean="0"/>
              <a:t>U sustavu kormila upućuje se i pričuvna pumpa (rade obje pumpe).</a:t>
            </a:r>
          </a:p>
        </p:txBody>
      </p:sp>
    </p:spTree>
    <p:extLst>
      <p:ext uri="{BB962C8B-B14F-4D97-AF65-F5344CB8AC3E}">
        <p14:creationId xmlns:p14="http://schemas.microsoft.com/office/powerpoint/2010/main" val="26273026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a:bodyPr>
          <a:lstStyle/>
          <a:p>
            <a:pPr marL="0" indent="0">
              <a:buNone/>
            </a:pPr>
            <a:r>
              <a:rPr lang="hr-HR" b="1" u="sng" dirty="0" smtClean="0"/>
              <a:t>Prijelazne funkcije stanja</a:t>
            </a:r>
          </a:p>
          <a:p>
            <a:pPr marL="0" indent="0">
              <a:buNone/>
            </a:pPr>
            <a:r>
              <a:rPr lang="hr-HR" b="1" i="1" dirty="0" smtClean="0"/>
              <a:t>Iz stanja manevriranja u stanje plovidbe (I</a:t>
            </a:r>
            <a:r>
              <a:rPr lang="hr-HR" sz="2000" b="1" i="1" dirty="0" smtClean="0"/>
              <a:t>2</a:t>
            </a:r>
            <a:r>
              <a:rPr lang="hr-HR" b="1" i="1" dirty="0" smtClean="0"/>
              <a:t>) </a:t>
            </a:r>
            <a:r>
              <a:rPr lang="hr-HR" dirty="0" smtClean="0"/>
              <a:t>– nakon što zapovjednik broda dobije informaciju o poziciji broda, izdaje nalog posadi stroja „</a:t>
            </a:r>
            <a:r>
              <a:rPr lang="hr-HR" i="1" dirty="0" smtClean="0"/>
              <a:t>svom snagom naprijed”</a:t>
            </a:r>
            <a:r>
              <a:rPr lang="hr-HR" dirty="0" smtClean="0"/>
              <a:t>. Posada stroja mora izvršiti: postupno prebacivanje goriva s dizelskog na teško gorivo i povećanje broja okretaja glavnog motora do nominalnog broj okretaja, isključuje loživi kotao i uključuje utilizator, uključuje osovinski generator, a zaustavlja dizelske generatore. </a:t>
            </a:r>
          </a:p>
          <a:p>
            <a:pPr marL="0" indent="0">
              <a:buNone/>
            </a:pPr>
            <a:r>
              <a:rPr lang="hr-HR" dirty="0" smtClean="0"/>
              <a:t>U sustavu kormila isključuje se pričuvna pumpa (radi samo jedna pumpa).</a:t>
            </a:r>
          </a:p>
        </p:txBody>
      </p:sp>
    </p:spTree>
    <p:extLst>
      <p:ext uri="{BB962C8B-B14F-4D97-AF65-F5344CB8AC3E}">
        <p14:creationId xmlns:p14="http://schemas.microsoft.com/office/powerpoint/2010/main" val="27424655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a:bodyPr>
          <a:lstStyle/>
          <a:p>
            <a:pPr marL="0" indent="0">
              <a:buNone/>
            </a:pPr>
            <a:r>
              <a:rPr lang="hr-HR" b="1" u="sng" dirty="0" smtClean="0"/>
              <a:t>Prijelazne funkcije stanja</a:t>
            </a:r>
          </a:p>
          <a:p>
            <a:pPr marL="0" indent="0">
              <a:buNone/>
            </a:pPr>
            <a:r>
              <a:rPr lang="hr-HR" b="1" i="1" dirty="0" smtClean="0"/>
              <a:t>Iz stanja manevriranja u stanje luka (I</a:t>
            </a:r>
            <a:r>
              <a:rPr lang="hr-HR" sz="2000" b="1" i="1" dirty="0" smtClean="0"/>
              <a:t>3</a:t>
            </a:r>
            <a:r>
              <a:rPr lang="hr-HR" b="1" i="1" dirty="0" smtClean="0"/>
              <a:t>) </a:t>
            </a:r>
            <a:r>
              <a:rPr lang="hr-HR" dirty="0" smtClean="0"/>
              <a:t>– nakon primljene informacije da je brod privezan, zapovjednik broda izvješćuje posadu stroja da je „</a:t>
            </a:r>
            <a:r>
              <a:rPr lang="hr-HR" i="1" dirty="0" smtClean="0"/>
              <a:t>svršeno sa strojem”</a:t>
            </a:r>
            <a:r>
              <a:rPr lang="hr-HR" dirty="0" smtClean="0"/>
              <a:t> što podrazumijeva uspostavu lučkog pogona. U sustavu kormila isključuju se obje pumpe ulja.</a:t>
            </a:r>
          </a:p>
          <a:p>
            <a:pPr marL="0" indent="0">
              <a:buNone/>
            </a:pPr>
            <a:endParaRPr lang="hr-HR" sz="800" b="1" i="1" dirty="0" smtClean="0"/>
          </a:p>
          <a:p>
            <a:pPr marL="0" indent="0">
              <a:buNone/>
            </a:pPr>
            <a:r>
              <a:rPr lang="hr-HR" b="1" i="1" dirty="0" smtClean="0"/>
              <a:t>Iz stanja luka u stanje manevriranja (I</a:t>
            </a:r>
            <a:r>
              <a:rPr lang="hr-HR" sz="2000" b="1" i="1" dirty="0" smtClean="0"/>
              <a:t>4</a:t>
            </a:r>
            <a:r>
              <a:rPr lang="hr-HR" b="1" i="1" dirty="0" smtClean="0"/>
              <a:t>) </a:t>
            </a:r>
            <a:r>
              <a:rPr lang="hr-HR" dirty="0" smtClean="0"/>
              <a:t>– po primljenoj informaciji o odlasku broda, zapovjednik broda zapovijeda da se pripremi pogon broda za manevriranje. To znači uputiti i uključiti sve potrebne strojeve i uređaje za nesmetano upućivanje glavnog motora i promjenjivi režim rada motora. U sustavu kormila upućuju se obje pumpe ulja.</a:t>
            </a:r>
            <a:endParaRPr lang="hr-HR" b="1" i="1" dirty="0" smtClean="0"/>
          </a:p>
        </p:txBody>
      </p:sp>
    </p:spTree>
    <p:extLst>
      <p:ext uri="{BB962C8B-B14F-4D97-AF65-F5344CB8AC3E}">
        <p14:creationId xmlns:p14="http://schemas.microsoft.com/office/powerpoint/2010/main" val="16548267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lnSpcReduction="10000"/>
          </a:bodyPr>
          <a:lstStyle/>
          <a:p>
            <a:pPr marL="0" indent="0">
              <a:buNone/>
            </a:pPr>
            <a:r>
              <a:rPr lang="hr-HR" b="1" u="sng" dirty="0" smtClean="0"/>
              <a:t>Prijelazne funkcije stanja</a:t>
            </a:r>
          </a:p>
          <a:p>
            <a:pPr marL="0" indent="0">
              <a:buNone/>
            </a:pPr>
            <a:r>
              <a:rPr lang="hr-HR" b="1" i="1" dirty="0" smtClean="0"/>
              <a:t>Iz stanja manevriranja u stanje sidrište (I</a:t>
            </a:r>
            <a:r>
              <a:rPr lang="hr-HR" sz="2000" b="1" i="1" dirty="0"/>
              <a:t>5</a:t>
            </a:r>
            <a:r>
              <a:rPr lang="hr-HR" b="1" i="1" dirty="0" smtClean="0"/>
              <a:t>) </a:t>
            </a:r>
            <a:r>
              <a:rPr lang="hr-HR" dirty="0" smtClean="0"/>
              <a:t>– </a:t>
            </a:r>
            <a:r>
              <a:rPr lang="hr-HR" dirty="0"/>
              <a:t>nakon primljene informacije da je brod usidren zapovjednik broda </a:t>
            </a:r>
            <a:r>
              <a:rPr lang="hr-HR" dirty="0" smtClean="0"/>
              <a:t>zapovijeda </a:t>
            </a:r>
            <a:r>
              <a:rPr lang="hr-HR" i="1" dirty="0"/>
              <a:t>"svršeno sa strojem"</a:t>
            </a:r>
            <a:r>
              <a:rPr lang="hr-HR" dirty="0"/>
              <a:t>. </a:t>
            </a:r>
            <a:r>
              <a:rPr lang="hr-HR" dirty="0" smtClean="0"/>
              <a:t>Posada stroja isključuje glavnu rashladnu pumpu mora, uključuje pomoćnu pumpu, a glavni motor je zaustavljen.  Za </a:t>
            </a:r>
            <a:r>
              <a:rPr lang="hr-HR" dirty="0"/>
              <a:t>sustav kormila </a:t>
            </a:r>
            <a:r>
              <a:rPr lang="hr-HR" dirty="0" smtClean="0"/>
              <a:t>to znači </a:t>
            </a:r>
            <a:r>
              <a:rPr lang="hr-HR" dirty="0"/>
              <a:t>zaustavljanje jedne pumpe </a:t>
            </a:r>
            <a:r>
              <a:rPr lang="hr-HR" dirty="0" smtClean="0"/>
              <a:t>ulja kormilarskog </a:t>
            </a:r>
            <a:r>
              <a:rPr lang="hr-HR" dirty="0"/>
              <a:t>sustava i stavljanje iste u pričuvu</a:t>
            </a:r>
            <a:r>
              <a:rPr lang="hr-HR" dirty="0" smtClean="0"/>
              <a:t>.</a:t>
            </a:r>
          </a:p>
          <a:p>
            <a:pPr marL="0" indent="0">
              <a:buNone/>
            </a:pPr>
            <a:r>
              <a:rPr lang="hr-HR" b="1" i="1" dirty="0" smtClean="0"/>
              <a:t>Iz stanja sidrište u stanje manevriranja (I</a:t>
            </a:r>
            <a:r>
              <a:rPr lang="hr-HR" sz="2000" b="1" i="1" dirty="0" smtClean="0"/>
              <a:t>6</a:t>
            </a:r>
            <a:r>
              <a:rPr lang="hr-HR" b="1" i="1" dirty="0" smtClean="0"/>
              <a:t>)</a:t>
            </a:r>
            <a:r>
              <a:rPr lang="hr-HR" dirty="0" smtClean="0"/>
              <a:t> – po primljenoj informaciji iz okoline sustava glede odlaska broda sa sidrišta, zapovjednik broda nalaže </a:t>
            </a:r>
            <a:r>
              <a:rPr lang="hr-HR" i="1" dirty="0" smtClean="0"/>
              <a:t>„pozor u stroju”</a:t>
            </a:r>
            <a:r>
              <a:rPr lang="hr-HR" dirty="0" smtClean="0"/>
              <a:t>. Posada izvršava propuhivanje, zatvara indikatorske pipce, prebacuje komande na most,… U sustavu kormila ponovno se upućuje pričuvna pumpa (dvije pumpe u radu).</a:t>
            </a:r>
            <a:endParaRPr lang="hr-HR" b="1" i="1" dirty="0" smtClean="0"/>
          </a:p>
        </p:txBody>
      </p:sp>
    </p:spTree>
    <p:extLst>
      <p:ext uri="{BB962C8B-B14F-4D97-AF65-F5344CB8AC3E}">
        <p14:creationId xmlns:p14="http://schemas.microsoft.com/office/powerpoint/2010/main" val="4368987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a:bodyPr>
          <a:lstStyle/>
          <a:p>
            <a:pPr marL="0" indent="0">
              <a:buNone/>
            </a:pPr>
            <a:r>
              <a:rPr lang="hr-HR" b="1" u="sng" dirty="0" smtClean="0"/>
              <a:t>Prijelazne funkcije stanja</a:t>
            </a:r>
          </a:p>
          <a:p>
            <a:pPr marL="0" indent="0">
              <a:buNone/>
            </a:pPr>
            <a:r>
              <a:rPr lang="hr-HR" b="1" i="1" dirty="0" smtClean="0"/>
              <a:t>Iz stanja manevriranja u stanje dokovanje (I</a:t>
            </a:r>
            <a:r>
              <a:rPr lang="hr-HR" sz="2000" b="1" i="1" dirty="0" smtClean="0"/>
              <a:t>7</a:t>
            </a:r>
            <a:r>
              <a:rPr lang="hr-HR" b="1" i="1" dirty="0" smtClean="0"/>
              <a:t>) </a:t>
            </a:r>
            <a:r>
              <a:rPr lang="hr-HR" dirty="0" smtClean="0"/>
              <a:t>– prema nalogu uprave brodarskog poduzeća brod ulazi manevriranjem u dok, a zapovjednik broda izdaje nalog da se zaustave svi strojevi i isključe svi uređaji (uključujući i pumpe ulja za kormilo) </a:t>
            </a:r>
          </a:p>
          <a:p>
            <a:pPr marL="0" indent="0">
              <a:buNone/>
            </a:pPr>
            <a:r>
              <a:rPr lang="hr-HR" b="1" i="1" dirty="0" smtClean="0"/>
              <a:t>Iz stanja dokovanje u stanje manevriranja (I</a:t>
            </a:r>
            <a:r>
              <a:rPr lang="hr-HR" sz="2000" b="1" i="1" dirty="0"/>
              <a:t>8</a:t>
            </a:r>
            <a:r>
              <a:rPr lang="hr-HR" b="1" i="1" dirty="0" smtClean="0"/>
              <a:t>)</a:t>
            </a:r>
            <a:r>
              <a:rPr lang="hr-HR" dirty="0" smtClean="0"/>
              <a:t> – po obavljenim radovima u doku zapovjednik nalaže da se pripremi brodski pogon za obavljanje manevriranja. Posada stroja isključuje dovod električne energije s kopna, te upućuje i uključuje na glavnu naponsku mrežu vlastite dizelske generatore i ostale uređaje. U sustavu kormila upućuju se obje pumpe ulja.</a:t>
            </a:r>
            <a:endParaRPr lang="hr-HR" b="1" i="1" dirty="0" smtClean="0"/>
          </a:p>
        </p:txBody>
      </p:sp>
    </p:spTree>
    <p:extLst>
      <p:ext uri="{BB962C8B-B14F-4D97-AF65-F5344CB8AC3E}">
        <p14:creationId xmlns:p14="http://schemas.microsoft.com/office/powerpoint/2010/main" val="4954508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lnSpcReduction="10000"/>
          </a:bodyPr>
          <a:lstStyle/>
          <a:p>
            <a:pPr marL="0" indent="0">
              <a:buNone/>
            </a:pPr>
            <a:r>
              <a:rPr lang="hr-HR" b="1" u="sng" dirty="0" smtClean="0"/>
              <a:t>Izlazi iz stanja</a:t>
            </a:r>
            <a:r>
              <a:rPr lang="hr-HR" i="1" u="sng" dirty="0" smtClean="0"/>
              <a:t> </a:t>
            </a:r>
            <a:r>
              <a:rPr lang="hr-HR" dirty="0" smtClean="0"/>
              <a:t>(sustav kormila)</a:t>
            </a:r>
          </a:p>
          <a:p>
            <a:pPr marL="0" indent="0">
              <a:buNone/>
            </a:pPr>
            <a:endParaRPr lang="hr-HR" sz="900" dirty="0" smtClean="0"/>
          </a:p>
          <a:p>
            <a:r>
              <a:rPr lang="hr-HR" dirty="0"/>
              <a:t>Izlaz iz stanja </a:t>
            </a:r>
            <a:r>
              <a:rPr lang="hr-HR" b="1" dirty="0"/>
              <a:t>plovidba</a:t>
            </a:r>
            <a:r>
              <a:rPr lang="hr-HR" dirty="0"/>
              <a:t> - jedna pumpa kormilarskog sustava u radu, druga u pričuvi.</a:t>
            </a:r>
          </a:p>
          <a:p>
            <a:r>
              <a:rPr lang="hr-HR" dirty="0" smtClean="0"/>
              <a:t>Izlaz </a:t>
            </a:r>
            <a:r>
              <a:rPr lang="hr-HR" dirty="0"/>
              <a:t>iz stanja </a:t>
            </a:r>
            <a:r>
              <a:rPr lang="hr-HR" b="1" dirty="0"/>
              <a:t>manevriranje</a:t>
            </a:r>
            <a:r>
              <a:rPr lang="hr-HR" dirty="0"/>
              <a:t> - obje pumpe kormilarskog uređaja </a:t>
            </a:r>
            <a:r>
              <a:rPr lang="hr-HR" dirty="0" smtClean="0"/>
              <a:t>u radu.</a:t>
            </a:r>
            <a:endParaRPr lang="hr-HR" dirty="0"/>
          </a:p>
          <a:p>
            <a:r>
              <a:rPr lang="hr-HR" dirty="0" smtClean="0"/>
              <a:t>Izlaz </a:t>
            </a:r>
            <a:r>
              <a:rPr lang="hr-HR" dirty="0"/>
              <a:t>iz stanja </a:t>
            </a:r>
            <a:r>
              <a:rPr lang="hr-HR" b="1" dirty="0"/>
              <a:t>luka</a:t>
            </a:r>
            <a:r>
              <a:rPr lang="hr-HR" dirty="0"/>
              <a:t> - obje pumpe zaustavljene, uspostavljen lučki pogon.</a:t>
            </a:r>
          </a:p>
          <a:p>
            <a:r>
              <a:rPr lang="hr-HR" dirty="0" smtClean="0"/>
              <a:t>Izlaz </a:t>
            </a:r>
            <a:r>
              <a:rPr lang="hr-HR" dirty="0"/>
              <a:t>iz stanja </a:t>
            </a:r>
            <a:r>
              <a:rPr lang="hr-HR" b="1" dirty="0"/>
              <a:t>sidrište</a:t>
            </a:r>
            <a:r>
              <a:rPr lang="hr-HR" dirty="0"/>
              <a:t> - jedna pumpa kormilarskog sustava u radu, druga u pričuvi (stanje kao u</a:t>
            </a:r>
            <a:r>
              <a:rPr lang="hr-HR" dirty="0" smtClean="0"/>
              <a:t> plovidbi)</a:t>
            </a:r>
            <a:endParaRPr lang="hr-HR" dirty="0"/>
          </a:p>
          <a:p>
            <a:r>
              <a:rPr lang="hr-HR" dirty="0" smtClean="0"/>
              <a:t>Izlaz </a:t>
            </a:r>
            <a:r>
              <a:rPr lang="hr-HR" dirty="0"/>
              <a:t>iz stanja </a:t>
            </a:r>
            <a:r>
              <a:rPr lang="hr-HR" b="1" dirty="0"/>
              <a:t>dokovanje</a:t>
            </a:r>
            <a:r>
              <a:rPr lang="hr-HR" dirty="0"/>
              <a:t> - svi strojevi i uređaji zaustavljeni i isključeni, dovod električne energije s kopna.</a:t>
            </a:r>
            <a:endParaRPr lang="hr-HR" b="1" u="sng" dirty="0" smtClean="0"/>
          </a:p>
        </p:txBody>
      </p:sp>
    </p:spTree>
    <p:extLst>
      <p:ext uri="{BB962C8B-B14F-4D97-AF65-F5344CB8AC3E}">
        <p14:creationId xmlns:p14="http://schemas.microsoft.com/office/powerpoint/2010/main" val="13998089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fontScale="92500" lnSpcReduction="10000"/>
          </a:bodyPr>
          <a:lstStyle/>
          <a:p>
            <a:pPr marL="0" indent="0">
              <a:buNone/>
            </a:pPr>
            <a:r>
              <a:rPr lang="hr-HR" b="1" u="sng" dirty="0" smtClean="0"/>
              <a:t>Vanjske veličine</a:t>
            </a:r>
            <a:r>
              <a:rPr lang="hr-HR" i="1" u="sng" dirty="0" smtClean="0"/>
              <a:t> </a:t>
            </a:r>
            <a:r>
              <a:rPr lang="hr-HR" dirty="0" smtClean="0"/>
              <a:t>(sustav kormila)</a:t>
            </a:r>
          </a:p>
          <a:p>
            <a:pPr marL="0" indent="0">
              <a:buNone/>
            </a:pPr>
            <a:r>
              <a:rPr lang="hr-HR" i="1" u="sng" dirty="0"/>
              <a:t>Posada </a:t>
            </a:r>
            <a:r>
              <a:rPr lang="hr-HR" i="1" u="sng" dirty="0" smtClean="0"/>
              <a:t>stroja </a:t>
            </a:r>
          </a:p>
          <a:p>
            <a:pPr marL="0" indent="0">
              <a:buNone/>
            </a:pPr>
            <a:r>
              <a:rPr lang="hr-HR" dirty="0" smtClean="0"/>
              <a:t>Izlazne </a:t>
            </a:r>
            <a:r>
              <a:rPr lang="hr-HR" dirty="0"/>
              <a:t>veličine: uključuje/isključuje glavne pumpe, postavlja položaj razvodnog ventila, vrši izbor između ručnog ili automatskog rada </a:t>
            </a:r>
            <a:r>
              <a:rPr lang="hr-HR" dirty="0" smtClean="0"/>
              <a:t>pumpi, </a:t>
            </a:r>
            <a:r>
              <a:rPr lang="hr-HR" dirty="0"/>
              <a:t>podnosi izvješće upravitelju stroja i upisuje podatke u knjigu o uljima (vrši narudžbu). </a:t>
            </a:r>
            <a:endParaRPr lang="hr-HR" dirty="0" smtClean="0"/>
          </a:p>
          <a:p>
            <a:pPr marL="0" indent="0">
              <a:buNone/>
            </a:pPr>
            <a:r>
              <a:rPr lang="hr-HR" dirty="0" smtClean="0"/>
              <a:t>Ulazne </a:t>
            </a:r>
            <a:r>
              <a:rPr lang="hr-HR" dirty="0"/>
              <a:t>veličine: prima naredbe od upravitelja stroja, prima parametre stanja elemenata sustava.</a:t>
            </a:r>
          </a:p>
          <a:p>
            <a:pPr marL="0" indent="0">
              <a:buNone/>
            </a:pPr>
            <a:r>
              <a:rPr lang="hr-HR" i="1" u="sng" dirty="0" smtClean="0"/>
              <a:t>Upravitelj stroja</a:t>
            </a:r>
            <a:r>
              <a:rPr lang="hr-HR" i="1" dirty="0" smtClean="0"/>
              <a:t> </a:t>
            </a:r>
          </a:p>
          <a:p>
            <a:pPr marL="0" indent="0">
              <a:buNone/>
            </a:pPr>
            <a:r>
              <a:rPr lang="hr-HR" dirty="0"/>
              <a:t>I</a:t>
            </a:r>
            <a:r>
              <a:rPr lang="hr-HR" dirty="0" smtClean="0"/>
              <a:t>zlazne </a:t>
            </a:r>
            <a:r>
              <a:rPr lang="hr-HR" dirty="0"/>
              <a:t>veličine: daje naloge posadi stroja, podnosi izvješća van sustava. Ulazne veličine: prima veličine iz okoline za brzinu i za </a:t>
            </a:r>
            <a:r>
              <a:rPr lang="hr-HR" dirty="0" smtClean="0"/>
              <a:t>stanja: </a:t>
            </a:r>
            <a:r>
              <a:rPr lang="hr-HR" dirty="0"/>
              <a:t>plovidba, sidrenje, luka i dokovanje, te prima informacije o stanju kormila (otklon, parametri sustava).</a:t>
            </a:r>
          </a:p>
          <a:p>
            <a:pPr marL="0" indent="0">
              <a:buNone/>
            </a:pPr>
            <a:endParaRPr lang="hr-HR" dirty="0" smtClean="0"/>
          </a:p>
        </p:txBody>
      </p:sp>
    </p:spTree>
    <p:extLst>
      <p:ext uri="{BB962C8B-B14F-4D97-AF65-F5344CB8AC3E}">
        <p14:creationId xmlns:p14="http://schemas.microsoft.com/office/powerpoint/2010/main" val="25669379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lnSpcReduction="10000"/>
          </a:bodyPr>
          <a:lstStyle/>
          <a:p>
            <a:pPr marL="0" indent="0">
              <a:buNone/>
            </a:pPr>
            <a:r>
              <a:rPr lang="hr-HR" i="1" u="sng" dirty="0"/>
              <a:t>Kontrolni pult </a:t>
            </a:r>
            <a:r>
              <a:rPr lang="hr-HR" i="1" u="sng" dirty="0" smtClean="0"/>
              <a:t> </a:t>
            </a:r>
          </a:p>
          <a:p>
            <a:pPr marL="0" indent="0">
              <a:buNone/>
            </a:pPr>
            <a:r>
              <a:rPr lang="hr-HR" dirty="0"/>
              <a:t>I</a:t>
            </a:r>
            <a:r>
              <a:rPr lang="hr-HR" dirty="0" smtClean="0"/>
              <a:t>zlazne veličine</a:t>
            </a:r>
            <a:r>
              <a:rPr lang="hr-HR" dirty="0"/>
              <a:t>: alarmi kontroliranih veličina, parametri stanja (tlak, temperatura, razine u </a:t>
            </a:r>
            <a:r>
              <a:rPr lang="hr-HR" dirty="0" smtClean="0"/>
              <a:t>spremnicima, …), prosljeđuje </a:t>
            </a:r>
            <a:r>
              <a:rPr lang="hr-HR" dirty="0"/>
              <a:t>komande za upućivanje pojedinih pumpi ovisno o stanju u kojem se brod nalazi. </a:t>
            </a:r>
            <a:endParaRPr lang="hr-HR" dirty="0" smtClean="0"/>
          </a:p>
          <a:p>
            <a:pPr marL="0" indent="0">
              <a:buNone/>
            </a:pPr>
            <a:r>
              <a:rPr lang="hr-HR" dirty="0" smtClean="0"/>
              <a:t>Ulazne </a:t>
            </a:r>
            <a:r>
              <a:rPr lang="hr-HR" dirty="0"/>
              <a:t>veličine: prima komandu od posade za odabir režima rada pumpi, prima podatke o važnim parametrima pojedinih elemenata (</a:t>
            </a:r>
            <a:r>
              <a:rPr lang="hr-HR" dirty="0" smtClean="0"/>
              <a:t>temperature, </a:t>
            </a:r>
            <a:r>
              <a:rPr lang="hr-HR" dirty="0"/>
              <a:t>tlakovi, razine, položaj ventila)</a:t>
            </a:r>
          </a:p>
          <a:p>
            <a:pPr marL="0" indent="0">
              <a:buNone/>
            </a:pPr>
            <a:r>
              <a:rPr lang="hr-HR" i="1" u="sng" dirty="0" smtClean="0"/>
              <a:t>Kormilo uređaj</a:t>
            </a:r>
            <a:r>
              <a:rPr lang="hr-HR" dirty="0" smtClean="0"/>
              <a:t> </a:t>
            </a:r>
          </a:p>
          <a:p>
            <a:pPr marL="0" indent="0">
              <a:buNone/>
            </a:pPr>
            <a:r>
              <a:rPr lang="hr-HR" dirty="0" smtClean="0"/>
              <a:t>Izlazna </a:t>
            </a:r>
            <a:r>
              <a:rPr lang="hr-HR" dirty="0"/>
              <a:t>veličina: podaci o radnim parametrima (otklon). </a:t>
            </a:r>
            <a:endParaRPr lang="hr-HR" dirty="0" smtClean="0"/>
          </a:p>
          <a:p>
            <a:pPr marL="0" indent="0">
              <a:buNone/>
            </a:pPr>
            <a:r>
              <a:rPr lang="hr-HR" dirty="0" smtClean="0"/>
              <a:t>Ulazna </a:t>
            </a:r>
            <a:r>
              <a:rPr lang="hr-HR" dirty="0"/>
              <a:t>veličina: prima komandu sa zapovjedničkog mosta o potrebnoj vrijednosti otklona.</a:t>
            </a:r>
          </a:p>
          <a:p>
            <a:pPr marL="0" indent="0">
              <a:buNone/>
            </a:pPr>
            <a:endParaRPr lang="hr-HR" dirty="0" smtClean="0"/>
          </a:p>
          <a:p>
            <a:pPr marL="0" indent="0">
              <a:buNone/>
            </a:pPr>
            <a:endParaRPr lang="hr-HR" dirty="0" smtClean="0"/>
          </a:p>
        </p:txBody>
      </p:sp>
    </p:spTree>
    <p:extLst>
      <p:ext uri="{BB962C8B-B14F-4D97-AF65-F5344CB8AC3E}">
        <p14:creationId xmlns:p14="http://schemas.microsoft.com/office/powerpoint/2010/main" val="33317364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lnSpcReduction="10000"/>
          </a:bodyPr>
          <a:lstStyle/>
          <a:p>
            <a:pPr marL="0" indent="0">
              <a:buNone/>
            </a:pPr>
            <a:r>
              <a:rPr lang="hr-HR" i="1" u="sng" dirty="0"/>
              <a:t>Glavne </a:t>
            </a:r>
            <a:r>
              <a:rPr lang="hr-HR" i="1" u="sng" dirty="0" smtClean="0"/>
              <a:t>pumpe</a:t>
            </a:r>
          </a:p>
          <a:p>
            <a:pPr marL="0" indent="0">
              <a:buNone/>
            </a:pPr>
            <a:r>
              <a:rPr lang="hr-HR" dirty="0"/>
              <a:t>I</a:t>
            </a:r>
            <a:r>
              <a:rPr lang="hr-HR" dirty="0" smtClean="0"/>
              <a:t>zlazna </a:t>
            </a:r>
            <a:r>
              <a:rPr lang="hr-HR" dirty="0"/>
              <a:t>veličina: podatak o tlaku na tlačnoj strani pumpe. </a:t>
            </a:r>
            <a:endParaRPr lang="hr-HR" dirty="0" smtClean="0"/>
          </a:p>
          <a:p>
            <a:pPr marL="0" indent="0">
              <a:buNone/>
            </a:pPr>
            <a:r>
              <a:rPr lang="hr-HR" dirty="0" smtClean="0"/>
              <a:t>Ulazne </a:t>
            </a:r>
            <a:r>
              <a:rPr lang="hr-HR" dirty="0"/>
              <a:t>velične: posada </a:t>
            </a:r>
            <a:r>
              <a:rPr lang="hr-HR" dirty="0" smtClean="0"/>
              <a:t>upućuje/zaustavlja </a:t>
            </a:r>
            <a:r>
              <a:rPr lang="hr-HR" dirty="0"/>
              <a:t>pumpe, glavni kontrolni pult vrši </a:t>
            </a:r>
            <a:r>
              <a:rPr lang="hr-HR" dirty="0" smtClean="0"/>
              <a:t>se izbor </a:t>
            </a:r>
            <a:r>
              <a:rPr lang="hr-HR" dirty="0"/>
              <a:t>između ručnog i automatskog režima rada pumpi. </a:t>
            </a:r>
          </a:p>
          <a:p>
            <a:pPr marL="0" indent="0">
              <a:buNone/>
            </a:pPr>
            <a:r>
              <a:rPr lang="hr-HR" i="1" u="sng" dirty="0" smtClean="0"/>
              <a:t>Razvodni ventil</a:t>
            </a:r>
            <a:r>
              <a:rPr lang="hr-HR" dirty="0" smtClean="0"/>
              <a:t> </a:t>
            </a:r>
          </a:p>
          <a:p>
            <a:pPr marL="0" indent="0">
              <a:buNone/>
            </a:pPr>
            <a:r>
              <a:rPr lang="hr-HR" dirty="0"/>
              <a:t>I</a:t>
            </a:r>
            <a:r>
              <a:rPr lang="hr-HR" dirty="0" smtClean="0"/>
              <a:t>zlazna </a:t>
            </a:r>
            <a:r>
              <a:rPr lang="hr-HR" dirty="0"/>
              <a:t>veličina: povratna informacija o njegovom položaju.</a:t>
            </a:r>
          </a:p>
          <a:p>
            <a:pPr marL="0" indent="0">
              <a:buNone/>
            </a:pPr>
            <a:r>
              <a:rPr lang="hr-HR" i="1" u="sng" dirty="0" smtClean="0"/>
              <a:t>Ekspanzijski tank</a:t>
            </a:r>
            <a:r>
              <a:rPr lang="hr-HR" dirty="0" smtClean="0"/>
              <a:t> </a:t>
            </a:r>
          </a:p>
          <a:p>
            <a:pPr marL="0" indent="0">
              <a:buNone/>
            </a:pPr>
            <a:r>
              <a:rPr lang="hr-HR" dirty="0"/>
              <a:t>I</a:t>
            </a:r>
            <a:r>
              <a:rPr lang="hr-HR" dirty="0" smtClean="0"/>
              <a:t>zlazna </a:t>
            </a:r>
            <a:r>
              <a:rPr lang="hr-HR" dirty="0"/>
              <a:t>veličina: povratna informacija o razini ulja u tanku.</a:t>
            </a:r>
          </a:p>
          <a:p>
            <a:pPr marL="0" indent="0">
              <a:buNone/>
            </a:pPr>
            <a:r>
              <a:rPr lang="hr-HR" i="1" u="sng" dirty="0" smtClean="0"/>
              <a:t>Skladišni tank </a:t>
            </a:r>
          </a:p>
          <a:p>
            <a:pPr marL="0" indent="0">
              <a:buNone/>
            </a:pPr>
            <a:r>
              <a:rPr lang="hr-HR" dirty="0"/>
              <a:t>I</a:t>
            </a:r>
            <a:r>
              <a:rPr lang="hr-HR" dirty="0" smtClean="0"/>
              <a:t>zlazna </a:t>
            </a:r>
            <a:r>
              <a:rPr lang="hr-HR" dirty="0"/>
              <a:t>veličina: povratna informacija o razini ulja u tankovima.</a:t>
            </a:r>
          </a:p>
          <a:p>
            <a:pPr marL="0" indent="0">
              <a:buNone/>
            </a:pPr>
            <a:endParaRPr lang="hr-HR" dirty="0" smtClean="0"/>
          </a:p>
          <a:p>
            <a:pPr marL="0" indent="0">
              <a:buNone/>
            </a:pPr>
            <a:endParaRPr lang="hr-HR" dirty="0" smtClean="0"/>
          </a:p>
        </p:txBody>
      </p:sp>
    </p:spTree>
    <p:extLst>
      <p:ext uri="{BB962C8B-B14F-4D97-AF65-F5344CB8AC3E}">
        <p14:creationId xmlns:p14="http://schemas.microsoft.com/office/powerpoint/2010/main" val="1922403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026544"/>
            <a:ext cx="10515600" cy="5150420"/>
          </a:xfrm>
        </p:spPr>
        <p:txBody>
          <a:bodyPr numCol="1">
            <a:normAutofit fontScale="47500" lnSpcReduction="20000"/>
          </a:bodyPr>
          <a:lstStyle/>
          <a:p>
            <a:pPr marL="0" indent="0">
              <a:buNone/>
            </a:pPr>
            <a:r>
              <a:rPr lang="hr-HR" sz="2500" b="1" dirty="0" smtClean="0"/>
              <a:t>UC </a:t>
            </a:r>
            <a:r>
              <a:rPr lang="hr-HR" sz="2500" b="1" dirty="0"/>
              <a:t>struktura sustava </a:t>
            </a:r>
            <a:r>
              <a:rPr lang="hr-HR" sz="2500" b="1" dirty="0" smtClean="0"/>
              <a:t>kormila</a:t>
            </a:r>
          </a:p>
          <a:p>
            <a:pPr marL="0" indent="0">
              <a:buNone/>
            </a:pPr>
            <a:r>
              <a:rPr lang="pl-PL" sz="2500" i="1" dirty="0" smtClean="0"/>
              <a:t>Informacijske </a:t>
            </a:r>
            <a:r>
              <a:rPr lang="pl-PL" sz="2500" i="1" dirty="0"/>
              <a:t>i podatkovne </a:t>
            </a:r>
            <a:r>
              <a:rPr lang="pl-PL" sz="2500" i="1" dirty="0" smtClean="0"/>
              <a:t>interakcije: </a:t>
            </a:r>
            <a:endParaRPr lang="hr-HR" sz="2500" i="1" dirty="0" smtClean="0"/>
          </a:p>
          <a:p>
            <a:pPr marL="0" indent="0">
              <a:buNone/>
            </a:pPr>
            <a:r>
              <a:rPr lang="hr-HR" sz="2500" dirty="0"/>
              <a:t>V1 - Zapovjednik broda najavljuje posadi stroja manevar</a:t>
            </a:r>
          </a:p>
          <a:p>
            <a:pPr marL="0" indent="0">
              <a:buNone/>
            </a:pPr>
            <a:r>
              <a:rPr lang="hr-HR" sz="2500" dirty="0"/>
              <a:t>V2 - Sa zapovjedničkog mosta upućuje se druga hidraulična pumpa kormila</a:t>
            </a:r>
          </a:p>
          <a:p>
            <a:pPr marL="0" indent="0">
              <a:buNone/>
            </a:pPr>
            <a:r>
              <a:rPr lang="hr-HR" sz="2500" dirty="0"/>
              <a:t>V3 - </a:t>
            </a:r>
            <a:r>
              <a:rPr lang="hr-HR" sz="2500" dirty="0" smtClean="0"/>
              <a:t>S </a:t>
            </a:r>
            <a:r>
              <a:rPr lang="hr-HR" sz="2500" dirty="0"/>
              <a:t>kontrolnog pulta </a:t>
            </a:r>
            <a:r>
              <a:rPr lang="hr-HR" sz="2500" dirty="0" smtClean="0"/>
              <a:t>mijenja </a:t>
            </a:r>
            <a:r>
              <a:rPr lang="hr-HR" sz="2500" dirty="0"/>
              <a:t>se položaj razvodnog ventila djelovanjem </a:t>
            </a:r>
            <a:r>
              <a:rPr lang="hr-HR" sz="2500" dirty="0" smtClean="0"/>
              <a:t>na</a:t>
            </a:r>
          </a:p>
          <a:p>
            <a:pPr marL="0" indent="0">
              <a:buNone/>
            </a:pPr>
            <a:r>
              <a:rPr lang="hr-HR" sz="2500" dirty="0"/>
              <a:t> </a:t>
            </a:r>
            <a:r>
              <a:rPr lang="hr-HR" sz="2500" dirty="0" smtClean="0"/>
              <a:t>        njegov </a:t>
            </a:r>
            <a:r>
              <a:rPr lang="hr-HR" sz="2500" dirty="0"/>
              <a:t>upravljački ventil</a:t>
            </a:r>
          </a:p>
          <a:p>
            <a:pPr marL="0" indent="0">
              <a:buNone/>
            </a:pPr>
            <a:r>
              <a:rPr lang="hr-HR" sz="2500" dirty="0" smtClean="0"/>
              <a:t>V4 - </a:t>
            </a:r>
            <a:r>
              <a:rPr lang="hr-HR" sz="2500" dirty="0"/>
              <a:t>Kontrolni pult zaprima izvještaj o temperaturi u ekspanzijskom tanku </a:t>
            </a:r>
          </a:p>
          <a:p>
            <a:pPr marL="0" indent="0">
              <a:buNone/>
            </a:pPr>
            <a:r>
              <a:rPr lang="hr-HR" sz="2500" dirty="0"/>
              <a:t>V5 - Zapovjednički most prima vrijednost otklona kormila putem </a:t>
            </a:r>
            <a:r>
              <a:rPr lang="hr-HR" sz="2500" dirty="0" smtClean="0"/>
              <a:t>potenciometra</a:t>
            </a:r>
            <a:endParaRPr lang="hr-HR" sz="2500" dirty="0"/>
          </a:p>
          <a:p>
            <a:pPr marL="0" indent="0">
              <a:buNone/>
            </a:pPr>
            <a:r>
              <a:rPr lang="hr-HR" sz="2500" dirty="0"/>
              <a:t>V6 - Kontrolni pult zaprima izvještaj o razini ulja u skladišnom tanku</a:t>
            </a:r>
          </a:p>
          <a:p>
            <a:pPr marL="0" indent="0">
              <a:buNone/>
            </a:pPr>
            <a:r>
              <a:rPr lang="hr-HR" sz="2500" dirty="0"/>
              <a:t>V7 - Kontrolni pult zaprima izvještaj o razini ulja u ekspanzijskom tanku</a:t>
            </a:r>
          </a:p>
          <a:p>
            <a:pPr marL="0" indent="0">
              <a:buNone/>
            </a:pPr>
            <a:r>
              <a:rPr lang="hr-HR" sz="2500" dirty="0"/>
              <a:t>V8 - Posada stroja upravlja </a:t>
            </a:r>
            <a:r>
              <a:rPr lang="hr-HR" sz="2500" dirty="0" smtClean="0"/>
              <a:t>nadolijevanjem </a:t>
            </a:r>
            <a:r>
              <a:rPr lang="hr-HR" sz="2500" dirty="0"/>
              <a:t>ulja u skladišni tank</a:t>
            </a:r>
          </a:p>
          <a:p>
            <a:pPr marL="0" indent="0">
              <a:buNone/>
            </a:pPr>
            <a:r>
              <a:rPr lang="hr-HR" sz="2500" dirty="0"/>
              <a:t>V9 - Ovisno u klimatskim uvjetima, </a:t>
            </a:r>
            <a:r>
              <a:rPr lang="hr-HR" sz="2500" dirty="0" smtClean="0"/>
              <a:t>mijenja </a:t>
            </a:r>
            <a:r>
              <a:rPr lang="hr-HR" sz="2500" dirty="0"/>
              <a:t>se konfiguracija kormilarskog </a:t>
            </a:r>
            <a:r>
              <a:rPr lang="hr-HR" sz="2500" dirty="0" smtClean="0"/>
              <a:t>sustava </a:t>
            </a:r>
          </a:p>
          <a:p>
            <a:pPr marL="0" indent="0">
              <a:buNone/>
            </a:pPr>
            <a:r>
              <a:rPr lang="hr-HR" sz="2500" dirty="0"/>
              <a:t> </a:t>
            </a:r>
            <a:r>
              <a:rPr lang="hr-HR" sz="2500" dirty="0" smtClean="0"/>
              <a:t>       (</a:t>
            </a:r>
            <a:r>
              <a:rPr lang="hr-HR" sz="2500" dirty="0"/>
              <a:t>broj pumpi u radu)</a:t>
            </a:r>
          </a:p>
          <a:p>
            <a:pPr marL="0" indent="0">
              <a:buNone/>
            </a:pPr>
            <a:r>
              <a:rPr lang="hr-HR" sz="2500" dirty="0"/>
              <a:t>V10 - Hidraulična pumpa </a:t>
            </a:r>
            <a:r>
              <a:rPr lang="hr-HR" sz="2500" dirty="0" smtClean="0"/>
              <a:t>(pumpa </a:t>
            </a:r>
            <a:r>
              <a:rPr lang="hr-HR" sz="2500" dirty="0"/>
              <a:t>br.2) spojena je na električnu mrežu preko ploče </a:t>
            </a:r>
            <a:r>
              <a:rPr lang="hr-HR" sz="2500" dirty="0" smtClean="0"/>
              <a:t>u nuždi</a:t>
            </a:r>
          </a:p>
          <a:p>
            <a:pPr marL="0" indent="0">
              <a:buNone/>
            </a:pPr>
            <a:r>
              <a:rPr lang="hr-HR" sz="2500" dirty="0" smtClean="0"/>
              <a:t>V11 </a:t>
            </a:r>
            <a:r>
              <a:rPr lang="hr-HR" sz="2500" dirty="0"/>
              <a:t>- Kontrolni pult zaprima upozorenje o kvaru u kormilarskom sustavu - visoka temperatura </a:t>
            </a:r>
            <a:endParaRPr lang="hr-HR" sz="2500" dirty="0" smtClean="0"/>
          </a:p>
          <a:p>
            <a:pPr marL="0" indent="0">
              <a:buNone/>
            </a:pPr>
            <a:r>
              <a:rPr lang="hr-HR" sz="2500" dirty="0" smtClean="0"/>
              <a:t>          namotaja </a:t>
            </a:r>
            <a:r>
              <a:rPr lang="hr-HR" sz="2500" dirty="0"/>
              <a:t>elektromotora</a:t>
            </a:r>
          </a:p>
          <a:p>
            <a:pPr marL="0" indent="0">
              <a:buNone/>
            </a:pPr>
            <a:r>
              <a:rPr lang="hr-HR" sz="2500" dirty="0"/>
              <a:t>V12 - Posada stroja isključuje hidrauličnu pumpu kormilarskog sustava</a:t>
            </a:r>
          </a:p>
          <a:p>
            <a:pPr marL="0" indent="0">
              <a:buNone/>
            </a:pPr>
            <a:r>
              <a:rPr lang="hr-HR" sz="2500" dirty="0"/>
              <a:t>V13 - Početak kormilarenja u nuždi</a:t>
            </a:r>
          </a:p>
          <a:p>
            <a:pPr marL="0" indent="0">
              <a:buNone/>
            </a:pPr>
            <a:r>
              <a:rPr lang="hr-HR" sz="2500" dirty="0"/>
              <a:t>V14 - Djelovanje na razvodni ventil pomoću </a:t>
            </a:r>
            <a:r>
              <a:rPr lang="hr-HR" sz="2500" dirty="0" smtClean="0"/>
              <a:t>‘poluga’</a:t>
            </a:r>
            <a:endParaRPr lang="hr-HR" sz="2500" dirty="0"/>
          </a:p>
          <a:p>
            <a:pPr marL="0" indent="0">
              <a:buNone/>
            </a:pPr>
            <a:r>
              <a:rPr lang="hr-HR" sz="2500" dirty="0"/>
              <a:t>V15 - Zapovjednik prima podatke iz okoline sustava (</a:t>
            </a:r>
            <a:r>
              <a:rPr lang="hr-HR" sz="2500" dirty="0" smtClean="0"/>
              <a:t>Registar, zakonodavstvo, …)</a:t>
            </a:r>
            <a:endParaRPr lang="hr-HR" sz="2500" dirty="0"/>
          </a:p>
          <a:p>
            <a:pPr marL="0" indent="0">
              <a:buNone/>
            </a:pPr>
            <a:endParaRPr lang="hr-HR" dirty="0" smtClean="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857999" y="365126"/>
            <a:ext cx="5273615" cy="6600825"/>
          </a:xfrm>
          <a:prstGeom prst="rect">
            <a:avLst/>
          </a:prstGeom>
          <a:noFill/>
          <a:ln>
            <a:noFill/>
          </a:ln>
        </p:spPr>
      </p:pic>
      <p:sp>
        <p:nvSpPr>
          <p:cNvPr id="5" name="Rectangle 4"/>
          <p:cNvSpPr/>
          <p:nvPr/>
        </p:nvSpPr>
        <p:spPr>
          <a:xfrm>
            <a:off x="8729932" y="5564038"/>
            <a:ext cx="1069676" cy="30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200" dirty="0" smtClean="0">
                <a:solidFill>
                  <a:schemeClr val="tx1"/>
                </a:solidFill>
              </a:rPr>
              <a:t>Ekspanzijski tank</a:t>
            </a:r>
            <a:endParaRPr lang="hr-HR" sz="1200" dirty="0">
              <a:solidFill>
                <a:schemeClr val="tx1"/>
              </a:solidFill>
            </a:endParaRPr>
          </a:p>
        </p:txBody>
      </p:sp>
    </p:spTree>
    <p:extLst>
      <p:ext uri="{BB962C8B-B14F-4D97-AF65-F5344CB8AC3E}">
        <p14:creationId xmlns:p14="http://schemas.microsoft.com/office/powerpoint/2010/main" val="3757403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800" dirty="0" smtClean="0"/>
              <a:t>Uvod</a:t>
            </a:r>
            <a:endParaRPr lang="hr-HR" sz="2800" dirty="0"/>
          </a:p>
        </p:txBody>
      </p:sp>
      <p:sp>
        <p:nvSpPr>
          <p:cNvPr id="3" name="Content Placeholder 2"/>
          <p:cNvSpPr>
            <a:spLocks noGrp="1"/>
          </p:cNvSpPr>
          <p:nvPr>
            <p:ph idx="1"/>
          </p:nvPr>
        </p:nvSpPr>
        <p:spPr>
          <a:xfrm>
            <a:off x="838200" y="1230284"/>
            <a:ext cx="10515600" cy="4946679"/>
          </a:xfrm>
        </p:spPr>
        <p:txBody>
          <a:bodyPr/>
          <a:lstStyle/>
          <a:p>
            <a:pPr marL="0" indent="0">
              <a:buNone/>
            </a:pPr>
            <a:r>
              <a:rPr lang="hr-HR" sz="2400" b="1" dirty="0" smtClean="0"/>
              <a:t>	Informacija</a:t>
            </a:r>
            <a:r>
              <a:rPr lang="hr-HR" sz="2400" dirty="0" smtClean="0"/>
              <a:t> – je znakovni (simbolički) izraz promjene ponašanja jednog sustava koji </a:t>
            </a:r>
            <a:r>
              <a:rPr lang="hr-HR" sz="2400" i="1" dirty="0" smtClean="0"/>
              <a:t>uzrokuje</a:t>
            </a:r>
            <a:r>
              <a:rPr lang="hr-HR" sz="2400" dirty="0" smtClean="0"/>
              <a:t> promjenu ponašanja drugog sustava ili promjenu odnosa između njih.</a:t>
            </a:r>
          </a:p>
          <a:p>
            <a:pPr marL="0" indent="0">
              <a:buNone/>
            </a:pPr>
            <a:endParaRPr lang="hr-HR" sz="2400" b="1" dirty="0"/>
          </a:p>
          <a:p>
            <a:pPr marL="0" indent="0">
              <a:buNone/>
            </a:pPr>
            <a:endParaRPr lang="hr-HR" sz="2400" b="1" dirty="0" smtClean="0"/>
          </a:p>
          <a:p>
            <a:pPr marL="0" indent="0">
              <a:buNone/>
            </a:pPr>
            <a:endParaRPr lang="hr-HR" sz="2400" b="1" dirty="0"/>
          </a:p>
          <a:p>
            <a:pPr marL="0" indent="0">
              <a:buNone/>
            </a:pPr>
            <a:endParaRPr lang="hr-HR" sz="800" b="1" dirty="0" smtClean="0"/>
          </a:p>
          <a:p>
            <a:pPr marL="0" indent="0">
              <a:buNone/>
            </a:pPr>
            <a:r>
              <a:rPr lang="hr-HR" sz="2400" b="1" dirty="0" smtClean="0"/>
              <a:t>	Podatak </a:t>
            </a:r>
            <a:r>
              <a:rPr lang="hr-HR" sz="2400" dirty="0" smtClean="0"/>
              <a:t> - je znakovni (simbolički) izraz promjene ponašanja jednog sustava koji </a:t>
            </a:r>
            <a:r>
              <a:rPr lang="hr-HR" sz="2400" i="1" dirty="0" smtClean="0"/>
              <a:t>ne uzrokuje</a:t>
            </a:r>
            <a:r>
              <a:rPr lang="hr-HR" sz="2400" dirty="0" smtClean="0"/>
              <a:t> promjenu ponašanja drugog sustava ili promjenu odnosa između njih, ali se pamti u oba sustava ili u jednom od njih.</a:t>
            </a:r>
          </a:p>
          <a:p>
            <a:pPr marL="0" indent="0">
              <a:buNone/>
            </a:pPr>
            <a:endParaRPr lang="hr-HR" sz="800" b="1" dirty="0"/>
          </a:p>
          <a:p>
            <a:pPr marL="0" indent="0">
              <a:buNone/>
            </a:pPr>
            <a:r>
              <a:rPr lang="hr-HR" sz="2400" b="1" dirty="0" smtClean="0"/>
              <a:t>	Podatak može prijeći u informaciju i obrnuto!</a:t>
            </a:r>
            <a:endParaRPr lang="hr-HR" sz="2400" b="1" dirty="0"/>
          </a:p>
        </p:txBody>
      </p:sp>
      <p:sp>
        <p:nvSpPr>
          <p:cNvPr id="4" name="Rectangle 3"/>
          <p:cNvSpPr/>
          <p:nvPr/>
        </p:nvSpPr>
        <p:spPr>
          <a:xfrm>
            <a:off x="2177935" y="2452255"/>
            <a:ext cx="1828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ln w="0"/>
                <a:solidFill>
                  <a:schemeClr val="tx1"/>
                </a:solidFill>
                <a:effectLst>
                  <a:outerShdw blurRad="38100" dist="19050" dir="2700000" algn="tl" rotWithShape="0">
                    <a:schemeClr val="dk1">
                      <a:alpha val="40000"/>
                    </a:schemeClr>
                  </a:outerShdw>
                </a:effectLst>
              </a:rPr>
              <a:t>Sustav 1</a:t>
            </a:r>
            <a:endParaRPr lang="hr-HR"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6367549" y="2452255"/>
            <a:ext cx="1828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ln w="0"/>
                <a:solidFill>
                  <a:schemeClr val="tx1"/>
                </a:solidFill>
                <a:effectLst>
                  <a:outerShdw blurRad="38100" dist="19050" dir="2700000" algn="tl" rotWithShape="0">
                    <a:schemeClr val="dk1">
                      <a:alpha val="40000"/>
                    </a:schemeClr>
                  </a:outerShdw>
                </a:effectLst>
              </a:rPr>
              <a:t>Sustav 2</a:t>
            </a:r>
            <a:endParaRPr lang="hr-HR" dirty="0">
              <a:ln w="0"/>
              <a:solidFill>
                <a:schemeClr val="tx1"/>
              </a:solidFill>
              <a:effectLst>
                <a:outerShdw blurRad="38100" dist="19050" dir="2700000" algn="tl" rotWithShape="0">
                  <a:schemeClr val="dk1">
                    <a:alpha val="40000"/>
                  </a:schemeClr>
                </a:outerShdw>
              </a:effectLst>
            </a:endParaRPr>
          </a:p>
        </p:txBody>
      </p:sp>
      <p:cxnSp>
        <p:nvCxnSpPr>
          <p:cNvPr id="8" name="Straight Arrow Connector 7"/>
          <p:cNvCxnSpPr>
            <a:stCxn id="4" idx="3"/>
          </p:cNvCxnSpPr>
          <p:nvPr/>
        </p:nvCxnSpPr>
        <p:spPr>
          <a:xfrm>
            <a:off x="4006735" y="2680855"/>
            <a:ext cx="236081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 name="Rectangle 10"/>
          <p:cNvSpPr/>
          <p:nvPr/>
        </p:nvSpPr>
        <p:spPr>
          <a:xfrm>
            <a:off x="1812175" y="3138055"/>
            <a:ext cx="2560320" cy="3948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Informacijsko vrelo</a:t>
            </a:r>
            <a:endParaRPr lang="hr-HR" dirty="0"/>
          </a:p>
        </p:txBody>
      </p:sp>
      <p:sp>
        <p:nvSpPr>
          <p:cNvPr id="12" name="Rectangle 11"/>
          <p:cNvSpPr/>
          <p:nvPr/>
        </p:nvSpPr>
        <p:spPr>
          <a:xfrm>
            <a:off x="6001789" y="3138055"/>
            <a:ext cx="2560320" cy="4156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Informacijski uvir</a:t>
            </a:r>
            <a:endParaRPr lang="hr-HR" dirty="0"/>
          </a:p>
        </p:txBody>
      </p:sp>
    </p:spTree>
    <p:extLst>
      <p:ext uri="{BB962C8B-B14F-4D97-AF65-F5344CB8AC3E}">
        <p14:creationId xmlns:p14="http://schemas.microsoft.com/office/powerpoint/2010/main" val="11460368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026544"/>
            <a:ext cx="10515600" cy="5150420"/>
          </a:xfrm>
        </p:spPr>
        <p:txBody>
          <a:bodyPr numCol="1">
            <a:normAutofit/>
          </a:bodyPr>
          <a:lstStyle/>
          <a:p>
            <a:pPr marL="0" indent="0">
              <a:buNone/>
            </a:pPr>
            <a:r>
              <a:rPr lang="hr-HR" sz="1400" b="1" dirty="0"/>
              <a:t>ST struktura sustava </a:t>
            </a:r>
            <a:r>
              <a:rPr lang="hr-HR" sz="1400" b="1" dirty="0" smtClean="0"/>
              <a:t>kormila</a:t>
            </a:r>
          </a:p>
          <a:p>
            <a:pPr marL="0" indent="-457200">
              <a:lnSpc>
                <a:spcPct val="100000"/>
              </a:lnSpc>
              <a:spcBef>
                <a:spcPts val="0"/>
              </a:spcBef>
              <a:buNone/>
            </a:pPr>
            <a:r>
              <a:rPr lang="hr-HR" sz="1400" dirty="0" smtClean="0"/>
              <a:t>S1 </a:t>
            </a:r>
            <a:r>
              <a:rPr lang="hr-HR" sz="1400" dirty="0"/>
              <a:t>- Plovidba - stanje određeno veličinama: </a:t>
            </a:r>
            <a:r>
              <a:rPr lang="hr-HR" sz="1400" dirty="0" smtClean="0"/>
              <a:t>vrijednost </a:t>
            </a:r>
            <a:r>
              <a:rPr lang="hr-HR" sz="1400" dirty="0"/>
              <a:t>otklona kormila, </a:t>
            </a:r>
            <a:endParaRPr lang="hr-HR" sz="1400" dirty="0" smtClean="0"/>
          </a:p>
          <a:p>
            <a:pPr marL="0" indent="-457200">
              <a:lnSpc>
                <a:spcPct val="100000"/>
              </a:lnSpc>
              <a:spcBef>
                <a:spcPts val="0"/>
              </a:spcBef>
              <a:buNone/>
            </a:pPr>
            <a:r>
              <a:rPr lang="hr-HR" sz="1400" dirty="0" smtClean="0"/>
              <a:t>električna </a:t>
            </a:r>
            <a:r>
              <a:rPr lang="hr-HR" sz="1400" dirty="0"/>
              <a:t>energija se dobiva od osovinskog generatora, automatizirano </a:t>
            </a:r>
            <a:endParaRPr lang="hr-HR" sz="1400" dirty="0" smtClean="0"/>
          </a:p>
          <a:p>
            <a:pPr marL="0" indent="-457200">
              <a:lnSpc>
                <a:spcPct val="100000"/>
              </a:lnSpc>
              <a:spcBef>
                <a:spcPts val="0"/>
              </a:spcBef>
              <a:buNone/>
            </a:pPr>
            <a:r>
              <a:rPr lang="hr-HR" sz="1400" dirty="0" smtClean="0"/>
              <a:t>upravljanje </a:t>
            </a:r>
            <a:r>
              <a:rPr lang="hr-HR" sz="1400" dirty="0"/>
              <a:t>postrojenjem. Jedna pumpa kormilarskog uređaja je u pogonu, </a:t>
            </a:r>
            <a:endParaRPr lang="hr-HR" sz="1400" dirty="0" smtClean="0"/>
          </a:p>
          <a:p>
            <a:pPr marL="0" indent="-457200">
              <a:lnSpc>
                <a:spcPct val="100000"/>
              </a:lnSpc>
              <a:spcBef>
                <a:spcPts val="0"/>
              </a:spcBef>
              <a:buNone/>
            </a:pPr>
            <a:r>
              <a:rPr lang="hr-HR" sz="1400" dirty="0" smtClean="0"/>
              <a:t>druga </a:t>
            </a:r>
            <a:r>
              <a:rPr lang="hr-HR" sz="1400" dirty="0"/>
              <a:t>je u pričuvi.</a:t>
            </a:r>
          </a:p>
          <a:p>
            <a:pPr marL="0" indent="-457200">
              <a:lnSpc>
                <a:spcPct val="100000"/>
              </a:lnSpc>
              <a:spcBef>
                <a:spcPts val="0"/>
              </a:spcBef>
              <a:buNone/>
            </a:pPr>
            <a:r>
              <a:rPr lang="hr-HR" sz="1400" dirty="0"/>
              <a:t>S2 - Manevriranje - stanje koje je određeno veličinama: obje pumpe </a:t>
            </a:r>
            <a:endParaRPr lang="hr-HR" sz="1400" dirty="0" smtClean="0"/>
          </a:p>
          <a:p>
            <a:pPr marL="0" indent="-457200">
              <a:lnSpc>
                <a:spcPct val="100000"/>
              </a:lnSpc>
              <a:spcBef>
                <a:spcPts val="0"/>
              </a:spcBef>
              <a:buNone/>
            </a:pPr>
            <a:r>
              <a:rPr lang="hr-HR" sz="1400" dirty="0" smtClean="0"/>
              <a:t>kormilarskog </a:t>
            </a:r>
            <a:r>
              <a:rPr lang="hr-HR" sz="1400" dirty="0"/>
              <a:t>sustava su u pogonu, električna energija se dobiva od dva </a:t>
            </a:r>
            <a:endParaRPr lang="hr-HR" sz="1400" dirty="0" smtClean="0"/>
          </a:p>
          <a:p>
            <a:pPr marL="0" indent="-457200">
              <a:lnSpc>
                <a:spcPct val="100000"/>
              </a:lnSpc>
              <a:spcBef>
                <a:spcPts val="0"/>
              </a:spcBef>
              <a:buNone/>
            </a:pPr>
            <a:r>
              <a:rPr lang="hr-HR" sz="1400" dirty="0" smtClean="0"/>
              <a:t>dizel </a:t>
            </a:r>
            <a:r>
              <a:rPr lang="hr-HR" sz="1400" dirty="0"/>
              <a:t>generatora.</a:t>
            </a:r>
          </a:p>
          <a:p>
            <a:pPr marL="0" indent="-457200">
              <a:lnSpc>
                <a:spcPct val="100000"/>
              </a:lnSpc>
              <a:spcBef>
                <a:spcPts val="0"/>
              </a:spcBef>
              <a:buNone/>
            </a:pPr>
            <a:r>
              <a:rPr lang="hr-HR" sz="1400" dirty="0"/>
              <a:t>S3 - Luka - stanje kada je uspostavljen lučki pogon. Zaustavljene su obje pumpe </a:t>
            </a:r>
            <a:endParaRPr lang="hr-HR" sz="1400" dirty="0" smtClean="0"/>
          </a:p>
          <a:p>
            <a:pPr marL="0" indent="-457200">
              <a:lnSpc>
                <a:spcPct val="100000"/>
              </a:lnSpc>
              <a:spcBef>
                <a:spcPts val="0"/>
              </a:spcBef>
              <a:buNone/>
            </a:pPr>
            <a:r>
              <a:rPr lang="hr-HR" sz="1400" dirty="0" smtClean="0"/>
              <a:t>kormilarskog </a:t>
            </a:r>
            <a:r>
              <a:rPr lang="hr-HR" sz="1400" dirty="0"/>
              <a:t>sustava.</a:t>
            </a:r>
          </a:p>
          <a:p>
            <a:pPr marL="0" indent="-457200">
              <a:lnSpc>
                <a:spcPct val="100000"/>
              </a:lnSpc>
              <a:spcBef>
                <a:spcPts val="0"/>
              </a:spcBef>
              <a:buNone/>
            </a:pPr>
            <a:r>
              <a:rPr lang="hr-HR" sz="1400" dirty="0"/>
              <a:t>S4 - Sidrište - podrazumijeva stanje kada je uspostavljen pogon na sidrištu. </a:t>
            </a:r>
            <a:endParaRPr lang="hr-HR" sz="1400" dirty="0" smtClean="0"/>
          </a:p>
          <a:p>
            <a:pPr marL="0" indent="-457200">
              <a:lnSpc>
                <a:spcPct val="100000"/>
              </a:lnSpc>
              <a:spcBef>
                <a:spcPts val="0"/>
              </a:spcBef>
              <a:buNone/>
            </a:pPr>
            <a:r>
              <a:rPr lang="hr-HR" sz="1400" dirty="0" smtClean="0"/>
              <a:t>Jedna </a:t>
            </a:r>
            <a:r>
              <a:rPr lang="hr-HR" sz="1400" dirty="0"/>
              <a:t>pumpa kormila radi dok je druga u pričuvi.</a:t>
            </a:r>
          </a:p>
          <a:p>
            <a:pPr marL="0" indent="-457200">
              <a:lnSpc>
                <a:spcPct val="100000"/>
              </a:lnSpc>
              <a:spcBef>
                <a:spcPts val="0"/>
              </a:spcBef>
              <a:buNone/>
            </a:pPr>
            <a:r>
              <a:rPr lang="hr-HR" sz="1400" dirty="0"/>
              <a:t>S5 - Dokovanje - stanje kada je gotovo pa cijelo postrojenje broda isključeno, </a:t>
            </a:r>
            <a:endParaRPr lang="hr-HR" sz="1400" dirty="0" smtClean="0"/>
          </a:p>
          <a:p>
            <a:pPr marL="0" indent="-457200">
              <a:lnSpc>
                <a:spcPct val="100000"/>
              </a:lnSpc>
              <a:spcBef>
                <a:spcPts val="0"/>
              </a:spcBef>
              <a:buNone/>
            </a:pPr>
            <a:r>
              <a:rPr lang="hr-HR" sz="1400" dirty="0" smtClean="0"/>
              <a:t>a </a:t>
            </a:r>
            <a:r>
              <a:rPr lang="hr-HR" sz="1400" dirty="0"/>
              <a:t>električna energija se dobiva s kopna.</a:t>
            </a:r>
          </a:p>
          <a:p>
            <a:pPr marL="0" indent="0">
              <a:buNone/>
            </a:pPr>
            <a:endParaRPr lang="hr-HR" sz="2000" dirty="0" smtClean="0"/>
          </a:p>
        </p:txBody>
      </p:sp>
      <p:pic>
        <p:nvPicPr>
          <p:cNvPr id="6" name="Picture 5" descr="st 001.jpg"/>
          <p:cNvPicPr/>
          <p:nvPr/>
        </p:nvPicPr>
        <p:blipFill>
          <a:blip r:embed="rId2" cstate="print"/>
          <a:stretch>
            <a:fillRect/>
          </a:stretch>
        </p:blipFill>
        <p:spPr>
          <a:xfrm>
            <a:off x="7473821" y="365125"/>
            <a:ext cx="4701512" cy="590504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078566079"/>
              </p:ext>
            </p:extLst>
          </p:nvPr>
        </p:nvGraphicFramePr>
        <p:xfrm>
          <a:off x="447869" y="4160245"/>
          <a:ext cx="7281426" cy="2300940"/>
        </p:xfrm>
        <a:graphic>
          <a:graphicData uri="http://schemas.openxmlformats.org/drawingml/2006/table">
            <a:tbl>
              <a:tblPr firstRow="1" firstCol="1" bandRow="1">
                <a:tableStyleId>{5C22544A-7EE6-4342-B048-85BDC9FD1C3A}</a:tableStyleId>
              </a:tblPr>
              <a:tblGrid>
                <a:gridCol w="1264685">
                  <a:extLst>
                    <a:ext uri="{9D8B030D-6E8A-4147-A177-3AD203B41FA5}">
                      <a16:colId xmlns:a16="http://schemas.microsoft.com/office/drawing/2014/main" val="1490442008"/>
                    </a:ext>
                  </a:extLst>
                </a:gridCol>
                <a:gridCol w="4697577">
                  <a:extLst>
                    <a:ext uri="{9D8B030D-6E8A-4147-A177-3AD203B41FA5}">
                      <a16:colId xmlns:a16="http://schemas.microsoft.com/office/drawing/2014/main" val="593618763"/>
                    </a:ext>
                  </a:extLst>
                </a:gridCol>
                <a:gridCol w="1319164">
                  <a:extLst>
                    <a:ext uri="{9D8B030D-6E8A-4147-A177-3AD203B41FA5}">
                      <a16:colId xmlns:a16="http://schemas.microsoft.com/office/drawing/2014/main" val="2912977879"/>
                    </a:ext>
                  </a:extLst>
                </a:gridCol>
              </a:tblGrid>
              <a:tr h="255660">
                <a:tc>
                  <a:txBody>
                    <a:bodyPr/>
                    <a:lstStyle/>
                    <a:p>
                      <a:pPr algn="ctr">
                        <a:lnSpc>
                          <a:spcPct val="107000"/>
                        </a:lnSpc>
                        <a:spcAft>
                          <a:spcPts val="0"/>
                        </a:spcAft>
                      </a:pPr>
                      <a:r>
                        <a:rPr lang="hr-HR" sz="1200" dirty="0">
                          <a:effectLst/>
                        </a:rPr>
                        <a:t>Stanje</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200">
                          <a:effectLst/>
                        </a:rPr>
                        <a:t>Prijelaz</a:t>
                      </a:r>
                      <a:endParaRPr lang="hr-H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hr-HR" sz="1200" dirty="0">
                          <a:effectLst/>
                        </a:rPr>
                        <a:t>Novo stanje</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9439783"/>
                  </a:ext>
                </a:extLst>
              </a:tr>
              <a:tr h="255660">
                <a:tc>
                  <a:txBody>
                    <a:bodyPr/>
                    <a:lstStyle/>
                    <a:p>
                      <a:pPr>
                        <a:lnSpc>
                          <a:spcPct val="107000"/>
                        </a:lnSpc>
                        <a:spcAft>
                          <a:spcPts val="0"/>
                        </a:spcAft>
                      </a:pPr>
                      <a:r>
                        <a:rPr lang="hr-HR" sz="1200" dirty="0" smtClean="0">
                          <a:effectLst/>
                        </a:rPr>
                        <a:t>Plovidba, S1</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200" dirty="0">
                          <a:effectLst/>
                        </a:rPr>
                        <a:t>Po zapovjedi zapovjednika broda „pozor u stroju – </a:t>
                      </a:r>
                      <a:r>
                        <a:rPr lang="hr-HR" sz="1200" dirty="0" smtClean="0">
                          <a:effectLst/>
                        </a:rPr>
                        <a:t>priprema“, I1</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200" dirty="0" smtClean="0">
                          <a:effectLst/>
                        </a:rPr>
                        <a:t>Manevriranje, S2</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6636583"/>
                  </a:ext>
                </a:extLst>
              </a:tr>
              <a:tr h="255660">
                <a:tc>
                  <a:txBody>
                    <a:bodyPr/>
                    <a:lstStyle/>
                    <a:p>
                      <a:pPr>
                        <a:lnSpc>
                          <a:spcPct val="107000"/>
                        </a:lnSpc>
                        <a:spcAft>
                          <a:spcPts val="0"/>
                        </a:spcAft>
                      </a:pPr>
                      <a:r>
                        <a:rPr lang="hr-HR" sz="1200" dirty="0" smtClean="0">
                          <a:effectLst/>
                        </a:rPr>
                        <a:t>Manevriranje, S2</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hr-HR" sz="1200" dirty="0">
                          <a:effectLst/>
                        </a:rPr>
                        <a:t>Po zapovjedi zapovjednika broda „svom snagom </a:t>
                      </a:r>
                      <a:r>
                        <a:rPr lang="hr-HR" sz="1200" dirty="0" smtClean="0">
                          <a:effectLst/>
                        </a:rPr>
                        <a:t>naprijed“, I2</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200" dirty="0" smtClean="0">
                          <a:effectLst/>
                        </a:rPr>
                        <a:t>Plovidba, S1</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78700696"/>
                  </a:ext>
                </a:extLst>
              </a:tr>
              <a:tr h="255660">
                <a:tc>
                  <a:txBody>
                    <a:bodyPr/>
                    <a:lstStyle/>
                    <a:p>
                      <a:pPr>
                        <a:lnSpc>
                          <a:spcPct val="107000"/>
                        </a:lnSpc>
                        <a:spcAft>
                          <a:spcPts val="0"/>
                        </a:spcAft>
                      </a:pPr>
                      <a:r>
                        <a:rPr lang="hr-HR" sz="1200" dirty="0" smtClean="0">
                          <a:effectLst/>
                        </a:rPr>
                        <a:t>Manevriranje, S2</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hr-HR" sz="1200" dirty="0">
                          <a:effectLst/>
                        </a:rPr>
                        <a:t>Po zapovjedi zapovjednika broda </a:t>
                      </a:r>
                      <a:r>
                        <a:rPr lang="hr-HR" sz="1200" dirty="0" smtClean="0">
                          <a:effectLst/>
                        </a:rPr>
                        <a:t>„svršeno </a:t>
                      </a:r>
                      <a:r>
                        <a:rPr lang="hr-HR" sz="1200" dirty="0">
                          <a:effectLst/>
                        </a:rPr>
                        <a:t>sa strojem – brod </a:t>
                      </a:r>
                      <a:r>
                        <a:rPr lang="hr-HR" sz="1200" dirty="0" smtClean="0">
                          <a:effectLst/>
                        </a:rPr>
                        <a:t>privezan“, I3</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200" dirty="0" smtClean="0">
                          <a:effectLst/>
                        </a:rPr>
                        <a:t>Luka, S3</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880160"/>
                  </a:ext>
                </a:extLst>
              </a:tr>
              <a:tr h="255660">
                <a:tc>
                  <a:txBody>
                    <a:bodyPr/>
                    <a:lstStyle/>
                    <a:p>
                      <a:pPr>
                        <a:lnSpc>
                          <a:spcPct val="107000"/>
                        </a:lnSpc>
                        <a:spcAft>
                          <a:spcPts val="0"/>
                        </a:spcAft>
                      </a:pPr>
                      <a:r>
                        <a:rPr lang="hr-HR" sz="1200" dirty="0" smtClean="0">
                          <a:effectLst/>
                        </a:rPr>
                        <a:t>Luka, S3</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hr-HR" sz="1200" dirty="0">
                          <a:effectLst/>
                        </a:rPr>
                        <a:t>Prema naredbi zapovjednika stroja „pozor u </a:t>
                      </a:r>
                      <a:r>
                        <a:rPr lang="hr-HR" sz="1200" dirty="0" smtClean="0">
                          <a:effectLst/>
                        </a:rPr>
                        <a:t>stroju“, I4</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200" dirty="0" smtClean="0">
                          <a:effectLst/>
                        </a:rPr>
                        <a:t>Manevriranje, S2</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68106425"/>
                  </a:ext>
                </a:extLst>
              </a:tr>
              <a:tr h="255660">
                <a:tc>
                  <a:txBody>
                    <a:bodyPr/>
                    <a:lstStyle/>
                    <a:p>
                      <a:pPr>
                        <a:lnSpc>
                          <a:spcPct val="107000"/>
                        </a:lnSpc>
                        <a:spcAft>
                          <a:spcPts val="0"/>
                        </a:spcAft>
                      </a:pPr>
                      <a:r>
                        <a:rPr lang="hr-HR" sz="1200" dirty="0" smtClean="0">
                          <a:effectLst/>
                        </a:rPr>
                        <a:t>Manevriranje, S2</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200" dirty="0">
                          <a:effectLst/>
                        </a:rPr>
                        <a:t>Po zapovjedi zapovjednika broda „svršeno sa strojem – brod usidren</a:t>
                      </a:r>
                      <a:r>
                        <a:rPr lang="hr-HR" sz="1200" dirty="0" smtClean="0">
                          <a:effectLst/>
                        </a:rPr>
                        <a:t>“, I5</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200" dirty="0" smtClean="0">
                          <a:effectLst/>
                        </a:rPr>
                        <a:t>Sidrište, S4</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6677907"/>
                  </a:ext>
                </a:extLst>
              </a:tr>
              <a:tr h="255660">
                <a:tc>
                  <a:txBody>
                    <a:bodyPr/>
                    <a:lstStyle/>
                    <a:p>
                      <a:pPr>
                        <a:lnSpc>
                          <a:spcPct val="107000"/>
                        </a:lnSpc>
                        <a:spcAft>
                          <a:spcPts val="0"/>
                        </a:spcAft>
                      </a:pPr>
                      <a:r>
                        <a:rPr lang="hr-HR" sz="1200" dirty="0" smtClean="0">
                          <a:effectLst/>
                        </a:rPr>
                        <a:t>Sidrište, S4</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200" dirty="0">
                          <a:effectLst/>
                        </a:rPr>
                        <a:t>Prema naredbi zapovjednika stroja „pozor u stroju</a:t>
                      </a:r>
                      <a:r>
                        <a:rPr lang="hr-HR" sz="1200" dirty="0" smtClean="0">
                          <a:effectLst/>
                        </a:rPr>
                        <a:t>“, I6</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200" dirty="0" smtClean="0">
                          <a:effectLst/>
                        </a:rPr>
                        <a:t>Manevriranje, S2</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7491158"/>
                  </a:ext>
                </a:extLst>
              </a:tr>
              <a:tr h="255660">
                <a:tc>
                  <a:txBody>
                    <a:bodyPr/>
                    <a:lstStyle/>
                    <a:p>
                      <a:pPr>
                        <a:lnSpc>
                          <a:spcPct val="107000"/>
                        </a:lnSpc>
                        <a:spcAft>
                          <a:spcPts val="0"/>
                        </a:spcAft>
                      </a:pPr>
                      <a:r>
                        <a:rPr lang="hr-HR" sz="1200" dirty="0" smtClean="0">
                          <a:effectLst/>
                        </a:rPr>
                        <a:t>Manevriranje, S2</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200" dirty="0">
                          <a:effectLst/>
                        </a:rPr>
                        <a:t>Po zapovjedi zapovjednika broda „svršeno sa strojem – brod u doku</a:t>
                      </a:r>
                      <a:r>
                        <a:rPr lang="hr-HR" sz="1200" dirty="0" smtClean="0">
                          <a:effectLst/>
                        </a:rPr>
                        <a:t>“, I7</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200" dirty="0" smtClean="0">
                          <a:effectLst/>
                        </a:rPr>
                        <a:t>Dokovanje, S5</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3188144"/>
                  </a:ext>
                </a:extLst>
              </a:tr>
              <a:tr h="255660">
                <a:tc>
                  <a:txBody>
                    <a:bodyPr/>
                    <a:lstStyle/>
                    <a:p>
                      <a:pPr>
                        <a:lnSpc>
                          <a:spcPct val="107000"/>
                        </a:lnSpc>
                        <a:spcAft>
                          <a:spcPts val="0"/>
                        </a:spcAft>
                      </a:pPr>
                      <a:r>
                        <a:rPr lang="hr-HR" sz="1200" dirty="0" smtClean="0">
                          <a:effectLst/>
                        </a:rPr>
                        <a:t>Dokovanje, S5</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200" dirty="0">
                          <a:effectLst/>
                        </a:rPr>
                        <a:t>Prema naredbi zapovjednika stroja „pozor u stroju</a:t>
                      </a:r>
                      <a:r>
                        <a:rPr lang="hr-HR" sz="1200" dirty="0" smtClean="0">
                          <a:effectLst/>
                        </a:rPr>
                        <a:t>“, I8</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hr-HR" sz="1200" dirty="0" smtClean="0">
                          <a:effectLst/>
                        </a:rPr>
                        <a:t>Manevriranje, S2</a:t>
                      </a:r>
                      <a:endParaRPr lang="hr-H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3747671"/>
                  </a:ext>
                </a:extLst>
              </a:tr>
            </a:tbl>
          </a:graphicData>
        </a:graphic>
      </p:graphicFrame>
    </p:spTree>
    <p:extLst>
      <p:ext uri="{BB962C8B-B14F-4D97-AF65-F5344CB8AC3E}">
        <p14:creationId xmlns:p14="http://schemas.microsoft.com/office/powerpoint/2010/main" val="41244659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a:solidFill>
                  <a:prstClr val="black"/>
                </a:solidFill>
              </a:rPr>
              <a:t>3</a:t>
            </a:r>
            <a:r>
              <a:rPr lang="hr-HR" sz="2500" dirty="0" smtClean="0">
                <a:solidFill>
                  <a:prstClr val="black"/>
                </a:solidFill>
              </a:rPr>
              <a:t>. </a:t>
            </a:r>
            <a:r>
              <a:rPr lang="hr-HR" sz="2800" dirty="0"/>
              <a:t>Obrasci za definiranje sustava</a:t>
            </a:r>
          </a:p>
        </p:txBody>
      </p:sp>
      <p:sp>
        <p:nvSpPr>
          <p:cNvPr id="3" name="Content Placeholder 2"/>
          <p:cNvSpPr>
            <a:spLocks noGrp="1"/>
          </p:cNvSpPr>
          <p:nvPr>
            <p:ph idx="1"/>
          </p:nvPr>
        </p:nvSpPr>
        <p:spPr>
          <a:xfrm>
            <a:off x="838200" y="1230284"/>
            <a:ext cx="10515600" cy="4946679"/>
          </a:xfrm>
        </p:spPr>
        <p:txBody>
          <a:bodyPr numCol="1">
            <a:normAutofit/>
          </a:bodyPr>
          <a:lstStyle/>
          <a:p>
            <a:pPr marL="0" indent="0">
              <a:buNone/>
            </a:pPr>
            <a:r>
              <a:rPr lang="hr-HR" sz="2400" dirty="0" smtClean="0"/>
              <a:t>Glavno </a:t>
            </a:r>
            <a:r>
              <a:rPr lang="hr-HR" sz="2400" dirty="0"/>
              <a:t>je obilježje sustava proces kojim se ulazne veličine transformiraju u izlazne. </a:t>
            </a:r>
            <a:endParaRPr lang="hr-HR" sz="2400" dirty="0" smtClean="0"/>
          </a:p>
          <a:p>
            <a:pPr marL="0" indent="0">
              <a:buNone/>
            </a:pPr>
            <a:r>
              <a:rPr lang="hr-HR" sz="2400" dirty="0" smtClean="0"/>
              <a:t>Dio </a:t>
            </a:r>
            <a:r>
              <a:rPr lang="hr-HR" sz="2400" dirty="0"/>
              <a:t>ulaznih veličina transformira se u korisne izlazne veličine kojima se ostvaruje cilj sustava, a dio se troši na funkcioniranje samoga sustava, tj. transformira se u nekorisne izlazne veličine. </a:t>
            </a:r>
            <a:endParaRPr lang="hr-HR" sz="2400" dirty="0" smtClean="0"/>
          </a:p>
          <a:p>
            <a:pPr marL="0" indent="0">
              <a:buNone/>
            </a:pPr>
            <a:r>
              <a:rPr lang="hr-HR" sz="2400" dirty="0" smtClean="0"/>
              <a:t>Kako </a:t>
            </a:r>
            <a:r>
              <a:rPr lang="hr-HR" sz="2400" dirty="0"/>
              <a:t>bi sustav mogao ostvarivati postavljene ciljeve, njim se mora upravljati. </a:t>
            </a:r>
            <a:endParaRPr lang="hr-HR" sz="2400" dirty="0" smtClean="0"/>
          </a:p>
          <a:p>
            <a:pPr marL="0" indent="0">
              <a:buNone/>
            </a:pPr>
            <a:r>
              <a:rPr lang="hr-HR" sz="2400" dirty="0" smtClean="0"/>
              <a:t>Sustav </a:t>
            </a:r>
            <a:r>
              <a:rPr lang="hr-HR" sz="2400" dirty="0"/>
              <a:t>bez upravljanja teži stanju maksimalne entropije koja se tumači kao kvantitativna mjera nereda u sustavu. </a:t>
            </a:r>
            <a:endParaRPr lang="hr-HR" sz="2400" dirty="0" smtClean="0"/>
          </a:p>
          <a:p>
            <a:pPr marL="0" indent="0">
              <a:buNone/>
            </a:pPr>
            <a:r>
              <a:rPr lang="hr-HR" sz="2400" dirty="0" smtClean="0"/>
              <a:t>Održavanje </a:t>
            </a:r>
            <a:r>
              <a:rPr lang="hr-HR" sz="2400" dirty="0"/>
              <a:t>sustava u željenom stanju, vrši se dodavanjem novih informacija u sustav, čime se smanjuje entropija</a:t>
            </a:r>
            <a:r>
              <a:rPr lang="hr-HR" sz="2400" dirty="0" smtClean="0"/>
              <a:t>.</a:t>
            </a:r>
          </a:p>
          <a:p>
            <a:pPr marL="0" indent="0">
              <a:buNone/>
            </a:pPr>
            <a:r>
              <a:rPr lang="hr-HR" sz="2400" dirty="0"/>
              <a:t>Kao i na ostala područja, opća teorija sustava može se primijeniti i u izučavanju brodskih sustava i upravljanju istih. </a:t>
            </a:r>
            <a:endParaRPr lang="hr-HR" sz="2400" dirty="0" smtClean="0"/>
          </a:p>
        </p:txBody>
      </p:sp>
    </p:spTree>
    <p:extLst>
      <p:ext uri="{BB962C8B-B14F-4D97-AF65-F5344CB8AC3E}">
        <p14:creationId xmlns:p14="http://schemas.microsoft.com/office/powerpoint/2010/main" val="5855308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fontScale="90000"/>
          </a:bodyPr>
          <a:lstStyle/>
          <a:p>
            <a:r>
              <a:rPr lang="hr-HR" sz="2500" dirty="0" smtClean="0">
                <a:solidFill>
                  <a:prstClr val="black"/>
                </a:solidFill>
              </a:rPr>
              <a:t>4. </a:t>
            </a:r>
            <a:r>
              <a:rPr lang="hr-HR" sz="2700" dirty="0"/>
              <a:t>Metode odabira procesnog sustava sa stanovišta eksploatacije i utroška energije</a:t>
            </a:r>
          </a:p>
        </p:txBody>
      </p:sp>
      <p:sp>
        <p:nvSpPr>
          <p:cNvPr id="3" name="Content Placeholder 2"/>
          <p:cNvSpPr>
            <a:spLocks noGrp="1"/>
          </p:cNvSpPr>
          <p:nvPr>
            <p:ph idx="1"/>
          </p:nvPr>
        </p:nvSpPr>
        <p:spPr>
          <a:xfrm>
            <a:off x="838200" y="1230284"/>
            <a:ext cx="10515600" cy="4946679"/>
          </a:xfrm>
        </p:spPr>
        <p:txBody>
          <a:bodyPr numCol="1">
            <a:normAutofit lnSpcReduction="10000"/>
          </a:bodyPr>
          <a:lstStyle/>
          <a:p>
            <a:pPr marL="0" indent="0">
              <a:buNone/>
            </a:pPr>
            <a:r>
              <a:rPr lang="hr-HR" sz="2400" b="1" u="sng" dirty="0" smtClean="0"/>
              <a:t>Trokut parova</a:t>
            </a:r>
          </a:p>
          <a:p>
            <a:pPr marL="0" indent="0">
              <a:buNone/>
            </a:pPr>
            <a:r>
              <a:rPr lang="hr-HR" sz="2200" dirty="0" smtClean="0"/>
              <a:t>Skup veličina ili parametara  (kvalitativne veličine ili parametri) koje želimo vrednovati npr.: O</a:t>
            </a:r>
            <a:r>
              <a:rPr lang="hr-HR" sz="1600" dirty="0" smtClean="0"/>
              <a:t>1</a:t>
            </a:r>
            <a:r>
              <a:rPr lang="hr-HR" sz="2200" dirty="0" smtClean="0"/>
              <a:t>, O</a:t>
            </a:r>
            <a:r>
              <a:rPr lang="hr-HR" sz="1600" dirty="0" smtClean="0"/>
              <a:t>2</a:t>
            </a:r>
            <a:r>
              <a:rPr lang="hr-HR" sz="2200" dirty="0" smtClean="0"/>
              <a:t>, O</a:t>
            </a:r>
            <a:r>
              <a:rPr lang="hr-HR" sz="1600" dirty="0" smtClean="0"/>
              <a:t>3</a:t>
            </a:r>
            <a:r>
              <a:rPr lang="hr-HR" sz="2200" dirty="0" smtClean="0"/>
              <a:t>, …, O</a:t>
            </a:r>
            <a:r>
              <a:rPr lang="hr-HR" sz="1600" dirty="0" smtClean="0"/>
              <a:t>n-1</a:t>
            </a:r>
            <a:r>
              <a:rPr lang="hr-HR" sz="2200" dirty="0" smtClean="0"/>
              <a:t>, </a:t>
            </a:r>
            <a:r>
              <a:rPr lang="hr-HR" sz="2200" dirty="0"/>
              <a:t>O</a:t>
            </a:r>
            <a:r>
              <a:rPr lang="hr-HR" sz="1600" dirty="0" smtClean="0"/>
              <a:t>n</a:t>
            </a:r>
            <a:r>
              <a:rPr lang="hr-HR" sz="2200" dirty="0" smtClean="0"/>
              <a:t>.</a:t>
            </a:r>
          </a:p>
          <a:p>
            <a:pPr marL="0" indent="0">
              <a:buNone/>
            </a:pPr>
            <a:r>
              <a:rPr lang="hr-HR" sz="2200" dirty="0" smtClean="0"/>
              <a:t>Svakoj veličini treba dodijeliti brojčanu vrijednost.</a:t>
            </a:r>
          </a:p>
          <a:p>
            <a:pPr marL="0" indent="0">
              <a:buNone/>
            </a:pPr>
            <a:r>
              <a:rPr lang="hr-HR" sz="2200" dirty="0" smtClean="0"/>
              <a:t>Slaže se trokut parova i podcrtava onaj koji je vrjedniji, </a:t>
            </a:r>
            <a:r>
              <a:rPr lang="hr-HR" sz="2200" dirty="0" err="1" smtClean="0"/>
              <a:t>npr</a:t>
            </a:r>
            <a:r>
              <a:rPr lang="hr-HR" sz="2200" dirty="0" smtClean="0"/>
              <a:t>:</a:t>
            </a:r>
          </a:p>
          <a:p>
            <a:pPr marL="0" indent="0">
              <a:buNone/>
            </a:pPr>
            <a:r>
              <a:rPr lang="hr-HR" sz="2200" dirty="0"/>
              <a:t>O</a:t>
            </a:r>
            <a:r>
              <a:rPr lang="hr-HR" sz="1600" dirty="0" smtClean="0"/>
              <a:t>1</a:t>
            </a:r>
            <a:r>
              <a:rPr lang="hr-HR" sz="2200" dirty="0" smtClean="0"/>
              <a:t> </a:t>
            </a:r>
            <a:r>
              <a:rPr lang="hr-HR" sz="2200" u="sng" dirty="0" smtClean="0"/>
              <a:t>O</a:t>
            </a:r>
            <a:r>
              <a:rPr lang="hr-HR" sz="1600" u="sng" dirty="0" smtClean="0"/>
              <a:t>2</a:t>
            </a:r>
            <a:r>
              <a:rPr lang="hr-HR" sz="2200" dirty="0" smtClean="0"/>
              <a:t>		</a:t>
            </a:r>
            <a:r>
              <a:rPr lang="hr-HR" sz="2200" u="sng" dirty="0" smtClean="0"/>
              <a:t>O</a:t>
            </a:r>
            <a:r>
              <a:rPr lang="hr-HR" sz="1600" u="sng" dirty="0" smtClean="0"/>
              <a:t>2</a:t>
            </a:r>
            <a:r>
              <a:rPr lang="hr-HR" sz="2200" dirty="0" smtClean="0"/>
              <a:t> O</a:t>
            </a:r>
            <a:r>
              <a:rPr lang="hr-HR" sz="1600" dirty="0" smtClean="0"/>
              <a:t>3</a:t>
            </a:r>
            <a:r>
              <a:rPr lang="hr-HR" sz="2200" dirty="0" smtClean="0"/>
              <a:t>		</a:t>
            </a:r>
            <a:r>
              <a:rPr lang="hr-HR" sz="2200" u="sng" dirty="0" smtClean="0"/>
              <a:t>O</a:t>
            </a:r>
            <a:r>
              <a:rPr lang="hr-HR" sz="1600" u="sng" dirty="0" smtClean="0"/>
              <a:t>3</a:t>
            </a:r>
            <a:r>
              <a:rPr lang="hr-HR" sz="2200" dirty="0" smtClean="0"/>
              <a:t> O</a:t>
            </a:r>
            <a:r>
              <a:rPr lang="hr-HR" sz="1600" dirty="0" smtClean="0"/>
              <a:t>4</a:t>
            </a:r>
          </a:p>
          <a:p>
            <a:pPr marL="0" indent="0">
              <a:buNone/>
            </a:pPr>
            <a:r>
              <a:rPr lang="hr-HR" sz="2200" u="sng" dirty="0"/>
              <a:t>O</a:t>
            </a:r>
            <a:r>
              <a:rPr lang="hr-HR" sz="1600" u="sng" dirty="0" smtClean="0"/>
              <a:t>1</a:t>
            </a:r>
            <a:r>
              <a:rPr lang="hr-HR" sz="2200" dirty="0" smtClean="0"/>
              <a:t> O</a:t>
            </a:r>
            <a:r>
              <a:rPr lang="hr-HR" sz="1600" dirty="0" smtClean="0"/>
              <a:t>3</a:t>
            </a:r>
            <a:r>
              <a:rPr lang="hr-HR" sz="2200" dirty="0" smtClean="0"/>
              <a:t>		</a:t>
            </a:r>
            <a:r>
              <a:rPr lang="hr-HR" sz="2200" u="sng" dirty="0" smtClean="0"/>
              <a:t>O</a:t>
            </a:r>
            <a:r>
              <a:rPr lang="hr-HR" sz="1600" u="sng" dirty="0" smtClean="0"/>
              <a:t>2</a:t>
            </a:r>
            <a:r>
              <a:rPr lang="hr-HR" sz="2200" dirty="0" smtClean="0"/>
              <a:t> O</a:t>
            </a:r>
            <a:r>
              <a:rPr lang="hr-HR" sz="1600" dirty="0" smtClean="0"/>
              <a:t>4</a:t>
            </a:r>
            <a:r>
              <a:rPr lang="hr-HR" sz="2200" dirty="0" smtClean="0"/>
              <a:t>		….</a:t>
            </a:r>
          </a:p>
          <a:p>
            <a:pPr marL="0" indent="0">
              <a:buNone/>
            </a:pPr>
            <a:r>
              <a:rPr lang="hr-HR" sz="2200" dirty="0" smtClean="0"/>
              <a:t>O</a:t>
            </a:r>
            <a:r>
              <a:rPr lang="hr-HR" sz="1600" dirty="0" smtClean="0"/>
              <a:t>1</a:t>
            </a:r>
            <a:r>
              <a:rPr lang="hr-HR" sz="2200" dirty="0" smtClean="0"/>
              <a:t> </a:t>
            </a:r>
            <a:r>
              <a:rPr lang="hr-HR" sz="2200" u="sng" dirty="0" smtClean="0"/>
              <a:t>O</a:t>
            </a:r>
            <a:r>
              <a:rPr lang="hr-HR" sz="1600" u="sng" dirty="0" smtClean="0"/>
              <a:t>4</a:t>
            </a:r>
            <a:r>
              <a:rPr lang="hr-HR" sz="2200" dirty="0" smtClean="0"/>
              <a:t>		….		O</a:t>
            </a:r>
            <a:r>
              <a:rPr lang="hr-HR" sz="1600" dirty="0" smtClean="0"/>
              <a:t>3</a:t>
            </a:r>
            <a:r>
              <a:rPr lang="hr-HR" sz="2200" dirty="0" smtClean="0"/>
              <a:t> </a:t>
            </a:r>
            <a:r>
              <a:rPr lang="hr-HR" sz="2200" u="sng" dirty="0" smtClean="0"/>
              <a:t>O</a:t>
            </a:r>
            <a:r>
              <a:rPr lang="hr-HR" sz="1600" u="sng" dirty="0" smtClean="0"/>
              <a:t>n</a:t>
            </a:r>
          </a:p>
          <a:p>
            <a:pPr marL="0" indent="0">
              <a:buNone/>
            </a:pPr>
            <a:r>
              <a:rPr lang="hr-HR" sz="2200" dirty="0" smtClean="0"/>
              <a:t>….		</a:t>
            </a:r>
            <a:r>
              <a:rPr lang="hr-HR" sz="2200" u="sng" dirty="0" smtClean="0"/>
              <a:t>O</a:t>
            </a:r>
            <a:r>
              <a:rPr lang="hr-HR" sz="1600" u="sng" dirty="0" smtClean="0"/>
              <a:t>2</a:t>
            </a:r>
            <a:r>
              <a:rPr lang="hr-HR" sz="2200" dirty="0" smtClean="0"/>
              <a:t> O</a:t>
            </a:r>
            <a:r>
              <a:rPr lang="hr-HR" sz="1600" dirty="0" smtClean="0"/>
              <a:t>n</a:t>
            </a:r>
          </a:p>
          <a:p>
            <a:pPr marL="0" indent="0">
              <a:buNone/>
            </a:pPr>
            <a:r>
              <a:rPr lang="hr-HR" sz="2200" dirty="0" smtClean="0"/>
              <a:t>O</a:t>
            </a:r>
            <a:r>
              <a:rPr lang="hr-HR" sz="1600" dirty="0" smtClean="0"/>
              <a:t>1</a:t>
            </a:r>
            <a:r>
              <a:rPr lang="hr-HR" sz="2200" dirty="0" smtClean="0"/>
              <a:t> </a:t>
            </a:r>
            <a:r>
              <a:rPr lang="hr-HR" sz="2200" u="sng" dirty="0" smtClean="0"/>
              <a:t>O</a:t>
            </a:r>
            <a:r>
              <a:rPr lang="hr-HR" sz="1600" u="sng" dirty="0" smtClean="0"/>
              <a:t>n</a:t>
            </a:r>
          </a:p>
          <a:p>
            <a:pPr marL="0" indent="0">
              <a:buNone/>
            </a:pPr>
            <a:r>
              <a:rPr lang="hr-HR" sz="2200" dirty="0" smtClean="0"/>
              <a:t>Prebrojiti pojedina podcrtavanja i posložiti redoslijedom od najvišeg do najnižeg čime se vrednuju pojedine kvalitativne veličine.</a:t>
            </a:r>
          </a:p>
          <a:p>
            <a:pPr marL="0" indent="0">
              <a:buNone/>
            </a:pPr>
            <a:r>
              <a:rPr lang="hr-HR" sz="2200" dirty="0" smtClean="0"/>
              <a:t>Nedostatak: ne može se procijeniti ‘razmak’ između veličina (npr. 10 puta vrjednija).</a:t>
            </a:r>
            <a:r>
              <a:rPr lang="hr-HR" sz="2400" dirty="0" smtClean="0"/>
              <a:t>	</a:t>
            </a:r>
          </a:p>
        </p:txBody>
      </p:sp>
    </p:spTree>
    <p:extLst>
      <p:ext uri="{BB962C8B-B14F-4D97-AF65-F5344CB8AC3E}">
        <p14:creationId xmlns:p14="http://schemas.microsoft.com/office/powerpoint/2010/main" val="23183156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fontScale="90000"/>
          </a:bodyPr>
          <a:lstStyle/>
          <a:p>
            <a:r>
              <a:rPr lang="hr-HR" sz="2500" dirty="0" smtClean="0">
                <a:solidFill>
                  <a:prstClr val="black"/>
                </a:solidFill>
              </a:rPr>
              <a:t>4. </a:t>
            </a:r>
            <a:r>
              <a:rPr lang="hr-HR" sz="2700" dirty="0"/>
              <a:t>Metode odabira procesnog sustava sa stanovišta eksploatacije i utroška energije</a:t>
            </a:r>
          </a:p>
        </p:txBody>
      </p:sp>
      <p:sp>
        <p:nvSpPr>
          <p:cNvPr id="3" name="Content Placeholder 2"/>
          <p:cNvSpPr>
            <a:spLocks noGrp="1"/>
          </p:cNvSpPr>
          <p:nvPr>
            <p:ph idx="1"/>
          </p:nvPr>
        </p:nvSpPr>
        <p:spPr>
          <a:xfrm>
            <a:off x="838200" y="1230284"/>
            <a:ext cx="10515600" cy="4946679"/>
          </a:xfrm>
        </p:spPr>
        <p:txBody>
          <a:bodyPr numCol="1">
            <a:normAutofit lnSpcReduction="10000"/>
          </a:bodyPr>
          <a:lstStyle/>
          <a:p>
            <a:pPr marL="0" indent="0">
              <a:buNone/>
            </a:pPr>
            <a:r>
              <a:rPr lang="hr-HR" sz="2400" b="1" u="sng" dirty="0" err="1" smtClean="0"/>
              <a:t>Churchman</a:t>
            </a:r>
            <a:r>
              <a:rPr lang="hr-HR" sz="2400" b="1" u="sng" dirty="0" smtClean="0"/>
              <a:t> – </a:t>
            </a:r>
            <a:r>
              <a:rPr lang="hr-HR" sz="2400" b="1" u="sng" dirty="0" err="1" smtClean="0"/>
              <a:t>Ackoff</a:t>
            </a:r>
            <a:r>
              <a:rPr lang="hr-HR" sz="2400" b="1" u="sng" dirty="0" smtClean="0"/>
              <a:t>-ova metoda</a:t>
            </a:r>
            <a:endParaRPr lang="hr-HR" sz="2400" dirty="0" smtClean="0"/>
          </a:p>
          <a:p>
            <a:pPr marL="0" indent="0">
              <a:buNone/>
            </a:pPr>
            <a:r>
              <a:rPr lang="hr-HR" sz="2000" dirty="0" smtClean="0"/>
              <a:t>Primjenjuje se nakon metode ‘trokuta parova’, tj. ako postoje preferencije veličina ili parametara P</a:t>
            </a:r>
            <a:r>
              <a:rPr lang="hr-HR" sz="1600" dirty="0" smtClean="0"/>
              <a:t>1</a:t>
            </a:r>
            <a:r>
              <a:rPr lang="hr-HR" sz="2000" dirty="0" smtClean="0"/>
              <a:t>, P</a:t>
            </a:r>
            <a:r>
              <a:rPr lang="hr-HR" sz="1600" dirty="0" smtClean="0"/>
              <a:t>2</a:t>
            </a:r>
            <a:r>
              <a:rPr lang="hr-HR" sz="2000" dirty="0" smtClean="0"/>
              <a:t>, …, P</a:t>
            </a:r>
            <a:r>
              <a:rPr lang="hr-HR" sz="1600" dirty="0" smtClean="0"/>
              <a:t>n</a:t>
            </a:r>
            <a:r>
              <a:rPr lang="hr-HR" sz="2200" dirty="0" smtClean="0"/>
              <a:t>, gdje je npr. P</a:t>
            </a:r>
            <a:r>
              <a:rPr lang="hr-HR" sz="1600" dirty="0" smtClean="0"/>
              <a:t>1</a:t>
            </a:r>
            <a:r>
              <a:rPr lang="hr-HR" sz="2200" dirty="0" smtClean="0"/>
              <a:t> = n, a P</a:t>
            </a:r>
            <a:r>
              <a:rPr lang="hr-HR" sz="1600" dirty="0" smtClean="0"/>
              <a:t>n</a:t>
            </a:r>
            <a:r>
              <a:rPr lang="hr-HR" sz="2200" dirty="0" smtClean="0"/>
              <a:t> = 1.</a:t>
            </a:r>
          </a:p>
          <a:p>
            <a:pPr marL="0" indent="0">
              <a:buNone/>
            </a:pPr>
            <a:endParaRPr lang="hr-HR" sz="800" dirty="0" smtClean="0"/>
          </a:p>
          <a:p>
            <a:pPr marL="0" indent="0">
              <a:buNone/>
            </a:pPr>
            <a:r>
              <a:rPr lang="hr-HR" sz="2200" dirty="0" smtClean="0"/>
              <a:t>Postavlja se pitanje: ‘Je li P</a:t>
            </a:r>
            <a:r>
              <a:rPr lang="hr-HR" sz="1600" b="1" dirty="0" smtClean="0"/>
              <a:t>1</a:t>
            </a:r>
            <a:r>
              <a:rPr lang="hr-HR" sz="2200" dirty="0" smtClean="0"/>
              <a:t> ≥ P</a:t>
            </a:r>
            <a:r>
              <a:rPr lang="hr-HR" sz="1600" dirty="0" smtClean="0"/>
              <a:t>2</a:t>
            </a:r>
            <a:r>
              <a:rPr lang="hr-HR" sz="2200" dirty="0" smtClean="0"/>
              <a:t> + P</a:t>
            </a:r>
            <a:r>
              <a:rPr lang="hr-HR" sz="1600" dirty="0" smtClean="0"/>
              <a:t>3</a:t>
            </a:r>
            <a:r>
              <a:rPr lang="hr-HR" sz="2200" dirty="0" smtClean="0"/>
              <a:t> + … + P</a:t>
            </a:r>
            <a:r>
              <a:rPr lang="hr-HR" sz="1600" b="1" dirty="0" smtClean="0"/>
              <a:t>n</a:t>
            </a:r>
            <a:r>
              <a:rPr lang="hr-HR" sz="2200" dirty="0" smtClean="0"/>
              <a:t> ?’</a:t>
            </a:r>
          </a:p>
          <a:p>
            <a:pPr marL="0" indent="0">
              <a:buNone/>
            </a:pPr>
            <a:r>
              <a:rPr lang="hr-HR" sz="1600" dirty="0" smtClean="0"/>
              <a:t>Ako je odgovor DA napiše se cijeli zbroj kao vrijednost.</a:t>
            </a:r>
          </a:p>
          <a:p>
            <a:pPr marL="0" indent="0">
              <a:buNone/>
            </a:pPr>
            <a:r>
              <a:rPr lang="hr-HR" sz="1600" dirty="0" smtClean="0"/>
              <a:t>Ako je odgovor  NE slijedi pitanje: </a:t>
            </a:r>
            <a:r>
              <a:rPr lang="hr-HR" sz="1600" dirty="0"/>
              <a:t>‘Je li </a:t>
            </a:r>
            <a:r>
              <a:rPr lang="hr-HR" sz="1600" dirty="0" smtClean="0"/>
              <a:t>P</a:t>
            </a:r>
            <a:r>
              <a:rPr lang="hr-HR" sz="1600" b="1" dirty="0" smtClean="0"/>
              <a:t>1</a:t>
            </a:r>
            <a:r>
              <a:rPr lang="hr-HR" sz="1600" dirty="0" smtClean="0"/>
              <a:t> </a:t>
            </a:r>
            <a:r>
              <a:rPr lang="hr-HR" sz="1600" dirty="0"/>
              <a:t>≥ P2 + P3 + … + </a:t>
            </a:r>
            <a:r>
              <a:rPr lang="hr-HR" sz="1600" dirty="0" smtClean="0"/>
              <a:t>P</a:t>
            </a:r>
            <a:r>
              <a:rPr lang="hr-HR" sz="1600" b="1" dirty="0" smtClean="0"/>
              <a:t>n-1</a:t>
            </a:r>
            <a:r>
              <a:rPr lang="hr-HR" sz="1600" dirty="0" smtClean="0"/>
              <a:t> ?’ i tako do kraja.</a:t>
            </a:r>
            <a:endParaRPr lang="hr-HR" sz="2400" dirty="0" smtClean="0"/>
          </a:p>
          <a:p>
            <a:pPr marL="0" lvl="0" indent="0">
              <a:buNone/>
            </a:pPr>
            <a:endParaRPr lang="hr-HR" sz="800" dirty="0" smtClean="0"/>
          </a:p>
          <a:p>
            <a:pPr marL="0" lvl="0" indent="0">
              <a:buNone/>
            </a:pPr>
            <a:r>
              <a:rPr lang="hr-HR" sz="2200" dirty="0" smtClean="0"/>
              <a:t>Potom se postavlja pitanje: </a:t>
            </a:r>
            <a:r>
              <a:rPr lang="hr-HR" sz="2200" dirty="0">
                <a:solidFill>
                  <a:prstClr val="black"/>
                </a:solidFill>
              </a:rPr>
              <a:t>‘Je li </a:t>
            </a:r>
            <a:r>
              <a:rPr lang="hr-HR" sz="2200" dirty="0" smtClean="0">
                <a:solidFill>
                  <a:prstClr val="black"/>
                </a:solidFill>
              </a:rPr>
              <a:t>P</a:t>
            </a:r>
            <a:r>
              <a:rPr lang="hr-HR" sz="1600" b="1" dirty="0" smtClean="0">
                <a:solidFill>
                  <a:prstClr val="black"/>
                </a:solidFill>
              </a:rPr>
              <a:t>2</a:t>
            </a:r>
            <a:r>
              <a:rPr lang="hr-HR" sz="2200" dirty="0" smtClean="0">
                <a:solidFill>
                  <a:prstClr val="black"/>
                </a:solidFill>
              </a:rPr>
              <a:t> </a:t>
            </a:r>
            <a:r>
              <a:rPr lang="hr-HR" sz="2200" dirty="0">
                <a:solidFill>
                  <a:prstClr val="black"/>
                </a:solidFill>
              </a:rPr>
              <a:t>≥ </a:t>
            </a:r>
            <a:r>
              <a:rPr lang="hr-HR" sz="2200" dirty="0" smtClean="0">
                <a:solidFill>
                  <a:prstClr val="black"/>
                </a:solidFill>
              </a:rPr>
              <a:t>P</a:t>
            </a:r>
            <a:r>
              <a:rPr lang="hr-HR" sz="1600" dirty="0" smtClean="0">
                <a:solidFill>
                  <a:prstClr val="black"/>
                </a:solidFill>
              </a:rPr>
              <a:t>3</a:t>
            </a:r>
            <a:r>
              <a:rPr lang="hr-HR" sz="2200" dirty="0" smtClean="0">
                <a:solidFill>
                  <a:prstClr val="black"/>
                </a:solidFill>
              </a:rPr>
              <a:t> </a:t>
            </a:r>
            <a:r>
              <a:rPr lang="hr-HR" sz="2200" dirty="0">
                <a:solidFill>
                  <a:prstClr val="black"/>
                </a:solidFill>
              </a:rPr>
              <a:t>+ </a:t>
            </a:r>
            <a:r>
              <a:rPr lang="hr-HR" sz="2200" dirty="0" smtClean="0">
                <a:solidFill>
                  <a:prstClr val="black"/>
                </a:solidFill>
              </a:rPr>
              <a:t>P</a:t>
            </a:r>
            <a:r>
              <a:rPr lang="hr-HR" sz="1600" dirty="0" smtClean="0">
                <a:solidFill>
                  <a:prstClr val="black"/>
                </a:solidFill>
              </a:rPr>
              <a:t>4</a:t>
            </a:r>
            <a:r>
              <a:rPr lang="hr-HR" sz="2200" dirty="0" smtClean="0">
                <a:solidFill>
                  <a:prstClr val="black"/>
                </a:solidFill>
              </a:rPr>
              <a:t> </a:t>
            </a:r>
            <a:r>
              <a:rPr lang="hr-HR" sz="2200" dirty="0">
                <a:solidFill>
                  <a:prstClr val="black"/>
                </a:solidFill>
              </a:rPr>
              <a:t>+ … + P</a:t>
            </a:r>
            <a:r>
              <a:rPr lang="hr-HR" sz="1600" dirty="0">
                <a:solidFill>
                  <a:prstClr val="black"/>
                </a:solidFill>
              </a:rPr>
              <a:t>n</a:t>
            </a:r>
            <a:r>
              <a:rPr lang="hr-HR" sz="2200" dirty="0">
                <a:solidFill>
                  <a:prstClr val="black"/>
                </a:solidFill>
              </a:rPr>
              <a:t> </a:t>
            </a:r>
            <a:r>
              <a:rPr lang="hr-HR" sz="2200" dirty="0" smtClean="0">
                <a:solidFill>
                  <a:prstClr val="black"/>
                </a:solidFill>
              </a:rPr>
              <a:t>?’</a:t>
            </a:r>
          </a:p>
          <a:p>
            <a:pPr marL="0" lvl="0" indent="0">
              <a:buNone/>
            </a:pPr>
            <a:r>
              <a:rPr lang="hr-HR" sz="1600" dirty="0" smtClean="0">
                <a:solidFill>
                  <a:prstClr val="black"/>
                </a:solidFill>
              </a:rPr>
              <a:t>Ako je odgovor DA napiše se cijeli zbroj kao vrijednost.</a:t>
            </a:r>
          </a:p>
          <a:p>
            <a:pPr marL="0" lvl="0" indent="0">
              <a:buNone/>
            </a:pPr>
            <a:r>
              <a:rPr lang="hr-HR" sz="1600" dirty="0" smtClean="0">
                <a:solidFill>
                  <a:prstClr val="black"/>
                </a:solidFill>
              </a:rPr>
              <a:t>Ako je odgovor NE slijedi pitanje: </a:t>
            </a:r>
            <a:r>
              <a:rPr lang="hr-HR" sz="1600" dirty="0">
                <a:solidFill>
                  <a:prstClr val="black"/>
                </a:solidFill>
              </a:rPr>
              <a:t>‘Je li </a:t>
            </a:r>
            <a:r>
              <a:rPr lang="hr-HR" sz="1600" dirty="0" smtClean="0">
                <a:solidFill>
                  <a:prstClr val="black"/>
                </a:solidFill>
              </a:rPr>
              <a:t>P</a:t>
            </a:r>
            <a:r>
              <a:rPr lang="hr-HR" sz="1600" b="1" dirty="0" smtClean="0">
                <a:solidFill>
                  <a:prstClr val="black"/>
                </a:solidFill>
              </a:rPr>
              <a:t>2</a:t>
            </a:r>
            <a:r>
              <a:rPr lang="hr-HR" sz="1600" dirty="0" smtClean="0">
                <a:solidFill>
                  <a:prstClr val="black"/>
                </a:solidFill>
              </a:rPr>
              <a:t> </a:t>
            </a:r>
            <a:r>
              <a:rPr lang="hr-HR" sz="1600" dirty="0">
                <a:solidFill>
                  <a:prstClr val="black"/>
                </a:solidFill>
              </a:rPr>
              <a:t>≥ </a:t>
            </a:r>
            <a:r>
              <a:rPr lang="hr-HR" sz="1600" dirty="0" smtClean="0">
                <a:solidFill>
                  <a:prstClr val="black"/>
                </a:solidFill>
              </a:rPr>
              <a:t>P3 </a:t>
            </a:r>
            <a:r>
              <a:rPr lang="hr-HR" sz="1600" dirty="0">
                <a:solidFill>
                  <a:prstClr val="black"/>
                </a:solidFill>
              </a:rPr>
              <a:t>+ </a:t>
            </a:r>
            <a:r>
              <a:rPr lang="hr-HR" sz="1600" dirty="0" smtClean="0">
                <a:solidFill>
                  <a:prstClr val="black"/>
                </a:solidFill>
              </a:rPr>
              <a:t>P4 </a:t>
            </a:r>
            <a:r>
              <a:rPr lang="hr-HR" sz="1600" dirty="0">
                <a:solidFill>
                  <a:prstClr val="black"/>
                </a:solidFill>
              </a:rPr>
              <a:t>+ … + P</a:t>
            </a:r>
            <a:r>
              <a:rPr lang="hr-HR" sz="1600" b="1" dirty="0">
                <a:solidFill>
                  <a:prstClr val="black"/>
                </a:solidFill>
              </a:rPr>
              <a:t>n-1</a:t>
            </a:r>
            <a:r>
              <a:rPr lang="hr-HR" sz="1600" dirty="0">
                <a:solidFill>
                  <a:prstClr val="black"/>
                </a:solidFill>
              </a:rPr>
              <a:t> ?’ i tako do </a:t>
            </a:r>
            <a:r>
              <a:rPr lang="hr-HR" sz="1600" dirty="0" smtClean="0">
                <a:solidFill>
                  <a:prstClr val="black"/>
                </a:solidFill>
              </a:rPr>
              <a:t>kraja.</a:t>
            </a:r>
            <a:endParaRPr lang="hr-HR" sz="1600" dirty="0">
              <a:solidFill>
                <a:prstClr val="black"/>
              </a:solidFill>
            </a:endParaRPr>
          </a:p>
          <a:p>
            <a:pPr marL="0" indent="0">
              <a:buNone/>
            </a:pPr>
            <a:endParaRPr lang="hr-HR" sz="800" dirty="0" smtClean="0"/>
          </a:p>
          <a:p>
            <a:pPr marL="0" indent="0">
              <a:buNone/>
            </a:pPr>
            <a:r>
              <a:rPr lang="hr-HR" sz="2200" dirty="0" smtClean="0"/>
              <a:t>Kad su izračunate sve vrijednosti možemo odrediti redoslijed preferencije.</a:t>
            </a:r>
          </a:p>
          <a:p>
            <a:pPr marL="0" indent="0">
              <a:buNone/>
            </a:pPr>
            <a:r>
              <a:rPr lang="hr-HR" sz="2200" dirty="0" smtClean="0"/>
              <a:t>Ove metode olakšavaju manipuliranje s velikim brojem podataka, međutim nisu egzaktne i nakon što se može vrednovati potrebno je i odlučivati.</a:t>
            </a:r>
            <a:r>
              <a:rPr lang="hr-HR" sz="2400" dirty="0" smtClean="0"/>
              <a:t>	</a:t>
            </a:r>
          </a:p>
        </p:txBody>
      </p:sp>
    </p:spTree>
    <p:extLst>
      <p:ext uri="{BB962C8B-B14F-4D97-AF65-F5344CB8AC3E}">
        <p14:creationId xmlns:p14="http://schemas.microsoft.com/office/powerpoint/2010/main" val="41167212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fontScale="90000"/>
          </a:bodyPr>
          <a:lstStyle/>
          <a:p>
            <a:r>
              <a:rPr lang="hr-HR" sz="2500" dirty="0" smtClean="0">
                <a:solidFill>
                  <a:prstClr val="black"/>
                </a:solidFill>
              </a:rPr>
              <a:t>4. </a:t>
            </a:r>
            <a:r>
              <a:rPr lang="hr-HR" sz="2700" dirty="0"/>
              <a:t>Metode odabira procesnog sustava sa stanovišta eksploatacije i utroška energije</a:t>
            </a:r>
          </a:p>
        </p:txBody>
      </p:sp>
      <p:sp>
        <p:nvSpPr>
          <p:cNvPr id="3" name="Content Placeholder 2"/>
          <p:cNvSpPr>
            <a:spLocks noGrp="1"/>
          </p:cNvSpPr>
          <p:nvPr>
            <p:ph idx="1"/>
          </p:nvPr>
        </p:nvSpPr>
        <p:spPr>
          <a:xfrm>
            <a:off x="838200" y="1230284"/>
            <a:ext cx="10515600" cy="4946679"/>
          </a:xfrm>
        </p:spPr>
        <p:txBody>
          <a:bodyPr numCol="1">
            <a:normAutofit fontScale="92500" lnSpcReduction="20000"/>
          </a:bodyPr>
          <a:lstStyle/>
          <a:p>
            <a:pPr marL="0" indent="0">
              <a:buNone/>
            </a:pPr>
            <a:r>
              <a:rPr lang="hr-HR" sz="2400" b="1" u="sng" dirty="0" smtClean="0"/>
              <a:t>Odlučivanje</a:t>
            </a:r>
            <a:endParaRPr lang="hr-HR" sz="2400" dirty="0" smtClean="0"/>
          </a:p>
          <a:p>
            <a:pPr marL="0" indent="0">
              <a:buNone/>
            </a:pPr>
            <a:r>
              <a:rPr lang="hr-HR" sz="2200" dirty="0" smtClean="0"/>
              <a:t>Ono može biti: </a:t>
            </a:r>
            <a:r>
              <a:rPr lang="hr-HR" sz="2200" b="1" i="1" dirty="0" smtClean="0"/>
              <a:t>programirano</a:t>
            </a:r>
            <a:r>
              <a:rPr lang="hr-HR" sz="2200" dirty="0" smtClean="0"/>
              <a:t> (nastaje na temelju unaprijed poznatih pravila i procedura) i </a:t>
            </a:r>
            <a:r>
              <a:rPr lang="hr-HR" sz="2200" b="1" i="1" dirty="0" smtClean="0"/>
              <a:t>neprogramirano</a:t>
            </a:r>
            <a:r>
              <a:rPr lang="hr-HR" sz="2200" dirty="0" smtClean="0"/>
              <a:t> (onda kada se rješavaju novi problemi).</a:t>
            </a:r>
          </a:p>
          <a:p>
            <a:pPr marL="0" indent="0">
              <a:buNone/>
            </a:pPr>
            <a:r>
              <a:rPr lang="hr-HR" sz="2200" dirty="0" smtClean="0"/>
              <a:t>Odlučivanje ide slijedećim tijekom:</a:t>
            </a:r>
          </a:p>
          <a:p>
            <a:pPr marL="0" indent="0">
              <a:buNone/>
            </a:pPr>
            <a:endParaRPr lang="hr-HR" sz="2400" dirty="0" smtClean="0"/>
          </a:p>
          <a:p>
            <a:pPr marL="0" indent="0">
              <a:buNone/>
            </a:pPr>
            <a:endParaRPr lang="hr-HR" sz="2400" dirty="0"/>
          </a:p>
          <a:p>
            <a:pPr marL="0" indent="0">
              <a:buNone/>
            </a:pPr>
            <a:endParaRPr lang="hr-HR" sz="2400" dirty="0" smtClean="0"/>
          </a:p>
          <a:p>
            <a:pPr marL="0" indent="0">
              <a:buNone/>
            </a:pPr>
            <a:endParaRPr lang="hr-HR" sz="2200" dirty="0" smtClean="0"/>
          </a:p>
          <a:p>
            <a:pPr marL="0" indent="0">
              <a:buNone/>
            </a:pPr>
            <a:endParaRPr lang="hr-HR" sz="2200" dirty="0" smtClean="0"/>
          </a:p>
          <a:p>
            <a:pPr marL="0" indent="0">
              <a:buNone/>
            </a:pPr>
            <a:r>
              <a:rPr lang="hr-HR" sz="2200" dirty="0" smtClean="0"/>
              <a:t>Načela odlučivanja u različitim uvjetima: </a:t>
            </a:r>
          </a:p>
          <a:p>
            <a:r>
              <a:rPr lang="hr-HR" sz="2200" dirty="0" smtClean="0"/>
              <a:t>mora biti jasan razlog za odluku (definiranje kriterija) </a:t>
            </a:r>
          </a:p>
          <a:p>
            <a:r>
              <a:rPr lang="hr-HR" sz="2200" dirty="0" smtClean="0"/>
              <a:t>postaviti više varijanti odabira</a:t>
            </a:r>
          </a:p>
          <a:p>
            <a:r>
              <a:rPr lang="hr-HR" sz="2200" dirty="0" smtClean="0"/>
              <a:t>izabrati između varijanti (svladati otpore protivnih interesa – matrica odlučivanja između dva oponenta)</a:t>
            </a:r>
          </a:p>
          <a:p>
            <a:r>
              <a:rPr lang="hr-HR" sz="2200" dirty="0" smtClean="0"/>
              <a:t>odlukom se moraju ostvariti rezultati</a:t>
            </a:r>
            <a:r>
              <a:rPr lang="hr-HR" sz="2400" dirty="0" smtClean="0"/>
              <a:t>.</a:t>
            </a:r>
          </a:p>
        </p:txBody>
      </p:sp>
      <p:sp>
        <p:nvSpPr>
          <p:cNvPr id="4" name="Rectangle 3"/>
          <p:cNvSpPr/>
          <p:nvPr/>
        </p:nvSpPr>
        <p:spPr>
          <a:xfrm>
            <a:off x="896072" y="2596541"/>
            <a:ext cx="1130060" cy="11818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1600" dirty="0" smtClean="0"/>
              <a:t>Definiranje problema</a:t>
            </a:r>
            <a:endParaRPr lang="hr-HR" sz="1600" dirty="0"/>
          </a:p>
        </p:txBody>
      </p:sp>
      <p:sp>
        <p:nvSpPr>
          <p:cNvPr id="5" name="Rectangle 4"/>
          <p:cNvSpPr/>
          <p:nvPr/>
        </p:nvSpPr>
        <p:spPr>
          <a:xfrm>
            <a:off x="8021852" y="2596542"/>
            <a:ext cx="1130060" cy="11818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1600" dirty="0" smtClean="0"/>
              <a:t>Provesti odluku</a:t>
            </a:r>
            <a:endParaRPr lang="hr-HR" sz="1600" dirty="0"/>
          </a:p>
        </p:txBody>
      </p:sp>
      <p:sp>
        <p:nvSpPr>
          <p:cNvPr id="6" name="Rectangle 5"/>
          <p:cNvSpPr/>
          <p:nvPr/>
        </p:nvSpPr>
        <p:spPr>
          <a:xfrm>
            <a:off x="9819023" y="2596543"/>
            <a:ext cx="1130060" cy="118182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1600" dirty="0" smtClean="0"/>
              <a:t>Vrednovati efekte</a:t>
            </a:r>
            <a:endParaRPr lang="hr-HR" sz="1600" dirty="0"/>
          </a:p>
        </p:txBody>
      </p:sp>
      <p:sp>
        <p:nvSpPr>
          <p:cNvPr id="7" name="Rectangle 6"/>
          <p:cNvSpPr/>
          <p:nvPr/>
        </p:nvSpPr>
        <p:spPr>
          <a:xfrm>
            <a:off x="2646157" y="2596541"/>
            <a:ext cx="1208415" cy="11818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1600" dirty="0" smtClean="0"/>
              <a:t>Postaviti ciljeve i definirati ograničenja</a:t>
            </a:r>
            <a:endParaRPr lang="hr-HR" sz="1600" dirty="0"/>
          </a:p>
        </p:txBody>
      </p:sp>
      <p:sp>
        <p:nvSpPr>
          <p:cNvPr id="8" name="Rectangle 7"/>
          <p:cNvSpPr/>
          <p:nvPr/>
        </p:nvSpPr>
        <p:spPr>
          <a:xfrm>
            <a:off x="4427510" y="2596544"/>
            <a:ext cx="1130060" cy="11818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1600" dirty="0" smtClean="0"/>
              <a:t>Generirati varijantna rješenja</a:t>
            </a:r>
            <a:endParaRPr lang="hr-HR" sz="1600" dirty="0"/>
          </a:p>
        </p:txBody>
      </p:sp>
      <p:sp>
        <p:nvSpPr>
          <p:cNvPr id="9" name="Rectangle 8"/>
          <p:cNvSpPr/>
          <p:nvPr/>
        </p:nvSpPr>
        <p:spPr>
          <a:xfrm>
            <a:off x="6224681" y="2596541"/>
            <a:ext cx="1130060" cy="118182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1600" dirty="0" smtClean="0"/>
              <a:t>Izabrati varijantu</a:t>
            </a:r>
            <a:endParaRPr lang="hr-HR" sz="1600" dirty="0"/>
          </a:p>
        </p:txBody>
      </p:sp>
      <p:cxnSp>
        <p:nvCxnSpPr>
          <p:cNvPr id="11" name="Straight Arrow Connector 10"/>
          <p:cNvCxnSpPr>
            <a:stCxn id="4" idx="3"/>
            <a:endCxn id="7" idx="1"/>
          </p:cNvCxnSpPr>
          <p:nvPr/>
        </p:nvCxnSpPr>
        <p:spPr>
          <a:xfrm flipV="1">
            <a:off x="2026132" y="3187455"/>
            <a:ext cx="620025"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a:off x="3854572" y="3187455"/>
            <a:ext cx="572938" cy="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flipV="1">
            <a:off x="5557570" y="3187453"/>
            <a:ext cx="667111" cy="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a:endCxn id="5" idx="1"/>
          </p:cNvCxnSpPr>
          <p:nvPr/>
        </p:nvCxnSpPr>
        <p:spPr>
          <a:xfrm>
            <a:off x="7354741" y="3187453"/>
            <a:ext cx="667111"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a:endCxn id="6" idx="1"/>
          </p:cNvCxnSpPr>
          <p:nvPr/>
        </p:nvCxnSpPr>
        <p:spPr>
          <a:xfrm>
            <a:off x="9151912" y="3187454"/>
            <a:ext cx="66711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4724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500" dirty="0" smtClean="0">
                <a:solidFill>
                  <a:prstClr val="black"/>
                </a:solidFill>
              </a:rPr>
              <a:t>5. Procesni brodski sustavi - vježbe</a:t>
            </a:r>
            <a:endParaRPr lang="hr-HR" sz="2700" dirty="0"/>
          </a:p>
        </p:txBody>
      </p:sp>
      <p:sp>
        <p:nvSpPr>
          <p:cNvPr id="3" name="Content Placeholder 2"/>
          <p:cNvSpPr>
            <a:spLocks noGrp="1"/>
          </p:cNvSpPr>
          <p:nvPr>
            <p:ph idx="1"/>
          </p:nvPr>
        </p:nvSpPr>
        <p:spPr>
          <a:xfrm>
            <a:off x="838200" y="1230284"/>
            <a:ext cx="10515600" cy="4946679"/>
          </a:xfrm>
        </p:spPr>
        <p:txBody>
          <a:bodyPr numCol="1">
            <a:normAutofit fontScale="77500" lnSpcReduction="20000"/>
          </a:bodyPr>
          <a:lstStyle/>
          <a:p>
            <a:pPr marL="457200" indent="-457200">
              <a:buAutoNum type="arabicPeriod"/>
            </a:pPr>
            <a:r>
              <a:rPr lang="hr-HR" sz="2400" dirty="0" smtClean="0"/>
              <a:t>Prikaz sustava morske vode prema općoj teoriji sustava (OTS)</a:t>
            </a:r>
          </a:p>
          <a:p>
            <a:pPr marL="457200" indent="-457200">
              <a:buAutoNum type="arabicPeriod"/>
            </a:pPr>
            <a:r>
              <a:rPr lang="hr-HR" sz="2400" dirty="0" smtClean="0"/>
              <a:t>Prikaz sustava rashladne vode prema OTS</a:t>
            </a:r>
          </a:p>
          <a:p>
            <a:pPr marL="457200" indent="-457200">
              <a:buAutoNum type="arabicPeriod"/>
            </a:pPr>
            <a:r>
              <a:rPr lang="hr-HR" sz="2400" dirty="0" smtClean="0"/>
              <a:t>Prikaz sustava ulja za podmazivanje glavnog motora prema OTS</a:t>
            </a:r>
          </a:p>
          <a:p>
            <a:pPr marL="457200" indent="-457200">
              <a:buAutoNum type="arabicPeriod"/>
            </a:pPr>
            <a:r>
              <a:rPr lang="hr-HR" sz="2400" dirty="0" smtClean="0"/>
              <a:t>Prikaz sustava goriva za glavni motor prema OTS</a:t>
            </a:r>
          </a:p>
          <a:p>
            <a:pPr marL="457200" indent="-457200">
              <a:buAutoNum type="arabicPeriod"/>
            </a:pPr>
            <a:r>
              <a:rPr lang="hr-HR" sz="2400" dirty="0" smtClean="0"/>
              <a:t>Prikaz sustava zraka </a:t>
            </a:r>
            <a:r>
              <a:rPr lang="hr-HR" sz="2400" smtClean="0"/>
              <a:t>za upućivanje </a:t>
            </a:r>
            <a:r>
              <a:rPr lang="hr-HR" sz="2400" dirty="0" smtClean="0"/>
              <a:t>prema OTS</a:t>
            </a:r>
          </a:p>
          <a:p>
            <a:pPr marL="457200" indent="-457200">
              <a:buAutoNum type="arabicPeriod"/>
            </a:pPr>
            <a:r>
              <a:rPr lang="hr-HR" sz="2400" dirty="0" smtClean="0"/>
              <a:t>Prikaz sustava loživog kotla prema OTS</a:t>
            </a:r>
          </a:p>
          <a:p>
            <a:pPr marL="457200" indent="-457200">
              <a:buAutoNum type="arabicPeriod"/>
            </a:pPr>
            <a:r>
              <a:rPr lang="hr-HR" sz="2400" dirty="0" smtClean="0"/>
              <a:t>Prikaz sustava dizelskih, turbinskih i osovinskih generatora na brodu prema OTS</a:t>
            </a:r>
          </a:p>
          <a:p>
            <a:pPr marL="457200" indent="-457200">
              <a:buFont typeface="Arial" panose="020B0604020202020204" pitchFamily="34" charset="0"/>
              <a:buAutoNum type="arabicPeriod"/>
            </a:pPr>
            <a:r>
              <a:rPr lang="hr-HR" sz="2400" dirty="0"/>
              <a:t>Prikaz elektroenergetskog sustava u strojarnici prema OTS.</a:t>
            </a:r>
          </a:p>
          <a:p>
            <a:pPr marL="457200" indent="-457200">
              <a:buAutoNum type="arabicPeriod"/>
            </a:pPr>
            <a:r>
              <a:rPr lang="hr-HR" sz="2400" dirty="0" smtClean="0"/>
              <a:t>Prikaz sustava obrade zauljenih voda prema OTS</a:t>
            </a:r>
          </a:p>
          <a:p>
            <a:pPr marL="457200" indent="-457200">
              <a:buAutoNum type="arabicPeriod"/>
            </a:pPr>
            <a:r>
              <a:rPr lang="hr-HR" sz="2400" dirty="0" smtClean="0"/>
              <a:t>Prikaz sustava kaljuže u strojarnici prema OTS</a:t>
            </a:r>
          </a:p>
          <a:p>
            <a:pPr marL="457200" indent="-457200">
              <a:buAutoNum type="arabicPeriod"/>
            </a:pPr>
            <a:r>
              <a:rPr lang="hr-HR" sz="2400" dirty="0" smtClean="0"/>
              <a:t>Prikaz sustava separacije goriva prema OTS</a:t>
            </a:r>
          </a:p>
          <a:p>
            <a:pPr marL="457200" indent="-457200">
              <a:buAutoNum type="arabicPeriod"/>
            </a:pPr>
            <a:r>
              <a:rPr lang="hr-HR" sz="2400" dirty="0" smtClean="0"/>
              <a:t>Prikaz sustava separacije ulja prema OTS</a:t>
            </a:r>
          </a:p>
          <a:p>
            <a:pPr marL="457200" indent="-457200">
              <a:buAutoNum type="arabicPeriod"/>
            </a:pPr>
            <a:r>
              <a:rPr lang="hr-HR" sz="2400" dirty="0" smtClean="0"/>
              <a:t>Prikaz sustava obrade ispušnih plinova prema OTS</a:t>
            </a:r>
          </a:p>
          <a:p>
            <a:pPr marL="457200" indent="-457200">
              <a:buAutoNum type="arabicPeriod"/>
            </a:pPr>
            <a:r>
              <a:rPr lang="hr-HR" sz="2400" dirty="0" smtClean="0"/>
              <a:t>Prikaz protupožarnog sustava na brodu prema OTS</a:t>
            </a:r>
          </a:p>
          <a:p>
            <a:pPr marL="457200" indent="-457200">
              <a:buAutoNum type="arabicPeriod"/>
            </a:pPr>
            <a:r>
              <a:rPr lang="hr-HR" sz="2400" dirty="0" smtClean="0"/>
              <a:t>Prikaz balastnog sustava na brodu prema OTS.	</a:t>
            </a:r>
          </a:p>
        </p:txBody>
      </p:sp>
    </p:spTree>
    <p:extLst>
      <p:ext uri="{BB962C8B-B14F-4D97-AF65-F5344CB8AC3E}">
        <p14:creationId xmlns:p14="http://schemas.microsoft.com/office/powerpoint/2010/main" val="1016322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800" dirty="0" smtClean="0"/>
              <a:t>Uvod</a:t>
            </a:r>
            <a:endParaRPr lang="hr-HR" sz="2800" dirty="0"/>
          </a:p>
        </p:txBody>
      </p:sp>
      <p:sp>
        <p:nvSpPr>
          <p:cNvPr id="3" name="Content Placeholder 2"/>
          <p:cNvSpPr>
            <a:spLocks noGrp="1"/>
          </p:cNvSpPr>
          <p:nvPr>
            <p:ph idx="1"/>
          </p:nvPr>
        </p:nvSpPr>
        <p:spPr>
          <a:xfrm>
            <a:off x="838200" y="1230284"/>
            <a:ext cx="10515600" cy="4946679"/>
          </a:xfrm>
        </p:spPr>
        <p:txBody>
          <a:bodyPr>
            <a:normAutofit/>
          </a:bodyPr>
          <a:lstStyle/>
          <a:p>
            <a:pPr marL="0" indent="0">
              <a:buNone/>
            </a:pPr>
            <a:r>
              <a:rPr lang="hr-HR" sz="2400" b="1" dirty="0" smtClean="0"/>
              <a:t>Proces</a:t>
            </a:r>
            <a:r>
              <a:rPr lang="hr-HR" sz="2400" dirty="0" smtClean="0"/>
              <a:t> </a:t>
            </a:r>
          </a:p>
          <a:p>
            <a:pPr marL="0" indent="0">
              <a:buNone/>
            </a:pPr>
            <a:r>
              <a:rPr lang="hr-HR" sz="2400" dirty="0" smtClean="0"/>
              <a:t>– serija aktivnosti ili koraka poduzetih kako bi se ostvario određeni ishod</a:t>
            </a:r>
            <a:endParaRPr lang="hr-HR" sz="2400" dirty="0"/>
          </a:p>
          <a:p>
            <a:pPr marL="0" indent="0">
              <a:buNone/>
            </a:pPr>
            <a:r>
              <a:rPr lang="hr-HR" sz="2400" dirty="0" smtClean="0"/>
              <a:t>– serija mehaničkih ili kemijskih operacija koje se izvode ‘na nečemu’ u svrhu proizvodnje, promjene ili očuvanja ‘nečega’</a:t>
            </a:r>
          </a:p>
          <a:p>
            <a:pPr marL="0" indent="0">
              <a:buNone/>
            </a:pPr>
            <a:endParaRPr lang="hr-HR" sz="2400" b="1" dirty="0" smtClean="0"/>
          </a:p>
          <a:p>
            <a:pPr marL="0" indent="0">
              <a:buNone/>
            </a:pPr>
            <a:r>
              <a:rPr lang="hr-HR" sz="2400" b="1" dirty="0" smtClean="0"/>
              <a:t>Osjetilo</a:t>
            </a:r>
            <a:r>
              <a:rPr lang="hr-HR" sz="2400" dirty="0" smtClean="0"/>
              <a:t> – omogućuje prijelaz iz nezamjetljive u zamjetljivu veličinu (parametar)</a:t>
            </a:r>
          </a:p>
          <a:p>
            <a:pPr marL="0" indent="0">
              <a:buNone/>
            </a:pPr>
            <a:endParaRPr lang="hr-HR" sz="2400" b="1" dirty="0" smtClean="0"/>
          </a:p>
          <a:p>
            <a:pPr marL="0" indent="0">
              <a:buNone/>
            </a:pPr>
            <a:r>
              <a:rPr lang="hr-HR" sz="2400" b="1" dirty="0" smtClean="0"/>
              <a:t>Pretvornik</a:t>
            </a:r>
            <a:r>
              <a:rPr lang="hr-HR" sz="2400" dirty="0" smtClean="0"/>
              <a:t> – omogućuje pretvorbu zamjetljive veličine u mjerljivu</a:t>
            </a:r>
            <a:endParaRPr lang="hr-HR" sz="2400" b="1" dirty="0" smtClean="0"/>
          </a:p>
          <a:p>
            <a:pPr marL="0" indent="0">
              <a:buNone/>
            </a:pPr>
            <a:endParaRPr lang="hr-HR" sz="2400" dirty="0" smtClean="0"/>
          </a:p>
        </p:txBody>
      </p:sp>
    </p:spTree>
    <p:extLst>
      <p:ext uri="{BB962C8B-B14F-4D97-AF65-F5344CB8AC3E}">
        <p14:creationId xmlns:p14="http://schemas.microsoft.com/office/powerpoint/2010/main" val="18326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hr-HR" sz="2800" dirty="0" smtClean="0"/>
              <a:t>Uvod</a:t>
            </a:r>
            <a:endParaRPr lang="hr-HR" sz="2800" dirty="0"/>
          </a:p>
        </p:txBody>
      </p:sp>
      <p:sp>
        <p:nvSpPr>
          <p:cNvPr id="3" name="Content Placeholder 2"/>
          <p:cNvSpPr>
            <a:spLocks noGrp="1"/>
          </p:cNvSpPr>
          <p:nvPr>
            <p:ph idx="1"/>
          </p:nvPr>
        </p:nvSpPr>
        <p:spPr>
          <a:xfrm>
            <a:off x="838200" y="1230284"/>
            <a:ext cx="10515600" cy="4946679"/>
          </a:xfrm>
        </p:spPr>
        <p:txBody>
          <a:bodyPr/>
          <a:lstStyle/>
          <a:p>
            <a:pPr marL="0" indent="0">
              <a:buNone/>
            </a:pPr>
            <a:r>
              <a:rPr lang="hr-HR" sz="2400" b="1" dirty="0" smtClean="0"/>
              <a:t>Razlučivanje</a:t>
            </a:r>
            <a:r>
              <a:rPr lang="hr-HR" sz="2400" dirty="0" smtClean="0"/>
              <a:t> je jednoznačno utvrđivanje promjene vrijednosti neke veličine. </a:t>
            </a:r>
          </a:p>
          <a:p>
            <a:pPr marL="0" indent="0">
              <a:buNone/>
            </a:pPr>
            <a:r>
              <a:rPr lang="hr-HR" sz="2000" dirty="0" smtClean="0"/>
              <a:t>(Pojam je povezan uz točnost mjerenja – iako se veličina u procesu može mijenjati kontinuirano, informaciju predstavlja samo ono što uzrokuje promjenu ponašanja.)</a:t>
            </a:r>
          </a:p>
          <a:p>
            <a:pPr marL="0" indent="0">
              <a:buNone/>
            </a:pPr>
            <a:endParaRPr lang="hr-HR" sz="800" dirty="0" smtClean="0"/>
          </a:p>
          <a:p>
            <a:pPr marL="0" indent="0">
              <a:buNone/>
            </a:pPr>
            <a:r>
              <a:rPr lang="hr-HR" sz="2400" dirty="0"/>
              <a:t>S</a:t>
            </a:r>
            <a:r>
              <a:rPr lang="hr-HR" sz="2400" dirty="0" smtClean="0"/>
              <a:t> kojom točnošću se mora mjeriti promjena na informacijskom vrelu kako bi se mogla reproducirati odgovarajuća krivulja promjene u informacijskom uviru?</a:t>
            </a:r>
          </a:p>
          <a:p>
            <a:pPr marL="0" indent="0">
              <a:buNone/>
            </a:pPr>
            <a:r>
              <a:rPr lang="hr-HR" sz="2000" dirty="0" smtClean="0"/>
              <a:t>Ova </a:t>
            </a:r>
            <a:r>
              <a:rPr lang="hr-HR" sz="2000" i="1" dirty="0" smtClean="0"/>
              <a:t>točnost pretvorbe</a:t>
            </a:r>
            <a:r>
              <a:rPr lang="hr-HR" sz="2000" dirty="0" smtClean="0"/>
              <a:t> služi u svrhu informacijske obrade toka promatranog procesa.</a:t>
            </a:r>
          </a:p>
          <a:p>
            <a:pPr marL="0" indent="0">
              <a:buNone/>
            </a:pPr>
            <a:endParaRPr lang="hr-HR" sz="2000" dirty="0" smtClean="0"/>
          </a:p>
          <a:p>
            <a:pPr marL="0" indent="0">
              <a:buNone/>
            </a:pPr>
            <a:r>
              <a:rPr lang="hr-HR" sz="2400" dirty="0" smtClean="0"/>
              <a:t>Za donošenje odluke o potrebnoj točnosti pretvorbe, odnosno razini razlučivanja, neophodno je dobro poznavanje samog procesa (zavisi o promatranom procesu).</a:t>
            </a:r>
          </a:p>
          <a:p>
            <a:pPr marL="0" indent="0">
              <a:buNone/>
            </a:pPr>
            <a:r>
              <a:rPr lang="hr-HR" sz="2400" dirty="0" smtClean="0"/>
              <a:t>Za točnost mjerenja određuje se i područje tolerancije (+/-) unutar kojeg se sve izmjere očitavaju kao ista vrijednost.</a:t>
            </a:r>
            <a:endParaRPr lang="hr-HR" sz="2400" dirty="0"/>
          </a:p>
        </p:txBody>
      </p:sp>
    </p:spTree>
    <p:extLst>
      <p:ext uri="{BB962C8B-B14F-4D97-AF65-F5344CB8AC3E}">
        <p14:creationId xmlns:p14="http://schemas.microsoft.com/office/powerpoint/2010/main" val="3575358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12528</TotalTime>
  <Words>7605</Words>
  <Application>Microsoft Office PowerPoint</Application>
  <PresentationFormat>Widescreen</PresentationFormat>
  <Paragraphs>812</Paragraphs>
  <Slides>75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Arial</vt:lpstr>
      <vt:lpstr>Calibri</vt:lpstr>
      <vt:lpstr>Calibri Light</vt:lpstr>
      <vt:lpstr>Cambria Math</vt:lpstr>
      <vt:lpstr>Kunstler Script</vt:lpstr>
      <vt:lpstr>Script MT Bold</vt:lpstr>
      <vt:lpstr>Times New Roman</vt:lpstr>
      <vt:lpstr>Office Theme</vt:lpstr>
      <vt:lpstr>PROCESNI BRODSKI SUSTAVI</vt:lpstr>
      <vt:lpstr>Sadržaj</vt:lpstr>
      <vt:lpstr>Uvod</vt:lpstr>
      <vt:lpstr>Uvod</vt:lpstr>
      <vt:lpstr>Uvod</vt:lpstr>
      <vt:lpstr>Uvod</vt:lpstr>
      <vt:lpstr>Uvod</vt:lpstr>
      <vt:lpstr>Uvod</vt:lpstr>
      <vt:lpstr>Uvod</vt:lpstr>
      <vt:lpstr>Uvod</vt:lpstr>
      <vt:lpstr>Uvod</vt:lpstr>
      <vt:lpstr>Uvod</vt:lpstr>
      <vt:lpstr>Uvod</vt:lpstr>
      <vt:lpstr>Pitanja za raspravu</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1. Razvoj i definiranje procesnih brodskih sustava prema općoj teoriji sustava</vt:lpstr>
      <vt:lpstr>2. Određivanje čimbenika koji utječu na odabir sustava i njegovu pouzdanost</vt:lpstr>
      <vt:lpstr>2. Određivanje čimbenika koji utječu na odabir sustava i njegovu pouzdanost</vt:lpstr>
      <vt:lpstr>2. Određivanje čimbenika koji utječu na odabir sustava i njegovu pouzdanost</vt:lpstr>
      <vt:lpstr>2. Određivanje čimbenika koji utječu na odabir sustava i njegovu pouzdanost</vt:lpstr>
      <vt:lpstr>2. Određivanje čimbenika koji utječu na odabir sustava i njegovu pouzdanost</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3. Obrasci za definiranje sustava</vt:lpstr>
      <vt:lpstr>4. Metode odabira procesnog sustava sa stanovišta eksploatacije i utroška energije</vt:lpstr>
      <vt:lpstr>4. Metode odabira procesnog sustava sa stanovišta eksploatacije i utroška energije</vt:lpstr>
      <vt:lpstr>4. Metode odabira procesnog sustava sa stanovišta eksploatacije i utroška energije</vt:lpstr>
      <vt:lpstr>5. Procesni brodski sustavi - vježbe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181</cp:revision>
  <dcterms:created xsi:type="dcterms:W3CDTF">2018-10-24T08:29:22Z</dcterms:created>
  <dcterms:modified xsi:type="dcterms:W3CDTF">2019-10-15T06:54:09Z</dcterms:modified>
</cp:coreProperties>
</file>