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20" r:id="rId24"/>
    <p:sldId id="315" r:id="rId25"/>
    <p:sldId id="316" r:id="rId26"/>
    <p:sldId id="317" r:id="rId27"/>
    <p:sldId id="279" r:id="rId28"/>
    <p:sldId id="280" r:id="rId29"/>
    <p:sldId id="281" r:id="rId30"/>
    <p:sldId id="282" r:id="rId31"/>
    <p:sldId id="306" r:id="rId32"/>
    <p:sldId id="283" r:id="rId33"/>
    <p:sldId id="284" r:id="rId34"/>
    <p:sldId id="287" r:id="rId35"/>
    <p:sldId id="285" r:id="rId36"/>
    <p:sldId id="314" r:id="rId37"/>
    <p:sldId id="288" r:id="rId38"/>
    <p:sldId id="289" r:id="rId39"/>
    <p:sldId id="307" r:id="rId40"/>
    <p:sldId id="290" r:id="rId41"/>
    <p:sldId id="312" r:id="rId42"/>
    <p:sldId id="308" r:id="rId43"/>
    <p:sldId id="318" r:id="rId44"/>
    <p:sldId id="319" r:id="rId45"/>
    <p:sldId id="291" r:id="rId46"/>
    <p:sldId id="292" r:id="rId47"/>
    <p:sldId id="293" r:id="rId48"/>
    <p:sldId id="294" r:id="rId49"/>
    <p:sldId id="313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10" r:id="rId61"/>
    <p:sldId id="305" r:id="rId62"/>
    <p:sldId id="309" r:id="rId6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56352-B272-40B6-AF91-7261AA3A10B9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9B341-412B-42C8-8ACD-8A58F318D4D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B341-412B-42C8-8ACD-8A58F318D4D8}" type="slidenum">
              <a:rPr lang="hr-HR" smtClean="0"/>
              <a:pPr/>
              <a:t>53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C273-8C24-4334-A327-61E19A20285F}" type="datetimeFigureOut">
              <a:rPr lang="hr-HR" smtClean="0"/>
              <a:pPr/>
              <a:t>11.2.2021.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9C77A-C6AE-4DF3-8E4F-7D7845C99C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Engravers MT" pitchFamily="18" charset="0"/>
              </a:rPr>
              <a:t>TERESTRIČKA NAVIGACIJA</a:t>
            </a:r>
            <a:endParaRPr lang="hr-HR" dirty="0">
              <a:latin typeface="Engravers MT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>
              <a:latin typeface="Engravers MT" pitchFamily="18" charset="0"/>
            </a:endParaRPr>
          </a:p>
          <a:p>
            <a:r>
              <a:rPr lang="hr-HR" b="1" dirty="0" smtClean="0">
                <a:solidFill>
                  <a:schemeClr val="tx1"/>
                </a:solidFill>
                <a:latin typeface="Engravers MT" pitchFamily="18" charset="0"/>
              </a:rPr>
              <a:t>UVODNO</a:t>
            </a:r>
            <a:r>
              <a:rPr lang="hr-HR" b="1" dirty="0" smtClean="0">
                <a:latin typeface="Engravers MT" pitchFamily="18" charset="0"/>
              </a:rPr>
              <a:t>  </a:t>
            </a:r>
            <a:r>
              <a:rPr lang="hr-HR" b="1" dirty="0" smtClean="0">
                <a:solidFill>
                  <a:schemeClr val="tx1"/>
                </a:solidFill>
                <a:latin typeface="Engravers MT" pitchFamily="18" charset="0"/>
              </a:rPr>
              <a:t>PREDAVANJE</a:t>
            </a:r>
            <a:endParaRPr lang="hr-HR" b="1" dirty="0">
              <a:solidFill>
                <a:schemeClr val="tx1"/>
              </a:solidFill>
              <a:latin typeface="Engravers MT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ZNANSTVENE DISCIPLINE POMORSKE NAVIGACIJE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Terestrička navigacija</a:t>
            </a:r>
          </a:p>
          <a:p>
            <a:r>
              <a:rPr lang="hr-HR" sz="2800" dirty="0" smtClean="0"/>
              <a:t>Astronomska navigacija</a:t>
            </a:r>
          </a:p>
          <a:p>
            <a:r>
              <a:rPr lang="hr-HR" sz="2800" dirty="0" smtClean="0"/>
              <a:t>Elektronička navigacija</a:t>
            </a:r>
          </a:p>
          <a:p>
            <a:r>
              <a:rPr lang="hr-HR" sz="2800" dirty="0" smtClean="0"/>
              <a:t>Zbrojena navigacija</a:t>
            </a:r>
          </a:p>
          <a:p>
            <a:r>
              <a:rPr lang="hr-HR" sz="2800" dirty="0" smtClean="0"/>
              <a:t>Taktička navigacija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TERESTRIČKA NAVIGACIJA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Obuhvaća metode grafičkog i numeričkog rješavanja zadataka vođenja broda osmatranjem prirodnih i izgrađenih objekata na obali, moru i na dnu mora. Pored toga u terestričkoj navigaciji proučavaju se sredstva za vođenje broda, načine određivanja pravaca i udaljenosti, plovljenje u ograničenom prostoru, u području visokih geografskih širina, po rijekama i jezerima, itd.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ASTRONOMSKA NAVIGACIJA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Proučava metode određivanja pozicije broda i drugih navigacijskih elemenata osmatranjem nebeskih tijela.</a:t>
            </a:r>
          </a:p>
          <a:p>
            <a:r>
              <a:rPr lang="hr-HR" sz="2800" dirty="0" smtClean="0"/>
              <a:t>Za određivanje pozicije pomoću nebeskih tijela potrebno je znanje o kretanjima nebeskih tijela i razrada načina određivanja vremena, azimuta i drugih parametara potrebnih za rješavanja osnovnog zadatka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ELEKTRONIČKA NAVIGACIJA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Obuhvaća metode za određivanje pozicije i drugih navigacijskih elemenata korištenjem elektromagnetskih valova koji se registriraju elektronskim uređajima i instrumentima</a:t>
            </a:r>
          </a:p>
          <a:p>
            <a:r>
              <a:rPr lang="hr-HR" sz="2800" dirty="0" smtClean="0"/>
              <a:t>Prema sredstvima i principu rada dijeli se na:</a:t>
            </a:r>
          </a:p>
          <a:p>
            <a:pPr lvl="1"/>
            <a:r>
              <a:rPr lang="hr-HR" sz="2400" dirty="0" smtClean="0"/>
              <a:t>Radio</a:t>
            </a:r>
          </a:p>
          <a:p>
            <a:pPr lvl="1"/>
            <a:r>
              <a:rPr lang="hr-HR" sz="2400" dirty="0" smtClean="0"/>
              <a:t>Radarsku </a:t>
            </a:r>
          </a:p>
          <a:p>
            <a:pPr lvl="1"/>
            <a:r>
              <a:rPr lang="hr-HR" sz="2400" dirty="0" smtClean="0"/>
              <a:t>Hiperboličnu</a:t>
            </a:r>
          </a:p>
          <a:p>
            <a:pPr lvl="1"/>
            <a:r>
              <a:rPr lang="hr-HR" sz="2400" dirty="0" smtClean="0"/>
              <a:t>Satelitsku</a:t>
            </a:r>
          </a:p>
          <a:p>
            <a:pPr lvl="1">
              <a:buNone/>
            </a:pPr>
            <a:endParaRPr lang="hr-H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ZBROJENA NAVIGACIJA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Proučava metode kojima se pozicija broda određuje na osnovi podataka o kursu, brzini i vremenu i uzimajući u obzir poznate hidrometeorološke elemente koji utječu na plovljenje</a:t>
            </a:r>
          </a:p>
          <a:p>
            <a:r>
              <a:rPr lang="hr-HR" sz="2800" dirty="0" smtClean="0"/>
              <a:t>Zbrojena navigacija i njena sredstva se proučavaju u terestričkoj navigaciji i u sklopu inercijalne navigacije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TAKTIČKA NAVIGACIJA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Proučava zakonitosti o promjenama uzajamnih položaja dvaju ili više brodova koji se kreću</a:t>
            </a:r>
          </a:p>
          <a:p>
            <a:r>
              <a:rPr lang="hr-HR" sz="2800" dirty="0" smtClean="0"/>
              <a:t>Daje teorijske osnove i praktično rješenje zadataka taktičkog manevriranja</a:t>
            </a:r>
          </a:p>
          <a:p>
            <a:r>
              <a:rPr lang="hr-HR" sz="2800" dirty="0" smtClean="0"/>
              <a:t>Metodama taktičke navigacije rješavaju se i zadaci npr. izbjegavanje sudara na moru, prolaz na određenoj udaljenosti od drugog broda, itd.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PODJELA POMORSKE NAVIGACIJE S OBZIROM NA PODRUČJE PLOVLJENJA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Obalna </a:t>
            </a:r>
            <a:r>
              <a:rPr lang="hr-HR" sz="2800" dirty="0" smtClean="0"/>
              <a:t>(do 50 M od obale)</a:t>
            </a:r>
            <a:endParaRPr lang="hr-HR" sz="2800" dirty="0" smtClean="0">
              <a:solidFill>
                <a:srgbClr val="FF0000"/>
              </a:solidFill>
            </a:endParaRPr>
          </a:p>
          <a:p>
            <a:r>
              <a:rPr lang="hr-HR" sz="2800" dirty="0" smtClean="0">
                <a:solidFill>
                  <a:srgbClr val="FF0000"/>
                </a:solidFill>
              </a:rPr>
              <a:t>Oceanska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Polarna </a:t>
            </a:r>
            <a:r>
              <a:rPr lang="hr-HR" sz="2800" dirty="0" smtClean="0"/>
              <a:t>(iznad 66,5° N i S)</a:t>
            </a:r>
            <a:endParaRPr lang="hr-HR" sz="2800" dirty="0" smtClean="0">
              <a:solidFill>
                <a:srgbClr val="FF0000"/>
              </a:solidFill>
            </a:endParaRPr>
          </a:p>
          <a:p>
            <a:r>
              <a:rPr lang="hr-HR" sz="2800" dirty="0" smtClean="0"/>
              <a:t>Pri plovljenju obalnim područjem primjenjuje se terestrička i elektronska navigacija. Pri plovidbi na oceanu primjenjuje se elektronska, astronomska i zbrojena navigacija, a pri polarnoj navigaciji se koriste specifične metode i sredstva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NAVIGACIJSKA SREDSTVA I NAVIGACIJSKI SUSTAVI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Brodska navigacijska sredstva </a:t>
            </a:r>
            <a:r>
              <a:rPr lang="hr-HR" sz="2800" dirty="0" smtClean="0"/>
              <a:t>obuhvaćaju pribor, instrumente i tehnička sredstva za mjerenje navigacijskih parametara i drugih veličina i rješavanje zadataka vođenja broda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Navigacijski sustav </a:t>
            </a:r>
            <a:r>
              <a:rPr lang="hr-HR" sz="2800" dirty="0" smtClean="0"/>
              <a:t>predstavlja sredstva koja su objedinjena u sistemu tehničke međuzavisnosti brodskih uređaja van broda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Brodski navigacijski kompleks </a:t>
            </a:r>
            <a:r>
              <a:rPr lang="hr-HR" sz="2800" dirty="0" smtClean="0"/>
              <a:t>predstavlja objedinjenje tehničke međuzavisnosti autonomnih navigacijskih sredstava i brodskih primopredajnih uređaja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AUTONOMNA NAVIGACIJSKA SREDSTVA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Instrumenti za određivanje kutova (kompasi)</a:t>
            </a:r>
          </a:p>
          <a:p>
            <a:r>
              <a:rPr lang="hr-HR" sz="2800" dirty="0" smtClean="0"/>
              <a:t>Instrumenti i uređaji za mjerenje kutova (smjerna ploča, smjerni aparat, radar)</a:t>
            </a:r>
          </a:p>
          <a:p>
            <a:r>
              <a:rPr lang="hr-HR" sz="2800" dirty="0" smtClean="0"/>
              <a:t>Instrumenti za mjerenje brzine i prevaljenog puta (brzinomjeri)</a:t>
            </a:r>
          </a:p>
          <a:p>
            <a:r>
              <a:rPr lang="hr-HR" sz="2800" dirty="0" smtClean="0"/>
              <a:t>Instrumenti i uređaji za mjerenje udaljenosti (radari, daljinomjeri)</a:t>
            </a:r>
          </a:p>
          <a:p>
            <a:r>
              <a:rPr lang="hr-HR" sz="2800" dirty="0" smtClean="0"/>
              <a:t>Instrumenti za mjerenje dubina (dubinomjeri)</a:t>
            </a:r>
          </a:p>
          <a:p>
            <a:r>
              <a:rPr lang="hr-HR" sz="2800" dirty="0" smtClean="0"/>
              <a:t>Instrumenti za mjerenje vremena (kronometri,satovi)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AUTONOMNA NAVIGACIJSKA SREDSTVA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Tehnička sredstva za vođenje zbrojene navigacije (zbirni stol, računala, inercijalni uređaj)</a:t>
            </a:r>
          </a:p>
          <a:p>
            <a:r>
              <a:rPr lang="hr-HR" sz="2800" dirty="0" smtClean="0"/>
              <a:t>Pomagala s podacima o području plovljenja (pomorske karte, navigacijski priručnici)</a:t>
            </a:r>
          </a:p>
          <a:p>
            <a:r>
              <a:rPr lang="hr-HR" sz="2800" dirty="0" smtClean="0"/>
              <a:t>Navigacijski pribor (navigacijski trokut, šestar…)</a:t>
            </a:r>
          </a:p>
          <a:p>
            <a:r>
              <a:rPr lang="hr-HR" sz="2800" dirty="0" smtClean="0"/>
              <a:t>Hidrometeorološki pribor (barometar, termometar, anemometar, psihrometar, itd.)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POMORSKA NAVIGACIJA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 err="1"/>
              <a:t>l</a:t>
            </a:r>
            <a:r>
              <a:rPr lang="hr-HR" sz="2800" dirty="0" err="1" smtClean="0"/>
              <a:t>at.</a:t>
            </a:r>
            <a:r>
              <a:rPr lang="hr-HR" sz="2800" dirty="0" err="1" smtClean="0">
                <a:solidFill>
                  <a:srgbClr val="FF0000"/>
                </a:solidFill>
              </a:rPr>
              <a:t>navis</a:t>
            </a:r>
            <a:r>
              <a:rPr lang="hr-HR" sz="2800" dirty="0" smtClean="0"/>
              <a:t>=brod</a:t>
            </a:r>
            <a:r>
              <a:rPr lang="hr-HR" sz="2800" smtClean="0"/>
              <a:t>, </a:t>
            </a:r>
            <a:r>
              <a:rPr lang="hr-HR" sz="2800" smtClean="0">
                <a:solidFill>
                  <a:srgbClr val="FF0000"/>
                </a:solidFill>
              </a:rPr>
              <a:t>agere</a:t>
            </a:r>
            <a:r>
              <a:rPr lang="hr-HR" sz="2800" smtClean="0"/>
              <a:t>=voditi</a:t>
            </a:r>
            <a:endParaRPr lang="hr-HR" sz="2800" dirty="0" smtClean="0"/>
          </a:p>
          <a:p>
            <a:r>
              <a:rPr lang="hr-HR" sz="2800" dirty="0" smtClean="0">
                <a:solidFill>
                  <a:srgbClr val="FF0000"/>
                </a:solidFill>
              </a:rPr>
              <a:t>Znanost i vještina vođenja broda </a:t>
            </a:r>
            <a:r>
              <a:rPr lang="hr-HR" sz="2800" dirty="0" smtClean="0"/>
              <a:t>odnosno plovnog objekta najpovoljnijim i najsigurnijim putem od jedne polazne do druge dolazne pozicije na Zemlji. Teorija navigacije temelji se na osnovnim zakonima matematike, fizike, geodezije, astronomije, elektrotehnike i nekih drugih znanstvenih disciplina (hidrografije, kartografije, meteorologije itd.)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NAVIGACIJSKI SUSTAVI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Navigacijski sustavi su:</a:t>
            </a:r>
          </a:p>
          <a:p>
            <a:pPr lvl="1"/>
            <a:r>
              <a:rPr lang="hr-HR" sz="2400" dirty="0" smtClean="0"/>
              <a:t>Radio – navigacijski sustavi (radio – goniometar)</a:t>
            </a:r>
          </a:p>
          <a:p>
            <a:pPr lvl="1"/>
            <a:r>
              <a:rPr lang="hr-HR" sz="2400" dirty="0" smtClean="0"/>
              <a:t>Hiperbolički navigacijski sustavi (Loran, Decca, Omega…)</a:t>
            </a:r>
          </a:p>
          <a:p>
            <a:pPr lvl="1"/>
            <a:r>
              <a:rPr lang="hr-HR" sz="2400" dirty="0" smtClean="0"/>
              <a:t>Satelitski navigacijski sustavi (Transit, Navstar</a:t>
            </a:r>
            <a:r>
              <a:rPr lang="hr-HR" sz="2400" dirty="0"/>
              <a:t> </a:t>
            </a:r>
            <a:r>
              <a:rPr lang="hr-HR" sz="2400" dirty="0" smtClean="0"/>
              <a:t>– GPS)</a:t>
            </a:r>
          </a:p>
          <a:p>
            <a:pPr lvl="1"/>
            <a:r>
              <a:rPr lang="hr-HR" sz="2400" dirty="0" smtClean="0"/>
              <a:t>Podvodno – akustički navigacijski sustavi</a:t>
            </a:r>
          </a:p>
          <a:p>
            <a:pPr lvl="1"/>
            <a:r>
              <a:rPr lang="hr-HR" sz="2400" dirty="0" smtClean="0"/>
              <a:t>Integrirani navigacijski sustavi</a:t>
            </a:r>
          </a:p>
          <a:p>
            <a:r>
              <a:rPr lang="hr-HR" sz="2800" dirty="0" smtClean="0"/>
              <a:t>Po principu rada suvremena navigacijska sredstva su: mehanička, žiroskopska, magnetska, elektromagnetska, hidraulična, elektronska, inercijalna, optička, infracrvena i laserska.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NAVIGACIJSKA PODRŠK</a:t>
            </a:r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Kompleks mjera i postupaka neophodnih za osiguranje odgovarajućih uvjeta za što </a:t>
            </a:r>
            <a:r>
              <a:rPr lang="hr-HR" sz="2800" dirty="0" smtClean="0">
                <a:solidFill>
                  <a:srgbClr val="FF0000"/>
                </a:solidFill>
              </a:rPr>
              <a:t>točnije i brže rješavanje zadataka</a:t>
            </a:r>
            <a:r>
              <a:rPr lang="hr-HR" sz="2800" dirty="0" smtClean="0"/>
              <a:t> vođenja broda koje izvršavaju organizacije i ustanove na kopnu.</a:t>
            </a:r>
          </a:p>
          <a:p>
            <a:r>
              <a:rPr lang="hr-HR" sz="2800" dirty="0" smtClean="0"/>
              <a:t>Navigacijska podrška obuhvaća:</a:t>
            </a:r>
          </a:p>
          <a:p>
            <a:pPr lvl="1"/>
            <a:r>
              <a:rPr lang="hr-HR" sz="2400" dirty="0" smtClean="0"/>
              <a:t>Izradu i izdavanje pomorskih karata i uputstava za plovidbu</a:t>
            </a:r>
          </a:p>
          <a:p>
            <a:pPr lvl="1"/>
            <a:r>
              <a:rPr lang="hr-HR" sz="2400" dirty="0" smtClean="0"/>
              <a:t>Davanje informacija o promjenama navigacijsko-hidrografskih i hidro-meteoroloških uvjeta plovljenja</a:t>
            </a:r>
          </a:p>
          <a:p>
            <a:pPr lvl="1"/>
            <a:r>
              <a:rPr lang="hr-HR" sz="2400" dirty="0" smtClean="0"/>
              <a:t>Davanje signala točnog vremena</a:t>
            </a:r>
          </a:p>
          <a:p>
            <a:pPr lvl="1"/>
            <a:r>
              <a:rPr lang="hr-HR" sz="2400" dirty="0" smtClean="0"/>
              <a:t>Izdavanje navigacijskih publikacija</a:t>
            </a:r>
          </a:p>
          <a:p>
            <a:pPr lvl="1"/>
            <a:r>
              <a:rPr lang="hr-HR" sz="2400" dirty="0" smtClean="0"/>
              <a:t>Označavanje plovnih puteva (balisaža)</a:t>
            </a:r>
          </a:p>
          <a:p>
            <a:pPr lvl="1"/>
            <a:r>
              <a:rPr lang="hr-HR" sz="2400" dirty="0" smtClean="0"/>
              <a:t>Opremanje brodova tehničkim i drugim sredstvima za sigurno vođenje brodova i slično</a:t>
            </a:r>
          </a:p>
          <a:p>
            <a:pPr lvl="1"/>
            <a:endParaRPr lang="hr-H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OBLIK I VELIČINA ZEMLJE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U 4. st.p.n.e. Zemlja se definira kao </a:t>
            </a:r>
            <a:r>
              <a:rPr lang="hr-HR" sz="2800" dirty="0" smtClean="0">
                <a:solidFill>
                  <a:srgbClr val="FF0000"/>
                </a:solidFill>
              </a:rPr>
              <a:t>kugla</a:t>
            </a:r>
          </a:p>
          <a:p>
            <a:r>
              <a:rPr lang="hr-HR" sz="2800" dirty="0" smtClean="0"/>
              <a:t>U drugoj aproksimaciji u 18. st. Zemlja se definira kao </a:t>
            </a:r>
            <a:r>
              <a:rPr lang="hr-HR" sz="2800" dirty="0" smtClean="0">
                <a:solidFill>
                  <a:srgbClr val="FF0000"/>
                </a:solidFill>
              </a:rPr>
              <a:t>rotacijski elipsoid </a:t>
            </a:r>
            <a:r>
              <a:rPr lang="hr-HR" sz="2800" dirty="0" smtClean="0"/>
              <a:t>ili </a:t>
            </a:r>
            <a:r>
              <a:rPr lang="hr-HR" sz="2800" dirty="0" smtClean="0">
                <a:solidFill>
                  <a:srgbClr val="FF0000"/>
                </a:solidFill>
              </a:rPr>
              <a:t>sferoid</a:t>
            </a:r>
          </a:p>
          <a:p>
            <a:r>
              <a:rPr lang="hr-HR" sz="2800" dirty="0" smtClean="0"/>
              <a:t>Treća aproksimacija Zemlja je </a:t>
            </a:r>
            <a:r>
              <a:rPr lang="hr-HR" sz="2800" dirty="0" err="1" smtClean="0">
                <a:solidFill>
                  <a:srgbClr val="FF0000"/>
                </a:solidFill>
              </a:rPr>
              <a:t>troosni</a:t>
            </a:r>
            <a:r>
              <a:rPr lang="hr-HR" sz="2800" dirty="0" smtClean="0">
                <a:solidFill>
                  <a:srgbClr val="FF0000"/>
                </a:solidFill>
              </a:rPr>
              <a:t> elipsoid</a:t>
            </a:r>
          </a:p>
          <a:p>
            <a:r>
              <a:rPr lang="hr-HR" sz="2800" dirty="0" smtClean="0"/>
              <a:t>Četvrta aproksimacija Zemlja je </a:t>
            </a:r>
            <a:r>
              <a:rPr lang="hr-HR" sz="2800" dirty="0" err="1" smtClean="0">
                <a:solidFill>
                  <a:srgbClr val="FF0000"/>
                </a:solidFill>
              </a:rPr>
              <a:t>apioid</a:t>
            </a:r>
            <a:r>
              <a:rPr lang="hr-HR" sz="2800" dirty="0" smtClean="0"/>
              <a:t>, no kako ni ta aproksimacija ne odgovara stvarnom izgledu Zemlje, usvojen je novi naziv </a:t>
            </a:r>
            <a:r>
              <a:rPr lang="hr-HR" sz="2800" dirty="0" err="1" smtClean="0">
                <a:solidFill>
                  <a:srgbClr val="FF0000"/>
                </a:solidFill>
              </a:rPr>
              <a:t>geoid</a:t>
            </a:r>
            <a:r>
              <a:rPr lang="hr-HR" sz="2800" dirty="0" smtClean="0">
                <a:solidFill>
                  <a:srgbClr val="FF0000"/>
                </a:solidFill>
              </a:rPr>
              <a:t>- </a:t>
            </a:r>
            <a:r>
              <a:rPr lang="hr-HR" sz="2800" smtClean="0"/>
              <a:t>peta aproksimacija</a:t>
            </a:r>
            <a:endParaRPr lang="hr-HR" sz="2800" dirty="0" smtClean="0">
              <a:solidFill>
                <a:srgbClr val="FF0000"/>
              </a:solidFill>
            </a:endParaRPr>
          </a:p>
          <a:p>
            <a:r>
              <a:rPr lang="hr-HR" sz="2800" dirty="0" err="1" smtClean="0">
                <a:solidFill>
                  <a:srgbClr val="FF0000"/>
                </a:solidFill>
              </a:rPr>
              <a:t>Geoid</a:t>
            </a:r>
            <a:r>
              <a:rPr lang="hr-HR" sz="2800" dirty="0" smtClean="0"/>
              <a:t> se matematički točno ne može prikazati već se određuje velikim brojem složenih mjerenja</a:t>
            </a:r>
          </a:p>
          <a:p>
            <a:pPr>
              <a:buNone/>
            </a:pPr>
            <a:endParaRPr lang="hr-HR" sz="2800" dirty="0" smtClean="0"/>
          </a:p>
          <a:p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KO0ORDINATNI SUSTAVI I KOORDINATE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Koordinatni sustavi - koordinate</a:t>
            </a:r>
          </a:p>
          <a:p>
            <a:pPr marL="514350" indent="-514350">
              <a:buAutoNum type="arabicPeriod"/>
            </a:pPr>
            <a:r>
              <a:rPr lang="hr-HR" sz="2800" b="1" dirty="0" smtClean="0"/>
              <a:t>Geografski koordinatni sustav </a:t>
            </a:r>
            <a:r>
              <a:rPr lang="hr-HR" sz="2800" dirty="0" smtClean="0"/>
              <a:t>( ravnina </a:t>
            </a:r>
            <a:r>
              <a:rPr lang="hr-HR" sz="2800" b="1" dirty="0" smtClean="0"/>
              <a:t>Ekvatora</a:t>
            </a:r>
            <a:r>
              <a:rPr lang="hr-HR" sz="2800" dirty="0" smtClean="0"/>
              <a:t>, ravnina </a:t>
            </a:r>
            <a:r>
              <a:rPr lang="hr-HR" sz="2800" b="1" dirty="0" smtClean="0"/>
              <a:t>Početnog meridijana</a:t>
            </a:r>
            <a:r>
              <a:rPr lang="hr-HR" sz="2800" dirty="0" smtClean="0"/>
              <a:t>) 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– </a:t>
            </a:r>
            <a:r>
              <a:rPr lang="hr-HR" sz="2800" b="1" dirty="0" smtClean="0"/>
              <a:t>kutne koordinate </a:t>
            </a:r>
            <a:r>
              <a:rPr lang="hr-HR" sz="2800" dirty="0" smtClean="0"/>
              <a:t>–  </a:t>
            </a:r>
            <a:r>
              <a:rPr lang="hr-HR" sz="2800" dirty="0" smtClean="0">
                <a:sym typeface="Symbol" panose="05050102010706020507" pitchFamily="18" charset="2"/>
              </a:rPr>
              <a:t>geografska širina , geografska </a:t>
            </a:r>
          </a:p>
          <a:p>
            <a:pPr marL="0" indent="0">
              <a:buNone/>
            </a:pPr>
            <a:r>
              <a:rPr lang="hr-HR" sz="2800" dirty="0">
                <a:sym typeface="Symbol" panose="05050102010706020507" pitchFamily="18" charset="2"/>
              </a:rPr>
              <a:t> </a:t>
            </a:r>
            <a:r>
              <a:rPr lang="hr-HR" sz="2800" dirty="0" smtClean="0">
                <a:sym typeface="Symbol" panose="05050102010706020507" pitchFamily="18" charset="2"/>
              </a:rPr>
              <a:t>      duljina (</a:t>
            </a:r>
            <a:r>
              <a:rPr lang="hr-HR" sz="2800" b="1" dirty="0" smtClean="0">
                <a:sym typeface="Symbol" panose="05050102010706020507" pitchFamily="18" charset="2"/>
              </a:rPr>
              <a:t> , </a:t>
            </a:r>
            <a:r>
              <a:rPr lang="hr-HR" sz="2800" dirty="0" smtClean="0">
                <a:sym typeface="Symbol" panose="05050102010706020507" pitchFamily="18" charset="2"/>
              </a:rPr>
              <a:t>). 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b="1" dirty="0" smtClean="0"/>
              <a:t>2. Cartesiusov koordinatni sustav </a:t>
            </a:r>
            <a:r>
              <a:rPr lang="hr-HR" sz="2800" dirty="0" smtClean="0"/>
              <a:t>( os </a:t>
            </a:r>
            <a:r>
              <a:rPr lang="hr-HR" sz="2800" b="1" dirty="0" smtClean="0"/>
              <a:t>x , </a:t>
            </a:r>
            <a:r>
              <a:rPr lang="hr-HR" sz="2800" dirty="0" smtClean="0"/>
              <a:t>os </a:t>
            </a:r>
            <a:r>
              <a:rPr lang="hr-HR" sz="2800" b="1" dirty="0" smtClean="0"/>
              <a:t>y , </a:t>
            </a:r>
            <a:r>
              <a:rPr lang="hr-HR" sz="2800" dirty="0" smtClean="0"/>
              <a:t>os </a:t>
            </a:r>
            <a:r>
              <a:rPr lang="hr-HR" sz="2800" b="1" dirty="0" smtClean="0"/>
              <a:t>z </a:t>
            </a:r>
            <a:r>
              <a:rPr lang="hr-HR" sz="2800" dirty="0" smtClean="0"/>
              <a:t>)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– </a:t>
            </a:r>
            <a:r>
              <a:rPr lang="hr-HR" sz="2800" b="1" dirty="0" smtClean="0"/>
              <a:t>duljinske koordinate </a:t>
            </a:r>
            <a:r>
              <a:rPr lang="hr-HR" sz="2800" dirty="0" smtClean="0"/>
              <a:t>- apscisa </a:t>
            </a:r>
            <a:r>
              <a:rPr lang="hr-HR" sz="2800" b="1" dirty="0" smtClean="0"/>
              <a:t> , </a:t>
            </a:r>
            <a:r>
              <a:rPr lang="hr-HR" sz="2800" dirty="0" smtClean="0"/>
              <a:t>ordinata </a:t>
            </a:r>
            <a:r>
              <a:rPr lang="hr-HR" sz="2800" b="1" dirty="0" smtClean="0"/>
              <a:t> , </a:t>
            </a:r>
          </a:p>
          <a:p>
            <a:pPr marL="0" indent="0">
              <a:buNone/>
            </a:pPr>
            <a:r>
              <a:rPr lang="hr-HR" sz="2800" b="1" dirty="0"/>
              <a:t> </a:t>
            </a:r>
            <a:r>
              <a:rPr lang="hr-HR" sz="2800" b="1" dirty="0" smtClean="0"/>
              <a:t>      </a:t>
            </a:r>
            <a:r>
              <a:rPr lang="hr-HR" sz="2800" dirty="0" smtClean="0"/>
              <a:t>aplikata </a:t>
            </a:r>
            <a:r>
              <a:rPr lang="hr-HR" sz="2800" b="1" dirty="0" smtClean="0"/>
              <a:t>–   ( X , Y , Z )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6208853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021" t="12926" r="26093"/>
          <a:stretch>
            <a:fillRect/>
          </a:stretch>
        </p:blipFill>
        <p:spPr>
          <a:xfrm>
            <a:off x="395536" y="319595"/>
            <a:ext cx="8496944" cy="63531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352" t="12518" r="24988"/>
          <a:stretch>
            <a:fillRect/>
          </a:stretch>
        </p:blipFill>
        <p:spPr>
          <a:xfrm>
            <a:off x="467544" y="186431"/>
            <a:ext cx="8352928" cy="643165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021" t="13130" r="25208"/>
          <a:stretch>
            <a:fillRect/>
          </a:stretch>
        </p:blipFill>
        <p:spPr>
          <a:xfrm>
            <a:off x="539552" y="221942"/>
            <a:ext cx="8280920" cy="619572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ELEMENTI ZEMLJE KAO KUGLE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Kako su odstupanja oblika Zemlje od oblika kugle(</a:t>
            </a:r>
            <a:r>
              <a:rPr lang="hr-HR" sz="2800" dirty="0" err="1" smtClean="0"/>
              <a:t>cca</a:t>
            </a:r>
            <a:r>
              <a:rPr lang="hr-HR" sz="2800" dirty="0" smtClean="0"/>
              <a:t> 0,14%) za većinu navigacijskih proračuna zanemariva, Zemlja se u navigaciji obično smatra </a:t>
            </a:r>
            <a:r>
              <a:rPr lang="hr-HR" sz="2800" dirty="0" smtClean="0">
                <a:solidFill>
                  <a:srgbClr val="FF0000"/>
                </a:solidFill>
              </a:rPr>
              <a:t>kuglom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Kugla</a:t>
            </a:r>
            <a:r>
              <a:rPr lang="hr-HR" sz="2800" dirty="0" smtClean="0"/>
              <a:t> je tijelo čije su sve točke na njenoj površini jednako udaljene od središta S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Os Zemlje </a:t>
            </a:r>
            <a:r>
              <a:rPr lang="hr-HR" sz="2800" dirty="0" smtClean="0"/>
              <a:t>je zamišljeni dijametar (PnPs) oko kojeg se okreće Zemlja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Zemaljski polovi </a:t>
            </a:r>
            <a:r>
              <a:rPr lang="hr-HR" sz="2800" dirty="0" smtClean="0"/>
              <a:t>(Pn-sjeverni, Pn-južni) su krajnje točke Zemaljske osi. Sjevernim polom se naziva onaj s kojeg se Zemljina rotacija promatra suprotno kretanju kazaljke na satu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ELEMENTI ZEMLJE KAO KUGLE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Glavna</a:t>
            </a:r>
            <a:r>
              <a:rPr lang="hr-HR" sz="2800" dirty="0" smtClean="0"/>
              <a:t> </a:t>
            </a:r>
            <a:r>
              <a:rPr lang="hr-HR" sz="2800" dirty="0" smtClean="0">
                <a:solidFill>
                  <a:srgbClr val="FF0000"/>
                </a:solidFill>
              </a:rPr>
              <a:t>kružnica</a:t>
            </a:r>
            <a:r>
              <a:rPr lang="hr-HR" sz="2800" dirty="0" smtClean="0"/>
              <a:t> nastaje presjekom kugline plohe s ravninom koja prolazi kroz središte kugle i dijeli je na dva jednaka dijela – </a:t>
            </a:r>
            <a:r>
              <a:rPr lang="hr-HR" sz="2800" dirty="0" smtClean="0">
                <a:solidFill>
                  <a:srgbClr val="FF0000"/>
                </a:solidFill>
              </a:rPr>
              <a:t>hemisfere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Sporedna kružnica </a:t>
            </a:r>
            <a:r>
              <a:rPr lang="hr-HR" sz="2800" dirty="0" smtClean="0"/>
              <a:t>nastaje presjekom kugline plohe s ravninom koja ne prolazi kroz središte kugle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Ekvator</a:t>
            </a:r>
            <a:r>
              <a:rPr lang="hr-HR" sz="2800" dirty="0" smtClean="0"/>
              <a:t> je glavna kružnica čija je ravnina okomita na Zemaljsku os i dijeli Zemlju na sjevernu i južnu hemisferu. Sve točke ekvatora su jednako udaljene od oba pola za iznos od 90°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ELEMENTI ZEMLJE KAO KUGLE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Paralele</a:t>
            </a:r>
            <a:r>
              <a:rPr lang="hr-HR" sz="2800" dirty="0" smtClean="0"/>
              <a:t> ili </a:t>
            </a:r>
            <a:r>
              <a:rPr lang="hr-HR" sz="2800" dirty="0" smtClean="0">
                <a:solidFill>
                  <a:srgbClr val="FF0000"/>
                </a:solidFill>
              </a:rPr>
              <a:t>usporednici</a:t>
            </a:r>
            <a:r>
              <a:rPr lang="hr-HR" sz="2800" dirty="0" smtClean="0"/>
              <a:t> su sporedne kružnice čije su ravnine paralelne ravnini ekvatora, a time okomite i na Zemaljsku os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Meridijani</a:t>
            </a:r>
            <a:r>
              <a:rPr lang="hr-HR" sz="2800" dirty="0" smtClean="0"/>
              <a:t> ili </a:t>
            </a:r>
            <a:r>
              <a:rPr lang="hr-HR" sz="2800" dirty="0" smtClean="0">
                <a:solidFill>
                  <a:srgbClr val="FF0000"/>
                </a:solidFill>
              </a:rPr>
              <a:t>podnevnici</a:t>
            </a:r>
            <a:r>
              <a:rPr lang="hr-HR" sz="2800" dirty="0" smtClean="0"/>
              <a:t> su glavne kružnice koje prolaze kroz Zemljine polove. U ravnini meridijana leži Zemaljska os, a ravnina meridijana okomita je na ravninu ekvatora i ravninu paralela</a:t>
            </a:r>
          </a:p>
          <a:p>
            <a:r>
              <a:rPr lang="hr-HR" sz="2800" dirty="0" smtClean="0"/>
              <a:t>Meridijan koji prolazi kroz stari opservatorij u </a:t>
            </a:r>
            <a:r>
              <a:rPr lang="hr-HR" sz="2800" dirty="0" err="1" smtClean="0"/>
              <a:t>Greenwechu</a:t>
            </a:r>
            <a:r>
              <a:rPr lang="hr-HR" sz="2800" dirty="0" smtClean="0"/>
              <a:t> kraj Londona je 1874. godine usvojen za </a:t>
            </a:r>
            <a:r>
              <a:rPr lang="hr-HR" sz="2800" dirty="0" smtClean="0">
                <a:solidFill>
                  <a:srgbClr val="FF0000"/>
                </a:solidFill>
              </a:rPr>
              <a:t>nulti</a:t>
            </a:r>
            <a:r>
              <a:rPr lang="hr-HR" sz="2800" dirty="0" smtClean="0"/>
              <a:t> ili </a:t>
            </a:r>
            <a:r>
              <a:rPr lang="hr-HR" sz="2800" dirty="0" smtClean="0">
                <a:solidFill>
                  <a:srgbClr val="FF0000"/>
                </a:solidFill>
              </a:rPr>
              <a:t>početni meridijan </a:t>
            </a:r>
            <a:r>
              <a:rPr lang="hr-HR" sz="2800" dirty="0" smtClean="0"/>
              <a:t>na međunarodnoj konferenciji u Washingtonu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atin typeface="+mn-lt"/>
              </a:rPr>
              <a:t>POMORSKA</a:t>
            </a:r>
            <a:r>
              <a:rPr lang="hr-HR" b="1" dirty="0" smtClean="0">
                <a:latin typeface="Engravers MT" pitchFamily="18" charset="0"/>
              </a:rPr>
              <a:t> </a:t>
            </a:r>
            <a:r>
              <a:rPr lang="hr-HR" b="1" dirty="0" smtClean="0"/>
              <a:t>NAVIGACIJA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Osnovni zadatak</a:t>
            </a:r>
            <a:r>
              <a:rPr lang="hr-HR" sz="2800" dirty="0" smtClean="0">
                <a:sym typeface="Wingdings" pitchFamily="2" charset="2"/>
              </a:rPr>
              <a:t> </a:t>
            </a:r>
            <a:r>
              <a:rPr lang="hr-HR" sz="2800" dirty="0" smtClean="0">
                <a:solidFill>
                  <a:srgbClr val="FF0000"/>
                </a:solidFill>
                <a:sym typeface="Wingdings" pitchFamily="2" charset="2"/>
              </a:rPr>
              <a:t>sigurno i vremenski ograničeno vođenje broda s jedne na drugu poziciju</a:t>
            </a:r>
          </a:p>
          <a:p>
            <a:r>
              <a:rPr lang="hr-HR" sz="2800" dirty="0" smtClean="0">
                <a:sym typeface="Wingdings" pitchFamily="2" charset="2"/>
              </a:rPr>
              <a:t>Osnovni zadaci suvremene navigacije:</a:t>
            </a:r>
          </a:p>
          <a:p>
            <a:pPr lvl="1"/>
            <a:r>
              <a:rPr lang="hr-HR" sz="2400" dirty="0" smtClean="0">
                <a:solidFill>
                  <a:srgbClr val="FF0000"/>
                </a:solidFill>
                <a:sym typeface="Wingdings" pitchFamily="2" charset="2"/>
              </a:rPr>
              <a:t>Izbor rute </a:t>
            </a:r>
            <a:r>
              <a:rPr lang="hr-HR" sz="2400" dirty="0" smtClean="0">
                <a:sym typeface="Wingdings" pitchFamily="2" charset="2"/>
              </a:rPr>
              <a:t>plovljenja i njeno raščlanjivanje po vremenu</a:t>
            </a:r>
          </a:p>
          <a:p>
            <a:pPr lvl="1"/>
            <a:r>
              <a:rPr lang="hr-HR" sz="2400" dirty="0" smtClean="0">
                <a:solidFill>
                  <a:srgbClr val="FF0000"/>
                </a:solidFill>
                <a:sym typeface="Wingdings" pitchFamily="2" charset="2"/>
              </a:rPr>
              <a:t>Upravljanje brodom </a:t>
            </a:r>
            <a:r>
              <a:rPr lang="hr-HR" sz="2400" dirty="0" smtClean="0">
                <a:sym typeface="Wingdings" pitchFamily="2" charset="2"/>
              </a:rPr>
              <a:t>po izabranoj ruti</a:t>
            </a:r>
          </a:p>
          <a:p>
            <a:pPr lvl="1"/>
            <a:r>
              <a:rPr lang="hr-HR" sz="2400" dirty="0" smtClean="0">
                <a:solidFill>
                  <a:srgbClr val="FF0000"/>
                </a:solidFill>
                <a:sym typeface="Wingdings" pitchFamily="2" charset="2"/>
              </a:rPr>
              <a:t>Izmjene elemenata kretanja </a:t>
            </a:r>
            <a:r>
              <a:rPr lang="hr-HR" sz="2400" dirty="0" smtClean="0">
                <a:sym typeface="Wingdings" pitchFamily="2" charset="2"/>
              </a:rPr>
              <a:t>s obzirom na stvarno kretanje u određenim uvjetima</a:t>
            </a:r>
          </a:p>
          <a:p>
            <a:pPr lvl="1"/>
            <a:r>
              <a:rPr lang="hr-HR" sz="2400" dirty="0" smtClean="0">
                <a:solidFill>
                  <a:srgbClr val="FF0000"/>
                </a:solidFill>
                <a:sym typeface="Wingdings" pitchFamily="2" charset="2"/>
              </a:rPr>
              <a:t>Kontrolu točnosti </a:t>
            </a:r>
            <a:r>
              <a:rPr lang="hr-HR" sz="2400" dirty="0" smtClean="0">
                <a:sym typeface="Wingdings" pitchFamily="2" charset="2"/>
              </a:rPr>
              <a:t>i sigurnosti kretanja broda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ELEMENTI ZEMLJE KAO KUGLE</a:t>
            </a:r>
            <a:endParaRPr lang="hr-HR" b="1" dirty="0"/>
          </a:p>
        </p:txBody>
      </p:sp>
      <p:pic>
        <p:nvPicPr>
          <p:cNvPr id="6" name="Rezervirano mjesto sadržaja 5" descr="YXCVBN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8568952" cy="374441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APSOLUTNE KOORDINATE</a:t>
            </a:r>
            <a:endParaRPr lang="hr-HR" b="1" dirty="0"/>
          </a:p>
        </p:txBody>
      </p:sp>
      <p:pic>
        <p:nvPicPr>
          <p:cNvPr id="4" name="Rezervirano mjesto sadržaja 3" descr="qwertzu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700808"/>
            <a:ext cx="4536504" cy="445151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APSOLUTNE KOORDINATE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2800" dirty="0" smtClean="0"/>
              <a:t>Položaj neke točke na površini zemlje određen je </a:t>
            </a:r>
            <a:r>
              <a:rPr lang="hr-HR" sz="2800" dirty="0" smtClean="0">
                <a:solidFill>
                  <a:srgbClr val="FF0000"/>
                </a:solidFill>
              </a:rPr>
              <a:t>trima geografskim koordinatama</a:t>
            </a:r>
            <a:r>
              <a:rPr lang="hr-HR" sz="2800" dirty="0" smtClean="0"/>
              <a:t>: </a:t>
            </a:r>
            <a:r>
              <a:rPr lang="hr-HR" sz="2800" dirty="0" smtClean="0">
                <a:solidFill>
                  <a:srgbClr val="FF0000"/>
                </a:solidFill>
              </a:rPr>
              <a:t>geografskom širinom</a:t>
            </a:r>
            <a:r>
              <a:rPr lang="hr-HR" sz="2800" dirty="0" smtClean="0"/>
              <a:t>, </a:t>
            </a:r>
            <a:r>
              <a:rPr lang="hr-HR" sz="2800" dirty="0" smtClean="0">
                <a:solidFill>
                  <a:srgbClr val="FF0000"/>
                </a:solidFill>
              </a:rPr>
              <a:t>geografskom dužinom </a:t>
            </a:r>
            <a:r>
              <a:rPr lang="hr-HR" sz="2800" dirty="0" smtClean="0"/>
              <a:t>i </a:t>
            </a:r>
            <a:r>
              <a:rPr lang="hr-HR" sz="2800" dirty="0" smtClean="0">
                <a:solidFill>
                  <a:srgbClr val="FF0000"/>
                </a:solidFill>
              </a:rPr>
              <a:t>nadmorskom visinom</a:t>
            </a:r>
            <a:r>
              <a:rPr lang="hr-HR" sz="2800" dirty="0" smtClean="0"/>
              <a:t> – geografski koordinatni sustav (mjere su </a:t>
            </a:r>
            <a:r>
              <a:rPr lang="hr-HR" sz="2800" u="sng" dirty="0" smtClean="0"/>
              <a:t>kutovi</a:t>
            </a:r>
            <a:r>
              <a:rPr lang="hr-HR" sz="2800" dirty="0" smtClean="0"/>
              <a:t>)</a:t>
            </a:r>
          </a:p>
          <a:p>
            <a:r>
              <a:rPr lang="hr-HR" sz="2800" dirty="0" smtClean="0"/>
              <a:t>Položaj neke točke na površini zemlje određen je </a:t>
            </a:r>
            <a:r>
              <a:rPr lang="hr-HR" sz="2800" dirty="0" smtClean="0">
                <a:solidFill>
                  <a:srgbClr val="FF0000"/>
                </a:solidFill>
              </a:rPr>
              <a:t>trima </a:t>
            </a:r>
            <a:r>
              <a:rPr lang="hr-HR" sz="2800" dirty="0" err="1" smtClean="0">
                <a:solidFill>
                  <a:srgbClr val="FF0000"/>
                </a:solidFill>
              </a:rPr>
              <a:t>Cartesiusovim</a:t>
            </a:r>
            <a:r>
              <a:rPr lang="hr-HR" sz="2800" dirty="0" smtClean="0">
                <a:solidFill>
                  <a:srgbClr val="FF0000"/>
                </a:solidFill>
              </a:rPr>
              <a:t> koordinatama: apscisa (x), ordinata (y) i aplikata (z) – </a:t>
            </a:r>
            <a:r>
              <a:rPr lang="hr-HR" sz="2800" dirty="0" smtClean="0"/>
              <a:t>pravokutni koordinatni sustav (mjere su </a:t>
            </a:r>
            <a:r>
              <a:rPr lang="hr-HR" sz="2800" u="sng" dirty="0" smtClean="0"/>
              <a:t>udaljenosti</a:t>
            </a:r>
            <a:r>
              <a:rPr lang="hr-HR" sz="2800" dirty="0" smtClean="0"/>
              <a:t>)</a:t>
            </a:r>
          </a:p>
          <a:p>
            <a:endParaRPr lang="hr-HR" sz="2800" dirty="0" smtClean="0">
              <a:solidFill>
                <a:srgbClr val="FF0000"/>
              </a:solidFill>
            </a:endParaRPr>
          </a:p>
          <a:p>
            <a:r>
              <a:rPr lang="hr-HR" sz="2800" dirty="0" smtClean="0">
                <a:solidFill>
                  <a:srgbClr val="FF0000"/>
                </a:solidFill>
              </a:rPr>
              <a:t>Geografska širina (</a:t>
            </a:r>
            <a:r>
              <a:rPr lang="el-GR" sz="2800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lang="hr-HR" sz="2800" dirty="0" smtClean="0">
                <a:solidFill>
                  <a:srgbClr val="FF0000"/>
                </a:solidFill>
                <a:cs typeface="Arial"/>
              </a:rPr>
              <a:t>) </a:t>
            </a:r>
            <a:r>
              <a:rPr lang="hr-HR" sz="2800" dirty="0" smtClean="0">
                <a:cs typeface="Arial"/>
              </a:rPr>
              <a:t>neke točke je kut u središtu Zemlje - luk meridijana mjesta od ekvatora do promatrane točke. Izražava se u kutnim jedinicama od ekvatora do jednog od polova, a pripadnost južnoj ili sjevernoj hemisferi označava se oznakama: </a:t>
            </a:r>
            <a:r>
              <a:rPr lang="hr-HR" sz="2800" dirty="0" smtClean="0">
                <a:solidFill>
                  <a:srgbClr val="FF0000"/>
                </a:solidFill>
                <a:cs typeface="Arial"/>
              </a:rPr>
              <a:t>S</a:t>
            </a:r>
            <a:r>
              <a:rPr lang="hr-HR" sz="2800" dirty="0" smtClean="0">
                <a:cs typeface="Arial"/>
              </a:rPr>
              <a:t>-</a:t>
            </a:r>
            <a:r>
              <a:rPr lang="hr-HR" sz="2800" dirty="0" err="1" smtClean="0">
                <a:cs typeface="Arial"/>
              </a:rPr>
              <a:t>south</a:t>
            </a:r>
            <a:r>
              <a:rPr lang="hr-HR" sz="2800" dirty="0" smtClean="0">
                <a:cs typeface="Arial"/>
              </a:rPr>
              <a:t>,južni(</a:t>
            </a:r>
            <a:r>
              <a:rPr lang="hr-HR" sz="2800" dirty="0" smtClean="0">
                <a:solidFill>
                  <a:srgbClr val="FF0000"/>
                </a:solidFill>
                <a:cs typeface="Arial"/>
              </a:rPr>
              <a:t>-</a:t>
            </a:r>
            <a:r>
              <a:rPr lang="hr-HR" sz="2800" dirty="0" smtClean="0">
                <a:cs typeface="Arial"/>
              </a:rPr>
              <a:t>), </a:t>
            </a:r>
            <a:r>
              <a:rPr lang="hr-HR" sz="2800" dirty="0" smtClean="0">
                <a:solidFill>
                  <a:srgbClr val="FF0000"/>
                </a:solidFill>
                <a:cs typeface="Arial"/>
              </a:rPr>
              <a:t>N</a:t>
            </a:r>
            <a:r>
              <a:rPr lang="hr-HR" sz="2800" dirty="0" smtClean="0">
                <a:cs typeface="Arial"/>
              </a:rPr>
              <a:t>-north, sjeverni (</a:t>
            </a:r>
            <a:r>
              <a:rPr lang="hr-HR" sz="2800" dirty="0" smtClean="0">
                <a:solidFill>
                  <a:srgbClr val="FF0000"/>
                </a:solidFill>
                <a:cs typeface="Arial"/>
              </a:rPr>
              <a:t>+</a:t>
            </a:r>
            <a:r>
              <a:rPr lang="hr-HR" sz="2800" dirty="0" smtClean="0">
                <a:cs typeface="Arial"/>
              </a:rPr>
              <a:t>), mjeri se od 0° do 90°</a:t>
            </a:r>
          </a:p>
          <a:p>
            <a:pPr>
              <a:buNone/>
            </a:pP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APSOLUTNE KOORDINATE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Kako je stvarni oblik Zemlje točnije predstavljen elipsoidom nego kuglom za točnije proračune Zemlja se aproksimira </a:t>
            </a:r>
            <a:r>
              <a:rPr lang="hr-HR" sz="2800" dirty="0" err="1" smtClean="0"/>
              <a:t>dvoosnim</a:t>
            </a:r>
            <a:r>
              <a:rPr lang="hr-HR" sz="2800" dirty="0" smtClean="0"/>
              <a:t> rotacionim elipsoidom. U tom slučaju razlikujemo dvije širine: geografsku i geocentričnu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Geografska širina (</a:t>
            </a:r>
            <a:r>
              <a:rPr lang="el-GR" sz="2800" dirty="0" smtClean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lang="hr-HR" sz="2800" dirty="0" smtClean="0">
                <a:solidFill>
                  <a:srgbClr val="FF0000"/>
                </a:solidFill>
                <a:cs typeface="Arial"/>
              </a:rPr>
              <a:t>)</a:t>
            </a:r>
            <a:r>
              <a:rPr lang="hr-HR" sz="2800" dirty="0" smtClean="0">
                <a:solidFill>
                  <a:srgbClr val="FF0000"/>
                </a:solidFill>
              </a:rPr>
              <a:t> </a:t>
            </a:r>
            <a:r>
              <a:rPr lang="hr-HR" sz="2800" dirty="0" smtClean="0"/>
              <a:t>neke točke na površini Zemlje kao elipsoida je kut što ga zatvara radijus ekvatora s vertikalom te točke mjeren u ravnini meridijana mjesta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APSOLUTNE KOORDINATE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Geografska dužina (</a:t>
            </a:r>
            <a:r>
              <a:rPr lang="el-GR" sz="2800" dirty="0" smtClean="0">
                <a:solidFill>
                  <a:srgbClr val="FF0000"/>
                </a:solidFill>
                <a:latin typeface="Arial"/>
                <a:cs typeface="Arial"/>
              </a:rPr>
              <a:t>λ</a:t>
            </a:r>
            <a:r>
              <a:rPr lang="hr-HR" sz="2800" dirty="0" smtClean="0">
                <a:solidFill>
                  <a:srgbClr val="FF0000"/>
                </a:solidFill>
              </a:rPr>
              <a:t>) </a:t>
            </a:r>
            <a:r>
              <a:rPr lang="hr-HR" sz="2800" dirty="0" smtClean="0"/>
              <a:t>je kraći luk ekvatora od početnog meridijana do meridijana mjesta, odnosno njemu pripadni središnji kut ili pripadni kut u polu</a:t>
            </a:r>
          </a:p>
          <a:p>
            <a:r>
              <a:rPr lang="hr-HR" sz="2800" dirty="0" smtClean="0"/>
              <a:t>Izražava se u kutnim jedinicama od početnog meridijana do </a:t>
            </a:r>
            <a:r>
              <a:rPr lang="hr-HR" sz="2800" dirty="0" err="1" smtClean="0"/>
              <a:t>protumeridijana</a:t>
            </a:r>
            <a:r>
              <a:rPr lang="hr-HR" sz="2800" dirty="0" smtClean="0"/>
              <a:t> </a:t>
            </a:r>
            <a:r>
              <a:rPr lang="hr-HR" sz="2800" dirty="0" err="1" smtClean="0"/>
              <a:t>Greenwecha</a:t>
            </a:r>
            <a:r>
              <a:rPr lang="hr-HR" sz="2800" dirty="0" smtClean="0"/>
              <a:t> (0°-180°) prema istoku (</a:t>
            </a:r>
            <a:r>
              <a:rPr lang="hr-HR" sz="2800" dirty="0" smtClean="0">
                <a:solidFill>
                  <a:srgbClr val="FF0000"/>
                </a:solidFill>
              </a:rPr>
              <a:t>E</a:t>
            </a:r>
            <a:r>
              <a:rPr lang="hr-HR" sz="2800" dirty="0" smtClean="0"/>
              <a:t>-east </a:t>
            </a:r>
            <a:r>
              <a:rPr lang="hr-HR" sz="2800" dirty="0" smtClean="0">
                <a:solidFill>
                  <a:srgbClr val="FF0000"/>
                </a:solidFill>
              </a:rPr>
              <a:t>+</a:t>
            </a:r>
            <a:r>
              <a:rPr lang="hr-HR" sz="2800" dirty="0" smtClean="0"/>
              <a:t>) ili zapadu  (</a:t>
            </a:r>
            <a:r>
              <a:rPr lang="hr-HR" sz="2800" dirty="0" smtClean="0">
                <a:solidFill>
                  <a:srgbClr val="FF0000"/>
                </a:solidFill>
              </a:rPr>
              <a:t>W</a:t>
            </a:r>
            <a:r>
              <a:rPr lang="hr-HR" sz="2800" dirty="0" smtClean="0"/>
              <a:t>-west </a:t>
            </a:r>
            <a:r>
              <a:rPr lang="hr-HR" sz="2800" dirty="0" smtClean="0">
                <a:solidFill>
                  <a:srgbClr val="FF0000"/>
                </a:solidFill>
              </a:rPr>
              <a:t>-</a:t>
            </a:r>
            <a:r>
              <a:rPr lang="hr-HR" sz="2800" dirty="0" smtClean="0"/>
              <a:t>)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GEOCENTRIČNA ŠIRINA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Geocentrična širina (</a:t>
            </a:r>
            <a:r>
              <a:rPr lang="az-Cyrl-AZ" sz="2800" dirty="0" smtClean="0">
                <a:solidFill>
                  <a:srgbClr val="FF0000"/>
                </a:solidFill>
                <a:latin typeface="Arial"/>
                <a:cs typeface="Arial"/>
              </a:rPr>
              <a:t>Ѳ</a:t>
            </a:r>
            <a:r>
              <a:rPr lang="hr-HR" sz="2800" dirty="0" smtClean="0">
                <a:solidFill>
                  <a:srgbClr val="FF0000"/>
                </a:solidFill>
              </a:rPr>
              <a:t>) </a:t>
            </a:r>
            <a:r>
              <a:rPr lang="hr-HR" sz="2800" dirty="0" smtClean="0"/>
              <a:t>je kut što ga zatvara radijus ekvatora Zemlje kao elipsoida s radijus vektorom promatrane točke mjeren u ravnini meridijana mjesta</a:t>
            </a:r>
          </a:p>
          <a:p>
            <a:r>
              <a:rPr lang="hr-HR" sz="2800" dirty="0" smtClean="0"/>
              <a:t>Između </a:t>
            </a:r>
            <a:r>
              <a:rPr lang="el-GR" sz="2800" dirty="0" smtClean="0">
                <a:latin typeface="Arial"/>
                <a:cs typeface="Arial"/>
              </a:rPr>
              <a:t>φ</a:t>
            </a:r>
            <a:r>
              <a:rPr lang="hr-HR" sz="2800" dirty="0" smtClean="0">
                <a:latin typeface="Arial"/>
                <a:cs typeface="Arial"/>
              </a:rPr>
              <a:t> </a:t>
            </a:r>
            <a:r>
              <a:rPr lang="hr-HR" sz="2800" dirty="0" smtClean="0">
                <a:cs typeface="Arial"/>
              </a:rPr>
              <a:t>i</a:t>
            </a:r>
            <a:r>
              <a:rPr lang="hr-HR" sz="2800" dirty="0" smtClean="0">
                <a:latin typeface="Arial"/>
                <a:cs typeface="Arial"/>
              </a:rPr>
              <a:t> </a:t>
            </a:r>
            <a:r>
              <a:rPr lang="az-Cyrl-AZ" sz="2800" dirty="0" smtClean="0">
                <a:latin typeface="Arial"/>
                <a:cs typeface="Arial"/>
              </a:rPr>
              <a:t>Ѳ</a:t>
            </a:r>
            <a:r>
              <a:rPr lang="hr-HR" sz="2800" dirty="0" smtClean="0">
                <a:latin typeface="Arial"/>
                <a:cs typeface="Arial"/>
              </a:rPr>
              <a:t> </a:t>
            </a:r>
            <a:r>
              <a:rPr lang="hr-HR" sz="2800" dirty="0" smtClean="0">
                <a:cs typeface="Arial"/>
              </a:rPr>
              <a:t>postoji zavisnost</a:t>
            </a:r>
          </a:p>
        </p:txBody>
      </p:sp>
      <p:pic>
        <p:nvPicPr>
          <p:cNvPr id="5" name="Slika 4" descr="yxcvb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81128"/>
            <a:ext cx="3384376" cy="613981"/>
          </a:xfrm>
          <a:prstGeom prst="rect">
            <a:avLst/>
          </a:prstGeom>
        </p:spPr>
      </p:pic>
      <p:pic>
        <p:nvPicPr>
          <p:cNvPr id="6" name="Picture 5" descr="geocentrična šir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3429000"/>
            <a:ext cx="5436096" cy="3429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GEOCENTRIČNA ŠIRINA</a:t>
            </a:r>
            <a:endParaRPr lang="hr-HR" sz="4000" b="1" dirty="0"/>
          </a:p>
        </p:txBody>
      </p:sp>
      <p:pic>
        <p:nvPicPr>
          <p:cNvPr id="1027" name="Picture 3" descr="C:\Users\Kos\Documents\IMG_0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657" y="1916832"/>
            <a:ext cx="3611343" cy="2304256"/>
          </a:xfrm>
          <a:prstGeom prst="rect">
            <a:avLst/>
          </a:prstGeom>
          <a:noFill/>
        </p:spPr>
      </p:pic>
      <p:pic>
        <p:nvPicPr>
          <p:cNvPr id="1026" name="Picture 2" descr="C:\Users\Kos\Documents\IMG_18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5040560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A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0611" y="3501008"/>
            <a:ext cx="6565405" cy="318568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RELATIVNE KOORDINATE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Položaj točke na Zemljinoj površini može se odrediti u relativnom odnosu prema nekoj poznatoj točki, čije su apsolutne koordinate poznate. Taj se odnos definira pomoću relativnih koordinata </a:t>
            </a:r>
            <a:r>
              <a:rPr lang="hr-HR" sz="1800" dirty="0" smtClean="0">
                <a:solidFill>
                  <a:srgbClr val="FF0000"/>
                </a:solidFill>
              </a:rPr>
              <a:t>razlike geografske širine (</a:t>
            </a:r>
            <a:r>
              <a:rPr lang="hr-HR" sz="1800" dirty="0" smtClean="0">
                <a:solidFill>
                  <a:srgbClr val="FF0000"/>
                </a:solidFill>
                <a:sym typeface="Wingdings 3"/>
              </a:rPr>
              <a:t></a:t>
            </a:r>
            <a:r>
              <a:rPr lang="el-GR" sz="1800" dirty="0" smtClean="0">
                <a:solidFill>
                  <a:srgbClr val="FF0000"/>
                </a:solidFill>
                <a:latin typeface="Arial"/>
                <a:cs typeface="Arial"/>
                <a:sym typeface="Wingdings 3"/>
              </a:rPr>
              <a:t>φ</a:t>
            </a:r>
            <a:r>
              <a:rPr lang="hr-HR" sz="1800" dirty="0" smtClean="0">
                <a:solidFill>
                  <a:srgbClr val="FF0000"/>
                </a:solidFill>
                <a:latin typeface="Arial"/>
                <a:cs typeface="Arial"/>
                <a:sym typeface="Wingdings 3"/>
              </a:rPr>
              <a:t>) </a:t>
            </a:r>
            <a:r>
              <a:rPr lang="hr-HR" sz="1800" dirty="0" smtClean="0">
                <a:cs typeface="Arial"/>
                <a:sym typeface="Wingdings 3"/>
              </a:rPr>
              <a:t>i </a:t>
            </a:r>
            <a:r>
              <a:rPr lang="hr-HR" sz="1800" dirty="0" smtClean="0">
                <a:solidFill>
                  <a:srgbClr val="FF0000"/>
                </a:solidFill>
                <a:cs typeface="Arial"/>
                <a:sym typeface="Wingdings 3"/>
              </a:rPr>
              <a:t>razlike geografske dužine (</a:t>
            </a:r>
            <a:r>
              <a:rPr lang="el-GR" sz="1800" dirty="0" smtClean="0">
                <a:solidFill>
                  <a:srgbClr val="FF0000"/>
                </a:solidFill>
                <a:latin typeface="Arial"/>
                <a:cs typeface="Arial"/>
                <a:sym typeface="Wingdings 3"/>
              </a:rPr>
              <a:t>λ</a:t>
            </a:r>
            <a:r>
              <a:rPr lang="hr-HR" sz="1800" dirty="0" smtClean="0">
                <a:solidFill>
                  <a:srgbClr val="FF0000"/>
                </a:solidFill>
                <a:cs typeface="Arial"/>
                <a:sym typeface="Wingdings 3"/>
              </a:rPr>
              <a:t>)</a:t>
            </a:r>
          </a:p>
          <a:p>
            <a:r>
              <a:rPr lang="hr-HR" sz="1800" dirty="0" smtClean="0">
                <a:solidFill>
                  <a:srgbClr val="FF0000"/>
                </a:solidFill>
                <a:cs typeface="Arial"/>
                <a:sym typeface="Wingdings 3"/>
              </a:rPr>
              <a:t>Razlika geografske širine </a:t>
            </a:r>
            <a:r>
              <a:rPr lang="hr-HR" sz="1800" dirty="0" smtClean="0">
                <a:cs typeface="Arial"/>
                <a:sym typeface="Wingdings 3"/>
              </a:rPr>
              <a:t>je luk meridijana između paralele pozicije polaska i pozicije dolaska ili kut u središtu Zemlje. Predznak dobivenog rješenja određuje smjer kretanja broda</a:t>
            </a:r>
          </a:p>
          <a:p>
            <a:r>
              <a:rPr lang="hr-H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</a:t>
            </a: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φ=φ</a:t>
            </a:r>
            <a:r>
              <a:rPr lang="hr-HR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-φ</a:t>
            </a:r>
            <a:r>
              <a:rPr lang="hr-HR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r-H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RELATIVNE KOORDINATE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Razlika geografske dužine </a:t>
            </a:r>
            <a:r>
              <a:rPr lang="hr-HR" sz="2800" dirty="0" smtClean="0"/>
              <a:t>je kraći luk ekvatora između meridijana pozicije polaska i pozicije dolaska ili kut u središtu Zemlje ili u polu između ravnine meridijana pozicije polaska i dolaska. Predznak rješenja također određuje smjer kretanja broda</a:t>
            </a:r>
          </a:p>
          <a:p>
            <a:r>
              <a:rPr lang="hr-HR" sz="2800" dirty="0">
                <a:solidFill>
                  <a:srgbClr val="FF0000"/>
                </a:solidFill>
                <a:sym typeface="Wingdings 3"/>
              </a:rPr>
              <a:t></a:t>
            </a:r>
            <a:r>
              <a:rPr lang="hr-HR" sz="2800" dirty="0">
                <a:solidFill>
                  <a:srgbClr val="FF0000"/>
                </a:solidFill>
              </a:rPr>
              <a:t>λ=λ</a:t>
            </a:r>
            <a:r>
              <a:rPr lang="hr-HR" sz="2800" baseline="-25000" dirty="0">
                <a:solidFill>
                  <a:srgbClr val="FF0000"/>
                </a:solidFill>
              </a:rPr>
              <a:t>2</a:t>
            </a:r>
            <a:r>
              <a:rPr lang="hr-HR" sz="2800" dirty="0">
                <a:solidFill>
                  <a:srgbClr val="FF0000"/>
                </a:solidFill>
              </a:rPr>
              <a:t>-λ</a:t>
            </a:r>
            <a:r>
              <a:rPr lang="hr-HR" sz="2800" baseline="-25000" dirty="0">
                <a:solidFill>
                  <a:srgbClr val="FF0000"/>
                </a:solidFill>
              </a:rPr>
              <a:t>1</a:t>
            </a:r>
            <a:endParaRPr lang="hr-HR" sz="2800" dirty="0">
              <a:solidFill>
                <a:srgbClr val="FF0000"/>
              </a:solidFill>
            </a:endParaRPr>
          </a:p>
          <a:p>
            <a:endParaRPr lang="hr-HR" sz="2800" dirty="0"/>
          </a:p>
        </p:txBody>
      </p:sp>
      <p:pic>
        <p:nvPicPr>
          <p:cNvPr id="4" name="Rezervirano mjesto sadržaja 3" descr="A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3621" y="3789041"/>
            <a:ext cx="6232875" cy="30243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RAZLIKA GEOGRAFSKE DUŽINE I ŠIRINE</a:t>
            </a:r>
            <a:endParaRPr lang="hr-HR" b="1" dirty="0"/>
          </a:p>
        </p:txBody>
      </p:sp>
      <p:pic>
        <p:nvPicPr>
          <p:cNvPr id="4" name="Rezervirano mjesto sadržaja 3" descr="AS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383" y="1628800"/>
            <a:ext cx="8904105" cy="43204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IZBOR RUTE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Ovisi o zadatku broda i području plovljenja</a:t>
            </a:r>
          </a:p>
          <a:p>
            <a:pPr lvl="1"/>
            <a:r>
              <a:rPr lang="hr-HR" sz="2400" dirty="0" smtClean="0"/>
              <a:t>Faktori koji utječu na sigurnost posade, broda i tereta</a:t>
            </a:r>
          </a:p>
          <a:p>
            <a:r>
              <a:rPr lang="hr-HR" sz="2800" dirty="0" smtClean="0"/>
              <a:t>Izbor rute obuhvaća:</a:t>
            </a:r>
          </a:p>
          <a:p>
            <a:pPr lvl="1"/>
            <a:r>
              <a:rPr lang="hr-HR" sz="2400" dirty="0" smtClean="0"/>
              <a:t>Definiranje zadatka</a:t>
            </a:r>
          </a:p>
          <a:p>
            <a:pPr lvl="1"/>
            <a:r>
              <a:rPr lang="hr-HR" sz="2400" dirty="0" smtClean="0"/>
              <a:t>Određivanje područja plovljenja</a:t>
            </a:r>
          </a:p>
          <a:p>
            <a:pPr lvl="1"/>
            <a:r>
              <a:rPr lang="hr-HR" sz="2400" dirty="0" smtClean="0"/>
              <a:t>Pripremu materijala za proučavanje područja plovljenja</a:t>
            </a:r>
          </a:p>
          <a:p>
            <a:pPr lvl="1"/>
            <a:r>
              <a:rPr lang="hr-HR" sz="2400" dirty="0" smtClean="0"/>
              <a:t>Upoznavanje s općim i posebnim uvjetima plovljenja</a:t>
            </a:r>
          </a:p>
          <a:p>
            <a:pPr lvl="1"/>
            <a:r>
              <a:rPr lang="hr-HR" sz="2400" dirty="0" smtClean="0"/>
              <a:t>Izbor najpovoljnijih kursova na ruti s obzirom  na navigacijske, hidrografske i meteorološke uvjete</a:t>
            </a:r>
            <a:endParaRPr lang="hr-H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RAZMAK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Ploveći po paraleli brod prevaljuje put jednak luku paralele koji se naziva </a:t>
            </a:r>
            <a:r>
              <a:rPr lang="hr-HR" sz="2800" dirty="0" smtClean="0">
                <a:solidFill>
                  <a:srgbClr val="FF0000"/>
                </a:solidFill>
              </a:rPr>
              <a:t>razmak (R)</a:t>
            </a:r>
            <a:r>
              <a:rPr lang="hr-HR" sz="2800" dirty="0" smtClean="0"/>
              <a:t>. Luk paralele uvijek je kraći od luka ekvatora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 smtClean="0"/>
              <a:t> </a:t>
            </a:r>
            <a:endParaRPr lang="hr-HR" sz="2800" dirty="0"/>
          </a:p>
          <a:p>
            <a:endParaRPr lang="hr-HR" sz="2800" dirty="0" smtClean="0"/>
          </a:p>
          <a:p>
            <a:endParaRPr lang="hr-HR" sz="2800" dirty="0"/>
          </a:p>
        </p:txBody>
      </p:sp>
      <p:pic>
        <p:nvPicPr>
          <p:cNvPr id="7" name="Slika 6" descr="raz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12976"/>
            <a:ext cx="1450449" cy="288032"/>
          </a:xfrm>
          <a:prstGeom prst="rect">
            <a:avLst/>
          </a:prstGeom>
        </p:spPr>
      </p:pic>
      <p:pic>
        <p:nvPicPr>
          <p:cNvPr id="8" name="Slika 7" descr="raz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645024"/>
            <a:ext cx="1343213" cy="676369"/>
          </a:xfrm>
          <a:prstGeom prst="rect">
            <a:avLst/>
          </a:prstGeom>
        </p:spPr>
      </p:pic>
      <p:pic>
        <p:nvPicPr>
          <p:cNvPr id="9" name="Slika 8" descr="raz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365104"/>
            <a:ext cx="1324160" cy="752580"/>
          </a:xfrm>
          <a:prstGeom prst="rect">
            <a:avLst/>
          </a:prstGeom>
        </p:spPr>
      </p:pic>
      <p:pic>
        <p:nvPicPr>
          <p:cNvPr id="10" name="Slika 9" descr="raz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5445224"/>
            <a:ext cx="1724266" cy="352474"/>
          </a:xfrm>
          <a:prstGeom prst="rect">
            <a:avLst/>
          </a:prstGeom>
        </p:spPr>
      </p:pic>
      <p:pic>
        <p:nvPicPr>
          <p:cNvPr id="11" name="Slika 10" descr="raz 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780928"/>
            <a:ext cx="3600400" cy="36229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SREDNJA GEOGRAFSKA ŠIRINA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/>
          <a:lstStyle/>
          <a:p>
            <a:r>
              <a:rPr lang="hr-HR" sz="2800" dirty="0" smtClean="0">
                <a:solidFill>
                  <a:srgbClr val="FF0000"/>
                </a:solidFill>
                <a:cs typeface="Arial"/>
                <a:sym typeface="Wingdings 3"/>
              </a:rPr>
              <a:t>Srednja geografska širina (</a:t>
            </a:r>
            <a:r>
              <a:rPr lang="hr-H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φ</a:t>
            </a:r>
            <a:r>
              <a:rPr lang="hr-HR" sz="28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r-HR" sz="2800" dirty="0" smtClean="0">
                <a:solidFill>
                  <a:srgbClr val="FF0000"/>
                </a:solidFill>
              </a:rPr>
              <a:t>) </a:t>
            </a:r>
            <a:r>
              <a:rPr lang="hr-HR" sz="2800" dirty="0" smtClean="0"/>
              <a:t>je aritmetička sredina geografskih širina pozicije polaska i pozicije dolaska za Zemlju kao kuglu</a:t>
            </a:r>
          </a:p>
          <a:p>
            <a:endParaRPr lang="hr-HR" dirty="0"/>
          </a:p>
        </p:txBody>
      </p:sp>
      <p:pic>
        <p:nvPicPr>
          <p:cNvPr id="4" name="Slika 3" descr="člokijhg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140968"/>
            <a:ext cx="1533739" cy="647790"/>
          </a:xfrm>
          <a:prstGeom prst="rect">
            <a:avLst/>
          </a:prstGeom>
        </p:spPr>
      </p:pic>
      <p:pic>
        <p:nvPicPr>
          <p:cNvPr id="5" name="Rezervirano mjesto sadržaja 3" descr="ASD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501008"/>
            <a:ext cx="6998227" cy="31683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ODNOS RAZMAKA I RAZLIKE GEOGRAFSKE ŠIRINE</a:t>
            </a:r>
            <a:endParaRPr lang="hr-HR" b="1" dirty="0"/>
          </a:p>
        </p:txBody>
      </p:sp>
      <p:pic>
        <p:nvPicPr>
          <p:cNvPr id="4" name="Rezervirano mjesto sadržaja 3" descr="ASD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1916832"/>
            <a:ext cx="7952533" cy="3600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PRETVARANJE GEOGRAFSKIH DUŽINA U VREMENSKE JEDINICE I OBRATNO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/>
              <a:t>           Vrijede sljedeći odnosi : </a:t>
            </a:r>
          </a:p>
          <a:p>
            <a:pPr>
              <a:buNone/>
            </a:pPr>
            <a:r>
              <a:rPr lang="hr-HR" b="1" dirty="0" smtClean="0"/>
              <a:t>    360°/24h = 15 °/h ;  </a:t>
            </a:r>
          </a:p>
          <a:p>
            <a:pPr>
              <a:buNone/>
            </a:pPr>
            <a:r>
              <a:rPr lang="hr-HR" b="1" dirty="0" smtClean="0"/>
              <a:t>     15° = 1 h ;     15’ = 1 min   ;  15’’ = 1 sek</a:t>
            </a:r>
          </a:p>
          <a:p>
            <a:pPr>
              <a:buNone/>
            </a:pPr>
            <a:r>
              <a:rPr lang="hr-HR" b="1" dirty="0" smtClean="0"/>
              <a:t>        1° = 4 min  ;  1’ = 4 sek  ; </a:t>
            </a:r>
          </a:p>
          <a:p>
            <a:pPr>
              <a:buNone/>
            </a:pPr>
            <a:r>
              <a:rPr lang="hr-HR" b="1" dirty="0" smtClean="0"/>
              <a:t>Primjer :   </a:t>
            </a:r>
            <a:r>
              <a:rPr lang="el-GR" b="1" dirty="0" smtClean="0"/>
              <a:t>λ</a:t>
            </a:r>
            <a:r>
              <a:rPr lang="hr-HR" b="1" dirty="0" smtClean="0"/>
              <a:t>= 035°25’54’’ E    =   02h21m43,6s</a:t>
            </a:r>
          </a:p>
          <a:p>
            <a:pPr>
              <a:buNone/>
            </a:pPr>
            <a:r>
              <a:rPr lang="hr-HR" b="1" dirty="0" smtClean="0"/>
              <a:t>35° : 15° =  02h ; ostatak 5° ; </a:t>
            </a:r>
            <a:r>
              <a:rPr lang="hr-HR" b="1" dirty="0" err="1" smtClean="0"/>
              <a:t>5</a:t>
            </a:r>
            <a:r>
              <a:rPr lang="hr-HR" b="1" dirty="0" smtClean="0"/>
              <a:t> x 4  = 20 min</a:t>
            </a:r>
          </a:p>
          <a:p>
            <a:pPr>
              <a:buNone/>
            </a:pPr>
            <a:r>
              <a:rPr lang="hr-HR" b="1" dirty="0" smtClean="0"/>
              <a:t>25’ : 15’ = 01min ; ostatak 10’ ; </a:t>
            </a:r>
            <a:r>
              <a:rPr lang="hr-HR" b="1" dirty="0" err="1" smtClean="0"/>
              <a:t>10</a:t>
            </a:r>
            <a:r>
              <a:rPr lang="hr-HR" b="1" dirty="0" smtClean="0"/>
              <a:t> x 4 = 40,0 sek</a:t>
            </a:r>
          </a:p>
          <a:p>
            <a:pPr>
              <a:buNone/>
            </a:pPr>
            <a:r>
              <a:rPr lang="hr-HR" b="1" dirty="0" smtClean="0"/>
              <a:t>54’’ : 15’’ = 3,6 sek </a:t>
            </a:r>
          </a:p>
          <a:p>
            <a:pPr>
              <a:buNone/>
            </a:pPr>
            <a:r>
              <a:rPr lang="hr-HR" b="1" dirty="0" smtClean="0"/>
              <a:t>  Rezultat: 02h (20+1)min (40,0+3,6)sek</a:t>
            </a:r>
          </a:p>
          <a:p>
            <a:pPr>
              <a:buNone/>
            </a:pPr>
            <a:endParaRPr lang="hr-HR" b="1" dirty="0"/>
          </a:p>
        </p:txBody>
      </p:sp>
    </p:spTree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RELATIVNE KOORDINATE  I  RAZMAK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   Relativne koordinate :</a:t>
            </a:r>
          </a:p>
          <a:p>
            <a:pPr>
              <a:buNone/>
            </a:pPr>
            <a:r>
              <a:rPr lang="hr-HR" b="1" dirty="0" smtClean="0"/>
              <a:t>                </a:t>
            </a:r>
            <a:r>
              <a:rPr lang="el-GR" b="1" dirty="0" smtClean="0"/>
              <a:t>Δϕ</a:t>
            </a:r>
            <a:r>
              <a:rPr lang="hr-HR" b="1" dirty="0" smtClean="0"/>
              <a:t> = (+/- </a:t>
            </a:r>
            <a:r>
              <a:rPr lang="el-GR" b="1" dirty="0" smtClean="0"/>
              <a:t>ϕ</a:t>
            </a:r>
            <a:r>
              <a:rPr lang="hr-HR" b="1" dirty="0" smtClean="0"/>
              <a:t>2) – (+/- </a:t>
            </a:r>
            <a:r>
              <a:rPr lang="el-GR" b="1" dirty="0" smtClean="0"/>
              <a:t>ϕ</a:t>
            </a:r>
            <a:r>
              <a:rPr lang="hr-HR" b="1" dirty="0" smtClean="0"/>
              <a:t>1)  </a:t>
            </a:r>
          </a:p>
          <a:p>
            <a:pPr>
              <a:buNone/>
            </a:pPr>
            <a:r>
              <a:rPr lang="hr-HR" b="1" dirty="0" smtClean="0"/>
              <a:t>                </a:t>
            </a:r>
            <a:r>
              <a:rPr lang="el-GR" b="1" dirty="0" smtClean="0"/>
              <a:t>ϕ</a:t>
            </a:r>
            <a:r>
              <a:rPr lang="hr-HR" b="1" dirty="0" smtClean="0"/>
              <a:t>2 = (+/- </a:t>
            </a:r>
            <a:r>
              <a:rPr lang="el-GR" b="1" dirty="0" smtClean="0"/>
              <a:t>ϕ</a:t>
            </a:r>
            <a:r>
              <a:rPr lang="hr-HR" b="1" dirty="0" smtClean="0"/>
              <a:t>1) + (+/- </a:t>
            </a:r>
            <a:r>
              <a:rPr lang="el-GR" b="1" dirty="0" smtClean="0"/>
              <a:t>Δϕ</a:t>
            </a:r>
            <a:r>
              <a:rPr lang="hr-HR" b="1" dirty="0" smtClean="0"/>
              <a:t>)</a:t>
            </a:r>
          </a:p>
          <a:p>
            <a:pPr>
              <a:buNone/>
            </a:pPr>
            <a:r>
              <a:rPr lang="hr-HR" b="1" dirty="0" smtClean="0"/>
              <a:t>                 </a:t>
            </a:r>
            <a:r>
              <a:rPr lang="el-GR" b="1" dirty="0" smtClean="0"/>
              <a:t>Δλ</a:t>
            </a:r>
            <a:r>
              <a:rPr lang="hr-HR" b="1" dirty="0" smtClean="0"/>
              <a:t> = (+/- </a:t>
            </a:r>
            <a:r>
              <a:rPr lang="el-GR" b="1" dirty="0" smtClean="0"/>
              <a:t>λ</a:t>
            </a:r>
            <a:r>
              <a:rPr lang="hr-HR" b="1" dirty="0" smtClean="0"/>
              <a:t>2) – (+/- </a:t>
            </a:r>
            <a:r>
              <a:rPr lang="el-GR" b="1" dirty="0" smtClean="0"/>
              <a:t>λ</a:t>
            </a:r>
            <a:r>
              <a:rPr lang="hr-HR" b="1" dirty="0" smtClean="0"/>
              <a:t>1)</a:t>
            </a:r>
          </a:p>
          <a:p>
            <a:pPr>
              <a:buNone/>
            </a:pPr>
            <a:r>
              <a:rPr lang="hr-HR" b="1" dirty="0" smtClean="0"/>
              <a:t>                 </a:t>
            </a:r>
            <a:r>
              <a:rPr lang="el-GR" b="1" dirty="0" smtClean="0"/>
              <a:t>λ</a:t>
            </a:r>
            <a:r>
              <a:rPr lang="hr-HR" b="1" dirty="0" smtClean="0"/>
              <a:t>2 = (+/- </a:t>
            </a:r>
            <a:r>
              <a:rPr lang="el-GR" b="1" dirty="0" smtClean="0"/>
              <a:t>λ</a:t>
            </a:r>
            <a:r>
              <a:rPr lang="hr-HR" b="1" dirty="0" smtClean="0"/>
              <a:t>1) + (+/- </a:t>
            </a:r>
            <a:r>
              <a:rPr lang="el-GR" b="1" dirty="0" smtClean="0"/>
              <a:t>Δλ</a:t>
            </a:r>
            <a:r>
              <a:rPr lang="hr-HR" b="1" dirty="0" smtClean="0"/>
              <a:t> )</a:t>
            </a:r>
          </a:p>
          <a:p>
            <a:pPr>
              <a:buNone/>
            </a:pPr>
            <a:r>
              <a:rPr lang="hr-HR" b="1" dirty="0" smtClean="0"/>
              <a:t>  Razmak :</a:t>
            </a:r>
          </a:p>
          <a:p>
            <a:pPr>
              <a:buNone/>
            </a:pPr>
            <a:r>
              <a:rPr lang="hr-HR" b="1" dirty="0" smtClean="0"/>
              <a:t>                  R = </a:t>
            </a:r>
            <a:r>
              <a:rPr lang="el-GR" b="1" dirty="0" smtClean="0"/>
              <a:t>Δλ</a:t>
            </a:r>
            <a:r>
              <a:rPr lang="hr-HR" b="1" dirty="0" smtClean="0"/>
              <a:t> </a:t>
            </a:r>
            <a:r>
              <a:rPr lang="hr-HR" b="1" dirty="0" err="1" smtClean="0"/>
              <a:t>cos</a:t>
            </a:r>
            <a:r>
              <a:rPr lang="el-GR" b="1" dirty="0" smtClean="0"/>
              <a:t>ϕ</a:t>
            </a:r>
            <a:endParaRPr lang="hr-HR" b="1" dirty="0"/>
          </a:p>
        </p:txBody>
      </p:sp>
    </p:spTree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OSNOVNE RAVNINE, PRAVCI I TOČKE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800" dirty="0" smtClean="0"/>
              <a:t>Pravac djelovanja Zemljine sile teže koji pokazuje nit viska u određenoj točki naziva se </a:t>
            </a:r>
            <a:r>
              <a:rPr lang="hr-HR" sz="2800" dirty="0" smtClean="0">
                <a:solidFill>
                  <a:srgbClr val="FF0000"/>
                </a:solidFill>
              </a:rPr>
              <a:t>vertikalom</a:t>
            </a:r>
          </a:p>
          <a:p>
            <a:r>
              <a:rPr lang="hr-HR" sz="2800" dirty="0" smtClean="0"/>
              <a:t>Vertikala “probija” nebesku sferu u točki zvanoj </a:t>
            </a:r>
            <a:r>
              <a:rPr lang="hr-HR" sz="2800" dirty="0" smtClean="0">
                <a:solidFill>
                  <a:srgbClr val="FF0000"/>
                </a:solidFill>
              </a:rPr>
              <a:t>zenit (Z) </a:t>
            </a:r>
            <a:r>
              <a:rPr lang="hr-HR" sz="2800" dirty="0" smtClean="0"/>
              <a:t>iznad glave opažača i njoj suprotnu točku zvanu </a:t>
            </a:r>
            <a:r>
              <a:rPr lang="hr-HR" sz="2800" dirty="0" err="1" smtClean="0">
                <a:solidFill>
                  <a:srgbClr val="FF0000"/>
                </a:solidFill>
              </a:rPr>
              <a:t>nadir</a:t>
            </a:r>
            <a:r>
              <a:rPr lang="hr-HR" sz="2800" dirty="0" smtClean="0">
                <a:solidFill>
                  <a:srgbClr val="FF0000"/>
                </a:solidFill>
              </a:rPr>
              <a:t> (N)</a:t>
            </a:r>
          </a:p>
          <a:p>
            <a:r>
              <a:rPr lang="hr-HR" sz="2800" dirty="0" smtClean="0"/>
              <a:t>Vertikalna i horizontalna ravnina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Ravnina meridijana</a:t>
            </a:r>
            <a:r>
              <a:rPr lang="hr-HR" sz="2800" dirty="0" smtClean="0"/>
              <a:t> je ravnina položena kroz meridijan a time i kroz zenit, </a:t>
            </a:r>
            <a:r>
              <a:rPr lang="hr-HR" sz="2800" dirty="0" err="1" smtClean="0"/>
              <a:t>nadir</a:t>
            </a:r>
            <a:r>
              <a:rPr lang="hr-HR" sz="2800" dirty="0" smtClean="0"/>
              <a:t> i oba pola</a:t>
            </a:r>
          </a:p>
          <a:p>
            <a:r>
              <a:rPr lang="hr-HR" sz="2800" dirty="0" smtClean="0"/>
              <a:t>Vertikalna ravnina u promatranoj točki (O) koja je okomita na ravninu meridijana naziva se </a:t>
            </a:r>
            <a:r>
              <a:rPr lang="hr-HR" sz="2800" dirty="0" smtClean="0">
                <a:solidFill>
                  <a:srgbClr val="FF0000"/>
                </a:solidFill>
              </a:rPr>
              <a:t>prvim vertikalom</a:t>
            </a:r>
            <a:endParaRPr lang="hr-H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OSNOVNE RAVNINE, PRAVCI I TOČKE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Ravnina meridijana, prvog vertikala i horizontalna ravnina dijele prostor na </a:t>
            </a:r>
            <a:r>
              <a:rPr lang="hr-HR" sz="2800" dirty="0" smtClean="0">
                <a:solidFill>
                  <a:srgbClr val="FF0000"/>
                </a:solidFill>
              </a:rPr>
              <a:t>četiri kvadranta</a:t>
            </a:r>
            <a:r>
              <a:rPr lang="hr-HR" sz="2800" dirty="0" smtClean="0"/>
              <a:t>, koji se broje od točke sjevera prema istoku</a:t>
            </a:r>
            <a:endParaRPr lang="hr-HR" sz="2800" dirty="0"/>
          </a:p>
        </p:txBody>
      </p:sp>
      <p:pic>
        <p:nvPicPr>
          <p:cNvPr id="4" name="Slika 3" descr="poi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041576"/>
            <a:ext cx="3600400" cy="38164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HORIZONT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Horizont oka </a:t>
            </a:r>
            <a:r>
              <a:rPr lang="hr-HR" sz="2800" dirty="0" smtClean="0"/>
              <a:t>je horizontalna ravnina položena kroz oko opažača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Geometrijski horizont </a:t>
            </a:r>
            <a:r>
              <a:rPr lang="hr-HR" sz="2800" dirty="0" smtClean="0"/>
              <a:t>je kružnica po kojoj stožac s vrhom u oku opažača tangira površinu zemlje kao kugle</a:t>
            </a:r>
          </a:p>
          <a:p>
            <a:endParaRPr lang="hr-HR" sz="2800" dirty="0"/>
          </a:p>
        </p:txBody>
      </p:sp>
      <p:pic>
        <p:nvPicPr>
          <p:cNvPr id="5" name="Slika 4" descr="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068960"/>
            <a:ext cx="6970726" cy="35283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GEOMETRIJSKI HORIZONT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 lnSpcReduction="10000"/>
          </a:bodyPr>
          <a:lstStyle/>
          <a:p>
            <a:endParaRPr lang="hr-HR" sz="2800" dirty="0" smtClean="0"/>
          </a:p>
          <a:p>
            <a:endParaRPr lang="hr-HR" sz="2800" dirty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200" dirty="0" smtClean="0"/>
          </a:p>
          <a:p>
            <a:endParaRPr lang="hr-HR" sz="2200" dirty="0" smtClean="0"/>
          </a:p>
          <a:p>
            <a:r>
              <a:rPr lang="hr-HR" sz="2200" dirty="0" smtClean="0"/>
              <a:t>Dobiveni izrazi izvedeni su iz pretpostavke da Zemlja nema atmosferu, stoga je stvarna depresija umanjena za kut </a:t>
            </a:r>
            <a:r>
              <a:rPr lang="hr-HR" sz="2200" dirty="0" smtClean="0">
                <a:sym typeface="Wingdings 3"/>
              </a:rPr>
              <a:t>dep</a:t>
            </a:r>
            <a:endParaRPr lang="hr-HR" sz="2200" dirty="0"/>
          </a:p>
          <a:p>
            <a:endParaRPr lang="hr-HR" sz="2800" dirty="0"/>
          </a:p>
        </p:txBody>
      </p:sp>
      <p:pic>
        <p:nvPicPr>
          <p:cNvPr id="5" name="Slika 4" descr="geo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2186909" cy="360040"/>
          </a:xfrm>
          <a:prstGeom prst="rect">
            <a:avLst/>
          </a:prstGeom>
        </p:spPr>
      </p:pic>
      <p:pic>
        <p:nvPicPr>
          <p:cNvPr id="7" name="Slika 6" descr="geo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1676634" cy="342948"/>
          </a:xfrm>
          <a:prstGeom prst="rect">
            <a:avLst/>
          </a:prstGeom>
        </p:spPr>
      </p:pic>
      <p:pic>
        <p:nvPicPr>
          <p:cNvPr id="8" name="Slika 7" descr="geo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068960"/>
            <a:ext cx="1810003" cy="314369"/>
          </a:xfrm>
          <a:prstGeom prst="rect">
            <a:avLst/>
          </a:prstGeom>
        </p:spPr>
      </p:pic>
      <p:pic>
        <p:nvPicPr>
          <p:cNvPr id="9" name="Slika 8" descr="geo 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9066" y="2780928"/>
            <a:ext cx="4344934" cy="2952328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060848"/>
            <a:ext cx="4592510" cy="5040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DEPRESIJA GEOMETRIJSKOG HORIZONTA</a:t>
            </a:r>
            <a:endParaRPr lang="hr-HR" sz="3200" b="1" dirty="0"/>
          </a:p>
        </p:txBody>
      </p:sp>
      <p:pic>
        <p:nvPicPr>
          <p:cNvPr id="6" name="Slika 5" descr="dep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661248"/>
            <a:ext cx="2181530" cy="390580"/>
          </a:xfrm>
          <a:prstGeom prst="rect">
            <a:avLst/>
          </a:prstGeom>
        </p:spPr>
      </p:pic>
      <p:pic>
        <p:nvPicPr>
          <p:cNvPr id="7" name="Slika 6" descr="dep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84984"/>
            <a:ext cx="4677092" cy="3168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4835" y="764704"/>
                <a:ext cx="8123629" cy="87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0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hr-H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smtClean="0">
                                <a:latin typeface="Cambria Math"/>
                              </a:rPr>
                              <m:t>𝑑𝑒𝑝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e>
                    </m:func>
                  </m:oMath>
                </a14:m>
                <a:r>
                  <a:rPr lang="hr-HR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hr-HR" sz="2000" b="0" i="1" dirty="0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hr-HR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000" b="0" i="1" dirty="0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hr-HR" sz="2000" b="0" i="1" dirty="0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hr-HR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000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r-HR" sz="2000" b="0" i="1" dirty="0" smtClean="0">
                                    <a:latin typeface="Cambria Math"/>
                                  </a:rPr>
                                  <m:t>𝑜𝑘𝑎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r-HR" sz="2000" i="1" dirty="0" smtClean="0">
                        <a:latin typeface="Cambria Math"/>
                        <a:ea typeface="Cambria Math"/>
                      </a:rPr>
                      <m:t>≅</m:t>
                    </m:r>
                    <m:f>
                      <m:fPr>
                        <m:ctrlPr>
                          <a:rPr lang="hr-HR" sz="20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i="1" dirty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hr-HR" sz="2000" i="1" dirty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hr-HR" sz="2000" i="1" dirty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5" y="764704"/>
                <a:ext cx="8123629" cy="87075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340768"/>
                <a:ext cx="6177845" cy="559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00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hr-H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</a:rPr>
                              <m:t>𝑑𝑒𝑝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hr-HR" sz="2000" b="0" i="1" smtClean="0">
                            <a:latin typeface="Cambria Math"/>
                          </a:rPr>
                          <m:t>=</m:t>
                        </m:r>
                      </m:e>
                    </m:func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/>
                          </a:rPr>
                          <m:t>𝑑𝑒𝑝</m:t>
                        </m:r>
                      </m:e>
                      <m:sub>
                        <m:r>
                          <a:rPr lang="hr-HR" sz="20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hr-HR" sz="2000" i="1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hr-HR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00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hr-HR" sz="2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r-HR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hr-HR" sz="20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func>
                    <m:r>
                      <a:rPr lang="hr-HR" sz="2000" b="0" i="1" smtClean="0"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𝑜𝑑𝑛𝑜𝑠𝑛𝑜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/>
                          </a:rPr>
                          <m:t>           </m:t>
                        </m:r>
                        <m:r>
                          <a:rPr lang="hr-HR" sz="2000" i="1">
                            <a:latin typeface="Cambria Math"/>
                          </a:rPr>
                          <m:t>𝑑𝑒𝑝</m:t>
                        </m:r>
                      </m:e>
                      <m:sub>
                        <m:r>
                          <a:rPr lang="hr-HR" sz="200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hr-HR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hr-HR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000" i="1">
                                    <a:latin typeface="Cambria Math"/>
                                  </a:rPr>
                                  <m:t>𝑑𝑒𝑝</m:t>
                                </m:r>
                              </m:e>
                              <m:sub>
                                <m:r>
                                  <a:rPr lang="hr-HR" sz="2000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hr-HR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20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hr-HR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hr-HR" sz="20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340768"/>
                <a:ext cx="6177845" cy="55944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760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51087" y="1484784"/>
                <a:ext cx="1517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00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hr-H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000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hr-HR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func>
                  </m:oMath>
                </a14:m>
                <a:r>
                  <a:rPr lang="hr-HR" sz="2000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000" i="0" dirty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hr-H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000" b="0" i="1" dirty="0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hr-HR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func>
                  </m:oMath>
                </a14:m>
                <a:endParaRPr lang="hr-H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87" y="1484784"/>
                <a:ext cx="1517788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1988840"/>
                <a:ext cx="4221220" cy="67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/>
                          </a:rPr>
                          <m:t>𝑑𝑒𝑝</m:t>
                        </m:r>
                      </m:e>
                      <m:sub>
                        <m:r>
                          <a:rPr lang="hr-HR" sz="20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m:rPr>
                        <m:nor/>
                      </m:rPr>
                      <a:rPr lang="hr-HR" sz="2000" dirty="0"/>
                      <m:t>=</m:t>
                    </m:r>
                    <m:f>
                      <m:f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hr-HR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20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000" i="1">
                                    <a:latin typeface="Cambria Math"/>
                                  </a:rPr>
                                  <m:t>𝑑𝑒𝑝</m:t>
                                </m:r>
                              </m:e>
                              <m:sub>
                                <m:r>
                                  <a:rPr lang="hr-HR" sz="2000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hr-HR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20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hr-HR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hr-HR" sz="20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r>
                  <a:rPr lang="hr-HR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hr-HR" sz="2000" b="0" i="1" dirty="0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hr-HR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000" b="0" i="1" dirty="0" smtClean="0">
                                <a:latin typeface="Cambria Math"/>
                              </a:rPr>
                              <m:t>𝑟</m:t>
                            </m:r>
                          </m:num>
                          <m:den>
                            <m:func>
                              <m:funcPr>
                                <m:ctrlPr>
                                  <a:rPr lang="hr-H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r-HR" sz="2000" dirty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hr-HR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2000" i="1" dirty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hr-HR" sz="2000" i="1" dirty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func>
                          </m:den>
                        </m:f>
                      </m:den>
                    </m:f>
                  </m:oMath>
                </a14:m>
                <a:r>
                  <a:rPr lang="hr-HR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i="1" dirty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hr-HR" sz="2000" i="1" dirty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hr-HR" sz="2000" b="0" i="1" dirty="0" smtClean="0">
                            <a:latin typeface="Cambria Math"/>
                          </a:rPr>
                          <m:t>𝑟</m:t>
                        </m:r>
                        <m:r>
                          <a:rPr lang="hr-HR" sz="2000" b="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hr-HR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20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hr-HR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hr-HR" sz="20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r>
                  <a:rPr lang="hr-HR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r-HR" sz="20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2000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hr-HR" sz="2000" b="0" i="1" dirty="0" smtClean="0">
                                <a:latin typeface="Cambria Math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hr-HR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000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r-HR" sz="2000" b="0" i="1" dirty="0" smtClean="0">
                                    <a:latin typeface="Cambria Math"/>
                                  </a:rPr>
                                  <m:t>𝑜𝑘𝑎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hr-HR" sz="2000" i="1" dirty="0">
                            <a:latin typeface="Cambria Math"/>
                          </a:rPr>
                          <m:t>𝑟</m:t>
                        </m:r>
                        <m:r>
                          <a:rPr lang="hr-HR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hr-HR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20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hr-HR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hr-HR" sz="20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88840"/>
                <a:ext cx="4221220" cy="670183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2636912"/>
                <a:ext cx="19786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𝑟</m:t>
                      </m:r>
                      <m:r>
                        <a:rPr lang="hr-HR" sz="2000" b="0" i="1" smtClean="0">
                          <a:latin typeface="Cambria Math"/>
                        </a:rPr>
                        <m:t>=6366729 </m:t>
                      </m:r>
                      <m:r>
                        <a:rPr lang="hr-HR" sz="2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36912"/>
                <a:ext cx="1978619" cy="4001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038" y="3197808"/>
                <a:ext cx="4267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𝐴𝑘𝑜</m:t>
                      </m:r>
                      <m:r>
                        <a:rPr lang="hr-HR" b="0" i="1" smtClean="0">
                          <a:latin typeface="Cambria Math"/>
                        </a:rPr>
                        <m:t> </m:t>
                      </m:r>
                      <m:r>
                        <a:rPr lang="hr-HR" b="0" i="1" smtClean="0">
                          <a:latin typeface="Cambria Math"/>
                        </a:rPr>
                        <m:t>𝑠𝑒</m:t>
                      </m:r>
                      <m:r>
                        <a:rPr lang="hr-HR" b="0" i="1" smtClean="0">
                          <a:latin typeface="Cambria Math"/>
                        </a:rPr>
                        <m:t> </m:t>
                      </m:r>
                      <m:r>
                        <a:rPr lang="hr-HR" b="0" i="1" smtClean="0">
                          <a:latin typeface="Cambria Math"/>
                        </a:rPr>
                        <m:t>𝑢</m:t>
                      </m:r>
                      <m:r>
                        <a:rPr lang="hr-HR" b="0" i="1" smtClean="0">
                          <a:latin typeface="Cambria Math"/>
                        </a:rPr>
                        <m:t> </m:t>
                      </m:r>
                      <m:r>
                        <a:rPr lang="hr-HR" b="0" i="1" smtClean="0">
                          <a:latin typeface="Cambria Math"/>
                        </a:rPr>
                        <m:t>𝑔𝑜𝑟𝑛𝑗𝑖</m:t>
                      </m:r>
                      <m:r>
                        <a:rPr lang="hr-HR" b="0" i="1" smtClean="0">
                          <a:latin typeface="Cambria Math"/>
                        </a:rPr>
                        <m:t> </m:t>
                      </m:r>
                      <m:r>
                        <a:rPr lang="hr-HR" b="0" i="1" smtClean="0">
                          <a:latin typeface="Cambria Math"/>
                        </a:rPr>
                        <m:t>𝑖𝑧𝑟𝑎𝑧</m:t>
                      </m:r>
                      <m:r>
                        <a:rPr lang="hr-HR" b="0" i="1" smtClean="0">
                          <a:latin typeface="Cambria Math"/>
                        </a:rPr>
                        <m:t> </m:t>
                      </m:r>
                      <m:r>
                        <a:rPr lang="hr-HR" b="0" i="1" smtClean="0">
                          <a:latin typeface="Cambria Math"/>
                        </a:rPr>
                        <m:t>𝑢𝑣𝑟𝑠𝑡𝑖</m:t>
                      </m:r>
                      <m:r>
                        <a:rPr lang="hr-HR" b="0" i="1" smtClean="0">
                          <a:latin typeface="Cambria Math"/>
                        </a:rPr>
                        <m:t> </m:t>
                      </m:r>
                      <m:r>
                        <a:rPr lang="hr-HR" b="0" i="1" smtClean="0">
                          <a:latin typeface="Cambria Math"/>
                        </a:rPr>
                        <m:t>𝑣𝑟𝑖𝑗𝑒𝑑𝑛𝑜𝑠𝑡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8" y="3197808"/>
                <a:ext cx="4267642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528" y="3534373"/>
                <a:ext cx="3547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</a:rPr>
                        <m:t>𝑍𝑒𝑚𝑙𝑗𝑖𝑛𝑜𝑔</m:t>
                      </m:r>
                      <m:r>
                        <a:rPr lang="hr-HR" i="1">
                          <a:latin typeface="Cambria Math"/>
                        </a:rPr>
                        <m:t> </m:t>
                      </m:r>
                      <m:r>
                        <a:rPr lang="hr-HR" i="1">
                          <a:latin typeface="Cambria Math"/>
                        </a:rPr>
                        <m:t>𝑟𝑎𝑑𝑖𝑗𝑢𝑠𝑎</m:t>
                      </m:r>
                      <m:r>
                        <a:rPr lang="hr-HR" i="1">
                          <a:latin typeface="Cambria Math"/>
                        </a:rPr>
                        <m:t> </m:t>
                      </m:r>
                      <m:r>
                        <a:rPr lang="hr-HR" i="1">
                          <a:latin typeface="Cambria Math"/>
                        </a:rPr>
                        <m:t>𝑖</m:t>
                      </m:r>
                      <m:r>
                        <a:rPr lang="hr-HR" i="1">
                          <a:latin typeface="Cambria Math"/>
                        </a:rPr>
                        <m:t> </m:t>
                      </m:r>
                      <m:r>
                        <a:rPr lang="hr-HR" i="1">
                          <a:latin typeface="Cambria Math"/>
                        </a:rPr>
                        <m:t>𝑣𝑟𝑖𝑗𝑒𝑑𝑛𝑜𝑠𝑡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34373"/>
                <a:ext cx="3547894" cy="369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3528" y="3903705"/>
                <a:ext cx="3167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hr-H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i="1" dirty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hr-HR" i="1" dirty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func>
                      <m:r>
                        <a:rPr lang="hr-HR" i="1" dirty="0">
                          <a:latin typeface="Cambria Math"/>
                          <a:ea typeface="Cambria Math"/>
                        </a:rPr>
                        <m:t>≅0,000291  </m:t>
                      </m:r>
                      <m:r>
                        <a:rPr lang="hr-HR" i="1" dirty="0">
                          <a:latin typeface="Cambria Math"/>
                          <a:ea typeface="Cambria Math"/>
                        </a:rPr>
                        <m:t>𝑑𝑜𝑏𝑖𝑣𝑎</m:t>
                      </m:r>
                      <m:r>
                        <a:rPr lang="hr-HR" i="1" dirty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r-HR" i="1" dirty="0">
                          <a:latin typeface="Cambria Math"/>
                          <a:ea typeface="Cambria Math"/>
                        </a:rPr>
                        <m:t>𝑠𝑒</m:t>
                      </m:r>
                      <m:r>
                        <a:rPr lang="hr-HR" b="0" i="1" dirty="0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03705"/>
                <a:ext cx="3167277" cy="36933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7014" y="4655287"/>
                <a:ext cx="2298193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/>
                          </a:rPr>
                          <m:t>𝑑𝑒𝑝</m:t>
                        </m:r>
                      </m:e>
                      <m:sub>
                        <m:r>
                          <a:rPr lang="hr-HR" sz="200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hr-HR" sz="2000" dirty="0" smtClean="0"/>
                  <a:t>=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/>
                      </a:rPr>
                      <m:t>1,9267</m:t>
                    </m:r>
                    <m:rad>
                      <m:radPr>
                        <m:degHide m:val="on"/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/>
                              </a:rPr>
                              <m:t>𝑜𝑘𝑎</m:t>
                            </m:r>
                          </m:sub>
                        </m:sSub>
                      </m:e>
                    </m:rad>
                  </m:oMath>
                </a14:m>
                <a:endParaRPr lang="hr-HR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4" y="4655287"/>
                <a:ext cx="2298193" cy="465064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l="-1061" b="-184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UPRAVLJANJE BRODOM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Određivanje kursa i brzine radi kretanja broda po unaprijed određenom putu i vremenu</a:t>
            </a:r>
          </a:p>
          <a:p>
            <a:r>
              <a:rPr lang="hr-HR" sz="2800" dirty="0" smtClean="0"/>
              <a:t>Upravljanje brodom sadrži:</a:t>
            </a:r>
          </a:p>
          <a:p>
            <a:pPr lvl="1"/>
            <a:r>
              <a:rPr lang="hr-HR" sz="2400" dirty="0" smtClean="0"/>
              <a:t>Ispitivanje i analizu kretanja na prethodnom kursu u odnosu na uvjete plovljenja</a:t>
            </a:r>
          </a:p>
          <a:p>
            <a:pPr lvl="1"/>
            <a:r>
              <a:rPr lang="hr-HR" sz="2400" dirty="0" smtClean="0"/>
              <a:t>Prognoziranje utjecaja stvarnih uvjeta kretanja na novi kurs</a:t>
            </a:r>
          </a:p>
          <a:p>
            <a:pPr lvl="1"/>
            <a:r>
              <a:rPr lang="hr-HR" sz="2400" dirty="0" smtClean="0"/>
              <a:t>Određivanje novog kursa i brzine te održavanje broda na zadanom kursu i zadanom brzinom</a:t>
            </a:r>
          </a:p>
          <a:p>
            <a:r>
              <a:rPr lang="hr-HR" sz="2800" dirty="0" smtClean="0"/>
              <a:t>Upravljanje brodom zahtjeva od navigatora solidno teorijsko znanje, sposobnost analiziranja i iskustvo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6" descr="dep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717032"/>
            <a:ext cx="4608512" cy="3121894"/>
          </a:xfrm>
          <a:prstGeom prst="rect">
            <a:avLst/>
          </a:prstGeom>
        </p:spPr>
      </p:pic>
      <p:pic>
        <p:nvPicPr>
          <p:cNvPr id="8" name="Slika 7" descr="dm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29000"/>
            <a:ext cx="6658627" cy="43204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>                             </a:t>
            </a:r>
            <a:r>
              <a:rPr lang="hr-HR" sz="2800" b="1" dirty="0" smtClean="0"/>
              <a:t>MORSKI HORIZONT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637112"/>
          </a:xfrm>
        </p:spPr>
        <p:txBody>
          <a:bodyPr>
            <a:normAutofit/>
          </a:bodyPr>
          <a:lstStyle/>
          <a:p>
            <a:r>
              <a:rPr lang="hr-HR" sz="2000" dirty="0" smtClean="0">
                <a:sym typeface="Wingdings 3"/>
              </a:rPr>
              <a:t>Morski horizont je kružnica koja na morskoj površini ograničava vidik odnosno razdvaja more od neba</a:t>
            </a:r>
          </a:p>
          <a:p>
            <a:r>
              <a:rPr lang="hr-HR" sz="2000" dirty="0" smtClean="0"/>
              <a:t>Mjerenjima je utvrđeno da se pri tlaku od 1013hPa, temperaturi od +10. relativnoj vlažnosti 60% na razini mora geometrijski horizont povećava za </a:t>
            </a:r>
            <a:r>
              <a:rPr lang="hr-HR" sz="2000" dirty="0" smtClean="0">
                <a:sym typeface="Wingdings 3"/>
              </a:rPr>
              <a:t>d=0,08dg, 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000" dirty="0" smtClean="0"/>
              <a:t>Depresija morskog horizonta</a:t>
            </a:r>
          </a:p>
          <a:p>
            <a:pPr>
              <a:buNone/>
            </a:pPr>
            <a:endParaRPr lang="hr-HR" sz="2400" dirty="0"/>
          </a:p>
        </p:txBody>
      </p:sp>
      <p:pic>
        <p:nvPicPr>
          <p:cNvPr id="7" name="Slika 6" descr="dm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386324"/>
            <a:ext cx="7128792" cy="466612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365104"/>
            <a:ext cx="1368152" cy="3909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HORIZONT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Radarski horizont </a:t>
            </a:r>
            <a:r>
              <a:rPr lang="hr-HR" sz="2800" dirty="0" smtClean="0"/>
              <a:t>je kružnica na morskoj površini do koje bi stizali radarski valovi emitirani iz antene na nekoj visini (</a:t>
            </a:r>
            <a:r>
              <a:rPr lang="hr-HR" sz="2800" dirty="0" err="1" smtClean="0"/>
              <a:t>V</a:t>
            </a:r>
            <a:r>
              <a:rPr lang="hr-HR" sz="2800" baseline="-25000" dirty="0" err="1" smtClean="0"/>
              <a:t>ant</a:t>
            </a:r>
            <a:r>
              <a:rPr lang="hr-HR" sz="2800" dirty="0" smtClean="0"/>
              <a:t>), prelamajući se po zakonima refrakcije, udaljenost radarskog je za oko 6% veća od morskog  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     </a:t>
            </a:r>
          </a:p>
          <a:p>
            <a:endParaRPr lang="hr-HR" sz="2800" dirty="0" smtClean="0"/>
          </a:p>
          <a:p>
            <a:r>
              <a:rPr lang="hr-HR" sz="2800" dirty="0" smtClean="0"/>
              <a:t>horizont je horizontalna ravnina koja prolazi kroz središte Zemlje, a sa nebeskom sferom se siječe po glavnoj kružnici</a:t>
            </a:r>
          </a:p>
          <a:p>
            <a:r>
              <a:rPr lang="hr-HR" sz="2800" dirty="0" smtClean="0"/>
              <a:t>Obalni horizont</a:t>
            </a:r>
          </a:p>
          <a:p>
            <a:r>
              <a:rPr lang="hr-HR" sz="2800" dirty="0" smtClean="0"/>
              <a:t>Umjetni horizont</a:t>
            </a:r>
            <a:endParaRPr lang="hr-HR" sz="2800" dirty="0"/>
          </a:p>
        </p:txBody>
      </p:sp>
      <p:pic>
        <p:nvPicPr>
          <p:cNvPr id="4" name="Slika 3" descr="m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68960"/>
            <a:ext cx="3095333" cy="10081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PODJELA HORIZONTA I OZNAČAVANJE KUTOVA U NAVIGACIJI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Kružnica horizonta podijeljena je na 360° sa 0° i 360° na mjestu sjeverne točke horizonta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Kardinalne (glavne) točke horizonta: N, S, E, W</a:t>
            </a:r>
          </a:p>
          <a:p>
            <a:r>
              <a:rPr lang="hr-HR" sz="2800" dirty="0" err="1" smtClean="0">
                <a:solidFill>
                  <a:srgbClr val="FF0000"/>
                </a:solidFill>
              </a:rPr>
              <a:t>Interkardinalne</a:t>
            </a:r>
            <a:r>
              <a:rPr lang="hr-HR" sz="2800" dirty="0" smtClean="0">
                <a:solidFill>
                  <a:srgbClr val="FF0000"/>
                </a:solidFill>
              </a:rPr>
              <a:t> točke: NE, SE, SW, NW</a:t>
            </a:r>
          </a:p>
          <a:p>
            <a:r>
              <a:rPr lang="hr-HR" sz="2800" dirty="0" smtClean="0"/>
              <a:t>Trosložni vjetrovi: NNE, ENE, ESE, SSE, SSW, WSW, WNW i NNW</a:t>
            </a:r>
          </a:p>
          <a:p>
            <a:r>
              <a:rPr lang="hr-HR" sz="2800" dirty="0" smtClean="0"/>
              <a:t>Nautička crtica (32 točke)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RUŽA VJETROVA</a:t>
            </a:r>
            <a:endParaRPr lang="hr-HR" b="1" dirty="0"/>
          </a:p>
        </p:txBody>
      </p:sp>
      <p:pic>
        <p:nvPicPr>
          <p:cNvPr id="4" name="Rezervirano mjesto sadržaja 3" descr="ĆČLKJH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268760"/>
            <a:ext cx="5976664" cy="51306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OZNAČAVANJE KUTEVA NA HORIZONTU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800" dirty="0" smtClean="0"/>
              <a:t>Kružna podjela od 0° do 360°, u smjeru kazaljke na satu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/>
              <a:t>Polukružna podjela od 0° do 180°, od N ili S prema E ili W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err="1" smtClean="0"/>
              <a:t>Kvadrantalna</a:t>
            </a:r>
            <a:r>
              <a:rPr lang="hr-HR" sz="2800" dirty="0" smtClean="0"/>
              <a:t> podjela od 0° do 90°, od N ili S prema E ili W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/>
              <a:t>Oznakom vjetra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/>
              <a:t>Brojem vjetrova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KURS, AZIMUT, PRAMČANI KUT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Kurs (K)</a:t>
            </a:r>
            <a:r>
              <a:rPr lang="hr-HR" sz="2800" dirty="0" smtClean="0"/>
              <a:t> je kut koji zatvara pravac meridijana s linijom kursa. Vertikalna ravnina kroz uzdužnicu broda u presjeku s horizontalnom daje </a:t>
            </a:r>
            <a:r>
              <a:rPr lang="hr-HR" sz="2800" dirty="0" smtClean="0">
                <a:solidFill>
                  <a:srgbClr val="FF0000"/>
                </a:solidFill>
              </a:rPr>
              <a:t>liniju kursa</a:t>
            </a:r>
            <a:r>
              <a:rPr lang="hr-HR" sz="2800" dirty="0" smtClean="0"/>
              <a:t>.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Mjeri se od 0° do 360° u smjeru kazaljke na satu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Azimut (</a:t>
            </a:r>
            <a:r>
              <a:rPr lang="el-GR" sz="2800" dirty="0" smtClean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lang="hr-HR" sz="2800" dirty="0" smtClean="0">
                <a:solidFill>
                  <a:srgbClr val="FF0000"/>
                </a:solidFill>
                <a:cs typeface="Arial"/>
              </a:rPr>
              <a:t>)</a:t>
            </a:r>
            <a:r>
              <a:rPr lang="hr-HR" sz="2800" dirty="0" smtClean="0"/>
              <a:t> je kut što ga zatvara pravac meridijana s linijom azimuta. Vertikalna ravnina položena kroz oko motrioca i </a:t>
            </a:r>
            <a:r>
              <a:rPr lang="hr-HR" sz="2800" dirty="0" err="1" smtClean="0"/>
              <a:t>osmatrani</a:t>
            </a:r>
            <a:r>
              <a:rPr lang="hr-HR" sz="2800" dirty="0" smtClean="0"/>
              <a:t> objekt van broda u presjeku s horizontalnom ravninom daje liniju azimuta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Mjeri se jednako kao i kurs</a:t>
            </a:r>
          </a:p>
          <a:p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KURS, AZIMUT, PRAMČANI KUT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Pramčani kut (L) </a:t>
            </a:r>
            <a:r>
              <a:rPr lang="hr-HR" sz="2800" dirty="0" smtClean="0"/>
              <a:t>je kut što ga zatvara linija kursa sa linijom azimuta ili kut što ga zatvara uzdužnica broda s pravcem na promatrani objekt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Mjeri se od 0° do 360° preko desnog boka ili od 0° do 180° preko desnog ili lijevog boka</a:t>
            </a:r>
          </a:p>
          <a:p>
            <a:r>
              <a:rPr lang="hr-HR" sz="2800" dirty="0" smtClean="0"/>
              <a:t>Pramčani kut od 90° predstavlja </a:t>
            </a:r>
            <a:r>
              <a:rPr lang="hr-HR" sz="2800" dirty="0" err="1" smtClean="0">
                <a:solidFill>
                  <a:srgbClr val="FF0000"/>
                </a:solidFill>
              </a:rPr>
              <a:t>subočicu</a:t>
            </a:r>
            <a:endParaRPr lang="hr-H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ODNOS KURSA, AZIMUTA I PRAMČANOG KUTA</a:t>
            </a:r>
            <a:br>
              <a:rPr lang="hr-HR" sz="2800" b="1" dirty="0" smtClean="0"/>
            </a:br>
            <a:r>
              <a:rPr lang="hr-HR" sz="2800" b="1" dirty="0" smtClean="0">
                <a:sym typeface="Symbol" panose="05050102010706020507" pitchFamily="18" charset="2"/>
              </a:rPr>
              <a:t> = K + ( L )</a:t>
            </a:r>
            <a:endParaRPr lang="hr-HR" sz="2800" b="1" dirty="0"/>
          </a:p>
        </p:txBody>
      </p:sp>
      <p:pic>
        <p:nvPicPr>
          <p:cNvPr id="4" name="Rezervirano mjesto sadržaja 3" descr="šđpoiu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79142"/>
            <a:ext cx="5472608" cy="444520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PRETVARANJE KURSEVA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Algebarska radnja radi prijelaza jedne vrste kursa na drugu</a:t>
            </a:r>
          </a:p>
          <a:p>
            <a:r>
              <a:rPr lang="hr-HR" sz="2800" dirty="0" smtClean="0"/>
              <a:t>Zavisno od kojeg meridijana određujemo kurs razlikujemo: kurs pravi (Kp), kurs kompasni (</a:t>
            </a:r>
            <a:r>
              <a:rPr lang="hr-HR" sz="2800" dirty="0" err="1" smtClean="0"/>
              <a:t>Kk</a:t>
            </a:r>
            <a:r>
              <a:rPr lang="hr-HR" sz="2800" dirty="0" smtClean="0"/>
              <a:t>) i kurs magnetski (Km)</a:t>
            </a:r>
            <a:endParaRPr lang="hr-HR" sz="2800" dirty="0"/>
          </a:p>
        </p:txBody>
      </p:sp>
      <p:pic>
        <p:nvPicPr>
          <p:cNvPr id="4" name="Slika 3" descr="đšpoiuzt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861048"/>
            <a:ext cx="3384376" cy="2996952"/>
          </a:xfrm>
          <a:prstGeom prst="rect">
            <a:avLst/>
          </a:prstGeom>
        </p:spPr>
      </p:pic>
      <p:pic>
        <p:nvPicPr>
          <p:cNvPr id="5" name="Slika 4" descr="đšpoiuztršpoiuzt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437112"/>
            <a:ext cx="4095603" cy="19442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PRETVARANJE AZIMUTA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Azimut pravi (magnetski, kompasni, žiro) je kut između sjevernog dijela meridijana pravog (magnetskog, </a:t>
            </a:r>
            <a:r>
              <a:rPr lang="hr-HR" sz="2800" dirty="0" err="1" smtClean="0"/>
              <a:t>kompasnog</a:t>
            </a:r>
            <a:r>
              <a:rPr lang="hr-HR" sz="2800" dirty="0" smtClean="0"/>
              <a:t>, žiro) i linije azimuta</a:t>
            </a:r>
          </a:p>
          <a:p>
            <a:endParaRPr lang="hr-HR" sz="2800" dirty="0"/>
          </a:p>
        </p:txBody>
      </p:sp>
      <p:pic>
        <p:nvPicPr>
          <p:cNvPr id="5" name="Slika 4" descr="đšpoiuz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789040"/>
            <a:ext cx="4124093" cy="2376264"/>
          </a:xfrm>
          <a:prstGeom prst="rect">
            <a:avLst/>
          </a:prstGeom>
        </p:spPr>
      </p:pic>
      <p:pic>
        <p:nvPicPr>
          <p:cNvPr id="7" name="Slika 3" descr="đšpoiuzt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168351"/>
            <a:ext cx="3096344" cy="322172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IZMJENA ELEMENATA KRETANJA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Neophodno održavanje zadanog kursa i brzine</a:t>
            </a:r>
          </a:p>
          <a:p>
            <a:r>
              <a:rPr lang="hr-HR" sz="2800" dirty="0" smtClean="0"/>
              <a:t>Izmjena elemenata kretanja s obzirom na stvarne uvjete plovljenja</a:t>
            </a:r>
          </a:p>
          <a:p>
            <a:r>
              <a:rPr lang="hr-HR" sz="2800" dirty="0" smtClean="0"/>
              <a:t>Elementi važni za donošenje pravovremene odluke o korekciji kursa i brzine:</a:t>
            </a:r>
          </a:p>
          <a:p>
            <a:pPr lvl="1"/>
            <a:r>
              <a:rPr lang="hr-HR" sz="2400" dirty="0" smtClean="0"/>
              <a:t>Stalna kontrola kursa i brzine</a:t>
            </a:r>
          </a:p>
          <a:p>
            <a:pPr lvl="1"/>
            <a:r>
              <a:rPr lang="hr-HR" sz="2400" dirty="0" smtClean="0"/>
              <a:t>Proračun zanosa zbog utjecaja vjetra i morske struje</a:t>
            </a:r>
          </a:p>
          <a:p>
            <a:pPr lvl="1"/>
            <a:r>
              <a:rPr lang="hr-HR" sz="2400" dirty="0" smtClean="0"/>
              <a:t>Određivanje veličine ukupnog odstupanja od kursa i brzine zbog djelovanja vanjskih faktora</a:t>
            </a:r>
            <a:endParaRPr lang="hr-H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SMJERNI APARAT (DIOPTER)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Instrument za mjerenje azimuta i pramčanih kutova</a:t>
            </a:r>
          </a:p>
          <a:p>
            <a:r>
              <a:rPr lang="hr-HR" sz="2800" dirty="0" smtClean="0"/>
              <a:t>Postavlja se na magnetski kompas ili ponavljač </a:t>
            </a:r>
            <a:r>
              <a:rPr lang="hr-HR" sz="2800" dirty="0" err="1" smtClean="0"/>
              <a:t>žirokompasa</a:t>
            </a:r>
            <a:endParaRPr lang="hr-HR" sz="2800" dirty="0" smtClean="0"/>
          </a:p>
          <a:p>
            <a:r>
              <a:rPr lang="hr-HR" sz="2800" dirty="0" smtClean="0"/>
              <a:t>Sastoji se od prstena ili nosača, objektiva i okulara</a:t>
            </a:r>
          </a:p>
          <a:p>
            <a:r>
              <a:rPr lang="hr-HR" sz="2800" dirty="0" smtClean="0"/>
              <a:t>Zatamnjena stakla za promatranje Sunca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HORIZONTALNI KUT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Horizontalni kut (</a:t>
            </a:r>
            <a:r>
              <a:rPr lang="el-GR" sz="2800" dirty="0" smtClean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lang="hr-HR" sz="2800" dirty="0" smtClean="0">
                <a:solidFill>
                  <a:srgbClr val="FF0000"/>
                </a:solidFill>
              </a:rPr>
              <a:t>) </a:t>
            </a:r>
            <a:r>
              <a:rPr lang="hr-HR" sz="2800" dirty="0" smtClean="0"/>
              <a:t>kut koji leži u horizontalnoj ravnini, između spojnice oka promatrača i objekta 1 i oka i objekta 2</a:t>
            </a:r>
          </a:p>
          <a:p>
            <a:r>
              <a:rPr lang="hr-HR" sz="2800" dirty="0" smtClean="0"/>
              <a:t>α=L</a:t>
            </a:r>
            <a:r>
              <a:rPr lang="hr-HR" sz="2800" baseline="-25000" dirty="0" smtClean="0"/>
              <a:t>2</a:t>
            </a:r>
            <a:r>
              <a:rPr lang="hr-HR" sz="2800" dirty="0" smtClean="0"/>
              <a:t>-L</a:t>
            </a:r>
            <a:r>
              <a:rPr lang="hr-HR" sz="2800" baseline="-25000" dirty="0" smtClean="0"/>
              <a:t>1</a:t>
            </a:r>
            <a:r>
              <a:rPr lang="hr-HR" sz="2800" dirty="0" smtClean="0"/>
              <a:t>=ω</a:t>
            </a:r>
            <a:r>
              <a:rPr lang="hr-HR" sz="2800" baseline="-25000" dirty="0" smtClean="0"/>
              <a:t>2</a:t>
            </a:r>
            <a:r>
              <a:rPr lang="hr-HR" sz="2800" dirty="0" smtClean="0"/>
              <a:t>-ω</a:t>
            </a:r>
            <a:r>
              <a:rPr lang="hr-HR" sz="2800" baseline="-25000" dirty="0" smtClean="0"/>
              <a:t>1</a:t>
            </a:r>
            <a:endParaRPr lang="hr-HR" sz="2800" dirty="0"/>
          </a:p>
          <a:p>
            <a:endParaRPr lang="hr-HR" sz="2800" dirty="0"/>
          </a:p>
        </p:txBody>
      </p:sp>
      <p:pic>
        <p:nvPicPr>
          <p:cNvPr id="4" name="Slika 3" descr="horizontal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590327"/>
            <a:ext cx="4572508" cy="42676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VERTIKALNI KUT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Vertikalni kut (</a:t>
            </a:r>
            <a:r>
              <a:rPr lang="el-GR" sz="2400" dirty="0" smtClean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lang="hr-HR" sz="2400" dirty="0" smtClean="0">
                <a:solidFill>
                  <a:srgbClr val="FF0000"/>
                </a:solidFill>
              </a:rPr>
              <a:t>) </a:t>
            </a:r>
            <a:r>
              <a:rPr lang="hr-HR" sz="2400" dirty="0" smtClean="0"/>
              <a:t>je kut koji leži u vertikalnoj ravnini između spojnice oka promatrača i podnožja objekta na moru i oka promatrača i vrha objekta na moru</a:t>
            </a:r>
            <a:endParaRPr lang="hr-HR" sz="2400" dirty="0"/>
          </a:p>
        </p:txBody>
      </p:sp>
      <p:pic>
        <p:nvPicPr>
          <p:cNvPr id="5" name="Slika 4" descr="vertikal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293096"/>
            <a:ext cx="6363277" cy="2404556"/>
          </a:xfrm>
          <a:prstGeom prst="rect">
            <a:avLst/>
          </a:prstGeom>
        </p:spPr>
      </p:pic>
      <p:pic>
        <p:nvPicPr>
          <p:cNvPr id="6" name="Slika 5" descr="bh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323955"/>
            <a:ext cx="5688632" cy="19691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TOČNOST I SIGURNOST KRETANJA BRODA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Kontrolira se stalnim određivanjem koordinata pozicije</a:t>
            </a:r>
          </a:p>
          <a:p>
            <a:r>
              <a:rPr lang="hr-HR" sz="2800" dirty="0" smtClean="0"/>
              <a:t>Zadatak</a:t>
            </a:r>
            <a:r>
              <a:rPr lang="hr-HR" sz="2800" dirty="0" smtClean="0">
                <a:sym typeface="Wingdings" pitchFamily="2" charset="2"/>
              </a:rPr>
              <a:t> </a:t>
            </a:r>
            <a:r>
              <a:rPr lang="hr-HR" sz="2800" dirty="0" smtClean="0">
                <a:solidFill>
                  <a:srgbClr val="FF0000"/>
                </a:solidFill>
                <a:sym typeface="Wingdings" pitchFamily="2" charset="2"/>
              </a:rPr>
              <a:t>što točnije koordinate pozicije broda</a:t>
            </a:r>
          </a:p>
          <a:p>
            <a:r>
              <a:rPr lang="hr-HR" sz="2800" dirty="0" smtClean="0">
                <a:sym typeface="Wingdings" pitchFamily="2" charset="2"/>
              </a:rPr>
              <a:t>Pozicija broda određuje se grafičkim ili računskim načinom osmatranjem prirodnih ili izgrađenih objekta na kopnu i moru, osmatranjem nebeskih tijela i uporabom navigacijskih sredstava i uređaja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DOPUNSKE MJERE RADI POVEĆANJA TOČNOSTI I SIGURNOSTI NAVIGACIJE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Određivanje manevarskih elemenata i ispitivanje utjecaja vanjskih faktora na njihove promjene</a:t>
            </a:r>
          </a:p>
          <a:p>
            <a:r>
              <a:rPr lang="hr-HR" sz="2800" dirty="0" smtClean="0"/>
              <a:t>Određivanje pogreške navigacijskih instrumenata i održavanje sredstava u ispravnom stanju</a:t>
            </a:r>
          </a:p>
          <a:p>
            <a:r>
              <a:rPr lang="hr-HR" sz="2800" dirty="0" smtClean="0"/>
              <a:t>Određivanje elemenata kretanja za različite manevre</a:t>
            </a:r>
          </a:p>
          <a:p>
            <a:r>
              <a:rPr lang="hr-HR" sz="2800" dirty="0" smtClean="0"/>
              <a:t>Prikupljanje podataka o hidrometeorološkoj situaciji</a:t>
            </a:r>
          </a:p>
          <a:p>
            <a:r>
              <a:rPr lang="hr-HR" sz="2800" dirty="0" smtClean="0"/>
              <a:t>Kontrola pokazivanja brodskog kronometra</a:t>
            </a:r>
          </a:p>
          <a:p>
            <a:r>
              <a:rPr lang="hr-HR" sz="2800" dirty="0" smtClean="0"/>
              <a:t>Održavanje pomorskih karata i navigacijskih priručnika u ažurnom stanju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PODJELA NAVIGACIJE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Pomorska navigacija obuhvaća niz znanstvenih disciplina čije je predmet proučavanja teorijska razrada postojećih i uvođenje novih metoda vođenja broda, te analiza općih zakonomjernosti kretanja broda i faktora koji utječu na to kretanje</a:t>
            </a:r>
          </a:p>
          <a:p>
            <a:r>
              <a:rPr lang="hr-HR" sz="2800" dirty="0" smtClean="0"/>
              <a:t>Općenito navigacija se dijeli na:</a:t>
            </a:r>
          </a:p>
          <a:p>
            <a:pPr lvl="1"/>
            <a:r>
              <a:rPr lang="hr-HR" sz="2400" dirty="0" smtClean="0">
                <a:solidFill>
                  <a:srgbClr val="FF0000"/>
                </a:solidFill>
              </a:rPr>
              <a:t>Pomorsku</a:t>
            </a:r>
            <a:r>
              <a:rPr lang="hr-HR" sz="2400" dirty="0" smtClean="0"/>
              <a:t> (riječnu i jezersku)</a:t>
            </a:r>
          </a:p>
          <a:p>
            <a:pPr lvl="1"/>
            <a:r>
              <a:rPr lang="hr-HR" sz="2400" dirty="0" smtClean="0">
                <a:solidFill>
                  <a:srgbClr val="FF0000"/>
                </a:solidFill>
              </a:rPr>
              <a:t>Zračnu</a:t>
            </a:r>
          </a:p>
          <a:p>
            <a:pPr lvl="1"/>
            <a:r>
              <a:rPr lang="hr-HR" sz="2400" dirty="0" smtClean="0">
                <a:solidFill>
                  <a:srgbClr val="FF0000"/>
                </a:solidFill>
              </a:rPr>
              <a:t>Svemirsku</a:t>
            </a:r>
            <a:endParaRPr lang="hr-HR" sz="2400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hr-H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2799</Words>
  <Application>Microsoft Office PowerPoint</Application>
  <PresentationFormat>On-screen Show (4:3)</PresentationFormat>
  <Paragraphs>278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Cambria Math</vt:lpstr>
      <vt:lpstr>Engravers MT</vt:lpstr>
      <vt:lpstr>Symbol</vt:lpstr>
      <vt:lpstr>Wingdings</vt:lpstr>
      <vt:lpstr>Wingdings 3</vt:lpstr>
      <vt:lpstr>Office tema</vt:lpstr>
      <vt:lpstr>TERESTRIČKA NAVIGACIJA</vt:lpstr>
      <vt:lpstr>POMORSKA NAVIGACIJA</vt:lpstr>
      <vt:lpstr>POMORSKA NAVIGACIJA</vt:lpstr>
      <vt:lpstr>IZBOR RUTE</vt:lpstr>
      <vt:lpstr>UPRAVLJANJE BRODOM</vt:lpstr>
      <vt:lpstr>IZMJENA ELEMENATA KRETANJA</vt:lpstr>
      <vt:lpstr>TOČNOST I SIGURNOST KRETANJA BRODA</vt:lpstr>
      <vt:lpstr>DOPUNSKE MJERE RADI POVEĆANJA TOČNOSTI I SIGURNOSTI NAVIGACIJE</vt:lpstr>
      <vt:lpstr>PODJELA NAVIGACIJE</vt:lpstr>
      <vt:lpstr>ZNANSTVENE DISCIPLINE POMORSKE NAVIGACIJE</vt:lpstr>
      <vt:lpstr>TERESTRIČKA NAVIGACIJA</vt:lpstr>
      <vt:lpstr>ASTRONOMSKA NAVIGACIJA</vt:lpstr>
      <vt:lpstr>ELEKTRONIČKA NAVIGACIJA</vt:lpstr>
      <vt:lpstr>ZBROJENA NAVIGACIJA</vt:lpstr>
      <vt:lpstr>TAKTIČKA NAVIGACIJA</vt:lpstr>
      <vt:lpstr>PODJELA POMORSKE NAVIGACIJE S OBZIROM NA PODRUČJE PLOVLJENJA</vt:lpstr>
      <vt:lpstr>NAVIGACIJSKA SREDSTVA I NAVIGACIJSKI SUSTAVI</vt:lpstr>
      <vt:lpstr>AUTONOMNA NAVIGACIJSKA SREDSTVA</vt:lpstr>
      <vt:lpstr>AUTONOMNA NAVIGACIJSKA SREDSTVA</vt:lpstr>
      <vt:lpstr>NAVIGACIJSKI SUSTAVI</vt:lpstr>
      <vt:lpstr>NAVIGACIJSKA PODRŠKA</vt:lpstr>
      <vt:lpstr>OBLIK I VELIČINA ZEMLJE</vt:lpstr>
      <vt:lpstr>KO0ORDINATNI SUSTAVI I KOORDINATE</vt:lpstr>
      <vt:lpstr>PowerPoint Presentation</vt:lpstr>
      <vt:lpstr>PowerPoint Presentation</vt:lpstr>
      <vt:lpstr>PowerPoint Presentation</vt:lpstr>
      <vt:lpstr>ELEMENTI ZEMLJE KAO KUGLE</vt:lpstr>
      <vt:lpstr>ELEMENTI ZEMLJE KAO KUGLE</vt:lpstr>
      <vt:lpstr>ELEMENTI ZEMLJE KAO KUGLE</vt:lpstr>
      <vt:lpstr>ELEMENTI ZEMLJE KAO KUGLE</vt:lpstr>
      <vt:lpstr>APSOLUTNE KOORDINATE</vt:lpstr>
      <vt:lpstr>APSOLUTNE KOORDINATE</vt:lpstr>
      <vt:lpstr>APSOLUTNE KOORDINATE</vt:lpstr>
      <vt:lpstr>APSOLUTNE KOORDINATE</vt:lpstr>
      <vt:lpstr>GEOCENTRIČNA ŠIRINA</vt:lpstr>
      <vt:lpstr>GEOCENTRIČNA ŠIRINA</vt:lpstr>
      <vt:lpstr>RELATIVNE KOORDINATE</vt:lpstr>
      <vt:lpstr>RELATIVNE KOORDINATE</vt:lpstr>
      <vt:lpstr>RAZLIKA GEOGRAFSKE DUŽINE I ŠIRINE</vt:lpstr>
      <vt:lpstr>RAZMAK</vt:lpstr>
      <vt:lpstr>SREDNJA GEOGRAFSKA ŠIRINA</vt:lpstr>
      <vt:lpstr>ODNOS RAZMAKA I RAZLIKE GEOGRAFSKE ŠIRINE</vt:lpstr>
      <vt:lpstr>PRETVARANJE GEOGRAFSKIH DUŽINA U VREMENSKE JEDINICE I OBRATNO</vt:lpstr>
      <vt:lpstr>RELATIVNE KOORDINATE  I  RAZMAK</vt:lpstr>
      <vt:lpstr>OSNOVNE RAVNINE, PRAVCI I TOČKE</vt:lpstr>
      <vt:lpstr>OSNOVNE RAVNINE, PRAVCI I TOČKE</vt:lpstr>
      <vt:lpstr>HORIZONT</vt:lpstr>
      <vt:lpstr>GEOMETRIJSKI HORIZONT</vt:lpstr>
      <vt:lpstr>DEPRESIJA GEOMETRIJSKOG HORIZONTA</vt:lpstr>
      <vt:lpstr>                             MORSKI HORIZONT</vt:lpstr>
      <vt:lpstr>HORIZONT</vt:lpstr>
      <vt:lpstr>PODJELA HORIZONTA I OZNAČAVANJE KUTOVA U NAVIGACIJI</vt:lpstr>
      <vt:lpstr>RUŽA VJETROVA</vt:lpstr>
      <vt:lpstr>OZNAČAVANJE KUTEVA NA HORIZONTU</vt:lpstr>
      <vt:lpstr>KURS, AZIMUT, PRAMČANI KUT</vt:lpstr>
      <vt:lpstr>KURS, AZIMUT, PRAMČANI KUT</vt:lpstr>
      <vt:lpstr>ODNOS KURSA, AZIMUTA I PRAMČANOG KUTA  = K + ( L )</vt:lpstr>
      <vt:lpstr>PRETVARANJE KURSEVA</vt:lpstr>
      <vt:lpstr>PRETVARANJE AZIMUTA</vt:lpstr>
      <vt:lpstr>SMJERNI APARAT (DIOPTER)</vt:lpstr>
      <vt:lpstr>HORIZONTALNI KUT</vt:lpstr>
      <vt:lpstr>VERTIKALNI KUT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TERESTRIČKA NAVIGACIJA</dc:title>
  <dc:creator>Antoni</dc:creator>
  <cp:lastModifiedBy>Serđo Kos</cp:lastModifiedBy>
  <cp:revision>117</cp:revision>
  <dcterms:created xsi:type="dcterms:W3CDTF">2014-10-06T09:53:32Z</dcterms:created>
  <dcterms:modified xsi:type="dcterms:W3CDTF">2021-02-11T10:24:16Z</dcterms:modified>
</cp:coreProperties>
</file>