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37" r:id="rId6"/>
    <p:sldId id="338" r:id="rId7"/>
    <p:sldId id="275" r:id="rId8"/>
    <p:sldId id="329" r:id="rId9"/>
    <p:sldId id="330" r:id="rId10"/>
    <p:sldId id="331" r:id="rId11"/>
    <p:sldId id="328" r:id="rId12"/>
    <p:sldId id="332" r:id="rId13"/>
    <p:sldId id="333" r:id="rId14"/>
    <p:sldId id="334" r:id="rId15"/>
    <p:sldId id="335" r:id="rId16"/>
    <p:sldId id="336" r:id="rId17"/>
    <p:sldId id="339" r:id="rId18"/>
    <p:sldId id="340" r:id="rId19"/>
    <p:sldId id="341" r:id="rId20"/>
    <p:sldId id="260" r:id="rId21"/>
    <p:sldId id="261" r:id="rId22"/>
    <p:sldId id="262" r:id="rId23"/>
    <p:sldId id="342" r:id="rId24"/>
    <p:sldId id="263" r:id="rId25"/>
    <p:sldId id="264" r:id="rId26"/>
    <p:sldId id="265" r:id="rId27"/>
    <p:sldId id="343" r:id="rId28"/>
    <p:sldId id="349" r:id="rId29"/>
    <p:sldId id="350" r:id="rId30"/>
    <p:sldId id="354" r:id="rId31"/>
    <p:sldId id="344" r:id="rId32"/>
    <p:sldId id="345" r:id="rId33"/>
    <p:sldId id="346" r:id="rId34"/>
    <p:sldId id="347" r:id="rId35"/>
    <p:sldId id="351" r:id="rId36"/>
    <p:sldId id="348" r:id="rId37"/>
    <p:sldId id="266" r:id="rId38"/>
    <p:sldId id="267" r:id="rId39"/>
    <p:sldId id="352" r:id="rId40"/>
    <p:sldId id="272" r:id="rId41"/>
    <p:sldId id="273" r:id="rId42"/>
    <p:sldId id="274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5" r:id="rId51"/>
    <p:sldId id="287" r:id="rId52"/>
    <p:sldId id="286" r:id="rId53"/>
    <p:sldId id="288" r:id="rId54"/>
    <p:sldId id="289" r:id="rId55"/>
    <p:sldId id="290" r:id="rId56"/>
    <p:sldId id="291" r:id="rId57"/>
    <p:sldId id="292" r:id="rId58"/>
    <p:sldId id="293" r:id="rId59"/>
    <p:sldId id="355" r:id="rId60"/>
    <p:sldId id="356" r:id="rId61"/>
    <p:sldId id="357" r:id="rId62"/>
    <p:sldId id="358" r:id="rId63"/>
    <p:sldId id="294" r:id="rId64"/>
    <p:sldId id="295" r:id="rId65"/>
    <p:sldId id="296" r:id="rId66"/>
    <p:sldId id="360" r:id="rId67"/>
    <p:sldId id="297" r:id="rId68"/>
    <p:sldId id="298" r:id="rId69"/>
    <p:sldId id="299" r:id="rId70"/>
    <p:sldId id="300" r:id="rId71"/>
    <p:sldId id="301" r:id="rId72"/>
    <p:sldId id="302" r:id="rId73"/>
    <p:sldId id="303" r:id="rId74"/>
    <p:sldId id="304" r:id="rId75"/>
    <p:sldId id="305" r:id="rId76"/>
    <p:sldId id="362" r:id="rId77"/>
    <p:sldId id="306" r:id="rId78"/>
    <p:sldId id="309" r:id="rId79"/>
    <p:sldId id="312" r:id="rId80"/>
    <p:sldId id="313" r:id="rId81"/>
    <p:sldId id="317" r:id="rId82"/>
    <p:sldId id="363" r:id="rId83"/>
    <p:sldId id="318" r:id="rId84"/>
    <p:sldId id="319" r:id="rId85"/>
    <p:sldId id="320" r:id="rId86"/>
    <p:sldId id="321" r:id="rId87"/>
    <p:sldId id="322" r:id="rId88"/>
    <p:sldId id="323" r:id="rId8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35C6-45E7-4FE5-BE52-3845354ADCF7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4941-C8D5-4B03-8E94-D5CC2B7D85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35C6-45E7-4FE5-BE52-3845354ADCF7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4941-C8D5-4B03-8E94-D5CC2B7D85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35C6-45E7-4FE5-BE52-3845354ADCF7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4941-C8D5-4B03-8E94-D5CC2B7D85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35C6-45E7-4FE5-BE52-3845354ADCF7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4941-C8D5-4B03-8E94-D5CC2B7D85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35C6-45E7-4FE5-BE52-3845354ADCF7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4941-C8D5-4B03-8E94-D5CC2B7D85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35C6-45E7-4FE5-BE52-3845354ADCF7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4941-C8D5-4B03-8E94-D5CC2B7D85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35C6-45E7-4FE5-BE52-3845354ADCF7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4941-C8D5-4B03-8E94-D5CC2B7D85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35C6-45E7-4FE5-BE52-3845354ADCF7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4941-C8D5-4B03-8E94-D5CC2B7D85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35C6-45E7-4FE5-BE52-3845354ADCF7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4941-C8D5-4B03-8E94-D5CC2B7D85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35C6-45E7-4FE5-BE52-3845354ADCF7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4941-C8D5-4B03-8E94-D5CC2B7D85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35C6-45E7-4FE5-BE52-3845354ADCF7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4941-C8D5-4B03-8E94-D5CC2B7D85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35C6-45E7-4FE5-BE52-3845354ADCF7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4941-C8D5-4B03-8E94-D5CC2B7D85D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Engravers MT" pitchFamily="18" charset="0"/>
              </a:rPr>
              <a:t>TERESTRIČKA NAVIGACIJA</a:t>
            </a:r>
            <a:endParaRPr lang="hr-HR" dirty="0">
              <a:latin typeface="Engravers MT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12768" cy="2351112"/>
          </a:xfrm>
        </p:spPr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Osnove fizike magnetizma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Jačina magnetskog pola – definicije veličina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400" b="1" dirty="0" smtClean="0"/>
              <a:t>     </a:t>
            </a:r>
            <a:r>
              <a:rPr lang="hr-HR" sz="1600" dirty="0" smtClean="0"/>
              <a:t>Pod </a:t>
            </a:r>
            <a:r>
              <a:rPr lang="hr-HR" sz="1600" b="1" dirty="0" smtClean="0"/>
              <a:t>magnetskim tokom </a:t>
            </a:r>
            <a:r>
              <a:rPr lang="hr-HR" sz="1600" dirty="0" smtClean="0"/>
              <a:t>podrazumijeva se magnetsko polje koje prolazi kroz malu površinu , a mjeri se u </a:t>
            </a:r>
            <a:r>
              <a:rPr lang="hr-HR" sz="1600" dirty="0" err="1" smtClean="0"/>
              <a:t>Weberima</a:t>
            </a:r>
            <a:r>
              <a:rPr lang="hr-HR" sz="1600" dirty="0" smtClean="0"/>
              <a:t> (Wb).</a:t>
            </a:r>
          </a:p>
          <a:p>
            <a:r>
              <a:rPr lang="hr-HR" sz="1600" b="1" dirty="0" smtClean="0"/>
              <a:t>Weber (Wb)</a:t>
            </a:r>
            <a:r>
              <a:rPr lang="hr-HR" sz="1600" dirty="0" smtClean="0"/>
              <a:t> – je magnetski tok (</a:t>
            </a:r>
            <a:r>
              <a:rPr lang="hr-HR" sz="1600" dirty="0" err="1" smtClean="0"/>
              <a:t>fluks</a:t>
            </a:r>
            <a:r>
              <a:rPr lang="hr-HR" sz="1600" dirty="0" smtClean="0"/>
              <a:t>) obuhvaćen električnim kolom otpora 1 </a:t>
            </a:r>
            <a:r>
              <a:rPr lang="hr-HR" sz="1600" dirty="0" err="1" smtClean="0"/>
              <a:t>Ohm</a:t>
            </a:r>
            <a:r>
              <a:rPr lang="hr-HR" sz="1600" dirty="0" smtClean="0"/>
              <a:t>-a pri čijem nestanku protekne kroz to kolo uslijed indukcije količina elektriciteta od 1 </a:t>
            </a:r>
            <a:r>
              <a:rPr lang="hr-HR" sz="1600" dirty="0" err="1" smtClean="0"/>
              <a:t>Coulomba</a:t>
            </a:r>
            <a:r>
              <a:rPr lang="hr-HR" sz="1600" dirty="0" smtClean="0"/>
              <a:t>    </a:t>
            </a:r>
          </a:p>
          <a:p>
            <a:r>
              <a:rPr lang="hr-HR" sz="1600" b="1" dirty="0" err="1" smtClean="0"/>
              <a:t>Coulomb</a:t>
            </a:r>
            <a:r>
              <a:rPr lang="hr-HR" sz="1600" dirty="0" smtClean="0"/>
              <a:t> </a:t>
            </a:r>
            <a:r>
              <a:rPr lang="hr-HR" sz="1600" b="1" dirty="0" smtClean="0"/>
              <a:t>( C ) </a:t>
            </a:r>
            <a:r>
              <a:rPr lang="hr-HR" sz="1600" dirty="0" smtClean="0"/>
              <a:t>– je količina elektriciteta koja u 1 sekundi proteče presjekom vodiča kojim teče nepromjenjiva električna struja jakosti 1 Ampera  ;   (1 C = 1A . 1s )</a:t>
            </a:r>
          </a:p>
          <a:p>
            <a:r>
              <a:rPr lang="hr-HR" sz="1600" b="1" dirty="0" smtClean="0"/>
              <a:t>1 </a:t>
            </a:r>
            <a:r>
              <a:rPr lang="el-GR" sz="1600" b="1" dirty="0" smtClean="0"/>
              <a:t>Ω</a:t>
            </a:r>
            <a:r>
              <a:rPr lang="hr-HR" sz="1600" b="1" dirty="0" smtClean="0"/>
              <a:t> (</a:t>
            </a:r>
            <a:r>
              <a:rPr lang="hr-HR" sz="1600" b="1" dirty="0" err="1" smtClean="0"/>
              <a:t>Ohm</a:t>
            </a:r>
            <a:r>
              <a:rPr lang="hr-HR" sz="1600" b="1" dirty="0" smtClean="0"/>
              <a:t>) – </a:t>
            </a:r>
            <a:r>
              <a:rPr lang="hr-HR" sz="1600" dirty="0" smtClean="0"/>
              <a:t>električni otpor između dviju točaka homogenog vodiča kojim uz električni napon od 1 V – Volta između tih dviju točaka teče nepromjenjiva </a:t>
            </a:r>
            <a:r>
              <a:rPr lang="hr-HR" sz="1600" dirty="0" err="1" smtClean="0"/>
              <a:t>el.struja</a:t>
            </a:r>
            <a:r>
              <a:rPr lang="hr-HR" sz="1600" dirty="0" smtClean="0"/>
              <a:t> od 1 Ampera</a:t>
            </a:r>
          </a:p>
          <a:p>
            <a:r>
              <a:rPr lang="hr-HR" sz="1600" b="1" dirty="0" smtClean="0"/>
              <a:t>1 V – Volt – </a:t>
            </a:r>
            <a:r>
              <a:rPr lang="hr-HR" sz="1600" dirty="0" smtClean="0"/>
              <a:t>napon između dviju točaka homogenog vodiča u kojem se uz vremenski nepromjenjivu  el. struju od  1 Ampera , između tih dviju točaka troši snaga od 1 W -Watt-a</a:t>
            </a:r>
          </a:p>
          <a:p>
            <a:r>
              <a:rPr lang="hr-HR" sz="1600" b="1" dirty="0" smtClean="0"/>
              <a:t>1 W – </a:t>
            </a:r>
            <a:r>
              <a:rPr lang="hr-HR" sz="1600" dirty="0" smtClean="0"/>
              <a:t>snaga koja obavi rad od 1 J- </a:t>
            </a:r>
            <a:r>
              <a:rPr lang="hr-HR" sz="1600" dirty="0" err="1" smtClean="0"/>
              <a:t>Joula</a:t>
            </a:r>
            <a:r>
              <a:rPr lang="hr-HR" sz="1600" dirty="0" smtClean="0"/>
              <a:t> u sekundi</a:t>
            </a:r>
          </a:p>
          <a:p>
            <a:r>
              <a:rPr lang="hr-HR" sz="1600" b="1" dirty="0" smtClean="0"/>
              <a:t>1 J – </a:t>
            </a:r>
            <a:r>
              <a:rPr lang="hr-HR" sz="1600" dirty="0" smtClean="0"/>
              <a:t>rad što ga izvrši sila od 1 Newton-a kad se njeno hvatište pomakne u smjeru sile za 1 metar</a:t>
            </a:r>
          </a:p>
          <a:p>
            <a:r>
              <a:rPr lang="hr-HR" sz="1600" b="1" dirty="0" smtClean="0"/>
              <a:t>1A – </a:t>
            </a:r>
            <a:r>
              <a:rPr lang="hr-HR" sz="1600" dirty="0" smtClean="0"/>
              <a:t>jakost konstantne električne struje koja prolazeći kroz dva </a:t>
            </a:r>
            <a:r>
              <a:rPr lang="hr-HR" sz="1600" dirty="0" err="1" smtClean="0"/>
              <a:t>pralelna</a:t>
            </a:r>
            <a:r>
              <a:rPr lang="hr-HR" sz="1600" dirty="0" smtClean="0"/>
              <a:t> vodiča beskonačne dužine i zanemarivog poprečnog  presjeka razmaknutih 1 m u </a:t>
            </a:r>
            <a:r>
              <a:rPr lang="hr-HR" sz="1600" dirty="0" err="1" smtClean="0"/>
              <a:t>vakumu</a:t>
            </a:r>
            <a:r>
              <a:rPr lang="hr-HR" sz="1600" dirty="0" smtClean="0"/>
              <a:t> uzrokuje silu između vodiča u iznosu od 0,0000002 N po metru duljine vodiča </a:t>
            </a:r>
          </a:p>
          <a:p>
            <a:r>
              <a:rPr lang="hr-HR" sz="1600" b="1" dirty="0" smtClean="0"/>
              <a:t>1 N – </a:t>
            </a:r>
            <a:r>
              <a:rPr lang="hr-HR" sz="1600" dirty="0" smtClean="0"/>
              <a:t>sila koja tijelu mase 1 kg daje ubrzanje od  1 metar u sekundi na kvadrat</a:t>
            </a:r>
          </a:p>
          <a:p>
            <a:r>
              <a:rPr lang="hr-HR" sz="1600" b="1" dirty="0" smtClean="0"/>
              <a:t>1 Wb – </a:t>
            </a:r>
            <a:r>
              <a:rPr lang="hr-HR" sz="1600" dirty="0" smtClean="0"/>
              <a:t>je  magnetni tok  kroz ravnu površinu od 1 metra kvadratnog koja je okomita na smjer homogenog magnetskog polja indukcije 1 T</a:t>
            </a:r>
          </a:p>
          <a:p>
            <a:r>
              <a:rPr lang="hr-HR" sz="1600" b="1" dirty="0" smtClean="0"/>
              <a:t>1T - </a:t>
            </a:r>
            <a:r>
              <a:rPr lang="hr-HR" sz="1600" dirty="0" smtClean="0"/>
              <a:t> Tesla – gustoća </a:t>
            </a:r>
            <a:r>
              <a:rPr lang="hr-HR" sz="1600" dirty="0" err="1" smtClean="0"/>
              <a:t>homog</a:t>
            </a:r>
            <a:r>
              <a:rPr lang="hr-HR" sz="1600" dirty="0" smtClean="0"/>
              <a:t>. magnetskog toka okomito na površinu od 1 metra kvadratnog kroz koju je magnetski tok ravnomjerno raspoređen i iznosi 1 Weber</a:t>
            </a:r>
            <a:endParaRPr lang="hr-HR" sz="16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 smtClean="0"/>
              <a:t>Magnetsko polje – posebno stanje prostora u kojem se očituje magnetizam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Djelovanje magnetskog polja očituje se na sljedeći način </a:t>
            </a:r>
            <a:r>
              <a:rPr lang="hr-HR" sz="2400" dirty="0" smtClean="0"/>
              <a:t>:</a:t>
            </a:r>
          </a:p>
          <a:p>
            <a:r>
              <a:rPr lang="hr-HR" sz="2400" dirty="0" smtClean="0"/>
              <a:t>1. Magnetsko polje zakreće magnetsku iglu i ima učinak usmjeravanja</a:t>
            </a:r>
          </a:p>
          <a:p>
            <a:r>
              <a:rPr lang="hr-HR" sz="2400" dirty="0" smtClean="0"/>
              <a:t>2. Magnetsko polje privlači željezo , čelik ili drugi magnet i ima mehanički ili </a:t>
            </a:r>
            <a:r>
              <a:rPr lang="hr-HR" sz="2400" b="1" dirty="0" smtClean="0"/>
              <a:t>ponderomotorni učinak</a:t>
            </a:r>
          </a:p>
          <a:p>
            <a:r>
              <a:rPr lang="hr-HR" sz="2400" dirty="0" smtClean="0"/>
              <a:t>3. Magnetsko polje magnetizira željezo, čelik , … i ima učinak magnetiziranja</a:t>
            </a:r>
          </a:p>
          <a:p>
            <a:r>
              <a:rPr lang="hr-HR" sz="2400" dirty="0" smtClean="0"/>
              <a:t>4. Pomicanjem magnetskog polja ili vodiča električne struje (ili zavojnice) u svitku ili vodiču inducira se elektromotorna sila</a:t>
            </a:r>
          </a:p>
          <a:p>
            <a:r>
              <a:rPr lang="hr-HR" sz="2400" dirty="0" smtClean="0"/>
              <a:t>5. Magnetsko polje djeluje na drugo magnetsko polje tako da mijenja smjer i intenzitet tog polja </a:t>
            </a:r>
            <a:endParaRPr lang="hr-H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>Magnetski permeabilitet (propustljivost)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Magnetsko polje </a:t>
            </a:r>
            <a:r>
              <a:rPr lang="hr-HR" sz="2400" dirty="0" smtClean="0"/>
              <a:t>– prostor u kojem se javlja privlačna ili odbojna sila magneta.</a:t>
            </a:r>
          </a:p>
          <a:p>
            <a:r>
              <a:rPr lang="hr-HR" sz="2400" b="1" dirty="0" err="1" smtClean="0"/>
              <a:t>Permeabilnost</a:t>
            </a:r>
            <a:r>
              <a:rPr lang="hr-HR" sz="2400" b="1" dirty="0" smtClean="0"/>
              <a:t> (</a:t>
            </a:r>
            <a:r>
              <a:rPr lang="el-GR" sz="2400" b="1" dirty="0" smtClean="0"/>
              <a:t>μ</a:t>
            </a:r>
            <a:r>
              <a:rPr lang="hr-HR" sz="2400" b="1" dirty="0" smtClean="0"/>
              <a:t>)  - </a:t>
            </a:r>
            <a:r>
              <a:rPr lang="hr-HR" sz="2400" dirty="0" smtClean="0"/>
              <a:t> sposobnost sredstva da propušta magnetske silnice .</a:t>
            </a:r>
          </a:p>
          <a:p>
            <a:r>
              <a:rPr lang="el-GR" sz="2400" b="1" dirty="0" smtClean="0"/>
              <a:t>μ</a:t>
            </a:r>
            <a:r>
              <a:rPr lang="hr-HR" sz="2400" b="1" dirty="0" smtClean="0"/>
              <a:t>o  - magnetska </a:t>
            </a:r>
            <a:r>
              <a:rPr lang="hr-HR" sz="2400" b="1" dirty="0" err="1" smtClean="0"/>
              <a:t>permeabilnost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vakuma</a:t>
            </a:r>
            <a:r>
              <a:rPr lang="hr-HR" sz="2400" b="1" dirty="0" smtClean="0"/>
              <a:t> </a:t>
            </a:r>
            <a:r>
              <a:rPr lang="hr-HR" sz="2400" dirty="0" smtClean="0"/>
              <a:t>– konstantna </a:t>
            </a:r>
            <a:r>
              <a:rPr lang="hr-HR" sz="2400" dirty="0" err="1" smtClean="0"/>
              <a:t>velična</a:t>
            </a:r>
            <a:r>
              <a:rPr lang="hr-HR" sz="2400" dirty="0" smtClean="0"/>
              <a:t> – nema utjecaja temperatura , tlak , vlažnost , …</a:t>
            </a:r>
            <a:r>
              <a:rPr lang="hr-HR" sz="2400" dirty="0" err="1" smtClean="0"/>
              <a:t>itd</a:t>
            </a:r>
            <a:r>
              <a:rPr lang="hr-HR" sz="2400" dirty="0" smtClean="0"/>
              <a:t>       </a:t>
            </a:r>
          </a:p>
          <a:p>
            <a:r>
              <a:rPr lang="el-GR" sz="2400" b="1" dirty="0" smtClean="0"/>
              <a:t>μ</a:t>
            </a:r>
            <a:r>
              <a:rPr lang="hr-HR" sz="2400" b="1" dirty="0" smtClean="0"/>
              <a:t>o  =  4 </a:t>
            </a:r>
            <a:r>
              <a:rPr lang="el-GR" sz="2400" b="1" dirty="0" smtClean="0"/>
              <a:t>π</a:t>
            </a:r>
            <a:r>
              <a:rPr lang="hr-HR" sz="2400" b="1" dirty="0" smtClean="0"/>
              <a:t> . 0,0000001  ~  0,0000012566 N/(A na kvadrat)</a:t>
            </a:r>
          </a:p>
          <a:p>
            <a:r>
              <a:rPr lang="el-GR" sz="2400" b="1" dirty="0" smtClean="0"/>
              <a:t>μ</a:t>
            </a:r>
            <a:r>
              <a:rPr lang="hr-HR" sz="2400" b="1" dirty="0" smtClean="0"/>
              <a:t>   - apsolutna magnetska </a:t>
            </a:r>
            <a:r>
              <a:rPr lang="hr-HR" sz="2400" b="1" dirty="0" err="1" smtClean="0"/>
              <a:t>permeabilnost</a:t>
            </a:r>
            <a:r>
              <a:rPr lang="hr-HR" sz="2400" b="1" dirty="0" smtClean="0"/>
              <a:t> neke tvari- pokazuje koliko je puta gustoća magnetskog toka veća od jakosti magnetskog polja</a:t>
            </a:r>
          </a:p>
          <a:p>
            <a:r>
              <a:rPr lang="el-GR" sz="2400" b="1" dirty="0" smtClean="0"/>
              <a:t>μ</a:t>
            </a:r>
            <a:r>
              <a:rPr lang="hr-HR" sz="2400" b="1" dirty="0" smtClean="0"/>
              <a:t>r  - relativni magnetski permeabilitet </a:t>
            </a:r>
          </a:p>
          <a:p>
            <a:endParaRPr lang="hr-HR" sz="2400" b="1" dirty="0" smtClean="0"/>
          </a:p>
          <a:p>
            <a:r>
              <a:rPr lang="hr-HR" sz="2400" b="1" dirty="0" smtClean="0"/>
              <a:t>              </a:t>
            </a:r>
            <a:r>
              <a:rPr lang="el-GR" sz="2400" b="1" dirty="0" smtClean="0"/>
              <a:t>μ</a:t>
            </a:r>
            <a:r>
              <a:rPr lang="hr-HR" sz="2400" b="1" dirty="0" smtClean="0"/>
              <a:t>  = </a:t>
            </a:r>
            <a:r>
              <a:rPr lang="el-GR" sz="2400" b="1" dirty="0" smtClean="0"/>
              <a:t>μ</a:t>
            </a:r>
            <a:r>
              <a:rPr lang="hr-HR" sz="2400" b="1" dirty="0" smtClean="0"/>
              <a:t>o </a:t>
            </a:r>
            <a:r>
              <a:rPr lang="el-GR" sz="2400" b="1" dirty="0" smtClean="0"/>
              <a:t>μ</a:t>
            </a:r>
            <a:r>
              <a:rPr lang="hr-HR" sz="2400" b="1" dirty="0" smtClean="0"/>
              <a:t>r                                 </a:t>
            </a:r>
            <a:r>
              <a:rPr lang="el-GR" sz="2400" b="1" dirty="0" smtClean="0"/>
              <a:t>μ</a:t>
            </a:r>
            <a:r>
              <a:rPr lang="hr-HR" sz="2400" b="1" dirty="0" smtClean="0"/>
              <a:t>r = </a:t>
            </a:r>
            <a:r>
              <a:rPr lang="el-GR" sz="2400" b="1" dirty="0" smtClean="0"/>
              <a:t>μ</a:t>
            </a:r>
            <a:r>
              <a:rPr lang="hr-HR" sz="2400" b="1" dirty="0" smtClean="0"/>
              <a:t>/</a:t>
            </a:r>
            <a:r>
              <a:rPr lang="el-GR" sz="2400" b="1" dirty="0" smtClean="0"/>
              <a:t> μ</a:t>
            </a:r>
            <a:r>
              <a:rPr lang="hr-HR" sz="2400" b="1" dirty="0" smtClean="0"/>
              <a:t>o</a:t>
            </a:r>
            <a:endParaRPr lang="hr-HR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Magnetski susceptibilitet - primljivost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Magnetski susceptibilitet  (k) neke tvari  – </a:t>
            </a:r>
            <a:r>
              <a:rPr lang="hr-HR" sz="2400" dirty="0" smtClean="0"/>
              <a:t>omjer između jakosti </a:t>
            </a:r>
            <a:r>
              <a:rPr lang="hr-HR" sz="2400" dirty="0" err="1" smtClean="0"/>
              <a:t>magnetizacije</a:t>
            </a:r>
            <a:r>
              <a:rPr lang="hr-HR" sz="2400" dirty="0" smtClean="0"/>
              <a:t>  te tvari (m) i jačine polja </a:t>
            </a:r>
            <a:r>
              <a:rPr lang="hr-HR" sz="2400" dirty="0" err="1" smtClean="0"/>
              <a:t>magnetizirajuće</a:t>
            </a:r>
            <a:r>
              <a:rPr lang="hr-HR" sz="2400" dirty="0" smtClean="0"/>
              <a:t> sile  (E)   koja vrši </a:t>
            </a:r>
            <a:r>
              <a:rPr lang="hr-HR" sz="2400" dirty="0" err="1" smtClean="0"/>
              <a:t>magnetizaciju</a:t>
            </a:r>
            <a:r>
              <a:rPr lang="hr-HR" sz="2400" dirty="0" smtClean="0"/>
              <a:t>.</a:t>
            </a:r>
          </a:p>
          <a:p>
            <a:endParaRPr lang="hr-HR" sz="2400" b="1" dirty="0" smtClean="0"/>
          </a:p>
          <a:p>
            <a:endParaRPr lang="hr-HR" sz="2400" b="1" dirty="0" smtClean="0"/>
          </a:p>
          <a:p>
            <a:pPr>
              <a:buNone/>
            </a:pPr>
            <a:r>
              <a:rPr lang="hr-HR" sz="2400" b="1" dirty="0" smtClean="0"/>
              <a:t>       k = m/E</a:t>
            </a:r>
            <a:endParaRPr lang="hr-HR" sz="2400" b="1" dirty="0"/>
          </a:p>
        </p:txBody>
      </p:sp>
      <p:pic>
        <p:nvPicPr>
          <p:cNvPr id="90114" name="Picture 2" descr="C:\Users\Kos\Documents\IMG_0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92896"/>
            <a:ext cx="5041900" cy="298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>Zasjenjivanje magnetskog polja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Stavi li se u homogeno magnetsko polje komad </a:t>
            </a:r>
            <a:r>
              <a:rPr lang="hr-HR" sz="2400" dirty="0" err="1" smtClean="0"/>
              <a:t>feromagnetične</a:t>
            </a:r>
            <a:r>
              <a:rPr lang="hr-HR" sz="2400" dirty="0" smtClean="0"/>
              <a:t> tvari magnetsko polje će se pojačati u </a:t>
            </a:r>
            <a:r>
              <a:rPr lang="hr-HR" sz="2400" dirty="0" err="1" smtClean="0"/>
              <a:t>feromagnetu</a:t>
            </a:r>
            <a:r>
              <a:rPr lang="hr-HR" sz="2400" dirty="0" smtClean="0"/>
              <a:t> , a oslabiti u okolini.</a:t>
            </a:r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r>
              <a:rPr lang="hr-HR" sz="2400" dirty="0" smtClean="0"/>
              <a:t>Koristeći se ovim poznatim svojstvom moguće je izvesti praktično zasjenjivanje magnetskog polja.</a:t>
            </a:r>
          </a:p>
        </p:txBody>
      </p:sp>
      <p:pic>
        <p:nvPicPr>
          <p:cNvPr id="5" name="Picture 2" descr="C:\Users\Kos\Documents\IMG_0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8783386" cy="1899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>Zasjenjivanje magnetskog polja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Ako se u homogeno magnetsko polje stavi šuplja kugla iz </a:t>
            </a:r>
            <a:r>
              <a:rPr lang="hr-HR" sz="2400" dirty="0" err="1" smtClean="0"/>
              <a:t>feromagnetičnog</a:t>
            </a:r>
            <a:r>
              <a:rPr lang="hr-HR" sz="2400" dirty="0" smtClean="0"/>
              <a:t> materijala , magnetski tok teći će uzduž </a:t>
            </a:r>
            <a:r>
              <a:rPr lang="hr-HR" sz="2400" dirty="0" err="1" smtClean="0"/>
              <a:t>stijenki</a:t>
            </a:r>
            <a:r>
              <a:rPr lang="hr-HR" sz="2400" dirty="0" smtClean="0"/>
              <a:t> kugle, a jedino  0,001 do 0,01 magnetskog toka ući će unutar kugle. Prostor unutar kugle je magnetski zasjenjen jer u njemu nema magnetskog polja.</a:t>
            </a:r>
            <a:endParaRPr lang="hr-HR" sz="2400" dirty="0"/>
          </a:p>
        </p:txBody>
      </p:sp>
      <p:pic>
        <p:nvPicPr>
          <p:cNvPr id="92162" name="Picture 2" descr="C:\Users\Kos\Documents\IMG_0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779780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>Lom (refrakcija) magnetskog polja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hr-HR" sz="2000" dirty="0" smtClean="0"/>
              <a:t>Magnetsko polje se pri prijelazu između dviju tvari različite magnetske </a:t>
            </a:r>
            <a:r>
              <a:rPr lang="hr-HR" sz="2000" b="1" dirty="0" err="1" smtClean="0"/>
              <a:t>permeabilnosti</a:t>
            </a:r>
            <a:r>
              <a:rPr lang="hr-HR" sz="2000" b="1" dirty="0" smtClean="0"/>
              <a:t>  LOMI </a:t>
            </a:r>
            <a:r>
              <a:rPr lang="hr-HR" sz="2000" dirty="0" smtClean="0"/>
              <a:t>– dešava se refrakcija magnetskih silnica .</a:t>
            </a:r>
          </a:p>
          <a:p>
            <a:endParaRPr lang="hr-HR" sz="1800" b="1" dirty="0" smtClean="0"/>
          </a:p>
          <a:p>
            <a:r>
              <a:rPr lang="hr-HR" sz="2000" b="1" dirty="0" smtClean="0"/>
              <a:t>Ako je  </a:t>
            </a:r>
            <a:r>
              <a:rPr lang="el-GR" sz="2000" b="1" dirty="0" smtClean="0"/>
              <a:t>μ</a:t>
            </a:r>
            <a:r>
              <a:rPr lang="hr-HR" sz="2000" b="1" dirty="0" smtClean="0"/>
              <a:t>2 &lt; </a:t>
            </a:r>
            <a:r>
              <a:rPr lang="el-GR" sz="2000" b="1" dirty="0" smtClean="0"/>
              <a:t>μ</a:t>
            </a:r>
            <a:r>
              <a:rPr lang="hr-HR" sz="2000" b="1" dirty="0" smtClean="0"/>
              <a:t>1  tada vrijedi :  </a:t>
            </a:r>
            <a:endParaRPr lang="hr-HR" sz="2000" b="1" dirty="0"/>
          </a:p>
        </p:txBody>
      </p:sp>
      <p:pic>
        <p:nvPicPr>
          <p:cNvPr id="4" name="Slika 4" descr="refrakc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628800"/>
            <a:ext cx="4826716" cy="1008112"/>
          </a:xfrm>
          <a:prstGeom prst="rect">
            <a:avLst/>
          </a:prstGeom>
        </p:spPr>
      </p:pic>
      <p:pic>
        <p:nvPicPr>
          <p:cNvPr id="93186" name="Picture 2" descr="C:\Users\Kos\Documents\IMG_0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24944"/>
            <a:ext cx="7810500" cy="264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Magnetski dipolni moment – a) magnet stoji okomito u odnosu na silnice magnetskog polja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hr-HR" sz="2000" dirty="0" smtClean="0"/>
              <a:t>Kada se magnet nalazi u magnetskom polju javlja se sila , odnosno moment sila koji nastoji postaviti magnet su smjeru polja. </a:t>
            </a:r>
            <a:endParaRPr lang="hr-HR" sz="2000" dirty="0"/>
          </a:p>
        </p:txBody>
      </p:sp>
      <p:pic>
        <p:nvPicPr>
          <p:cNvPr id="94210" name="Picture 2" descr="C:\Users\Kos\Documents\IMG_0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61" y="1844824"/>
            <a:ext cx="888792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Magnetski dipolni moment – b) općeniti položaj magneta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U ovom slučaju uzdužna os </a:t>
            </a:r>
            <a:r>
              <a:rPr lang="hr-HR" sz="2000" dirty="0" err="1" smtClean="0"/>
              <a:t>štapičastog</a:t>
            </a:r>
            <a:r>
              <a:rPr lang="hr-HR" sz="2000" dirty="0" smtClean="0"/>
              <a:t> magneta zatvara s osi magnetskih silnica homogenog magnetskog polja </a:t>
            </a:r>
            <a:r>
              <a:rPr lang="hr-HR" sz="2000" b="1" dirty="0" smtClean="0"/>
              <a:t>kut </a:t>
            </a:r>
            <a:r>
              <a:rPr lang="el-GR" sz="2000" b="1" dirty="0" smtClean="0"/>
              <a:t>α</a:t>
            </a:r>
            <a:r>
              <a:rPr lang="hr-HR" sz="2000" b="1" dirty="0" smtClean="0"/>
              <a:t>. </a:t>
            </a:r>
            <a:endParaRPr lang="hr-HR" sz="2000" b="1" dirty="0"/>
          </a:p>
        </p:txBody>
      </p:sp>
      <p:pic>
        <p:nvPicPr>
          <p:cNvPr id="95234" name="Picture 2" descr="C:\Users\Kos\Documents\IMG_0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85" y="1988840"/>
            <a:ext cx="7572547" cy="4724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Magnetski dipolni moment – b) općeniti položaj magneta</a:t>
            </a:r>
            <a:endParaRPr lang="hr-HR" sz="2000" b="1" dirty="0"/>
          </a:p>
        </p:txBody>
      </p:sp>
      <p:pic>
        <p:nvPicPr>
          <p:cNvPr id="5" name="Picture 2" descr="C:\Users\Kos\Documents\IMG_0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81748"/>
            <a:ext cx="3648416" cy="2276252"/>
          </a:xfrm>
          <a:prstGeom prst="rect">
            <a:avLst/>
          </a:prstGeom>
          <a:noFill/>
        </p:spPr>
      </p:pic>
      <p:pic>
        <p:nvPicPr>
          <p:cNvPr id="1026" name="Picture 2" descr="C:\Users\Kos\Documents\IMG_18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412" y="620688"/>
            <a:ext cx="781996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Magnet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Magnet – </a:t>
            </a:r>
            <a:r>
              <a:rPr lang="hr-HR" sz="2400" dirty="0" err="1" smtClean="0"/>
              <a:t>lat</a:t>
            </a:r>
            <a:r>
              <a:rPr lang="hr-HR" sz="2400" dirty="0" smtClean="0"/>
              <a:t>. </a:t>
            </a:r>
            <a:r>
              <a:rPr lang="hr-HR" sz="2400" dirty="0" err="1" smtClean="0"/>
              <a:t>Magnes</a:t>
            </a:r>
            <a:r>
              <a:rPr lang="hr-HR" sz="2400" dirty="0" smtClean="0"/>
              <a:t> – kamen iz Magnezije (gradić u maloj Aziji) – rudača koja privlači male komade željeza</a:t>
            </a:r>
          </a:p>
          <a:p>
            <a:r>
              <a:rPr lang="hr-HR" sz="2400" dirty="0" smtClean="0"/>
              <a:t>Magnet je </a:t>
            </a:r>
            <a:r>
              <a:rPr lang="hr-HR" sz="2400" dirty="0" smtClean="0">
                <a:solidFill>
                  <a:srgbClr val="FF0000"/>
                </a:solidFill>
              </a:rPr>
              <a:t>dipol</a:t>
            </a:r>
            <a:r>
              <a:rPr lang="hr-HR" sz="2400" dirty="0" smtClean="0"/>
              <a:t> - dva pola-</a:t>
            </a:r>
            <a:r>
              <a:rPr lang="hr-HR" sz="2400" dirty="0" smtClean="0">
                <a:solidFill>
                  <a:srgbClr val="FF0000"/>
                </a:solidFill>
              </a:rPr>
              <a:t>Južni</a:t>
            </a:r>
            <a:r>
              <a:rPr lang="hr-HR" sz="2400" dirty="0" smtClean="0"/>
              <a:t> (</a:t>
            </a:r>
            <a:r>
              <a:rPr lang="hr-HR" sz="2400" dirty="0" smtClean="0">
                <a:solidFill>
                  <a:srgbClr val="FF0000"/>
                </a:solidFill>
              </a:rPr>
              <a:t>S</a:t>
            </a:r>
            <a:r>
              <a:rPr lang="hr-HR" sz="2400" dirty="0" smtClean="0"/>
              <a:t>) i </a:t>
            </a:r>
            <a:r>
              <a:rPr lang="hr-HR" sz="2400" dirty="0" smtClean="0">
                <a:solidFill>
                  <a:srgbClr val="FF0000"/>
                </a:solidFill>
              </a:rPr>
              <a:t>sjeverni</a:t>
            </a:r>
            <a:r>
              <a:rPr lang="hr-HR" sz="2400" dirty="0" smtClean="0"/>
              <a:t> (</a:t>
            </a:r>
            <a:r>
              <a:rPr lang="hr-HR" sz="2400" dirty="0" smtClean="0">
                <a:solidFill>
                  <a:srgbClr val="FF0000"/>
                </a:solidFill>
              </a:rPr>
              <a:t>N</a:t>
            </a:r>
            <a:r>
              <a:rPr lang="hr-HR" sz="2400" dirty="0" smtClean="0"/>
              <a:t>) pol</a:t>
            </a:r>
          </a:p>
          <a:p>
            <a:r>
              <a:rPr lang="hr-HR" sz="2400" dirty="0" smtClean="0"/>
              <a:t>Pol -  mjesto najvećeg privlačenja na magnetu - nalaze se na 1/12 dužine magneta kod </a:t>
            </a:r>
            <a:r>
              <a:rPr lang="hr-HR" sz="2400" dirty="0" err="1" smtClean="0"/>
              <a:t>štapičastog</a:t>
            </a:r>
            <a:r>
              <a:rPr lang="hr-HR" sz="2400" dirty="0" smtClean="0"/>
              <a:t> magneta </a:t>
            </a:r>
          </a:p>
          <a:p>
            <a:r>
              <a:rPr lang="hr-HR" sz="2400" dirty="0" smtClean="0"/>
              <a:t>Dogovorno prihvaćeno  da se pol štapićastog magneta od kojeg je polje usmjereno naziva sjeverni pol magneta, a pol prema kojem je magnetsko polje usmjereno naziva se južni pol magneta</a:t>
            </a:r>
            <a:endParaRPr lang="hr-HR" sz="2400" dirty="0"/>
          </a:p>
        </p:txBody>
      </p:sp>
      <p:pic>
        <p:nvPicPr>
          <p:cNvPr id="5" name="Slika 4" descr="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5301208"/>
            <a:ext cx="2743583" cy="619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Zemaljsko magnetsko polje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altLang="x-none" sz="2000" dirty="0" smtClean="0"/>
              <a:t>      Na sjevernoj hemisferi magnetsko polje je usmjereno dolje (prema Zemlji), a na južnoj hemisferi prema gore (od Zemlje). Iz toga proizlazi da je Zemljin magnetski pol u Kanadskom Arktiku ustvari </a:t>
            </a:r>
            <a:r>
              <a:rPr lang="hr-HR" altLang="x-none" sz="2000" dirty="0" smtClean="0">
                <a:solidFill>
                  <a:srgbClr val="FF0000"/>
                </a:solidFill>
              </a:rPr>
              <a:t>Zemljin</a:t>
            </a:r>
            <a:r>
              <a:rPr lang="hr-HR" altLang="x-none" sz="2000" dirty="0" smtClean="0"/>
              <a:t> </a:t>
            </a:r>
            <a:r>
              <a:rPr lang="hr-HR" altLang="x-none" sz="2000" dirty="0" smtClean="0">
                <a:solidFill>
                  <a:srgbClr val="FF0000"/>
                </a:solidFill>
              </a:rPr>
              <a:t>južni magnetski pol</a:t>
            </a:r>
            <a:r>
              <a:rPr lang="hr-HR" altLang="x-none" sz="2000" dirty="0" smtClean="0"/>
              <a:t>, a Zemljin magnetski pol koji se nalazi pokraj obale Antarktike južno od Australije ustvari </a:t>
            </a:r>
            <a:r>
              <a:rPr lang="hr-HR" altLang="x-none" sz="2000" dirty="0" smtClean="0">
                <a:solidFill>
                  <a:srgbClr val="FF0000"/>
                </a:solidFill>
              </a:rPr>
              <a:t>Zemljin sjeverni magnetski pol</a:t>
            </a:r>
            <a:r>
              <a:rPr lang="hr-HR" altLang="x-none" sz="2000" dirty="0" smtClean="0"/>
              <a:t>. Magnetsko polje je različito na različitim mjestima i mijenja se s vremenom. Približni  trenutni položaj južnog i sjevernog magnetskog pola : </a:t>
            </a:r>
            <a:r>
              <a:rPr lang="hr-HR" altLang="x-none" sz="2000" dirty="0" smtClean="0">
                <a:solidFill>
                  <a:srgbClr val="FF0000"/>
                </a:solidFill>
              </a:rPr>
              <a:t>Južni:</a:t>
            </a:r>
            <a:r>
              <a:rPr lang="hr-HR" sz="2000" dirty="0" smtClean="0">
                <a:solidFill>
                  <a:srgbClr val="FF0000"/>
                </a:solidFill>
              </a:rPr>
              <a:t>73°N i 100°W   ;      </a:t>
            </a:r>
            <a:r>
              <a:rPr lang="hr-HR" altLang="x-none" sz="2000" dirty="0" smtClean="0">
                <a:solidFill>
                  <a:srgbClr val="FF0000"/>
                </a:solidFill>
              </a:rPr>
              <a:t>Sjeverni:</a:t>
            </a:r>
            <a:r>
              <a:rPr lang="hr-HR" sz="2000" dirty="0" smtClean="0">
                <a:solidFill>
                  <a:srgbClr val="FF0000"/>
                </a:solidFill>
              </a:rPr>
              <a:t>68°S i 144°E</a:t>
            </a:r>
          </a:p>
          <a:p>
            <a:pPr lvl="1">
              <a:buNone/>
            </a:pPr>
            <a:r>
              <a:rPr lang="hr-HR" sz="2000" dirty="0" smtClean="0">
                <a:solidFill>
                  <a:srgbClr val="FF0000"/>
                </a:solidFill>
              </a:rPr>
              <a:t>                     Hipoteza objašnjenja </a:t>
            </a:r>
            <a:r>
              <a:rPr lang="hr-HR" sz="2000" dirty="0" err="1" smtClean="0">
                <a:solidFill>
                  <a:srgbClr val="FF0000"/>
                </a:solidFill>
              </a:rPr>
              <a:t>zem</a:t>
            </a:r>
            <a:r>
              <a:rPr lang="hr-HR" sz="2000" dirty="0" smtClean="0">
                <a:solidFill>
                  <a:srgbClr val="FF0000"/>
                </a:solidFill>
              </a:rPr>
              <a:t>. </a:t>
            </a:r>
            <a:r>
              <a:rPr lang="hr-HR" sz="2000" dirty="0" err="1" smtClean="0">
                <a:solidFill>
                  <a:srgbClr val="FF0000"/>
                </a:solidFill>
              </a:rPr>
              <a:t>mag</a:t>
            </a:r>
            <a:r>
              <a:rPr lang="hr-HR" sz="2000" dirty="0" smtClean="0">
                <a:solidFill>
                  <a:srgbClr val="FF0000"/>
                </a:solidFill>
              </a:rPr>
              <a:t>. polja:</a:t>
            </a:r>
          </a:p>
          <a:p>
            <a:pPr lvl="1">
              <a:buNone/>
            </a:pPr>
            <a:r>
              <a:rPr lang="hr-HR" sz="2000" dirty="0" smtClean="0"/>
              <a:t>Zemaljsko magnetsko polje nastaje kretanjem tekućeg željeza u vanjskom području Zemljine jezgre. Stalnim strujanjem željeza nastaju električne struje , koje  induciraju magnetsko polje –okomito na polje el. struje.</a:t>
            </a:r>
          </a:p>
          <a:p>
            <a:pPr lvl="1">
              <a:buNone/>
            </a:pPr>
            <a:r>
              <a:rPr lang="hr-HR" sz="2000" dirty="0" smtClean="0"/>
              <a:t>Povremeno  jačina Zemaljskog magnetskog polja se smanji na nisku vrijednost (oslabi do 10 ili više puta) i počinje zamjena polova, te se ponovo pojavi obrnutog usmjerenja. Može proći mnogo milijuna godina prije nego nastupi obrtanje polova , a onda u okviru jednog milijuna godina može doći do nekoliko (4-5) obrtanja polova. Posljednjih 150 godina ustanovljeno je da je Zemljino magnetsko polje oslabilo za oko 10% . Područje posebno slabog polja nalazi se na brazilskoj obali – južnoatlantska anomalija.</a:t>
            </a:r>
            <a:endParaRPr lang="hr-HR" sz="2000" dirty="0"/>
          </a:p>
          <a:p>
            <a:pPr lvl="1">
              <a:buNone/>
            </a:pPr>
            <a:endParaRPr lang="hr-HR" altLang="x-none" sz="2400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Zemaljsko magnetsko polje</a:t>
            </a:r>
            <a:endParaRPr lang="hr-HR" b="1" dirty="0"/>
          </a:p>
        </p:txBody>
      </p:sp>
      <p:pic>
        <p:nvPicPr>
          <p:cNvPr id="4" name="Rezervirano mjesto sadržaja 3" descr="zem magnetiz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5328592" cy="5250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Zemaljsko magnetsko polje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lnSpcReduction="10000"/>
          </a:bodyPr>
          <a:lstStyle/>
          <a:p>
            <a:r>
              <a:rPr lang="hr-HR" altLang="x-none" sz="2800" dirty="0" smtClean="0">
                <a:solidFill>
                  <a:srgbClr val="FF0000"/>
                </a:solidFill>
              </a:rPr>
              <a:t>Zemaljsko magnetsko polje </a:t>
            </a:r>
            <a:r>
              <a:rPr lang="hr-HR" altLang="x-none" sz="2800" dirty="0" smtClean="0"/>
              <a:t>mjereno na bilo kojem mjestu Zemljine površine je kombinacija nekoliko magnetskih polja, koja su izazvana različitim pojavama:</a:t>
            </a:r>
          </a:p>
          <a:p>
            <a:pPr lvl="1"/>
            <a:r>
              <a:rPr lang="hr-HR" sz="2400" dirty="0" smtClean="0"/>
              <a:t>Zemljina provodljiva fluidna vanjska jezgra (glavno polje). Više od 90% izmjerenog magnetskog polja stvara unutrašnjost planeta u Zemaljskoj vanjskoj jezgri</a:t>
            </a:r>
            <a:endParaRPr lang="en-GB" sz="1800" dirty="0" smtClean="0"/>
          </a:p>
          <a:p>
            <a:pPr lvl="1"/>
            <a:r>
              <a:rPr lang="hr-HR" sz="2400" dirty="0" smtClean="0"/>
              <a:t>Magnetizirano stijenje u Zemljinoj kori</a:t>
            </a:r>
          </a:p>
          <a:p>
            <a:pPr lvl="1"/>
            <a:r>
              <a:rPr lang="hr-HR" sz="2400" dirty="0" smtClean="0"/>
              <a:t>Polja generirana izvan Zemlje električnim strujama koje se stvaraju u  ionosferi i magnetosferi</a:t>
            </a:r>
          </a:p>
          <a:p>
            <a:pPr lvl="1"/>
            <a:r>
              <a:rPr lang="hr-HR" sz="2400" dirty="0" smtClean="0"/>
              <a:t>Električne struje koje se stvaraju u Zemljinoj kori</a:t>
            </a:r>
          </a:p>
          <a:p>
            <a:pPr lvl="1"/>
            <a:r>
              <a:rPr lang="hr-HR" sz="2400" dirty="0" smtClean="0"/>
              <a:t>Utjecajima oceanskih struja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Zemaljsko magnetsko polje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Zemaljsko magnetsko polje u nekoj točki prostora opisuje se pomoću tri elementa : </a:t>
            </a:r>
          </a:p>
          <a:p>
            <a:r>
              <a:rPr lang="hr-HR" sz="2800" dirty="0" smtClean="0"/>
              <a:t>- </a:t>
            </a:r>
            <a:r>
              <a:rPr lang="hr-HR" sz="2800" b="1" dirty="0" smtClean="0"/>
              <a:t>magnetska varijacija (v) - magnetska deklinacija</a:t>
            </a:r>
          </a:p>
          <a:p>
            <a:r>
              <a:rPr lang="hr-HR" sz="2800" b="1" dirty="0" smtClean="0"/>
              <a:t>- magnetska inklinacija (i)</a:t>
            </a:r>
          </a:p>
          <a:p>
            <a:r>
              <a:rPr lang="hr-HR" sz="2800" b="1" dirty="0" smtClean="0"/>
              <a:t>-sila totalnog intenziteta zemaljskog magnetskog polja  (T)</a:t>
            </a:r>
            <a:endParaRPr lang="hr-HR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Magnetska varijacija ili magnetska deklinacija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r>
              <a:rPr lang="hr-HR" altLang="x-none" sz="2000" dirty="0" smtClean="0"/>
              <a:t>Magnetski polovi se ne poklapaju s geografskim Zemaljskim polovima.</a:t>
            </a:r>
          </a:p>
          <a:p>
            <a:r>
              <a:rPr lang="hr-HR" altLang="x-none" sz="2000" b="1" dirty="0" smtClean="0"/>
              <a:t>Magnetski meridijan – </a:t>
            </a:r>
            <a:r>
              <a:rPr lang="hr-HR" altLang="x-none" sz="2000" dirty="0" smtClean="0"/>
              <a:t>je luk odnosno  presjek vertikalne ravnine položene kroz uzdužnu os magnetske igle s površinom Zemaljske kugle.</a:t>
            </a:r>
          </a:p>
          <a:p>
            <a:r>
              <a:rPr lang="hr-HR" altLang="x-none" sz="2000" b="1" dirty="0" smtClean="0"/>
              <a:t>Magnetski meridijan – </a:t>
            </a:r>
            <a:r>
              <a:rPr lang="hr-HR" altLang="x-none" sz="2000" dirty="0" smtClean="0"/>
              <a:t>je u nekoj točki prostora presjek zakrivljene  površine Zemlje s vertikalnom ravninom koja u toj točki tangira silnicu zemaljskog magnetskog polja. </a:t>
            </a:r>
            <a:endParaRPr lang="hr-HR" altLang="x-none" sz="2000" b="1" dirty="0" smtClean="0"/>
          </a:p>
          <a:p>
            <a:r>
              <a:rPr lang="hr-HR" altLang="x-none" sz="2000" b="1" dirty="0" smtClean="0"/>
              <a:t>Magnetska varijacija (deklinacija) – </a:t>
            </a:r>
            <a:r>
              <a:rPr lang="hr-HR" altLang="x-none" sz="2000" dirty="0" smtClean="0"/>
              <a:t>je kut između pravog (geografskog) i magnetskog meridijana. Varijacija (V) se broji od 0° do 180° u pozitivnom ili negativnom smjeru od meridijana pravog    </a:t>
            </a:r>
            <a:r>
              <a:rPr lang="hr-HR" altLang="x-none" sz="2000" b="1" dirty="0" smtClean="0"/>
              <a:t>0° &lt; V &lt; 180° . Pozitivna varijacija (+)  je ISTOČNA , oznaka E , a negativna (-) je ZAPADNA , oznaka W.</a:t>
            </a:r>
            <a:endParaRPr lang="hr-HR" altLang="x-none" sz="2000" dirty="0" smtClean="0">
              <a:solidFill>
                <a:srgbClr val="FF0000"/>
              </a:solidFill>
            </a:endParaRPr>
          </a:p>
          <a:p>
            <a:r>
              <a:rPr lang="hr-HR" altLang="x-none" sz="2000" dirty="0" smtClean="0"/>
              <a:t>Podatak o varijaciji i godišnjoj promjeni varijacije nalazi se na  </a:t>
            </a:r>
            <a:r>
              <a:rPr lang="hr-HR" altLang="x-none" sz="2000" dirty="0" smtClean="0">
                <a:solidFill>
                  <a:srgbClr val="FF0000"/>
                </a:solidFill>
              </a:rPr>
              <a:t>navigacijskoj karti</a:t>
            </a:r>
          </a:p>
          <a:p>
            <a:r>
              <a:rPr lang="hr-HR" altLang="x-none" sz="2000" dirty="0" smtClean="0"/>
              <a:t>Na geomagnetskim kartama vrijednost varijacije prikazana je </a:t>
            </a:r>
            <a:r>
              <a:rPr lang="hr-HR" altLang="x-none" sz="2000" dirty="0" smtClean="0">
                <a:solidFill>
                  <a:srgbClr val="FF0000"/>
                </a:solidFill>
              </a:rPr>
              <a:t>izolinijama</a:t>
            </a:r>
          </a:p>
          <a:p>
            <a:r>
              <a:rPr lang="hr-HR" altLang="x-none" sz="2000" dirty="0" smtClean="0"/>
              <a:t>Krivulja koja  u jednom trenutku spaja sva mjesta na Zemlji sa istom vrijednošću varijacije zove se </a:t>
            </a:r>
            <a:r>
              <a:rPr lang="hr-HR" altLang="x-none" sz="2000" dirty="0" smtClean="0">
                <a:solidFill>
                  <a:srgbClr val="FF0000"/>
                </a:solidFill>
              </a:rPr>
              <a:t>izogona</a:t>
            </a:r>
          </a:p>
          <a:p>
            <a:r>
              <a:rPr lang="hr-HR" altLang="x-none" sz="2000" dirty="0" smtClean="0"/>
              <a:t>Krivulja  koja u jednom trenutku povezuje  sva mjesta na Zamlji gdje je varijacija jednaka  nuli zove se </a:t>
            </a:r>
            <a:r>
              <a:rPr lang="hr-HR" altLang="x-none" sz="2000" dirty="0" smtClean="0">
                <a:solidFill>
                  <a:srgbClr val="FF0000"/>
                </a:solidFill>
              </a:rPr>
              <a:t>agona</a:t>
            </a:r>
            <a:endParaRPr lang="hr-H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Izogone</a:t>
            </a:r>
            <a:r>
              <a:rPr lang="hr-HR" b="1" dirty="0" smtClean="0"/>
              <a:t> – Var=</a:t>
            </a:r>
            <a:r>
              <a:rPr lang="hr-HR" b="1" dirty="0" err="1" smtClean="0"/>
              <a:t>const</a:t>
            </a:r>
            <a:r>
              <a:rPr lang="hr-HR" b="1" dirty="0" smtClean="0"/>
              <a:t>.</a:t>
            </a:r>
            <a:endParaRPr lang="hr-HR" b="1" dirty="0"/>
          </a:p>
        </p:txBody>
      </p:sp>
      <p:pic>
        <p:nvPicPr>
          <p:cNvPr id="4" name="Rezervirano mjesto sadržaja 3" descr="izogo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488832" cy="47569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Primjer izračuna varijacije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hr-HR" altLang="x-none" sz="2000" b="1" dirty="0">
                <a:latin typeface="AngsanaUPC" pitchFamily="18" charset="-34"/>
                <a:cs typeface="AngsanaUPC" pitchFamily="18" charset="-34"/>
              </a:rPr>
              <a:t>Ako je na karti podatak o magnetskoj varijaciji</a:t>
            </a:r>
            <a:r>
              <a:rPr lang="hr-HR" altLang="x-none" sz="2000" dirty="0">
                <a:latin typeface="AngsanaUPC" pitchFamily="18" charset="-34"/>
                <a:cs typeface="AngsanaUPC" pitchFamily="18" charset="-34"/>
              </a:rPr>
              <a:t>: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000" dirty="0">
                <a:latin typeface="AngsanaUPC" pitchFamily="18" charset="-34"/>
                <a:cs typeface="AngsanaUPC" pitchFamily="18" charset="-34"/>
              </a:rPr>
              <a:t>        1º50'E 2000 (4'E)         </a:t>
            </a:r>
          </a:p>
          <a:p>
            <a:pPr>
              <a:lnSpc>
                <a:spcPct val="80000"/>
              </a:lnSpc>
              <a:buNone/>
              <a:defRPr/>
            </a:pPr>
            <a:endParaRPr lang="hr-HR" altLang="x-none" sz="2000" dirty="0">
              <a:latin typeface="AngsanaUPC" pitchFamily="18" charset="-34"/>
              <a:cs typeface="AngsanaUPC" pitchFamily="18" charset="-34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000" dirty="0">
                <a:latin typeface="AngsanaUPC" pitchFamily="18" charset="-34"/>
                <a:cs typeface="AngsanaUPC" pitchFamily="18" charset="-34"/>
              </a:rPr>
              <a:t>       To znači da je varijacija 2000. god. iznosila 1º50'E, a da je godišnja promjena 4'E (raste kada su isti predznaci, a opada kada su suprotni predznaci. Ako se traži varijacija za 2006. god, ona bi iznosila:  (2006-2000) x 4' = 24' (ukupna promjena)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000" dirty="0">
                <a:latin typeface="AngsanaUPC" pitchFamily="18" charset="-34"/>
                <a:cs typeface="AngsanaUPC" pitchFamily="18" charset="-34"/>
              </a:rPr>
              <a:t>                    </a:t>
            </a:r>
            <a:r>
              <a:rPr lang="hr-HR" altLang="x-none" sz="2000" b="1" dirty="0">
                <a:latin typeface="AngsanaUPC" pitchFamily="18" charset="-34"/>
                <a:cs typeface="AngsanaUPC" pitchFamily="18" charset="-34"/>
              </a:rPr>
              <a:t>1º50'E + 24'E = </a:t>
            </a:r>
            <a:r>
              <a:rPr lang="hr-HR" altLang="x-none" sz="2000" b="1" u="sng" dirty="0">
                <a:latin typeface="AngsanaUPC" pitchFamily="18" charset="-34"/>
                <a:cs typeface="AngsanaUPC" pitchFamily="18" charset="-34"/>
              </a:rPr>
              <a:t>2º14'E (varijacija za 2006. godinu)</a:t>
            </a:r>
            <a:endParaRPr lang="hr-HR" altLang="x-none" sz="2000" b="1" dirty="0">
              <a:latin typeface="AngsanaUPC" pitchFamily="18" charset="-34"/>
              <a:cs typeface="AngsanaUPC" pitchFamily="18" charset="-34"/>
            </a:endParaRPr>
          </a:p>
          <a:p>
            <a:pPr>
              <a:lnSpc>
                <a:spcPct val="80000"/>
              </a:lnSpc>
              <a:defRPr/>
            </a:pPr>
            <a:endParaRPr lang="hr-HR" altLang="x-none" sz="2000" dirty="0">
              <a:latin typeface="AngsanaUPC" pitchFamily="18" charset="-34"/>
              <a:cs typeface="AngsanaUPC" pitchFamily="18" charset="-34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000" b="1" dirty="0">
                <a:latin typeface="AngsanaUPC" pitchFamily="18" charset="-34"/>
                <a:cs typeface="AngsanaUPC" pitchFamily="18" charset="-34"/>
              </a:rPr>
              <a:t>Ako je na karti podatak o magnetskoj varijaciji</a:t>
            </a:r>
            <a:r>
              <a:rPr lang="hr-HR" altLang="x-none" sz="2000" dirty="0">
                <a:latin typeface="AngsanaUPC" pitchFamily="18" charset="-34"/>
                <a:cs typeface="AngsanaUPC" pitchFamily="18" charset="-34"/>
              </a:rPr>
              <a:t>: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000" dirty="0">
                <a:latin typeface="AngsanaUPC" pitchFamily="18" charset="-34"/>
                <a:cs typeface="AngsanaUPC" pitchFamily="18" charset="-34"/>
              </a:rPr>
              <a:t>         1º50'W 2000 (5'W)  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000" dirty="0">
                <a:latin typeface="AngsanaUPC" pitchFamily="18" charset="-34"/>
                <a:cs typeface="AngsanaUPC" pitchFamily="18" charset="-34"/>
              </a:rPr>
              <a:t>          </a:t>
            </a:r>
            <a:r>
              <a:rPr lang="hr-HR" altLang="x-none" sz="2000" b="1" dirty="0">
                <a:latin typeface="AngsanaUPC" pitchFamily="18" charset="-34"/>
                <a:cs typeface="AngsanaUPC" pitchFamily="18" charset="-34"/>
              </a:rPr>
              <a:t>Varijacija 2006. god.:   </a:t>
            </a:r>
            <a:r>
              <a:rPr lang="hr-HR" altLang="x-none" sz="2000" b="1" dirty="0" smtClean="0">
                <a:latin typeface="AngsanaUPC" pitchFamily="18" charset="-34"/>
                <a:cs typeface="AngsanaUPC" pitchFamily="18" charset="-34"/>
              </a:rPr>
              <a:t>-1º50'W </a:t>
            </a:r>
            <a:r>
              <a:rPr lang="hr-HR" altLang="x-none" sz="2000" b="1" dirty="0">
                <a:latin typeface="AngsanaUPC" pitchFamily="18" charset="-34"/>
                <a:cs typeface="AngsanaUPC" pitchFamily="18" charset="-34"/>
              </a:rPr>
              <a:t>+ </a:t>
            </a:r>
            <a:r>
              <a:rPr lang="hr-HR" altLang="x-none" sz="2000" b="1" dirty="0" smtClean="0">
                <a:latin typeface="AngsanaUPC" pitchFamily="18" charset="-34"/>
                <a:cs typeface="AngsanaUPC" pitchFamily="18" charset="-34"/>
              </a:rPr>
              <a:t>(-5‘W </a:t>
            </a:r>
            <a:r>
              <a:rPr lang="hr-HR" altLang="x-none" sz="2000" b="1" dirty="0">
                <a:latin typeface="AngsanaUPC" pitchFamily="18" charset="-34"/>
                <a:cs typeface="AngsanaUPC" pitchFamily="18" charset="-34"/>
              </a:rPr>
              <a:t>x 6) = </a:t>
            </a:r>
            <a:r>
              <a:rPr lang="hr-HR" altLang="x-none" sz="2000" b="1" u="sng" dirty="0">
                <a:latin typeface="AngsanaUPC" pitchFamily="18" charset="-34"/>
                <a:cs typeface="AngsanaUPC" pitchFamily="18" charset="-34"/>
              </a:rPr>
              <a:t>2º20'W</a:t>
            </a:r>
          </a:p>
          <a:p>
            <a:pPr>
              <a:lnSpc>
                <a:spcPct val="80000"/>
              </a:lnSpc>
              <a:buNone/>
              <a:defRPr/>
            </a:pPr>
            <a:endParaRPr lang="hr-HR" altLang="x-none" sz="2000" dirty="0">
              <a:latin typeface="AngsanaUPC" pitchFamily="18" charset="-34"/>
              <a:cs typeface="AngsanaUPC" pitchFamily="18" charset="-34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0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hr-HR" altLang="x-none" sz="2000" b="1" dirty="0">
                <a:latin typeface="AngsanaUPC" pitchFamily="18" charset="-34"/>
                <a:cs typeface="AngsanaUPC" pitchFamily="18" charset="-34"/>
              </a:rPr>
              <a:t>Ako je na karti podatak o magnetskoj varijaciji:      </a:t>
            </a:r>
            <a:r>
              <a:rPr lang="hr-HR" altLang="x-none" sz="2000" dirty="0">
                <a:latin typeface="AngsanaUPC" pitchFamily="18" charset="-34"/>
                <a:cs typeface="AngsanaUPC" pitchFamily="18" charset="-34"/>
              </a:rPr>
              <a:t>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000" dirty="0">
                <a:latin typeface="AngsanaUPC" pitchFamily="18" charset="-34"/>
                <a:cs typeface="AngsanaUPC" pitchFamily="18" charset="-34"/>
              </a:rPr>
              <a:t>         1º10'W   2000 (12'E)  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000" dirty="0" smtClean="0">
                <a:latin typeface="AngsanaUPC" pitchFamily="18" charset="-34"/>
                <a:cs typeface="AngsanaUPC" pitchFamily="18" charset="-34"/>
              </a:rPr>
              <a:t>           </a:t>
            </a:r>
            <a:r>
              <a:rPr lang="hr-HR" altLang="x-none" sz="2000" b="1" dirty="0" smtClean="0">
                <a:latin typeface="AngsanaUPC" pitchFamily="18" charset="-34"/>
                <a:cs typeface="AngsanaUPC" pitchFamily="18" charset="-34"/>
              </a:rPr>
              <a:t>Varijacija </a:t>
            </a:r>
            <a:r>
              <a:rPr lang="hr-HR" altLang="x-none" sz="2000" b="1" dirty="0">
                <a:latin typeface="AngsanaUPC" pitchFamily="18" charset="-34"/>
                <a:cs typeface="AngsanaUPC" pitchFamily="18" charset="-34"/>
              </a:rPr>
              <a:t>2006. god.:   </a:t>
            </a:r>
            <a:r>
              <a:rPr lang="hr-HR" altLang="x-none" sz="2000" b="1" dirty="0" smtClean="0">
                <a:latin typeface="AngsanaUPC" pitchFamily="18" charset="-34"/>
                <a:cs typeface="AngsanaUPC" pitchFamily="18" charset="-34"/>
              </a:rPr>
              <a:t>-1º10'W </a:t>
            </a:r>
            <a:r>
              <a:rPr lang="hr-HR" altLang="x-none" sz="2000" b="1" dirty="0">
                <a:latin typeface="AngsanaUPC" pitchFamily="18" charset="-34"/>
                <a:cs typeface="AngsanaUPC" pitchFamily="18" charset="-34"/>
              </a:rPr>
              <a:t>+ </a:t>
            </a:r>
            <a:r>
              <a:rPr lang="hr-HR" altLang="x-none" sz="2000" b="1" dirty="0" smtClean="0">
                <a:latin typeface="AngsanaUPC" pitchFamily="18" charset="-34"/>
                <a:cs typeface="AngsanaUPC" pitchFamily="18" charset="-34"/>
              </a:rPr>
              <a:t>(+12'E </a:t>
            </a:r>
            <a:r>
              <a:rPr lang="hr-HR" altLang="x-none" sz="2000" b="1" dirty="0">
                <a:latin typeface="AngsanaUPC" pitchFamily="18" charset="-34"/>
                <a:cs typeface="AngsanaUPC" pitchFamily="18" charset="-34"/>
              </a:rPr>
              <a:t>x 6) = 0</a:t>
            </a:r>
            <a:r>
              <a:rPr lang="hr-HR" altLang="x-none" sz="2000" b="1" u="sng" dirty="0">
                <a:latin typeface="AngsanaUPC" pitchFamily="18" charset="-34"/>
                <a:cs typeface="AngsanaUPC" pitchFamily="18" charset="-34"/>
              </a:rPr>
              <a:t>º02'E</a:t>
            </a:r>
            <a:endParaRPr lang="hr-HR" sz="20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Promjena magnetske varijacije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Magnetski polovi na Zemlji vremenom mijenjaju svoj položaj. Tako dolazi do promjene cjelokupne raspodjele magnetskog toka na površini Zemlje . Naziv </a:t>
            </a:r>
            <a:r>
              <a:rPr lang="hr-HR" sz="2400" b="1" dirty="0" smtClean="0"/>
              <a:t>“varijacija</a:t>
            </a:r>
            <a:r>
              <a:rPr lang="hr-HR" sz="2400" dirty="0" smtClean="0"/>
              <a:t>” ukazuje na osciliranje i promjenu – varira kut između magnetskog i pravog meridijana. Promjenu varijacije uzrokuje promjena međusobnog položaja magnetskih polova u odnosu na geografske polove. </a:t>
            </a:r>
          </a:p>
          <a:p>
            <a:r>
              <a:rPr lang="hr-HR" sz="2400" dirty="0" smtClean="0"/>
              <a:t>Razlikuju se </a:t>
            </a:r>
            <a:r>
              <a:rPr lang="hr-HR" sz="2400" b="1" dirty="0" smtClean="0"/>
              <a:t>periodične  i neperiodične promjene varijacije.</a:t>
            </a:r>
          </a:p>
          <a:p>
            <a:endParaRPr lang="hr-HR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PERIODIČNE PROMJENE VARIJACIJE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altLang="x-none" dirty="0" smtClean="0">
                <a:solidFill>
                  <a:srgbClr val="FF0000"/>
                </a:solidFill>
              </a:rPr>
              <a:t>STOLJETNE</a:t>
            </a:r>
            <a:r>
              <a:rPr lang="hr-HR" altLang="x-none" dirty="0" smtClean="0"/>
              <a:t>, kroz dugi niz godina u istom smjeru rastu do maksimuma, a zatim opadaju. Nastaju uglavnom zbog promjene položaja magnetskih polova</a:t>
            </a:r>
          </a:p>
          <a:p>
            <a:r>
              <a:rPr lang="hr-HR" altLang="x-none" dirty="0" smtClean="0">
                <a:solidFill>
                  <a:srgbClr val="FF0000"/>
                </a:solidFill>
              </a:rPr>
              <a:t>GODIŠNJE</a:t>
            </a:r>
            <a:r>
              <a:rPr lang="hr-HR" altLang="x-none" dirty="0" smtClean="0"/>
              <a:t>, dio stoljetnih u toku jedne godine. Od periodičnih promjena za navigaciju je najvažnija godišnja promjena varijacije (nalazi se na kartama)</a:t>
            </a:r>
          </a:p>
          <a:p>
            <a:r>
              <a:rPr lang="hr-HR" altLang="x-none" dirty="0" smtClean="0">
                <a:solidFill>
                  <a:srgbClr val="FF0000"/>
                </a:solidFill>
              </a:rPr>
              <a:t>DNEVNE</a:t>
            </a:r>
            <a:r>
              <a:rPr lang="hr-HR" altLang="x-none" dirty="0" smtClean="0"/>
              <a:t>, nisu velike i nemaju značenja za navigaciju. Uglavnom su uvjetovane dnevnom rotacijom Zemlje i rotacijom Zemlje oko Sunca (zagrijavanje hlađenje atmosfere, utjecaj sunčevih pjega, </a:t>
            </a:r>
            <a:r>
              <a:rPr lang="hr-HR" altLang="x-none" dirty="0" err="1" smtClean="0"/>
              <a:t>..</a:t>
            </a:r>
            <a:r>
              <a:rPr lang="hr-HR" altLang="x-none" dirty="0" smtClean="0"/>
              <a:t>.), ljeti su veće nego zimi,…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PERIODIČNE PROMJENE VARIJACIJE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b="1" dirty="0" smtClean="0"/>
              <a:t>Periodične promjene varijacije :</a:t>
            </a:r>
          </a:p>
          <a:p>
            <a:r>
              <a:rPr lang="hr-HR" b="1" dirty="0" smtClean="0"/>
              <a:t>a) SEKULARNE promjene – </a:t>
            </a:r>
            <a:r>
              <a:rPr lang="hr-HR" dirty="0" smtClean="0"/>
              <a:t>promjene varijacije koje se dugi niz godina manje ili više pravilno mijenjaju. Varijacija i godišnja promjena varijacije obilježena je na pomorskim kartama za pojedina područja Zemlje. Sekularne promjene su najveće na </a:t>
            </a:r>
            <a:r>
              <a:rPr lang="hr-HR" b="1" dirty="0" smtClean="0"/>
              <a:t>spojnici magnetskog i geografskog pola.</a:t>
            </a:r>
            <a:r>
              <a:rPr lang="hr-HR" dirty="0" smtClean="0"/>
              <a:t> Krivulje koje spajaju mjesta s istom godišnjom promjenom varijacije nazivaju se </a:t>
            </a:r>
            <a:r>
              <a:rPr lang="hr-HR" b="1" dirty="0" smtClean="0"/>
              <a:t>izopore.</a:t>
            </a:r>
          </a:p>
          <a:p>
            <a:r>
              <a:rPr lang="hr-HR" b="1" dirty="0" smtClean="0"/>
              <a:t>b) DNEVNE promjene – </a:t>
            </a:r>
            <a:r>
              <a:rPr lang="hr-HR" dirty="0" smtClean="0"/>
              <a:t>dešavaju se tijekom svakog dana , osciliraju između </a:t>
            </a:r>
            <a:r>
              <a:rPr lang="hr-HR" b="1" dirty="0" smtClean="0"/>
              <a:t>0,1° do 0,5°  ,</a:t>
            </a:r>
            <a:r>
              <a:rPr lang="hr-HR" dirty="0" smtClean="0"/>
              <a:t> ne uzimaju se u obzir u praktičnoj navigaciji , a vjerojatno su uzrokovane djelovanjem Sunca (svemirsko vrijeme) na gornje slojeve atmosfere.</a:t>
            </a:r>
            <a:endParaRPr lang="hr-HR" b="1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Magnet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Osnovna karakteristika magneta je </a:t>
            </a:r>
            <a:r>
              <a:rPr lang="hr-HR" sz="2000" dirty="0" smtClean="0">
                <a:solidFill>
                  <a:srgbClr val="FF0000"/>
                </a:solidFill>
              </a:rPr>
              <a:t>magnetsko polje</a:t>
            </a:r>
            <a:r>
              <a:rPr lang="hr-HR" sz="2000" dirty="0" smtClean="0"/>
              <a:t> - posebno stanje prostora oko magneta</a:t>
            </a:r>
          </a:p>
          <a:p>
            <a:r>
              <a:rPr lang="hr-HR" sz="2000" dirty="0" smtClean="0"/>
              <a:t>Magnetsko polje sastoji se od ogromnog broja </a:t>
            </a:r>
            <a:r>
              <a:rPr lang="hr-HR" sz="2000" dirty="0" smtClean="0">
                <a:solidFill>
                  <a:srgbClr val="FF0000"/>
                </a:solidFill>
              </a:rPr>
              <a:t>magnetskih silnica koje su međusobno paralelne</a:t>
            </a:r>
            <a:r>
              <a:rPr lang="hr-HR" sz="2000" dirty="0" smtClean="0"/>
              <a:t> i formiraju magnetsko polje oko magneta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Silnice</a:t>
            </a:r>
            <a:r>
              <a:rPr lang="hr-HR" sz="2000" dirty="0" smtClean="0"/>
              <a:t> su linije magnetskih sila koje izlaze iz N-pola i ulaze u S-pol, ne mogu se križati  niti sjeći </a:t>
            </a:r>
          </a:p>
          <a:p>
            <a:r>
              <a:rPr lang="hr-HR" sz="2000" dirty="0" smtClean="0"/>
              <a:t>Što su silnice </a:t>
            </a:r>
            <a:r>
              <a:rPr lang="hr-HR" sz="2000" dirty="0" smtClean="0">
                <a:solidFill>
                  <a:srgbClr val="FF0000"/>
                </a:solidFill>
              </a:rPr>
              <a:t>gušće</a:t>
            </a:r>
            <a:r>
              <a:rPr lang="hr-HR" sz="2000" dirty="0" smtClean="0"/>
              <a:t>, magnetsko polje je </a:t>
            </a:r>
            <a:r>
              <a:rPr lang="hr-HR" sz="2000" dirty="0" smtClean="0">
                <a:solidFill>
                  <a:srgbClr val="FF0000"/>
                </a:solidFill>
              </a:rPr>
              <a:t>jače</a:t>
            </a:r>
            <a:endParaRPr lang="hr-HR" sz="2000" dirty="0">
              <a:solidFill>
                <a:srgbClr val="FF0000"/>
              </a:solidFill>
            </a:endParaRPr>
          </a:p>
        </p:txBody>
      </p:sp>
      <p:pic>
        <p:nvPicPr>
          <p:cNvPr id="4" name="Slika 3" descr="mag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581128"/>
            <a:ext cx="2880320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r-HR" b="1" dirty="0" smtClean="0"/>
              <a:t>Neperiodične promjene varijacije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hr-HR" altLang="x-none" sz="2400" dirty="0" smtClean="0"/>
              <a:t>Promjene geomagnetskih elemenata su </a:t>
            </a:r>
            <a:r>
              <a:rPr lang="hr-HR" altLang="x-none" sz="2400" dirty="0" smtClean="0">
                <a:solidFill>
                  <a:srgbClr val="FF0000"/>
                </a:solidFill>
              </a:rPr>
              <a:t>kratkotrajne i imaju velike izmjene smjera i jačine zemaljskog magnetskog polja</a:t>
            </a:r>
            <a:r>
              <a:rPr lang="hr-HR" altLang="x-none" sz="2400" dirty="0" smtClean="0"/>
              <a:t>. </a:t>
            </a:r>
          </a:p>
          <a:p>
            <a:r>
              <a:rPr lang="hr-HR" altLang="x-none" sz="2400" dirty="0" smtClean="0"/>
              <a:t>Uglavnom su dva osnovna uzroka </a:t>
            </a:r>
            <a:r>
              <a:rPr lang="hr-HR" altLang="x-none" sz="2400" dirty="0" err="1" smtClean="0"/>
              <a:t>neperiodičnih</a:t>
            </a:r>
            <a:r>
              <a:rPr lang="hr-HR" altLang="x-none" sz="2400" dirty="0" smtClean="0"/>
              <a:t> promjena varijacije : </a:t>
            </a:r>
          </a:p>
          <a:p>
            <a:r>
              <a:rPr lang="hr-HR" altLang="x-none" sz="2400" dirty="0" smtClean="0"/>
              <a:t>a) </a:t>
            </a:r>
            <a:r>
              <a:rPr lang="hr-HR" altLang="x-none" sz="2400" b="1" dirty="0" smtClean="0"/>
              <a:t>Geomagnetske  oluje</a:t>
            </a:r>
            <a:r>
              <a:rPr lang="hr-HR" altLang="x-none" sz="2400" dirty="0" smtClean="0"/>
              <a:t>, odnosno nagle  i velike  promjene  u strukturi atmosferskog  elektriciteta</a:t>
            </a:r>
          </a:p>
          <a:p>
            <a:r>
              <a:rPr lang="hr-HR" altLang="x-none" sz="2400" dirty="0" smtClean="0"/>
              <a:t> b</a:t>
            </a:r>
            <a:r>
              <a:rPr lang="hr-HR" altLang="x-none" sz="2400" b="1" dirty="0" smtClean="0"/>
              <a:t>) Lokalne magnetske anomalije</a:t>
            </a:r>
            <a:r>
              <a:rPr lang="hr-HR" altLang="x-none" sz="2400" dirty="0" smtClean="0"/>
              <a:t>. One nastaju u područjima gdje u mineralima Zemljine kore ima velika koncentracija  </a:t>
            </a:r>
            <a:r>
              <a:rPr lang="hr-HR" altLang="x-none" sz="2400" dirty="0" err="1" smtClean="0"/>
              <a:t>feromagnetskih</a:t>
            </a:r>
            <a:r>
              <a:rPr lang="hr-HR" altLang="x-none" sz="2400" dirty="0" smtClean="0"/>
              <a:t> tvari.</a:t>
            </a:r>
          </a:p>
          <a:p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Promjena magnetske varijacije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Neperiodične promjene varijacije : </a:t>
            </a:r>
          </a:p>
          <a:p>
            <a:pPr>
              <a:buNone/>
            </a:pPr>
            <a:r>
              <a:rPr lang="hr-HR" sz="2400" b="1" dirty="0" smtClean="0"/>
              <a:t>      a) Geomagnetske oluje - </a:t>
            </a:r>
            <a:r>
              <a:rPr lang="hr-HR" sz="2400" dirty="0" smtClean="0"/>
              <a:t> obično traju do nekoliko dana. Praćene su radio-smetnjama i polarnom svjetlosti. Intenzitet magnetskih oluja raste od malih geografskih širina ka većim širinama i najveći intenzitet poprima na širinama od </a:t>
            </a:r>
            <a:r>
              <a:rPr lang="hr-HR" sz="2400" b="1" dirty="0" smtClean="0"/>
              <a:t>oko 67° , zatim postepeno opada prema magnetskim polovima</a:t>
            </a:r>
            <a:r>
              <a:rPr lang="hr-HR" sz="2400" dirty="0" smtClean="0"/>
              <a:t>. Najjače djelovanje očituje se na horizontalnoj komponenti zemaljskog magnetizma (H). Najprije naglo raste vrijednost (H) i na tako visokoj vrijednosti ostaju </a:t>
            </a:r>
            <a:r>
              <a:rPr lang="hr-HR" sz="2400" b="1" dirty="0" smtClean="0"/>
              <a:t>od 2 do 4 sata.</a:t>
            </a:r>
            <a:r>
              <a:rPr lang="hr-HR" sz="2400" dirty="0" smtClean="0"/>
              <a:t> Zatim naglo padne vrijednost (H) daleko ispod normalne vrijednosti i tako ostane nekoliko </a:t>
            </a:r>
            <a:r>
              <a:rPr lang="hr-HR" sz="2400" dirty="0" err="1" smtClean="0"/>
              <a:t>sati.Nakon</a:t>
            </a:r>
            <a:r>
              <a:rPr lang="hr-HR" sz="2400" dirty="0" smtClean="0"/>
              <a:t> toga opet vrijednost (H) polagano raste i tijekom nekoliko dana poprimi normalnu vrijednost. Vertikalna komponenta zemaljskog magnetizma (V) manje se mijenja po veličini nego po smjeru , obrnuto proporcionalno od (H).</a:t>
            </a:r>
            <a:endParaRPr lang="hr-HR" sz="2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Promjena magnetske varijacije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Neperiodične promjene varijacije : </a:t>
            </a:r>
          </a:p>
          <a:p>
            <a:pPr>
              <a:buNone/>
            </a:pPr>
            <a:r>
              <a:rPr lang="hr-HR" sz="2400" b="1" dirty="0" smtClean="0"/>
              <a:t>       b) Lokalne magnetske anomalije – </a:t>
            </a:r>
            <a:r>
              <a:rPr lang="hr-HR" sz="2400" dirty="0" smtClean="0"/>
              <a:t>vezane su za pojedina mjesta na Zemlji i mijenjaju se tijekom vremena. Glavni uzrok – velika koncentracija magnetske rudače uz površinu Zemlje. Ove anomalije su navedene u Peljarima i upisane u pomorskim kartama kao </a:t>
            </a:r>
            <a:r>
              <a:rPr lang="hr-HR" sz="2400" b="1" dirty="0" smtClean="0"/>
              <a:t>upozorenja.</a:t>
            </a:r>
            <a:r>
              <a:rPr lang="hr-HR" sz="2400" dirty="0" smtClean="0"/>
              <a:t> Varijacije mogu biti različite i do </a:t>
            </a:r>
            <a:r>
              <a:rPr lang="hr-HR" sz="2400" b="1" dirty="0" smtClean="0"/>
              <a:t>90° </a:t>
            </a:r>
            <a:r>
              <a:rPr lang="hr-HR" sz="2400" dirty="0" smtClean="0"/>
              <a:t>od onih koje se normalno očekuju.</a:t>
            </a:r>
          </a:p>
          <a:p>
            <a:r>
              <a:rPr lang="hr-HR" sz="2400" b="1" dirty="0" smtClean="0"/>
              <a:t>Na Jadranu ove anomalije su u okolini otoka Jabuka i Vis.</a:t>
            </a:r>
          </a:p>
          <a:p>
            <a:r>
              <a:rPr lang="hr-HR" sz="2400" dirty="0" smtClean="0"/>
              <a:t>Najjače lokalne magnetske anomalije u svijetu primijećene su u zapadnoj Australiji, u Finskom zaljevu kod Osla , otočje Hebridi , … </a:t>
            </a:r>
            <a:r>
              <a:rPr lang="hr-HR" sz="2400" dirty="0" err="1" smtClean="0"/>
              <a:t>itd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Magnetska inklinacija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Slobodno obješena magnetska igla uvijek se usmjerava prema pravcu djelovanja magnetskih silnica zemaljskog magnetskog polja (T).</a:t>
            </a:r>
          </a:p>
          <a:p>
            <a:r>
              <a:rPr lang="hr-HR" sz="2000" b="1" dirty="0" smtClean="0"/>
              <a:t>MAGNETSKA INKLINACIJA  (i) – </a:t>
            </a:r>
            <a:r>
              <a:rPr lang="hr-HR" sz="2000" dirty="0" smtClean="0"/>
              <a:t>kut koji slobodno obješena magnetska igla zatvara s ravninom horizonta.</a:t>
            </a:r>
            <a:endParaRPr lang="hr-HR" sz="2000" b="1" dirty="0"/>
          </a:p>
        </p:txBody>
      </p:sp>
      <p:pic>
        <p:nvPicPr>
          <p:cNvPr id="1027" name="Picture 3" descr="C:\Users\Kos\Documents\IMG_0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92896"/>
            <a:ext cx="4196184" cy="3745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Magnetska inklinacija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AKLINA – </a:t>
            </a:r>
            <a:r>
              <a:rPr lang="hr-HR" sz="2000" dirty="0" smtClean="0"/>
              <a:t>krivulja koja spaja sva mjesta na Zemlji na kojima je inklinacija jednaka 0. </a:t>
            </a:r>
            <a:r>
              <a:rPr lang="hr-HR" sz="2000" b="1" dirty="0" smtClean="0"/>
              <a:t>Zemaljski magnetski ekvator je </a:t>
            </a:r>
            <a:r>
              <a:rPr lang="hr-HR" sz="2000" b="1" dirty="0" err="1" smtClean="0"/>
              <a:t>aklina</a:t>
            </a:r>
            <a:r>
              <a:rPr lang="hr-HR" sz="2000" b="1" dirty="0" smtClean="0"/>
              <a:t>.</a:t>
            </a:r>
          </a:p>
          <a:p>
            <a:r>
              <a:rPr lang="hr-HR" sz="2000" b="1" dirty="0" smtClean="0"/>
              <a:t>IZOKLINA – </a:t>
            </a:r>
            <a:r>
              <a:rPr lang="hr-HR" sz="2000" dirty="0" smtClean="0"/>
              <a:t>krivulja koja spaja sva mjesta na Zemlji na kojima je inklinacija jednaka.</a:t>
            </a:r>
          </a:p>
          <a:p>
            <a:r>
              <a:rPr lang="hr-HR" sz="2000" b="1" dirty="0" smtClean="0"/>
              <a:t>INKLINACIJE </a:t>
            </a:r>
            <a:r>
              <a:rPr lang="hr-HR" sz="2000" dirty="0" smtClean="0"/>
              <a:t>sjeverno od magnetskog ekvatora </a:t>
            </a:r>
            <a:r>
              <a:rPr lang="hr-HR" sz="2000" b="1" dirty="0" smtClean="0"/>
              <a:t>su pozitivne </a:t>
            </a:r>
            <a:r>
              <a:rPr lang="hr-HR" sz="2000" dirty="0" smtClean="0"/>
              <a:t>, a južno od ekvatora </a:t>
            </a:r>
            <a:r>
              <a:rPr lang="hr-HR" sz="2000" b="1" dirty="0" smtClean="0"/>
              <a:t>su negativne. </a:t>
            </a:r>
            <a:r>
              <a:rPr lang="hr-HR" sz="2000" dirty="0" smtClean="0"/>
              <a:t>Inklinacije za jednu točku na površini Zemlje se vremenom </a:t>
            </a:r>
            <a:r>
              <a:rPr lang="hr-HR" sz="2000" b="1" dirty="0" smtClean="0"/>
              <a:t>mijenjaju , slično promjenama varijacije. </a:t>
            </a:r>
          </a:p>
          <a:p>
            <a:r>
              <a:rPr lang="hr-HR" sz="2000" b="1" dirty="0" smtClean="0"/>
              <a:t>Kut inklinacije (i) – </a:t>
            </a:r>
            <a:r>
              <a:rPr lang="hr-HR" sz="2000" dirty="0" smtClean="0"/>
              <a:t>mjeri se </a:t>
            </a:r>
            <a:r>
              <a:rPr lang="hr-HR" sz="2000" b="1" dirty="0" err="1" smtClean="0"/>
              <a:t>inklinometrom</a:t>
            </a:r>
            <a:r>
              <a:rPr lang="hr-HR" sz="2000" b="1" dirty="0" smtClean="0"/>
              <a:t>.</a:t>
            </a:r>
            <a:r>
              <a:rPr lang="hr-HR" sz="2000" dirty="0" smtClean="0"/>
              <a:t> To je magnetska igla s horizontalnom osovinom i kružnim prstenom s podjelom na stupnjeve. Također koriste se i </a:t>
            </a:r>
            <a:r>
              <a:rPr lang="hr-HR" sz="2000" dirty="0" err="1" smtClean="0"/>
              <a:t>inklinometri</a:t>
            </a:r>
            <a:r>
              <a:rPr lang="hr-HR" sz="2000" dirty="0" smtClean="0"/>
              <a:t> koji rade na principu el. indukcije u magnetskom polju Zemlje. </a:t>
            </a:r>
            <a:r>
              <a:rPr lang="hr-HR" sz="2000" b="1" dirty="0" smtClean="0"/>
              <a:t>Južni i sjeverni magnetski pol </a:t>
            </a:r>
            <a:r>
              <a:rPr lang="hr-HR" sz="2000" dirty="0" smtClean="0"/>
              <a:t>su mjesta gdje je </a:t>
            </a:r>
            <a:r>
              <a:rPr lang="hr-HR" sz="2000" b="1" dirty="0" smtClean="0"/>
              <a:t>inklinacija  i</a:t>
            </a:r>
            <a:r>
              <a:rPr lang="hr-HR" sz="2000" dirty="0" smtClean="0"/>
              <a:t> = </a:t>
            </a:r>
            <a:r>
              <a:rPr lang="hr-HR" sz="2000" b="1" dirty="0" smtClean="0"/>
              <a:t>90° , pa se magnetska igla postavlja okomito na ravninu horizonta. Na magnetskom ekvatoru i = 0° pa igla leži točno u horizontalnoj ravnini.</a:t>
            </a:r>
            <a:endParaRPr lang="hr-HR" sz="2000" b="1" dirty="0"/>
          </a:p>
        </p:txBody>
      </p:sp>
      <p:pic>
        <p:nvPicPr>
          <p:cNvPr id="4" name="Picture 3" descr="C:\Users\Kos\Documents\IMG_0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157192"/>
            <a:ext cx="2815587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Magnetska inklinacija – </a:t>
            </a:r>
            <a:r>
              <a:rPr lang="hr-HR" sz="3600" b="1" dirty="0" err="1" smtClean="0"/>
              <a:t>izokline</a:t>
            </a:r>
            <a:r>
              <a:rPr lang="hr-HR" sz="3600" b="1" dirty="0" smtClean="0"/>
              <a:t> (i=</a:t>
            </a:r>
            <a:r>
              <a:rPr lang="hr-HR" sz="3600" b="1" dirty="0" err="1" smtClean="0"/>
              <a:t>const</a:t>
            </a:r>
            <a:r>
              <a:rPr lang="hr-HR" sz="3600" b="1" dirty="0" smtClean="0"/>
              <a:t>.)</a:t>
            </a:r>
            <a:endParaRPr lang="hr-HR" sz="3600" b="1" dirty="0"/>
          </a:p>
        </p:txBody>
      </p:sp>
      <p:pic>
        <p:nvPicPr>
          <p:cNvPr id="4" name="Rezervirano mjesto sadržaja 3" descr="Izokl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5022" y="1986494"/>
            <a:ext cx="5953956" cy="3753374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 smtClean="0"/>
              <a:t>Sila totalnog intenziteta Zemaljskog magnetskog polja (T)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/>
              <a:t>Sila totalnog intenziteta Zemaljskog magnetskog polja (T) – </a:t>
            </a:r>
            <a:r>
              <a:rPr lang="hr-HR" sz="2000" dirty="0" smtClean="0"/>
              <a:t>je jačina polja Zemaljskog magnetizma u jednoj odabranoj točki na površini Zemlje.</a:t>
            </a:r>
            <a:endParaRPr lang="hr-HR" sz="2000" b="1" dirty="0"/>
          </a:p>
        </p:txBody>
      </p:sp>
      <p:pic>
        <p:nvPicPr>
          <p:cNvPr id="2050" name="Picture 2" descr="C:\Users\Kos\Documents\IMG_0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747325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 smtClean="0"/>
              <a:t>Sila totalnog intenziteta Zemaljskog magnetskog polja (T)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x-none" sz="2800" dirty="0" smtClean="0"/>
              <a:t>Jačina magnetskog polja Zemlje u nekoj točki zove se </a:t>
            </a:r>
            <a:r>
              <a:rPr lang="hr-HR" altLang="x-none" sz="2800" dirty="0" smtClean="0">
                <a:solidFill>
                  <a:srgbClr val="FF0000"/>
                </a:solidFill>
              </a:rPr>
              <a:t>Totalni intenzitet(T)</a:t>
            </a:r>
            <a:r>
              <a:rPr lang="hr-HR" altLang="x-none" sz="2800" dirty="0" smtClean="0"/>
              <a:t>. Može se rastaviti na dvije komponente: </a:t>
            </a:r>
            <a:r>
              <a:rPr lang="hr-HR" altLang="x-none" sz="2800" dirty="0" smtClean="0">
                <a:solidFill>
                  <a:srgbClr val="FF0000"/>
                </a:solidFill>
              </a:rPr>
              <a:t>horizontalnu (H) i vertikalnu (V)</a:t>
            </a:r>
          </a:p>
          <a:p>
            <a:r>
              <a:rPr lang="hr-HR" altLang="x-none" sz="2800" dirty="0" smtClean="0"/>
              <a:t>Kut između vektora T i vektora H naziva se </a:t>
            </a:r>
            <a:r>
              <a:rPr lang="hr-HR" altLang="x-none" sz="2800" dirty="0" smtClean="0">
                <a:solidFill>
                  <a:srgbClr val="FF0000"/>
                </a:solidFill>
              </a:rPr>
              <a:t>magnetska inklinacija (i)</a:t>
            </a:r>
          </a:p>
          <a:p>
            <a:pPr>
              <a:buNone/>
            </a:pPr>
            <a:endParaRPr lang="en-US" altLang="x-none" sz="2800" dirty="0" smtClean="0"/>
          </a:p>
          <a:p>
            <a:endParaRPr lang="hr-HR" sz="2800" dirty="0"/>
          </a:p>
        </p:txBody>
      </p:sp>
      <p:pic>
        <p:nvPicPr>
          <p:cNvPr id="4" name="Slika 3" descr="intenzit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861048"/>
            <a:ext cx="6602314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Sila totalnog intenziteta Zemaljskog magnetskog polja (T)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Sila totalnog intenziteta Zemaljskog magnetskog polja na Zemaljskoj površini mjeri se pomoću </a:t>
            </a:r>
            <a:r>
              <a:rPr lang="hr-HR" sz="2000" b="1" dirty="0" err="1" smtClean="0"/>
              <a:t>magnetometra</a:t>
            </a:r>
            <a:r>
              <a:rPr lang="hr-HR" sz="2000" b="1" dirty="0" smtClean="0"/>
              <a:t>. </a:t>
            </a:r>
            <a:r>
              <a:rPr lang="hr-HR" sz="2000" dirty="0" smtClean="0"/>
              <a:t>Prvo se izmjeri vrijednost horizontalne komponente </a:t>
            </a:r>
            <a:r>
              <a:rPr lang="hr-HR" sz="2000" dirty="0" err="1" smtClean="0"/>
              <a:t>Zem</a:t>
            </a:r>
            <a:r>
              <a:rPr lang="hr-HR" sz="2000" dirty="0" smtClean="0"/>
              <a:t>. Magnetskog polja </a:t>
            </a:r>
            <a:r>
              <a:rPr lang="hr-HR" sz="2000" b="1" dirty="0" smtClean="0"/>
              <a:t>(H)</a:t>
            </a:r>
            <a:r>
              <a:rPr lang="hr-HR" sz="2000" dirty="0" smtClean="0"/>
              <a:t> , zatim vrijednost vertikalne komponente </a:t>
            </a:r>
            <a:r>
              <a:rPr lang="hr-HR" sz="2000" dirty="0" err="1" smtClean="0"/>
              <a:t>Zem</a:t>
            </a:r>
            <a:r>
              <a:rPr lang="hr-HR" sz="2000" dirty="0" smtClean="0"/>
              <a:t>. Magnetskog </a:t>
            </a:r>
            <a:r>
              <a:rPr lang="hr-HR" sz="2000" b="1" dirty="0" smtClean="0"/>
              <a:t>polja (V</a:t>
            </a:r>
            <a:r>
              <a:rPr lang="hr-HR" sz="2000" dirty="0" smtClean="0"/>
              <a:t>) te se izračuna vrijednost </a:t>
            </a:r>
            <a:r>
              <a:rPr lang="hr-HR" sz="2000" b="1" dirty="0" smtClean="0"/>
              <a:t>T.  </a:t>
            </a:r>
            <a:r>
              <a:rPr lang="hr-HR" sz="2000" dirty="0" smtClean="0"/>
              <a:t>Na kartama sila T se daje za određeni datum jer se T mijenja tijekom vremena. Promjene imaju kratke i dugačke periode. Promjene kratkih perioda se naročito primjećuju u doba pojačane Sunčeve aktivnosti (svemirsko vrijeme).</a:t>
            </a:r>
          </a:p>
          <a:p>
            <a:r>
              <a:rPr lang="hr-HR" sz="2000" b="1" dirty="0" smtClean="0"/>
              <a:t>MAGNETSKI FOKUSI - mjesta na Zemlji s </a:t>
            </a:r>
            <a:r>
              <a:rPr lang="hr-HR" sz="2000" b="1" dirty="0" err="1" smtClean="0"/>
              <a:t>maximalnom</a:t>
            </a:r>
            <a:r>
              <a:rPr lang="hr-HR" sz="2000" b="1" dirty="0" smtClean="0"/>
              <a:t> i minimalnom vrijednošću sile T .</a:t>
            </a:r>
            <a:endParaRPr lang="hr-HR" sz="2000" b="1" dirty="0"/>
          </a:p>
        </p:txBody>
      </p:sp>
      <p:pic>
        <p:nvPicPr>
          <p:cNvPr id="4" name="Slika 3" descr="intenzit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365104"/>
            <a:ext cx="5760640" cy="1822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Geomagnetske  karte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hr-HR" sz="2400" dirty="0" smtClean="0"/>
              <a:t>- </a:t>
            </a:r>
            <a:r>
              <a:rPr lang="hr-HR" sz="2400" b="1" dirty="0" smtClean="0"/>
              <a:t>karte koje sadrže podatke o zemaljskom </a:t>
            </a:r>
            <a:r>
              <a:rPr lang="hr-HR" sz="2400" b="1" dirty="0" err="1" smtClean="0"/>
              <a:t>magnetizmu</a:t>
            </a:r>
            <a:r>
              <a:rPr lang="hr-HR" sz="2400" dirty="0" smtClean="0"/>
              <a:t>. Izrađuju se na način da se odrede </a:t>
            </a:r>
            <a:r>
              <a:rPr lang="hr-HR" sz="2400" dirty="0" err="1" smtClean="0"/>
              <a:t>geomagnetski</a:t>
            </a:r>
            <a:r>
              <a:rPr lang="hr-HR" sz="2400" dirty="0" smtClean="0"/>
              <a:t> elementi na što većem broju točaka na Zemaljskoj površini , dobiveni podaci </a:t>
            </a:r>
            <a:r>
              <a:rPr lang="hr-HR" sz="2400" b="1" dirty="0" smtClean="0"/>
              <a:t>se reduciraju na isti trenutak mjerenja , te se mjesta iste vrijednosti istog mjerenog elementa spoje krivuljama koje se zajedničkim imenom nazivaju IZOMAGNETSKE KRIVULJE.</a:t>
            </a:r>
          </a:p>
          <a:p>
            <a:r>
              <a:rPr lang="hr-HR" sz="2400" dirty="0" smtClean="0"/>
              <a:t>Iz rasporeda elemenata na </a:t>
            </a:r>
            <a:r>
              <a:rPr lang="hr-HR" sz="2400" dirty="0" err="1" smtClean="0"/>
              <a:t>geomagnetskim</a:t>
            </a:r>
            <a:r>
              <a:rPr lang="hr-HR" sz="2400" dirty="0" smtClean="0"/>
              <a:t> kartama mogu se interpolacijom dobiti podaci i za mjesta koja na karti nisu posebno označena.</a:t>
            </a:r>
          </a:p>
          <a:p>
            <a:r>
              <a:rPr lang="hr-HR" sz="2400" dirty="0" smtClean="0"/>
              <a:t>U geomagnetske karte unose se </a:t>
            </a:r>
            <a:r>
              <a:rPr lang="hr-HR" sz="2400" b="1" dirty="0" smtClean="0"/>
              <a:t>samo one </a:t>
            </a:r>
            <a:r>
              <a:rPr lang="hr-HR" sz="2400" b="1" dirty="0" err="1" smtClean="0"/>
              <a:t>izomagnetske</a:t>
            </a:r>
            <a:r>
              <a:rPr lang="hr-HR" sz="2400" b="1" dirty="0" smtClean="0"/>
              <a:t> krivulje koje su podložne sekularnim promjenama.</a:t>
            </a:r>
          </a:p>
          <a:p>
            <a:r>
              <a:rPr lang="hr-HR" sz="2400" b="1" dirty="0" smtClean="0"/>
              <a:t>Dnevne promjene , poremećaji  , mogućnosti </a:t>
            </a:r>
            <a:r>
              <a:rPr lang="hr-HR" sz="2400" b="1" dirty="0" err="1" smtClean="0"/>
              <a:t>geomagnetskih</a:t>
            </a:r>
            <a:r>
              <a:rPr lang="hr-HR" sz="2400" b="1" dirty="0" smtClean="0"/>
              <a:t> oluja , … daju se na navigacijskim kartama kao upozorenja. </a:t>
            </a:r>
            <a:endParaRPr lang="hr-HR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Magnet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Raznoimeni  polovi magneta se </a:t>
            </a:r>
            <a:r>
              <a:rPr lang="hr-HR" sz="2800" dirty="0" smtClean="0">
                <a:solidFill>
                  <a:srgbClr val="FF0000"/>
                </a:solidFill>
              </a:rPr>
              <a:t>privlače</a:t>
            </a:r>
            <a:r>
              <a:rPr lang="hr-HR" sz="2800" dirty="0" smtClean="0"/>
              <a:t>, a istoimeni polovi se </a:t>
            </a:r>
            <a:r>
              <a:rPr lang="hr-HR" sz="2800" dirty="0" smtClean="0">
                <a:solidFill>
                  <a:srgbClr val="FF0000"/>
                </a:solidFill>
              </a:rPr>
              <a:t>odbijaju</a:t>
            </a:r>
          </a:p>
          <a:p>
            <a:endParaRPr lang="hr-HR" sz="2800" dirty="0"/>
          </a:p>
        </p:txBody>
      </p:sp>
      <p:pic>
        <p:nvPicPr>
          <p:cNvPr id="4" name="Slika 3" descr="suprot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12976"/>
            <a:ext cx="2848373" cy="2019582"/>
          </a:xfrm>
          <a:prstGeom prst="rect">
            <a:avLst/>
          </a:prstGeom>
        </p:spPr>
      </p:pic>
      <p:pic>
        <p:nvPicPr>
          <p:cNvPr id="5" name="Slika 4" descr="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2976"/>
            <a:ext cx="2591162" cy="1991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Određivanje geomagnetskih elemenata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Varijacija</a:t>
            </a:r>
          </a:p>
          <a:p>
            <a:pPr lvl="1"/>
            <a:r>
              <a:rPr lang="hr-HR" sz="2400" dirty="0" smtClean="0"/>
              <a:t> </a:t>
            </a:r>
            <a:r>
              <a:rPr lang="hr-HR" sz="2400" dirty="0" smtClean="0">
                <a:cs typeface="Times New Roman" pitchFamily="18" charset="0"/>
              </a:rPr>
              <a:t>magnetski kompasi, deklinatori i magnetski teodoliti</a:t>
            </a:r>
            <a:endParaRPr lang="hr-HR" sz="2400" dirty="0" smtClean="0"/>
          </a:p>
          <a:p>
            <a:r>
              <a:rPr lang="hr-HR" sz="2800" b="1" dirty="0" smtClean="0"/>
              <a:t>Inklinacija</a:t>
            </a:r>
          </a:p>
          <a:p>
            <a:pPr lvl="1"/>
            <a:r>
              <a:rPr lang="hr-HR" sz="2400" dirty="0" smtClean="0">
                <a:cs typeface="Times New Roman" pitchFamily="18" charset="0"/>
              </a:rPr>
              <a:t>određuje se preko magnetske igle koja se slobodno okreće oko horizontalne osi</a:t>
            </a:r>
            <a:endParaRPr lang="hr-HR" sz="2400" dirty="0" smtClean="0"/>
          </a:p>
          <a:p>
            <a:r>
              <a:rPr lang="hr-HR" sz="2800" b="1" dirty="0" smtClean="0"/>
              <a:t>Horizontalna komponenta</a:t>
            </a:r>
          </a:p>
          <a:p>
            <a:pPr lvl="1"/>
            <a:r>
              <a:rPr lang="hr-HR" sz="2400" dirty="0" smtClean="0">
                <a:cs typeface="Times New Roman" pitchFamily="18" charset="0"/>
              </a:rPr>
              <a:t>mjeri se kvarcnim magnetometrom ili magnetskim teodolitom</a:t>
            </a:r>
            <a:endParaRPr lang="hr-HR" sz="2400" dirty="0" smtClean="0"/>
          </a:p>
          <a:p>
            <a:r>
              <a:rPr lang="hr-HR" sz="2800" b="1" dirty="0" smtClean="0"/>
              <a:t>Vertikalna komponenta</a:t>
            </a:r>
          </a:p>
          <a:p>
            <a:pPr lvl="1"/>
            <a:r>
              <a:rPr lang="hr-HR" altLang="x-none" sz="2400" dirty="0" smtClean="0"/>
              <a:t>mjeri se uravnoteženjem magnetskih igala na koje djeluje magnetsko polje Zemlje i sila teža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Devijacija (</a:t>
            </a:r>
            <a:r>
              <a:rPr lang="el-GR" b="1" dirty="0" smtClean="0"/>
              <a:t>δ</a:t>
            </a:r>
            <a:r>
              <a:rPr lang="hr-HR" b="1" dirty="0" smtClean="0"/>
              <a:t>)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hr-HR" altLang="x-none" sz="2000" b="1" dirty="0" smtClean="0"/>
              <a:t>Devijacija</a:t>
            </a:r>
            <a:r>
              <a:rPr lang="hr-HR" altLang="x-none" sz="2000" dirty="0" smtClean="0"/>
              <a:t> (</a:t>
            </a:r>
            <a:r>
              <a:rPr lang="el-GR" sz="2000" b="1" dirty="0" smtClean="0"/>
              <a:t>δ </a:t>
            </a:r>
            <a:r>
              <a:rPr lang="hr-HR" sz="2000" b="1" dirty="0" smtClean="0"/>
              <a:t>) - </a:t>
            </a:r>
            <a:r>
              <a:rPr lang="hr-HR" sz="2000" dirty="0" smtClean="0">
                <a:solidFill>
                  <a:srgbClr val="FF0000"/>
                </a:solidFill>
              </a:rPr>
              <a:t>k</a:t>
            </a:r>
            <a:r>
              <a:rPr lang="hr-HR" altLang="x-none" sz="2000" dirty="0" smtClean="0">
                <a:solidFill>
                  <a:srgbClr val="FF0000"/>
                </a:solidFill>
              </a:rPr>
              <a:t>ut između magnetskog meridijana i </a:t>
            </a:r>
            <a:r>
              <a:rPr lang="hr-HR" altLang="x-none" sz="2000" dirty="0" err="1" smtClean="0">
                <a:solidFill>
                  <a:srgbClr val="FF0000"/>
                </a:solidFill>
              </a:rPr>
              <a:t>kompasnog</a:t>
            </a:r>
            <a:r>
              <a:rPr lang="hr-HR" altLang="x-none" sz="2000" dirty="0" smtClean="0">
                <a:solidFill>
                  <a:srgbClr val="FF0000"/>
                </a:solidFill>
              </a:rPr>
              <a:t> meridijana u </a:t>
            </a:r>
            <a:r>
              <a:rPr lang="hr-HR" altLang="x-none" sz="2000" dirty="0" err="1" smtClean="0">
                <a:solidFill>
                  <a:srgbClr val="FF0000"/>
                </a:solidFill>
              </a:rPr>
              <a:t>datom</a:t>
            </a:r>
            <a:r>
              <a:rPr lang="hr-HR" altLang="x-none" sz="2000" dirty="0" smtClean="0">
                <a:solidFill>
                  <a:srgbClr val="FF0000"/>
                </a:solidFill>
              </a:rPr>
              <a:t> trenutku i položaju broda.</a:t>
            </a:r>
          </a:p>
          <a:p>
            <a:r>
              <a:rPr lang="hr-HR" altLang="x-none" sz="2000" b="1" dirty="0" smtClean="0"/>
              <a:t>Magnetski meridijan </a:t>
            </a:r>
            <a:r>
              <a:rPr lang="hr-HR" altLang="x-none" sz="2000" dirty="0" smtClean="0">
                <a:solidFill>
                  <a:srgbClr val="FF0000"/>
                </a:solidFill>
              </a:rPr>
              <a:t> </a:t>
            </a:r>
            <a:r>
              <a:rPr lang="hr-HR" altLang="x-none" sz="2000" dirty="0" smtClean="0"/>
              <a:t>je presjek površine Zemlje s vertikalnom ravninom koja prolazi kroz uzdužnu os magnetske igle kompasa koji se nalazi na kopnu ili drvenom brodu.</a:t>
            </a:r>
          </a:p>
          <a:p>
            <a:r>
              <a:rPr lang="hr-HR" altLang="x-none" sz="2000" b="1" dirty="0" err="1" smtClean="0"/>
              <a:t>Kompasni</a:t>
            </a:r>
            <a:r>
              <a:rPr lang="hr-HR" altLang="x-none" sz="2000" b="1" dirty="0" smtClean="0"/>
              <a:t> meridijan </a:t>
            </a:r>
            <a:r>
              <a:rPr lang="hr-HR" altLang="x-none" sz="2000" dirty="0" smtClean="0"/>
              <a:t>je presjek površine Zemlje s vertikalnom ravninom koja prolazi kroz uzdužnu os magnetske igle kompasa koji se nalazi na metalnom brodu.</a:t>
            </a:r>
          </a:p>
          <a:p>
            <a:r>
              <a:rPr lang="hr-HR" altLang="x-none" sz="2000" b="1" dirty="0" smtClean="0"/>
              <a:t>Devijacija</a:t>
            </a:r>
            <a:r>
              <a:rPr lang="hr-HR" altLang="x-none" sz="2000" dirty="0" smtClean="0"/>
              <a:t> (</a:t>
            </a:r>
            <a:r>
              <a:rPr lang="el-GR" sz="2000" b="1" dirty="0" smtClean="0"/>
              <a:t>δ </a:t>
            </a:r>
            <a:r>
              <a:rPr lang="hr-HR" sz="2000" b="1" dirty="0" smtClean="0"/>
              <a:t>) </a:t>
            </a:r>
            <a:r>
              <a:rPr lang="hr-HR" sz="2000" dirty="0" smtClean="0"/>
              <a:t>se mjeri u pozitivnom smjeru , istočno (+) od 0° do 180° i u negativnom smjeru zapadno (-) od </a:t>
            </a:r>
            <a:r>
              <a:rPr lang="hr-HR" sz="2000" dirty="0" err="1" smtClean="0"/>
              <a:t>od</a:t>
            </a:r>
            <a:r>
              <a:rPr lang="hr-HR" sz="2000" dirty="0" smtClean="0"/>
              <a:t> 0° do 180°, s odgovarajućim predznakom.</a:t>
            </a:r>
            <a:endParaRPr lang="hr-HR" altLang="x-none" sz="2000" dirty="0" smtClean="0"/>
          </a:p>
          <a:p>
            <a:pPr>
              <a:defRPr/>
            </a:pPr>
            <a:r>
              <a:rPr lang="hr-HR" altLang="x-none" sz="2000" dirty="0">
                <a:solidFill>
                  <a:srgbClr val="FF0000"/>
                </a:solidFill>
              </a:rPr>
              <a:t>Uzroci </a:t>
            </a:r>
            <a:r>
              <a:rPr lang="hr-HR" altLang="x-none" sz="2000" dirty="0" smtClean="0">
                <a:solidFill>
                  <a:srgbClr val="FF0000"/>
                </a:solidFill>
              </a:rPr>
              <a:t>devijacije </a:t>
            </a:r>
            <a:r>
              <a:rPr lang="hr-HR" altLang="x-none" sz="2000" dirty="0" smtClean="0">
                <a:sym typeface="Wingdings" pitchFamily="2" charset="2"/>
              </a:rPr>
              <a:t> </a:t>
            </a:r>
            <a:r>
              <a:rPr lang="hr-HR" altLang="x-none" sz="2000" dirty="0" smtClean="0"/>
              <a:t>djelovanje Zemaljskog magnetskog polja, brodskog magnetskog polja (namagnetizirani </a:t>
            </a:r>
            <a:r>
              <a:rPr lang="hr-HR" altLang="x-none" sz="2000" dirty="0"/>
              <a:t>dijelovi trupa) ili magnetskog polja nekog drugog vanjskog izvora (električni uređaji i instalacije na brodu, toplinski izvori, teret, radari, komunikacijski uređaji, </a:t>
            </a:r>
            <a:r>
              <a:rPr lang="hr-HR" altLang="x-none" sz="2000" dirty="0" smtClean="0"/>
              <a:t>itd.)</a:t>
            </a:r>
            <a:endParaRPr lang="en-US" altLang="x-none" sz="2000" dirty="0"/>
          </a:p>
          <a:p>
            <a:endParaRPr lang="hr-HR" altLang="x-none" sz="28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Brodski magnetizam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hr-HR" altLang="x-none" sz="2800" dirty="0">
                <a:solidFill>
                  <a:srgbClr val="FF0000"/>
                </a:solidFill>
              </a:rPr>
              <a:t>Magnetska indukcija u brodskom željezu </a:t>
            </a:r>
            <a:r>
              <a:rPr lang="hr-HR" altLang="x-none" sz="2800" dirty="0"/>
              <a:t>(B) ovisi o jakosti magnetskog polja Zemlje (</a:t>
            </a:r>
            <a:r>
              <a:rPr lang="hr-HR" altLang="x-none" sz="2800" dirty="0" smtClean="0"/>
              <a:t>H,V), apsolutne </a:t>
            </a:r>
            <a:r>
              <a:rPr lang="hr-HR" altLang="x-none" sz="2800" dirty="0" err="1" smtClean="0"/>
              <a:t>permeabilnosti</a:t>
            </a:r>
            <a:r>
              <a:rPr lang="hr-HR" altLang="x-none" sz="2800" dirty="0" smtClean="0"/>
              <a:t> </a:t>
            </a:r>
            <a:r>
              <a:rPr lang="hr-HR" altLang="x-none" sz="2800" dirty="0"/>
              <a:t>materijala i </a:t>
            </a:r>
            <a:r>
              <a:rPr lang="hr-HR" altLang="x-none" sz="2800" dirty="0" smtClean="0"/>
              <a:t>položaju </a:t>
            </a:r>
            <a:r>
              <a:rPr lang="hr-HR" altLang="x-none" sz="2800" dirty="0"/>
              <a:t>željeza prema silnicama inducirajuće sile </a:t>
            </a:r>
            <a:r>
              <a:rPr lang="hr-HR" altLang="x-none" sz="2800" dirty="0" smtClean="0"/>
              <a:t>( kut α)</a:t>
            </a:r>
            <a:endParaRPr lang="hr-HR" altLang="x-none" sz="2800" dirty="0"/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800" dirty="0"/>
              <a:t>     </a:t>
            </a:r>
            <a:r>
              <a:rPr lang="hr-HR" altLang="x-none" sz="2800" dirty="0" smtClean="0"/>
              <a:t>                                </a:t>
            </a:r>
            <a:r>
              <a:rPr lang="hr-HR" altLang="x-none" sz="2800" b="1" dirty="0" smtClean="0"/>
              <a:t>B </a:t>
            </a:r>
            <a:r>
              <a:rPr lang="hr-HR" altLang="x-none" sz="2800" b="1" dirty="0"/>
              <a:t>= </a:t>
            </a:r>
            <a:r>
              <a:rPr lang="hr-HR" altLang="x-none" sz="2800" b="1" dirty="0" smtClean="0"/>
              <a:t>μ∙</a:t>
            </a:r>
            <a:r>
              <a:rPr lang="hr-HR" altLang="x-none" sz="2800" b="1" dirty="0"/>
              <a:t>H∙cosα </a:t>
            </a:r>
            <a:endParaRPr lang="hr-HR" altLang="x-none" sz="2800" b="1" dirty="0" smtClean="0"/>
          </a:p>
          <a:p>
            <a:pPr>
              <a:lnSpc>
                <a:spcPct val="80000"/>
              </a:lnSpc>
              <a:defRPr/>
            </a:pPr>
            <a:r>
              <a:rPr lang="hr-HR" altLang="x-none" sz="2800" dirty="0"/>
              <a:t>Sve mase materijala od kojih je sagrađen brod radi lakšeg praćenja prikazuju se kao štapovi istog materijala i istog magnetskog </a:t>
            </a:r>
            <a:r>
              <a:rPr lang="hr-HR" altLang="x-none" sz="2800" dirty="0" smtClean="0"/>
              <a:t>djelovanja</a:t>
            </a:r>
          </a:p>
          <a:p>
            <a:pPr>
              <a:lnSpc>
                <a:spcPct val="80000"/>
              </a:lnSpc>
              <a:defRPr/>
            </a:pPr>
            <a:r>
              <a:rPr lang="hr-HR" altLang="x-none" sz="2800" dirty="0"/>
              <a:t>Totalni </a:t>
            </a:r>
            <a:r>
              <a:rPr lang="hr-HR" altLang="x-none" sz="2800" dirty="0" smtClean="0"/>
              <a:t>intenzitet </a:t>
            </a:r>
            <a:r>
              <a:rPr lang="hr-HR" altLang="x-none" sz="2800" dirty="0"/>
              <a:t>magnetskog polja Zemlje (T), rastavlja se u horizontalnu (H) i vertikalnu (V) </a:t>
            </a:r>
            <a:r>
              <a:rPr lang="hr-HR" altLang="x-none" sz="2800" dirty="0" smtClean="0"/>
              <a:t>komponentu</a:t>
            </a:r>
          </a:p>
          <a:p>
            <a:pPr>
              <a:lnSpc>
                <a:spcPct val="80000"/>
              </a:lnSpc>
              <a:defRPr/>
            </a:pPr>
            <a:r>
              <a:rPr lang="hr-HR" altLang="x-none" sz="2800" dirty="0"/>
              <a:t>Sukladno tome i sve željezne mase na brodu se predstavljaju horizontalnim i vertikalnim štapovima istog magnetskog djelovanja</a:t>
            </a:r>
            <a:endParaRPr lang="hr-HR" altLang="x-none" sz="2800" dirty="0" smtClean="0"/>
          </a:p>
          <a:p>
            <a:pPr>
              <a:lnSpc>
                <a:spcPct val="80000"/>
              </a:lnSpc>
              <a:defRPr/>
            </a:pPr>
            <a:endParaRPr lang="hr-HR" altLang="x-none" sz="2800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Brodski magnetizam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/>
          </a:bodyPr>
          <a:lstStyle/>
          <a:p>
            <a:r>
              <a:rPr lang="hr-HR" altLang="x-none" sz="2800" dirty="0" smtClean="0">
                <a:solidFill>
                  <a:srgbClr val="FF0000"/>
                </a:solidFill>
              </a:rPr>
              <a:t>Indukcija</a:t>
            </a:r>
            <a:r>
              <a:rPr lang="hr-HR" altLang="x-none" sz="2800" dirty="0" smtClean="0"/>
              <a:t> u horizontalnom željezu nastaje pod djelovanjem horizontalne komponente magnetskog polja Zemlje (H), a ovisi od njene veličine i kuta koji zatvara os štapa s magnetskim meridijanom</a:t>
            </a:r>
          </a:p>
          <a:p>
            <a:r>
              <a:rPr lang="hr-HR" altLang="x-none" sz="2800" dirty="0" smtClean="0">
                <a:solidFill>
                  <a:srgbClr val="FF0000"/>
                </a:solidFill>
              </a:rPr>
              <a:t>Indukcija</a:t>
            </a:r>
            <a:r>
              <a:rPr lang="hr-HR" altLang="x-none" sz="2800" dirty="0" smtClean="0"/>
              <a:t> u vertikalnom željezu, kada brod nema nagib, nastaje pod djelovanjem vertikalne komponente magnetskog polja Zemlje (V)</a:t>
            </a:r>
          </a:p>
          <a:p>
            <a:pPr>
              <a:lnSpc>
                <a:spcPct val="90000"/>
              </a:lnSpc>
              <a:defRPr/>
            </a:pPr>
            <a:r>
              <a:rPr lang="hr-HR" altLang="x-none" sz="2800" dirty="0"/>
              <a:t>Horizontalna komponenta magnetskog polja </a:t>
            </a:r>
            <a:r>
              <a:rPr lang="hr-HR" altLang="x-none" sz="2800" dirty="0" smtClean="0"/>
              <a:t>Zemlje (H) </a:t>
            </a:r>
            <a:r>
              <a:rPr lang="hr-HR" altLang="x-none" sz="2800" dirty="0"/>
              <a:t>razdvaja se po </a:t>
            </a:r>
            <a:r>
              <a:rPr lang="hr-HR" altLang="x-none" sz="2800" dirty="0" smtClean="0"/>
              <a:t>koordinatnom sustavu na sile :</a:t>
            </a:r>
            <a:endParaRPr lang="hr-HR" altLang="x-none" sz="2800" dirty="0"/>
          </a:p>
          <a:p>
            <a:pPr>
              <a:lnSpc>
                <a:spcPct val="90000"/>
              </a:lnSpc>
              <a:buNone/>
              <a:defRPr/>
            </a:pPr>
            <a:r>
              <a:rPr lang="hr-HR" altLang="x-none" sz="2800" dirty="0"/>
              <a:t> </a:t>
            </a:r>
            <a:r>
              <a:rPr lang="hr-HR" altLang="x-none" sz="2800" dirty="0" smtClean="0"/>
              <a:t>       </a:t>
            </a:r>
            <a:r>
              <a:rPr lang="hr-HR" altLang="x-none" sz="2800" b="1" dirty="0" smtClean="0"/>
              <a:t>sila X</a:t>
            </a:r>
            <a:r>
              <a:rPr lang="hr-HR" altLang="x-none" sz="2800" dirty="0" smtClean="0"/>
              <a:t>(u </a:t>
            </a:r>
            <a:r>
              <a:rPr lang="hr-HR" altLang="x-none" sz="2800" dirty="0"/>
              <a:t>smjeru uzdužne osi </a:t>
            </a:r>
            <a:r>
              <a:rPr lang="hr-HR" altLang="x-none" sz="2800" dirty="0" smtClean="0"/>
              <a:t>broda , x os) </a:t>
            </a:r>
            <a:endParaRPr lang="hr-HR" altLang="x-none" sz="2800" dirty="0"/>
          </a:p>
          <a:p>
            <a:pPr>
              <a:lnSpc>
                <a:spcPct val="90000"/>
              </a:lnSpc>
              <a:buNone/>
              <a:defRPr/>
            </a:pPr>
            <a:r>
              <a:rPr lang="hr-HR" altLang="x-none" sz="2800" dirty="0"/>
              <a:t>   </a:t>
            </a:r>
            <a:r>
              <a:rPr lang="hr-HR" altLang="x-none" sz="2800" dirty="0" smtClean="0"/>
              <a:t>     </a:t>
            </a:r>
            <a:r>
              <a:rPr lang="hr-HR" altLang="x-none" sz="2800" b="1" dirty="0" smtClean="0"/>
              <a:t>sila  Y</a:t>
            </a:r>
            <a:r>
              <a:rPr lang="hr-HR" altLang="x-none" sz="2800" dirty="0" smtClean="0"/>
              <a:t> </a:t>
            </a:r>
            <a:r>
              <a:rPr lang="hr-HR" altLang="x-none" sz="2800" dirty="0"/>
              <a:t>(u smjeru poprečne osi </a:t>
            </a:r>
            <a:r>
              <a:rPr lang="hr-HR" altLang="x-none" sz="2800" dirty="0" smtClean="0"/>
              <a:t>broda, y os)</a:t>
            </a:r>
            <a:endParaRPr lang="en-US" altLang="x-none" sz="2800" dirty="0"/>
          </a:p>
          <a:p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Brodski magnetizam, sile T,H,V</a:t>
            </a:r>
            <a:endParaRPr lang="hr-HR" b="1" dirty="0"/>
          </a:p>
        </p:txBody>
      </p:sp>
      <p:pic>
        <p:nvPicPr>
          <p:cNvPr id="4" name="Rezervirano mjesto sadržaja 3" descr="brodski magnetiza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8070221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Podjela brodskog magnetizma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x-none" sz="2800" dirty="0" smtClean="0"/>
              <a:t>Sukladno prema podijeli </a:t>
            </a:r>
            <a:r>
              <a:rPr lang="hr-HR" altLang="x-none" sz="2800" dirty="0" err="1" smtClean="0"/>
              <a:t>feromaterijala</a:t>
            </a:r>
            <a:r>
              <a:rPr lang="hr-HR" altLang="x-none" sz="2800" dirty="0" smtClean="0"/>
              <a:t> :</a:t>
            </a:r>
          </a:p>
          <a:p>
            <a:pPr lvl="1"/>
            <a:r>
              <a:rPr lang="hr-HR" sz="2400" dirty="0" smtClean="0">
                <a:solidFill>
                  <a:srgbClr val="FF0000"/>
                </a:solidFill>
              </a:rPr>
              <a:t>Stalni ili </a:t>
            </a:r>
            <a:r>
              <a:rPr lang="hr-HR" sz="2400" dirty="0" err="1" smtClean="0">
                <a:solidFill>
                  <a:srgbClr val="FF0000"/>
                </a:solidFill>
              </a:rPr>
              <a:t>Permanentin</a:t>
            </a:r>
            <a:r>
              <a:rPr lang="hr-HR" sz="2400" dirty="0" smtClean="0">
                <a:solidFill>
                  <a:srgbClr val="FF0000"/>
                </a:solidFill>
              </a:rPr>
              <a:t> magnetizam</a:t>
            </a:r>
          </a:p>
          <a:p>
            <a:pPr lvl="1"/>
            <a:r>
              <a:rPr lang="hr-HR" sz="2400" dirty="0" smtClean="0">
                <a:solidFill>
                  <a:srgbClr val="FF0000"/>
                </a:solidFill>
              </a:rPr>
              <a:t>Promjenjivi ili </a:t>
            </a:r>
            <a:r>
              <a:rPr lang="hr-HR" sz="2400" dirty="0" err="1" smtClean="0">
                <a:solidFill>
                  <a:srgbClr val="FF0000"/>
                </a:solidFill>
              </a:rPr>
              <a:t>Tranzientni</a:t>
            </a:r>
            <a:r>
              <a:rPr lang="hr-HR" sz="2400" dirty="0" smtClean="0">
                <a:solidFill>
                  <a:srgbClr val="FF0000"/>
                </a:solidFill>
              </a:rPr>
              <a:t> magnetizam</a:t>
            </a:r>
          </a:p>
          <a:p>
            <a:r>
              <a:rPr lang="hr-HR" altLang="x-none" sz="2800" dirty="0" smtClean="0"/>
              <a:t>S obzirom na koordinatni sustav kompasa</a:t>
            </a:r>
          </a:p>
          <a:p>
            <a:pPr lvl="1"/>
            <a:r>
              <a:rPr lang="hr-HR" altLang="x-none" sz="2400" dirty="0" smtClean="0"/>
              <a:t>Uzdužna os x  (indukciju vrši sila </a:t>
            </a:r>
            <a:r>
              <a:rPr lang="hr-HR" altLang="x-none" sz="2400" b="1" dirty="0" smtClean="0"/>
              <a:t>X)</a:t>
            </a:r>
          </a:p>
          <a:p>
            <a:pPr lvl="1"/>
            <a:r>
              <a:rPr lang="hr-HR" altLang="x-none" sz="2400" dirty="0" smtClean="0"/>
              <a:t>Poprečna os y  (indukciju vrši sila </a:t>
            </a:r>
            <a:r>
              <a:rPr lang="hr-HR" altLang="x-none" sz="2400" b="1" dirty="0" smtClean="0"/>
              <a:t>Y</a:t>
            </a:r>
            <a:r>
              <a:rPr lang="hr-HR" altLang="x-none" sz="2400" dirty="0" smtClean="0"/>
              <a:t>)</a:t>
            </a:r>
          </a:p>
          <a:p>
            <a:pPr lvl="1"/>
            <a:r>
              <a:rPr lang="hr-HR" altLang="x-none" sz="2400" dirty="0" smtClean="0"/>
              <a:t>Vertikalna os z (indukciju vrši sila </a:t>
            </a:r>
            <a:r>
              <a:rPr lang="hr-HR" altLang="x-none" sz="2400" b="1" dirty="0" smtClean="0"/>
              <a:t>Z</a:t>
            </a:r>
            <a:r>
              <a:rPr lang="hr-HR" altLang="x-none" sz="2400" dirty="0" smtClean="0"/>
              <a:t>)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Stalni brodski magnetizam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hr-HR" altLang="x-none" sz="2800" dirty="0" smtClean="0">
                <a:solidFill>
                  <a:srgbClr val="FF0000"/>
                </a:solidFill>
              </a:rPr>
              <a:t>Stalni brodski magnetizam nastaje </a:t>
            </a:r>
            <a:r>
              <a:rPr lang="hr-HR" altLang="x-none" sz="2800" b="1" dirty="0" smtClean="0">
                <a:solidFill>
                  <a:srgbClr val="FF0000"/>
                </a:solidFill>
              </a:rPr>
              <a:t>u čeliku </a:t>
            </a:r>
            <a:r>
              <a:rPr lang="hr-HR" altLang="x-none" sz="2800" b="1" dirty="0" smtClean="0"/>
              <a:t>uslijed djelovanja magnetskog polja Zemlje, gotovo isključivo za vrijeme gradnje broda. Ovaj magnetizam je </a:t>
            </a:r>
            <a:r>
              <a:rPr lang="hr-HR" altLang="x-none" sz="2800" b="1" dirty="0" smtClean="0">
                <a:solidFill>
                  <a:srgbClr val="FF0000"/>
                </a:solidFill>
              </a:rPr>
              <a:t>gotovo stalan</a:t>
            </a:r>
            <a:r>
              <a:rPr lang="hr-HR" altLang="x-none" sz="2800" b="1" dirty="0" smtClean="0"/>
              <a:t>, tj. vrlo se sporo mijenja tokom vremena.</a:t>
            </a:r>
          </a:p>
          <a:p>
            <a:r>
              <a:rPr lang="hr-HR" altLang="x-none" sz="2800" dirty="0" smtClean="0"/>
              <a:t>Za vrijeme gradnje broda elementi strukture broda izrađeni od čelika podvrgnuti  su dugotrajnoj indukciji zemaljskog magnetizma </a:t>
            </a:r>
            <a:r>
              <a:rPr lang="hr-HR" altLang="x-none" sz="2800" b="1" dirty="0" smtClean="0"/>
              <a:t>zbog toga što brod stoji dugo u  istom kursu magnetskom (Km) u kojem je postavljen navoz (uz već inducirani magnetizam nastao za vrijeme proizvodnje i skladištenja materijala). Nak</a:t>
            </a:r>
            <a:r>
              <a:rPr lang="hr-HR" altLang="x-none" sz="2800" dirty="0" smtClean="0"/>
              <a:t>on izgradnje trupa i porinuća broda, a za vrijeme opremanja, brod se postavlja u protukurs magnetski kako bi se bar dio stalnog brodskog magnetizma smanjio.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Promjenjivi brodski magnetizam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hr-HR" altLang="x-none" sz="3600" dirty="0" smtClean="0">
                <a:solidFill>
                  <a:srgbClr val="FF0000"/>
                </a:solidFill>
              </a:rPr>
              <a:t>Promjenjivi brodski magnetizam nastaje u  brodskom željezu </a:t>
            </a:r>
            <a:r>
              <a:rPr lang="hr-HR" altLang="x-none" sz="3600" dirty="0" smtClean="0"/>
              <a:t>i </a:t>
            </a:r>
            <a:r>
              <a:rPr lang="hr-HR" altLang="x-none" sz="3600" b="1" dirty="0" smtClean="0"/>
              <a:t>mijenja se promjenom kursa broda i promjenom  geografske odnosno geomagnetske širine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Magnetsko polje broda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Općenito, magnetsko polje broda mijenja se zbog:</a:t>
            </a:r>
          </a:p>
          <a:p>
            <a:pPr lvl="1">
              <a:buFontTx/>
              <a:buChar char="-"/>
              <a:tabLst>
                <a:tab pos="457200" algn="l"/>
              </a:tabLst>
            </a:pPr>
            <a:r>
              <a:rPr lang="hr-HR" sz="2400" dirty="0" smtClean="0"/>
              <a:t>promjene vanjskog magnetskog polja (mijenja se inducirajuća sila)</a:t>
            </a:r>
          </a:p>
          <a:p>
            <a:pPr lvl="1">
              <a:buFontTx/>
              <a:buChar char="-"/>
              <a:tabLst>
                <a:tab pos="457200" algn="l"/>
              </a:tabLst>
            </a:pPr>
            <a:r>
              <a:rPr lang="hr-HR" sz="2400" dirty="0" smtClean="0"/>
              <a:t>mehaničkih djelovanja (sudar, nasukanje, vibracije, mehanička obrada,..)</a:t>
            </a:r>
          </a:p>
          <a:p>
            <a:pPr lvl="1">
              <a:buFontTx/>
              <a:buChar char="-"/>
              <a:tabLst>
                <a:tab pos="457200" algn="l"/>
              </a:tabLst>
            </a:pPr>
            <a:r>
              <a:rPr lang="hr-HR" sz="2400" dirty="0" smtClean="0"/>
              <a:t>izmjene temperature</a:t>
            </a:r>
          </a:p>
          <a:p>
            <a:pPr lvl="1">
              <a:buFontTx/>
              <a:buChar char="-"/>
              <a:tabLst>
                <a:tab pos="457200" algn="l"/>
              </a:tabLst>
            </a:pPr>
            <a:r>
              <a:rPr lang="hr-HR" sz="2400" dirty="0" smtClean="0"/>
              <a:t>izmjene oblika i količine brodskog željeza (uključujući teret), toka vremena, itd.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Metode uklanjanja utjecaja brodskog magnetskog polja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altLang="x-none" sz="2800" b="1" dirty="0" smtClean="0">
                <a:solidFill>
                  <a:srgbClr val="FF0000"/>
                </a:solidFill>
                <a:effectLst/>
              </a:rPr>
              <a:t>KOMPENZACIJA</a:t>
            </a:r>
          </a:p>
          <a:p>
            <a:pPr marL="914400" lvl="1" indent="-514350"/>
            <a:r>
              <a:rPr lang="hr-HR" altLang="x-none" sz="2400" dirty="0" smtClean="0">
                <a:effectLst/>
              </a:rPr>
              <a:t>postupci kojima se smanjuje ili poništava utjecaj određenog magnetskog polja broda na magnetsku ružu radi ujednačavanja smjerne sile (sila koja drži magnetsku iglu u pravcu magnetskog meridijana) u svim kursovima</a:t>
            </a:r>
          </a:p>
          <a:p>
            <a:pPr marL="514350" indent="-514350">
              <a:buFont typeface="+mj-lt"/>
              <a:buAutoNum type="arabicPeriod"/>
            </a:pPr>
            <a:r>
              <a:rPr lang="hr-HR" altLang="x-none" sz="2800" b="1" dirty="0" smtClean="0">
                <a:solidFill>
                  <a:srgbClr val="FF0000"/>
                </a:solidFill>
                <a:effectLst/>
              </a:rPr>
              <a:t>DEMAGNETIZACIJA</a:t>
            </a:r>
          </a:p>
          <a:p>
            <a:pPr marL="914400" lvl="1" indent="-514350"/>
            <a:r>
              <a:rPr lang="hr-HR" altLang="x-none" sz="2400" dirty="0"/>
              <a:t>postupci i metode kojima je cilj smanjenje ili poništavanje </a:t>
            </a:r>
            <a:r>
              <a:rPr lang="hr-HR" altLang="x-none" sz="2400" dirty="0" smtClean="0"/>
              <a:t>intenziteta magnetskog </a:t>
            </a:r>
            <a:r>
              <a:rPr lang="hr-HR" altLang="x-none" sz="2400" dirty="0"/>
              <a:t>polja </a:t>
            </a:r>
            <a:r>
              <a:rPr lang="hr-HR" altLang="x-none" sz="2400" dirty="0" smtClean="0"/>
              <a:t>broda (magnetske beskontaktne mine)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>Podjela tvari obzirom na magnetsko djelovanje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Magnetsko privlačenje različitih tvari nije isto. Razlikuju se tri karakteristične grupe tvari :</a:t>
            </a:r>
          </a:p>
          <a:p>
            <a:r>
              <a:rPr lang="hr-HR" sz="2000" b="1" dirty="0" smtClean="0"/>
              <a:t>FEROMAGNETSKE TVARI - </a:t>
            </a:r>
            <a:r>
              <a:rPr lang="hr-HR" sz="2000" dirty="0" smtClean="0"/>
              <a:t> </a:t>
            </a:r>
            <a:r>
              <a:rPr lang="hr-HR" sz="2000" dirty="0" err="1" smtClean="0"/>
              <a:t>tvari</a:t>
            </a:r>
            <a:r>
              <a:rPr lang="hr-HR" sz="2000" dirty="0" smtClean="0"/>
              <a:t> koje se ponašaju isto kao i željezo ( magnet ih privlači takvim intenzitetom). Ove tvari imaju  putanje elektrona koje se mogu usmjeriti u jednu ravninu, putanje su velike i stvaraju jaki </a:t>
            </a:r>
            <a:r>
              <a:rPr lang="hr-HR" sz="2000" dirty="0" err="1" smtClean="0"/>
              <a:t>magnetizam.Tu</a:t>
            </a:r>
            <a:r>
              <a:rPr lang="hr-HR" sz="2000" dirty="0" smtClean="0"/>
              <a:t> spada : željezo, nikal, kobalt , </a:t>
            </a:r>
            <a:r>
              <a:rPr lang="hr-HR" sz="2000" dirty="0" err="1" smtClean="0"/>
              <a:t>gadolinij</a:t>
            </a:r>
            <a:r>
              <a:rPr lang="hr-HR" sz="2000" dirty="0" smtClean="0"/>
              <a:t>  ,  </a:t>
            </a:r>
            <a:r>
              <a:rPr lang="hr-HR" sz="2000" dirty="0" err="1" smtClean="0"/>
              <a:t>Heusllerove</a:t>
            </a:r>
            <a:r>
              <a:rPr lang="hr-HR" sz="2000" dirty="0" smtClean="0"/>
              <a:t> slitine koje su sastavljene od metala koji nisu  </a:t>
            </a:r>
            <a:r>
              <a:rPr lang="hr-HR" sz="2000" dirty="0" err="1" smtClean="0"/>
              <a:t>feromagnetični</a:t>
            </a:r>
            <a:r>
              <a:rPr lang="hr-HR" sz="2000" dirty="0" smtClean="0"/>
              <a:t>  (aluminij, bakar,…) ali njihove slitine jesu.</a:t>
            </a:r>
          </a:p>
          <a:p>
            <a:r>
              <a:rPr lang="hr-HR" sz="2000" b="1" dirty="0" smtClean="0"/>
              <a:t>PARAMAGNETSKE TVARI – </a:t>
            </a:r>
            <a:r>
              <a:rPr lang="hr-HR" sz="2000" dirty="0" err="1" smtClean="0"/>
              <a:t>tvari</a:t>
            </a:r>
            <a:r>
              <a:rPr lang="hr-HR" sz="2000" dirty="0" smtClean="0"/>
              <a:t> koje se ponašaju slično željezu samo im je djelovanje  100 do 1000 puta slabije od željeza. Ove tvari imaju male putanje elektrona pa je i magnetizam </a:t>
            </a:r>
            <a:r>
              <a:rPr lang="hr-HR" sz="2000" dirty="0" err="1" smtClean="0"/>
              <a:t>slabiji.Tu</a:t>
            </a:r>
            <a:r>
              <a:rPr lang="hr-HR" sz="2000" dirty="0" smtClean="0"/>
              <a:t> spada : platina , krom ,…</a:t>
            </a:r>
          </a:p>
          <a:p>
            <a:r>
              <a:rPr lang="hr-HR" sz="2000" b="1" dirty="0" smtClean="0"/>
              <a:t>DIJAMAGNETSKE TVARI </a:t>
            </a:r>
            <a:r>
              <a:rPr lang="hr-HR" sz="2000" dirty="0" smtClean="0"/>
              <a:t> - </a:t>
            </a:r>
            <a:r>
              <a:rPr lang="hr-HR" sz="2000" dirty="0" err="1" smtClean="0"/>
              <a:t>tvari</a:t>
            </a:r>
            <a:r>
              <a:rPr lang="hr-HR" sz="2000" dirty="0" smtClean="0"/>
              <a:t> koje se ponašaju suprotno željezu i ne mogu se magnetizirati . Ove tvari imaju elektrone u prostorno različitim ravninama koje kruže oko jezgre elektrona i ne mogu se usmjeriti u jednu </a:t>
            </a:r>
            <a:r>
              <a:rPr lang="hr-HR" sz="2000" dirty="0" err="1" smtClean="0"/>
              <a:t>ravninu.Tu</a:t>
            </a:r>
            <a:r>
              <a:rPr lang="hr-HR" sz="2000" dirty="0" smtClean="0"/>
              <a:t> spada : srebro , zlato , bakar , olovo , …</a:t>
            </a:r>
            <a:endParaRPr lang="hr-HR" sz="2000" b="1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Metode kompenzacije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altLang="x-none" sz="2800" dirty="0" smtClean="0">
                <a:effectLst/>
              </a:rPr>
              <a:t>Metode kompenzacije osnovne su metode kojima se otklanja utjecaj brodskog magnetizma na magnetski kompas, posebno kod većih brodova</a:t>
            </a:r>
          </a:p>
          <a:p>
            <a:r>
              <a:rPr lang="hr-HR" altLang="x-none" sz="2800" dirty="0" smtClean="0">
                <a:effectLst/>
              </a:rPr>
              <a:t>Opće načelo metode kompenzacije</a:t>
            </a:r>
          </a:p>
          <a:p>
            <a:pPr lvl="1"/>
            <a:r>
              <a:rPr lang="hr-HR" altLang="x-none" sz="2400" b="1" dirty="0" smtClean="0">
                <a:solidFill>
                  <a:srgbClr val="FF0000"/>
                </a:solidFill>
                <a:effectLst/>
              </a:rPr>
              <a:t>Svako magnetsko polje se kompenzira magnetskim poljem istog porijekla, istog djelovanja po jačini, ali suprotnog smjera</a:t>
            </a:r>
          </a:p>
          <a:p>
            <a:r>
              <a:rPr lang="hr-HR" altLang="x-none" sz="2800" b="1" dirty="0" smtClean="0"/>
              <a:t>Stalni brodski magnetizam kompenzira se stalnim magnetima, dok promjenjivi brodski magnetizam se kompenzira postavljanjem određenih mekih željeznih masa ( D korektori , …)</a:t>
            </a:r>
            <a:endParaRPr lang="hr-H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/>
          <a:lstStyle/>
          <a:p>
            <a:r>
              <a:rPr lang="hr-HR" b="1" dirty="0" smtClean="0"/>
              <a:t>Devijacija magnetskog kompasa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hr-HR" altLang="x-none" sz="2800" dirty="0" smtClean="0">
                <a:solidFill>
                  <a:srgbClr val="FF0000"/>
                </a:solidFill>
              </a:rPr>
              <a:t>Kut između magnetskog meridijana i kompasnog meridijana na mjestu kompasa - DEVIJACIJA (</a:t>
            </a:r>
            <a:r>
              <a:rPr lang="hr-HR" sz="2800" dirty="0" smtClean="0">
                <a:solidFill>
                  <a:srgbClr val="FF0000"/>
                </a:solidFill>
              </a:rPr>
              <a:t>δ</a:t>
            </a:r>
            <a:r>
              <a:rPr lang="hr-HR" altLang="x-none" sz="2800" dirty="0" smtClean="0">
                <a:solidFill>
                  <a:srgbClr val="FF0000"/>
                </a:solidFill>
              </a:rPr>
              <a:t>) magnetskog kompasa</a:t>
            </a:r>
          </a:p>
          <a:p>
            <a:r>
              <a:rPr lang="hr-HR" altLang="x-none" sz="2800" dirty="0" smtClean="0"/>
              <a:t>Vrijednost jačine horizontalne komponente (H'k) rezultirajućeg magnetskog polja naziva se </a:t>
            </a:r>
            <a:r>
              <a:rPr lang="hr-HR" altLang="x-none" sz="2800" dirty="0" smtClean="0">
                <a:solidFill>
                  <a:srgbClr val="FF0000"/>
                </a:solidFill>
              </a:rPr>
              <a:t>smjerna sila </a:t>
            </a:r>
            <a:r>
              <a:rPr lang="hr-HR" altLang="x-none" sz="2800" dirty="0" smtClean="0"/>
              <a:t>na mjestu kompasa</a:t>
            </a:r>
          </a:p>
          <a:p>
            <a:pPr>
              <a:lnSpc>
                <a:spcPct val="80000"/>
              </a:lnSpc>
              <a:defRPr/>
            </a:pPr>
            <a:r>
              <a:rPr lang="hr-HR" altLang="x-none" sz="2800" dirty="0" smtClean="0"/>
              <a:t>Na iglu magnetskog kompasa djeluju istodobno dvije sile (</a:t>
            </a:r>
            <a:r>
              <a:rPr lang="hr-HR" altLang="x-none" sz="2800" b="1" dirty="0" smtClean="0"/>
              <a:t>smjerna H’</a:t>
            </a:r>
            <a:r>
              <a:rPr lang="hr-HR" altLang="x-none" sz="2800" dirty="0" smtClean="0"/>
              <a:t> i </a:t>
            </a:r>
            <a:r>
              <a:rPr lang="hr-HR" altLang="x-none" sz="2800" b="1" dirty="0" err="1" smtClean="0"/>
              <a:t>devijativna</a:t>
            </a:r>
            <a:r>
              <a:rPr lang="hr-HR" altLang="x-none" sz="2800" b="1" dirty="0" smtClean="0"/>
              <a:t> D</a:t>
            </a:r>
            <a:r>
              <a:rPr lang="hr-HR" altLang="x-none" sz="2800" dirty="0" smtClean="0"/>
              <a:t>) čija rezultanta usmjerava iglu u </a:t>
            </a:r>
            <a:r>
              <a:rPr lang="hr-HR" altLang="x-none" sz="2800" dirty="0" err="1" smtClean="0"/>
              <a:t>kompasni</a:t>
            </a:r>
            <a:r>
              <a:rPr lang="hr-HR" altLang="x-none" sz="2800" dirty="0" smtClean="0"/>
              <a:t> meridijan :</a:t>
            </a:r>
          </a:p>
          <a:p>
            <a:pPr>
              <a:lnSpc>
                <a:spcPct val="80000"/>
              </a:lnSpc>
              <a:buNone/>
              <a:defRPr/>
            </a:pPr>
            <a:endParaRPr lang="hr-HR" altLang="x-none" sz="2800" dirty="0"/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800" dirty="0"/>
              <a:t>H' - smjerna sila kompasa u magnetskom meridijanu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800" dirty="0"/>
              <a:t>      (H' = H'k∙cos </a:t>
            </a:r>
            <a:r>
              <a:rPr lang="el-GR" altLang="x-none" sz="2800" dirty="0" smtClean="0"/>
              <a:t>δ</a:t>
            </a:r>
            <a:r>
              <a:rPr lang="hr-HR" altLang="x-none" sz="2800" dirty="0" smtClean="0"/>
              <a:t>) </a:t>
            </a:r>
            <a:endParaRPr lang="hr-HR" altLang="x-none" sz="2800" dirty="0"/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800" dirty="0"/>
              <a:t>D - devijatorna sila, tj. sila koja otklanja magnetsku ružu iz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800" dirty="0"/>
              <a:t>       magnetskog meridijana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800" dirty="0"/>
              <a:t>      ( D = H'k∙sin </a:t>
            </a:r>
            <a:r>
              <a:rPr lang="el-GR" altLang="x-none" sz="2800" dirty="0" smtClean="0"/>
              <a:t>δ</a:t>
            </a:r>
            <a:r>
              <a:rPr lang="hr-HR" altLang="x-none" sz="2800" dirty="0" smtClean="0"/>
              <a:t>)</a:t>
            </a:r>
            <a:endParaRPr lang="hr-HR" altLang="x-none" sz="2800" dirty="0"/>
          </a:p>
          <a:p>
            <a:endParaRPr lang="hr-HR" altLang="x-none" sz="2800" dirty="0" smtClean="0"/>
          </a:p>
          <a:p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Devijacija magnetskog kompasa </a:t>
            </a:r>
            <a:r>
              <a:rPr lang="el-GR" sz="3200" b="1" dirty="0" smtClean="0"/>
              <a:t>δ</a:t>
            </a:r>
            <a:r>
              <a:rPr lang="hr-HR" sz="3200" b="1" dirty="0" smtClean="0"/>
              <a:t>=</a:t>
            </a:r>
            <a:r>
              <a:rPr lang="el-GR" sz="3200" b="1" dirty="0" smtClean="0"/>
              <a:t>ϑ</a:t>
            </a:r>
            <a:r>
              <a:rPr lang="hr-HR" sz="3200" b="1" dirty="0" smtClean="0"/>
              <a:t>  ( H’, D)</a:t>
            </a:r>
            <a:endParaRPr lang="hr-HR" sz="3200" b="1" dirty="0"/>
          </a:p>
        </p:txBody>
      </p:sp>
      <p:pic>
        <p:nvPicPr>
          <p:cNvPr id="4" name="Rezervirano mjesto sadržaja 3" descr="devijacij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912768" cy="55721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Utvrđivanje i kontrola devijacije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hr-HR" altLang="x-none" sz="2800" dirty="0" smtClean="0">
                <a:solidFill>
                  <a:srgbClr val="FF0000"/>
                </a:solidFill>
              </a:rPr>
              <a:t>Devijacija se utvrđuje postupkom kontrole devijacije</a:t>
            </a:r>
          </a:p>
          <a:p>
            <a:pPr lvl="1"/>
            <a:r>
              <a:rPr lang="hr-HR" altLang="x-none" sz="2400" dirty="0" smtClean="0"/>
              <a:t>U terestričkoj navigaciji najpovoljnije je opažanjem pokrivenog smjera</a:t>
            </a:r>
          </a:p>
          <a:p>
            <a:pPr lvl="1"/>
            <a:r>
              <a:rPr lang="hr-HR" altLang="x-none" sz="2400" dirty="0" smtClean="0"/>
              <a:t>Na otvorenom moru određivanje devijacije se vrši opažanjem nebeskih tijela</a:t>
            </a:r>
          </a:p>
          <a:p>
            <a:r>
              <a:rPr lang="hr-HR" altLang="x-none" sz="2800" b="1" dirty="0" smtClean="0"/>
              <a:t>Postupak kontrole devijacije </a:t>
            </a:r>
            <a:r>
              <a:rPr lang="hr-HR" altLang="x-none" sz="2800" dirty="0" smtClean="0"/>
              <a:t>:</a:t>
            </a:r>
          </a:p>
          <a:p>
            <a:pPr lvl="1"/>
            <a:r>
              <a:rPr lang="hr-HR" altLang="x-none" sz="2400" dirty="0" smtClean="0"/>
              <a:t>Izvrši se opažanje nebeskog tijela (ili pokrivenog smjera) – izmjeri se azimut kompasni</a:t>
            </a:r>
          </a:p>
          <a:p>
            <a:pPr lvl="1"/>
            <a:r>
              <a:rPr lang="hr-HR" altLang="x-none" sz="2400" dirty="0" smtClean="0"/>
              <a:t>Izračuna se azimut pravog (ili čitanje pokrivenog smjera s karte) </a:t>
            </a:r>
          </a:p>
          <a:p>
            <a:pPr lvl="1"/>
            <a:r>
              <a:rPr lang="hr-HR" altLang="x-none" sz="2400" dirty="0" smtClean="0"/>
              <a:t>Odredi se ukupna korektura iz razlike </a:t>
            </a:r>
            <a:r>
              <a:rPr lang="hr-HR" altLang="x-none" sz="2400" b="1" dirty="0" smtClean="0"/>
              <a:t>azimuta pravog i azimuta kompasnog, a devijacija iz razlike ukupne korekture i varijacije</a:t>
            </a:r>
          </a:p>
          <a:p>
            <a:pPr lvl="1"/>
            <a:endParaRPr lang="hr-HR" altLang="x-none" sz="2400" dirty="0" smtClean="0"/>
          </a:p>
          <a:p>
            <a:pPr lvl="1"/>
            <a:endParaRPr lang="hr-HR" altLang="x-none" sz="2400" dirty="0" smtClean="0"/>
          </a:p>
          <a:p>
            <a:pPr lvl="1"/>
            <a:endParaRPr lang="hr-HR" altLang="x-none" sz="2400" dirty="0" smtClean="0"/>
          </a:p>
          <a:p>
            <a:pPr lvl="1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Važnije vrste devijacija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hr-HR" altLang="x-none" sz="2800" dirty="0"/>
              <a:t>Polukružna devijacija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r-HR" altLang="x-none" sz="2800" dirty="0"/>
              <a:t>Pravilna </a:t>
            </a:r>
            <a:r>
              <a:rPr lang="hr-HR" altLang="x-none" sz="2800" dirty="0" smtClean="0"/>
              <a:t>kvadrantalna </a:t>
            </a:r>
            <a:r>
              <a:rPr lang="hr-HR" altLang="x-none" sz="2800" dirty="0"/>
              <a:t>devijacija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r-HR" altLang="x-none" sz="2800" dirty="0"/>
              <a:t>Nepravilna </a:t>
            </a:r>
            <a:r>
              <a:rPr lang="hr-HR" altLang="x-none" sz="2800" dirty="0" smtClean="0"/>
              <a:t>kvadrantalna </a:t>
            </a:r>
            <a:r>
              <a:rPr lang="hr-HR" altLang="x-none" sz="2800" dirty="0"/>
              <a:t>devijacija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r-HR" altLang="x-none" sz="2800" dirty="0" smtClean="0"/>
              <a:t>Pogreška </a:t>
            </a:r>
            <a:r>
              <a:rPr lang="hr-HR" altLang="x-none" sz="2800" dirty="0"/>
              <a:t>nagiba</a:t>
            </a:r>
            <a:endParaRPr lang="en-US" altLang="x-none" sz="2800" dirty="0"/>
          </a:p>
          <a:p>
            <a:pPr marL="514350" indent="-514350"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Polukružna devijacija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x-none" sz="2800" dirty="0" smtClean="0">
                <a:solidFill>
                  <a:srgbClr val="FF0000"/>
                </a:solidFill>
              </a:rPr>
              <a:t>Polukružna devijacija </a:t>
            </a:r>
            <a:r>
              <a:rPr lang="hr-HR" altLang="x-none" sz="2800" dirty="0" smtClean="0"/>
              <a:t>nastaje pod djelovanjem uzdužne (P) i poprečne (Q) komponente stalnog brodskog magnetizma, te parametara c i f promjenjivog brodskog magnetizma</a:t>
            </a:r>
          </a:p>
          <a:p>
            <a:r>
              <a:rPr lang="hr-HR" altLang="x-none" sz="2800" b="1" dirty="0" smtClean="0"/>
              <a:t>Polukružna devijacija se mijenja u funkciji kursa kompasnog (Kk) s periodom od 0° do 360˚Kk, te mijenja predznak svakih pola kruga (180˚)</a:t>
            </a:r>
            <a:endParaRPr lang="hr-H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x-none" b="1" dirty="0" smtClean="0"/>
              <a:t>Pravilna kvadrantalna devijacija</a:t>
            </a:r>
            <a:r>
              <a:rPr lang="en-US" altLang="x-none" sz="4800" b="1" dirty="0" smtClean="0"/>
              <a:t>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x-none" sz="2800" dirty="0" smtClean="0">
                <a:solidFill>
                  <a:srgbClr val="FF0000"/>
                </a:solidFill>
              </a:rPr>
              <a:t>Pravilna kvadrantalna devijacija </a:t>
            </a:r>
            <a:r>
              <a:rPr lang="hr-HR" altLang="x-none" sz="2800" dirty="0" smtClean="0"/>
              <a:t>nastaje djelovanjem parametara a i e, </a:t>
            </a:r>
            <a:r>
              <a:rPr lang="hr-HR" altLang="x-none" sz="2800" b="1" dirty="0" smtClean="0"/>
              <a:t>pravilno se mijenja s određenom amplitudom i periodom od 180˚, tj. mijenja predznak u svakom kvadrantu</a:t>
            </a:r>
          </a:p>
          <a:p>
            <a:r>
              <a:rPr lang="hr-HR" altLang="x-none" sz="2800" dirty="0" smtClean="0"/>
              <a:t>Dio promjenjivog brodskog magnetizma u uzdužnom mekom željezu predstavlja se indukcijom u parametru +a (prekinuto uzdužno meko željezo na mjestu kompasa) ili -a (neprekinuto uzdužno meko željezo na mjestu kompasa)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x-none" b="1" dirty="0" smtClean="0"/>
              <a:t>Nepravilna kvadrantalna devijacija</a:t>
            </a:r>
            <a:r>
              <a:rPr lang="en-US" altLang="x-none" sz="4800" b="1" dirty="0" smtClean="0"/>
              <a:t>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x-none" sz="2800" dirty="0" smtClean="0">
                <a:solidFill>
                  <a:srgbClr val="FF0000"/>
                </a:solidFill>
              </a:rPr>
              <a:t>Nepravilna kvadrantalna devijacija </a:t>
            </a:r>
            <a:r>
              <a:rPr lang="hr-HR" altLang="x-none" sz="2800" dirty="0" smtClean="0"/>
              <a:t>je izazvana indukcijom u mekom asimetričnom horizontalnom željezu, koje se predstavlja parametrima b i d</a:t>
            </a:r>
          </a:p>
          <a:p>
            <a:r>
              <a:rPr lang="hr-HR" altLang="x-none" sz="2800" dirty="0" smtClean="0"/>
              <a:t>Kvadrantalna se </a:t>
            </a:r>
            <a:r>
              <a:rPr lang="hr-HR" altLang="x-none" sz="2800" b="1" dirty="0" smtClean="0"/>
              <a:t>naziva jer mijenja predznak svakih 90°, a nepravilna jer devijacije nisu simetrične u odnosu na x os </a:t>
            </a:r>
            <a:r>
              <a:rPr lang="hr-HR" altLang="x-none" sz="2800" b="1" dirty="0" err="1" smtClean="0"/>
              <a:t>ortogonalnog</a:t>
            </a:r>
            <a:r>
              <a:rPr lang="hr-HR" altLang="x-none" sz="2800" b="1" dirty="0" smtClean="0"/>
              <a:t> koordinatnog sustava</a:t>
            </a:r>
            <a:endParaRPr lang="hr-H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Određene vrste devijacije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hr-HR" altLang="x-none" sz="2600" dirty="0" smtClean="0">
                <a:solidFill>
                  <a:srgbClr val="FF0000"/>
                </a:solidFill>
              </a:rPr>
              <a:t>  </a:t>
            </a:r>
            <a:r>
              <a:rPr lang="hr-HR" altLang="x-none" sz="3100" b="1" dirty="0" smtClean="0">
                <a:solidFill>
                  <a:srgbClr val="FF0000"/>
                </a:solidFill>
              </a:rPr>
              <a:t>Polukružna devijacija:</a:t>
            </a:r>
            <a:endParaRPr lang="hr-HR" altLang="x-none" sz="3100" b="1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r-HR" altLang="x-none" sz="3100" b="1" dirty="0"/>
              <a:t>  </a:t>
            </a:r>
            <a:r>
              <a:rPr lang="hr-HR" altLang="x-none" sz="3100" b="1" dirty="0" smtClean="0"/>
              <a:t>             pol.</a:t>
            </a:r>
            <a:r>
              <a:rPr lang="el-GR" altLang="x-none" sz="3100" b="1" dirty="0" smtClean="0"/>
              <a:t>δ</a:t>
            </a:r>
            <a:r>
              <a:rPr lang="hr-HR" altLang="x-none" sz="3100" b="1" dirty="0" smtClean="0"/>
              <a:t> </a:t>
            </a:r>
            <a:r>
              <a:rPr lang="hr-HR" altLang="x-none" sz="3100" b="1" dirty="0"/>
              <a:t>= B˚∙sin Kk + C˚∙cos </a:t>
            </a:r>
            <a:r>
              <a:rPr lang="hr-HR" altLang="x-none" sz="3100" b="1" dirty="0" err="1"/>
              <a:t>Kk</a:t>
            </a:r>
            <a:r>
              <a:rPr lang="hr-HR" altLang="x-none" sz="3100" b="1" dirty="0"/>
              <a:t>  </a:t>
            </a:r>
            <a:r>
              <a:rPr lang="hr-HR" altLang="x-none" sz="3100" dirty="0" smtClean="0"/>
              <a:t>;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r-HR" altLang="x-none" sz="3100" dirty="0" smtClean="0"/>
              <a:t>                       B1 ..P komponenta   , B2 ..c parametar željeza</a:t>
            </a:r>
            <a:endParaRPr lang="hr-HR" altLang="x-none" sz="3100" dirty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r-HR" altLang="x-none" sz="3100" dirty="0"/>
              <a:t>  </a:t>
            </a:r>
            <a:r>
              <a:rPr lang="hr-HR" altLang="x-none" sz="3100" dirty="0" smtClean="0"/>
              <a:t>          B</a:t>
            </a:r>
            <a:r>
              <a:rPr lang="hr-HR" altLang="x-none" sz="3100" dirty="0"/>
              <a:t>˚ = B1˚ + B2</a:t>
            </a:r>
            <a:r>
              <a:rPr lang="hr-HR" altLang="x-none" sz="3100" dirty="0" smtClean="0"/>
              <a:t>˚, C</a:t>
            </a:r>
            <a:r>
              <a:rPr lang="hr-HR" altLang="x-none" sz="3100" dirty="0"/>
              <a:t>˚ = C1˚ + C2</a:t>
            </a:r>
            <a:r>
              <a:rPr lang="hr-HR" altLang="x-none" sz="3100" dirty="0" smtClean="0"/>
              <a:t>˚ ;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r-HR" altLang="x-none" sz="3100" dirty="0" smtClean="0"/>
              <a:t>          C1 .. Q komponenta st. brod. magnetizma., C2.. f parametar željeza</a:t>
            </a:r>
            <a:endParaRPr lang="hr-HR" altLang="x-none" sz="3100" dirty="0"/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hr-HR" altLang="x-none" sz="3100" dirty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r-HR" altLang="x-none" sz="3100" dirty="0" smtClean="0">
                <a:solidFill>
                  <a:srgbClr val="FF0000"/>
                </a:solidFill>
              </a:rPr>
              <a:t>  </a:t>
            </a:r>
            <a:r>
              <a:rPr lang="hr-HR" altLang="x-none" sz="3100" b="1" dirty="0" smtClean="0">
                <a:solidFill>
                  <a:srgbClr val="FF0000"/>
                </a:solidFill>
              </a:rPr>
              <a:t>Pravilna </a:t>
            </a:r>
            <a:r>
              <a:rPr lang="hr-HR" altLang="x-none" sz="3100" b="1" dirty="0" err="1" smtClean="0">
                <a:solidFill>
                  <a:srgbClr val="FF0000"/>
                </a:solidFill>
              </a:rPr>
              <a:t>kvadrantalna</a:t>
            </a:r>
            <a:r>
              <a:rPr lang="hr-HR" altLang="x-none" sz="3100" b="1" dirty="0" smtClean="0">
                <a:solidFill>
                  <a:srgbClr val="FF0000"/>
                </a:solidFill>
              </a:rPr>
              <a:t> devijacija :</a:t>
            </a:r>
            <a:r>
              <a:rPr lang="en-US" altLang="x-none" sz="3100" b="1" dirty="0" smtClean="0">
                <a:solidFill>
                  <a:srgbClr val="FF0000"/>
                </a:solidFill>
              </a:rPr>
              <a:t> </a:t>
            </a:r>
            <a:endParaRPr lang="hr-HR" altLang="x-none" sz="3100" b="1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r-HR" altLang="x-none" sz="3100" b="1" dirty="0"/>
              <a:t>   </a:t>
            </a:r>
            <a:r>
              <a:rPr lang="hr-HR" altLang="x-none" sz="3100" b="1" dirty="0" smtClean="0"/>
              <a:t>                  </a:t>
            </a:r>
            <a:r>
              <a:rPr lang="hr-HR" altLang="x-none" sz="3100" b="1" dirty="0" err="1" smtClean="0"/>
              <a:t>prav.kv</a:t>
            </a:r>
            <a:r>
              <a:rPr lang="hr-HR" altLang="x-none" sz="3100" b="1" dirty="0" smtClean="0"/>
              <a:t>.</a:t>
            </a:r>
            <a:r>
              <a:rPr lang="el-GR" altLang="x-none" sz="3100" b="1" dirty="0" smtClean="0"/>
              <a:t>δ</a:t>
            </a:r>
            <a:r>
              <a:rPr lang="hr-HR" altLang="x-none" sz="3100" b="1" dirty="0" smtClean="0"/>
              <a:t> </a:t>
            </a:r>
            <a:r>
              <a:rPr lang="hr-HR" altLang="x-none" sz="3100" b="1" dirty="0"/>
              <a:t>= D˚∙sin 2Kk  </a:t>
            </a:r>
            <a:r>
              <a:rPr lang="hr-HR" altLang="x-none" sz="3100" dirty="0" smtClean="0"/>
              <a:t>;     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r-HR" altLang="x-none" sz="3100" dirty="0" smtClean="0"/>
              <a:t>            </a:t>
            </a:r>
            <a:r>
              <a:rPr lang="en-AU" altLang="x-none" sz="3100" dirty="0" smtClean="0"/>
              <a:t>D</a:t>
            </a:r>
            <a:r>
              <a:rPr lang="en-AU" altLang="x-none" sz="3100" dirty="0"/>
              <a:t>° = De° - </a:t>
            </a:r>
            <a:r>
              <a:rPr lang="en-AU" altLang="x-none" sz="3100" dirty="0" err="1"/>
              <a:t>Da</a:t>
            </a:r>
            <a:r>
              <a:rPr lang="en-AU" altLang="x-none" sz="3100" dirty="0"/>
              <a:t>°</a:t>
            </a:r>
            <a:r>
              <a:rPr lang="en-US" altLang="x-none" sz="3100" dirty="0"/>
              <a:t> </a:t>
            </a:r>
            <a:r>
              <a:rPr lang="hr-HR" altLang="x-none" sz="3100" dirty="0" smtClean="0"/>
              <a:t>;  e,a .. Parametri željeza</a:t>
            </a:r>
            <a:endParaRPr lang="hr-HR" altLang="x-none" sz="3100" dirty="0"/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hr-HR" altLang="x-none" sz="3100" dirty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r-HR" altLang="x-none" sz="3100" dirty="0" smtClean="0">
                <a:solidFill>
                  <a:srgbClr val="FF0000"/>
                </a:solidFill>
              </a:rPr>
              <a:t>  </a:t>
            </a:r>
            <a:r>
              <a:rPr lang="hr-HR" altLang="x-none" sz="3100" b="1" dirty="0" smtClean="0">
                <a:solidFill>
                  <a:srgbClr val="FF0000"/>
                </a:solidFill>
              </a:rPr>
              <a:t>Nepravilna </a:t>
            </a:r>
            <a:r>
              <a:rPr lang="hr-HR" altLang="x-none" sz="3100" b="1" dirty="0" err="1" smtClean="0">
                <a:solidFill>
                  <a:srgbClr val="FF0000"/>
                </a:solidFill>
              </a:rPr>
              <a:t>kvadrantalna</a:t>
            </a:r>
            <a:r>
              <a:rPr lang="hr-HR" altLang="x-none" sz="3100" b="1" dirty="0" smtClean="0">
                <a:solidFill>
                  <a:srgbClr val="FF0000"/>
                </a:solidFill>
              </a:rPr>
              <a:t> devijacija : </a:t>
            </a:r>
            <a:endParaRPr lang="hr-HR" altLang="x-none" sz="3100" b="1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r-HR" altLang="x-none" sz="3100" dirty="0"/>
              <a:t>       </a:t>
            </a:r>
            <a:r>
              <a:rPr lang="hr-HR" altLang="x-none" sz="3100" dirty="0" smtClean="0"/>
              <a:t>                </a:t>
            </a:r>
            <a:r>
              <a:rPr lang="hr-HR" altLang="x-none" sz="3100" b="1" dirty="0" err="1" smtClean="0"/>
              <a:t>nep.kv</a:t>
            </a:r>
            <a:r>
              <a:rPr lang="hr-HR" altLang="x-none" sz="3100" b="1" dirty="0" smtClean="0"/>
              <a:t>.</a:t>
            </a:r>
            <a:r>
              <a:rPr lang="el-GR" altLang="x-none" sz="3100" b="1" dirty="0" smtClean="0"/>
              <a:t>δ </a:t>
            </a:r>
            <a:r>
              <a:rPr lang="en-GB" altLang="x-none" sz="3100" b="1" dirty="0" smtClean="0"/>
              <a:t>= </a:t>
            </a:r>
            <a:r>
              <a:rPr lang="en-GB" altLang="x-none" sz="3100" b="1" dirty="0"/>
              <a:t>A˚ + </a:t>
            </a:r>
            <a:r>
              <a:rPr lang="hr-HR" altLang="x-none" sz="3100" b="1" dirty="0"/>
              <a:t>E˚∙cos2Kk   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r-HR" altLang="x-none" sz="3100" dirty="0"/>
              <a:t>      </a:t>
            </a:r>
            <a:r>
              <a:rPr lang="hr-HR" altLang="x-none" sz="3100" dirty="0" smtClean="0"/>
              <a:t>  A</a:t>
            </a:r>
            <a:r>
              <a:rPr lang="hr-HR" altLang="x-none" sz="3100" dirty="0"/>
              <a:t>˚ = A</a:t>
            </a:r>
            <a:r>
              <a:rPr lang="hr-HR" altLang="x-none" sz="3100" dirty="0" smtClean="0"/>
              <a:t>˚1 </a:t>
            </a:r>
            <a:r>
              <a:rPr lang="hr-HR" altLang="x-none" sz="3100" dirty="0"/>
              <a:t>+</a:t>
            </a:r>
            <a:r>
              <a:rPr lang="hr-HR" altLang="x-none" sz="3100" dirty="0" smtClean="0"/>
              <a:t> </a:t>
            </a:r>
            <a:r>
              <a:rPr lang="hr-HR" altLang="x-none" sz="3100" dirty="0"/>
              <a:t>A</a:t>
            </a:r>
            <a:r>
              <a:rPr lang="hr-HR" altLang="x-none" sz="3100" dirty="0" smtClean="0"/>
              <a:t>˚2 ;    A˚1 = A˚d - A˚b;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r-HR" altLang="x-none" sz="3100" dirty="0" smtClean="0"/>
              <a:t>        A˚2 – netočno instaliran magnetski kompas- pogreška instalacije kompasa 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r-HR" altLang="x-none" sz="3100" dirty="0" smtClean="0"/>
              <a:t>        E</a:t>
            </a:r>
            <a:r>
              <a:rPr lang="hr-HR" altLang="x-none" sz="3100" dirty="0"/>
              <a:t>˚ = E˚b + E˚d) </a:t>
            </a:r>
            <a:r>
              <a:rPr lang="hr-HR" altLang="x-none" sz="3100" dirty="0" smtClean="0"/>
              <a:t>;                 </a:t>
            </a:r>
            <a:r>
              <a:rPr lang="hr-HR" altLang="x-none" sz="3100" dirty="0" err="1" smtClean="0"/>
              <a:t>d</a:t>
            </a:r>
            <a:r>
              <a:rPr lang="hr-HR" altLang="x-none" sz="3100" dirty="0" smtClean="0"/>
              <a:t>, b  … parametri željeza                        </a:t>
            </a:r>
            <a:endParaRPr lang="hr-HR" altLang="x-none" sz="3100" dirty="0"/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hr-HR" altLang="x-none" sz="2600" dirty="0"/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hr-HR" altLang="x-none" sz="2600" dirty="0" smtClean="0"/>
              <a:t>         </a:t>
            </a:r>
            <a:endParaRPr lang="hr-HR" altLang="x-none" sz="2600" dirty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r-HR" altLang="x-none" b="1" dirty="0" smtClean="0"/>
              <a:t>Približna formula devijacije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Jednadžba devijacije brodskog magnetskog kompasa </a:t>
            </a:r>
            <a:r>
              <a:rPr lang="hr-HR" sz="2000" b="1" dirty="0" smtClean="0"/>
              <a:t>predstavlja zbroj beskonačnog reda trigonometrijskih funkcija</a:t>
            </a:r>
            <a:r>
              <a:rPr lang="hr-HR" sz="2000" dirty="0" smtClean="0"/>
              <a:t>. Francuski matematičar FOURIER ( </a:t>
            </a:r>
            <a:r>
              <a:rPr lang="hr-HR" sz="2000" dirty="0" err="1" smtClean="0"/>
              <a:t>Jean</a:t>
            </a:r>
            <a:r>
              <a:rPr lang="hr-HR" sz="2000" dirty="0" smtClean="0"/>
              <a:t> Baptiste </a:t>
            </a:r>
            <a:r>
              <a:rPr lang="hr-HR" sz="2000" dirty="0" err="1" smtClean="0"/>
              <a:t>Joseph</a:t>
            </a:r>
            <a:r>
              <a:rPr lang="hr-HR" sz="2000" dirty="0" smtClean="0"/>
              <a:t> , 1768-1830) </a:t>
            </a:r>
            <a:r>
              <a:rPr lang="hr-HR" sz="2000" b="1" dirty="0" smtClean="0"/>
              <a:t>dokazao je da je zbroj beskonačnog reda trigonometrijskih funkcija opet jedna periodična  trigonometrijska funkcija .</a:t>
            </a:r>
          </a:p>
          <a:p>
            <a:r>
              <a:rPr lang="hr-HR" sz="2000" b="1" dirty="0" smtClean="0"/>
              <a:t> Zbroj se dobiva po izrazu : </a:t>
            </a:r>
            <a:endParaRPr lang="hr-HR" sz="2000" b="1" dirty="0"/>
          </a:p>
        </p:txBody>
      </p:sp>
      <p:pic>
        <p:nvPicPr>
          <p:cNvPr id="4098" name="Picture 2" descr="C:\Users\Kos\Documents\IMG_0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8284051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Teorija o biti magnetizma 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hr-HR" sz="2000" dirty="0" smtClean="0"/>
              <a:t>Moderna teorija o biti magnetizma postavljena je tek nakon spoznaje o svojstvima djelovanja električne struje. Kad vodičem teče el. struja oko struje NASTAJE ELEKRIČNO I MAGNETSKO POLJE – MEĐUSOBNO SU OKOMITA. Materija se sastoji od atoma – pozitivno nabijena jezgra oko koje kruže negativno nabijene čestice-  elektroni po putanjama u raznim ravninama oko jezgre. ( </a:t>
            </a:r>
            <a:r>
              <a:rPr lang="hr-HR" sz="2000" dirty="0" err="1" smtClean="0"/>
              <a:t>npr</a:t>
            </a:r>
            <a:r>
              <a:rPr lang="hr-HR" sz="2000" dirty="0" smtClean="0"/>
              <a:t>.  atom vodika ima samo jedan proton i jedan elektron). Svaki atom uslijed kretanja svojih elektrona stvara oko sebe magnetsko polje- </a:t>
            </a:r>
            <a:r>
              <a:rPr lang="hr-HR" sz="2000" b="1" dirty="0" smtClean="0"/>
              <a:t>SVAKI ATOM PREDSTAVLJA ELEMENTARNI MAGNET. </a:t>
            </a:r>
            <a:r>
              <a:rPr lang="hr-HR" sz="2000" dirty="0" smtClean="0"/>
              <a:t>U čeličnom štapu atomi leže u kristalnim rešetkama s različitim ravninama u kojima leže elektroni i zato u cjelini štap prema vani nema svojstva magneta. Kad se takav štap stavi u jako magnetsko polje , to polje usmjeri ravnine svih pojedinih atoma u čeliku preko djelovanja na elementarne magnete- odnosno elektrone. Nakon vađenja štapa iz magnetskog polja ravnine elektrona ostaju u položaju “plan-</a:t>
            </a:r>
            <a:r>
              <a:rPr lang="hr-HR" sz="2000" dirty="0" err="1" smtClean="0"/>
              <a:t>paralenih</a:t>
            </a:r>
            <a:r>
              <a:rPr lang="hr-HR" sz="2000" dirty="0" smtClean="0"/>
              <a:t> ravnina” pa svi elementarni magneti </a:t>
            </a:r>
            <a:r>
              <a:rPr lang="hr-HR" sz="2000" dirty="0" err="1" smtClean="0"/>
              <a:t>tj</a:t>
            </a:r>
            <a:r>
              <a:rPr lang="hr-HR" sz="2000" dirty="0" smtClean="0"/>
              <a:t>. Elektroni koji su kružili u različitim ravninama sada kruže u  “plan-paralelnim ravninama” i tako pokazuju magnetsko djelovanje prema vani.</a:t>
            </a:r>
            <a:endParaRPr lang="hr-HR"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r-HR" altLang="x-none" sz="4000" b="1" dirty="0" smtClean="0"/>
              <a:t>Približna formula devijacije</a:t>
            </a:r>
            <a:endParaRPr lang="hr-HR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hr-HR" sz="2000" b="1" dirty="0" err="1" smtClean="0"/>
              <a:t>Fourieov</a:t>
            </a:r>
            <a:r>
              <a:rPr lang="hr-HR" sz="2000" b="1" dirty="0" smtClean="0"/>
              <a:t>-a formula </a:t>
            </a:r>
            <a:r>
              <a:rPr lang="hr-HR" sz="2000" dirty="0" smtClean="0"/>
              <a:t>primijenjena </a:t>
            </a:r>
            <a:r>
              <a:rPr lang="hr-HR" sz="2000" b="1" dirty="0" smtClean="0"/>
              <a:t>na jednadžbu devijacije daje </a:t>
            </a:r>
            <a:r>
              <a:rPr lang="hr-HR" sz="1800" dirty="0" smtClean="0"/>
              <a:t>: </a:t>
            </a:r>
            <a:endParaRPr lang="hr-HR" sz="1800" dirty="0"/>
          </a:p>
        </p:txBody>
      </p:sp>
      <p:pic>
        <p:nvPicPr>
          <p:cNvPr id="6" name="Picture 2" descr="C:\Users\Kos\Documents\IMG_0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5292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x-none" sz="4000" b="1" dirty="0" smtClean="0"/>
              <a:t>Približna formula devijacije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hr-HR" sz="2000" dirty="0" smtClean="0"/>
              <a:t>U prethodno prikazanom izrazu za devijaciju pojedini dijelovi odnosno zbrojevi sinusa i </a:t>
            </a:r>
            <a:r>
              <a:rPr lang="hr-HR" sz="2000" dirty="0" err="1" smtClean="0"/>
              <a:t>cosinusa</a:t>
            </a:r>
            <a:r>
              <a:rPr lang="hr-HR" sz="2000" dirty="0" smtClean="0"/>
              <a:t> odgovarajućeg kursa pomnoženi s odgovarajućim koeficijentom , obično se zovu : </a:t>
            </a:r>
          </a:p>
          <a:p>
            <a:r>
              <a:rPr lang="hr-HR" sz="2000" b="1" dirty="0" smtClean="0"/>
              <a:t>A                                                         konstantna devijacija</a:t>
            </a:r>
          </a:p>
          <a:p>
            <a:r>
              <a:rPr lang="hr-HR" sz="2000" b="1" dirty="0" err="1" smtClean="0"/>
              <a:t>Bsin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Kk</a:t>
            </a:r>
            <a:r>
              <a:rPr lang="hr-HR" sz="2000" b="1" dirty="0" smtClean="0"/>
              <a:t> + C cos KK                            </a:t>
            </a:r>
            <a:r>
              <a:rPr lang="hr-HR" sz="2000" b="1" dirty="0" err="1" smtClean="0"/>
              <a:t>semicirkularna</a:t>
            </a:r>
            <a:r>
              <a:rPr lang="hr-HR" sz="2000" b="1" dirty="0" smtClean="0"/>
              <a:t> devijacija</a:t>
            </a:r>
          </a:p>
          <a:p>
            <a:r>
              <a:rPr lang="hr-HR" sz="2000" b="1" dirty="0" smtClean="0"/>
              <a:t>Dsin2kk +Ecos2Kk                            </a:t>
            </a:r>
            <a:r>
              <a:rPr lang="hr-HR" sz="2000" b="1" dirty="0" err="1" smtClean="0"/>
              <a:t>kvadrantalna</a:t>
            </a:r>
            <a:r>
              <a:rPr lang="hr-HR" sz="2000" b="1" dirty="0" smtClean="0"/>
              <a:t> devijacija</a:t>
            </a:r>
          </a:p>
          <a:p>
            <a:r>
              <a:rPr lang="hr-HR" sz="2000" b="1" dirty="0" smtClean="0"/>
              <a:t>Fsin3Kk + Gcos3Kk                           </a:t>
            </a:r>
            <a:r>
              <a:rPr lang="hr-HR" sz="2000" b="1" dirty="0" err="1" smtClean="0"/>
              <a:t>sekstantalna</a:t>
            </a:r>
            <a:r>
              <a:rPr lang="hr-HR" sz="2000" b="1" dirty="0" smtClean="0"/>
              <a:t> devijacija</a:t>
            </a:r>
          </a:p>
          <a:p>
            <a:r>
              <a:rPr lang="hr-HR" sz="2000" b="1" dirty="0" smtClean="0"/>
              <a:t>Hsin4Kk + Icos3Kk                            </a:t>
            </a:r>
            <a:r>
              <a:rPr lang="hr-HR" sz="2000" b="1" dirty="0" err="1" smtClean="0"/>
              <a:t>oktantalna</a:t>
            </a:r>
            <a:r>
              <a:rPr lang="hr-HR" sz="2000" b="1" dirty="0" smtClean="0"/>
              <a:t> devijacija</a:t>
            </a:r>
          </a:p>
          <a:p>
            <a:r>
              <a:rPr lang="hr-HR" sz="2000" b="1" dirty="0" smtClean="0"/>
              <a:t>Jsin5Kk   + Kcos5Kk                          decimalna devijacija , … </a:t>
            </a:r>
            <a:r>
              <a:rPr lang="hr-HR" sz="2000" b="1" dirty="0" err="1" smtClean="0"/>
              <a:t>itd</a:t>
            </a:r>
            <a:r>
              <a:rPr lang="hr-HR" sz="2000" b="1" dirty="0" smtClean="0"/>
              <a:t>.</a:t>
            </a:r>
          </a:p>
          <a:p>
            <a:endParaRPr lang="hr-HR" sz="2000" dirty="0" smtClean="0"/>
          </a:p>
          <a:p>
            <a:r>
              <a:rPr lang="hr-HR" sz="2000" dirty="0" smtClean="0"/>
              <a:t>Za potrebe pomorske navigacije obično je sasvim zadovoljavajuće zaustaviti se na prvih pet članova </a:t>
            </a:r>
            <a:r>
              <a:rPr lang="hr-HR" sz="2000" dirty="0" err="1" smtClean="0"/>
              <a:t>Fourieova</a:t>
            </a:r>
            <a:r>
              <a:rPr lang="hr-HR" sz="2000" dirty="0" smtClean="0"/>
              <a:t> reda , a ostale zanemariti. </a:t>
            </a:r>
            <a:endParaRPr lang="hr-HR"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altLang="x-none" sz="4000" b="1" dirty="0" smtClean="0"/>
              <a:t>Približna formula devijacije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r>
              <a:rPr lang="hr-HR" sz="2200" dirty="0" smtClean="0"/>
              <a:t>Za potrebe pomorske navigacije </a:t>
            </a:r>
            <a:r>
              <a:rPr lang="hr-HR" sz="2200" b="1" dirty="0" smtClean="0"/>
              <a:t>obično je sasvim zadovoljavajuće zaustaviti se na prvih pet članova </a:t>
            </a:r>
            <a:r>
              <a:rPr lang="hr-HR" sz="2200" b="1" dirty="0" err="1" smtClean="0"/>
              <a:t>Fourieova</a:t>
            </a:r>
            <a:r>
              <a:rPr lang="hr-HR" sz="2200" b="1" dirty="0" smtClean="0"/>
              <a:t> reda , a ostale zanemariti  :</a:t>
            </a:r>
          </a:p>
          <a:p>
            <a:endParaRPr lang="hr-HR" sz="1800" dirty="0" smtClean="0"/>
          </a:p>
          <a:p>
            <a:endParaRPr lang="hr-HR" sz="1800" dirty="0" smtClean="0"/>
          </a:p>
          <a:p>
            <a:r>
              <a:rPr lang="hr-HR" sz="2400" dirty="0" smtClean="0"/>
              <a:t>Iz razloga što </a:t>
            </a:r>
            <a:r>
              <a:rPr lang="hr-HR" sz="2400" b="1" dirty="0" smtClean="0"/>
              <a:t>devijacije magnetskog kompasa  na brodu obično ne prelaze vrijednost od 20 stupnjeva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 Gornji izraz  predstavlja </a:t>
            </a:r>
            <a:r>
              <a:rPr lang="hr-HR" sz="2400" dirty="0" err="1" smtClean="0"/>
              <a:t>tzv</a:t>
            </a:r>
            <a:r>
              <a:rPr lang="hr-HR" sz="2400" dirty="0" smtClean="0"/>
              <a:t>. </a:t>
            </a:r>
            <a:r>
              <a:rPr lang="hr-HR" sz="2400" b="1" dirty="0" smtClean="0"/>
              <a:t>približnu formulu devijacije </a:t>
            </a:r>
            <a:r>
              <a:rPr lang="hr-HR" sz="2400" dirty="0" smtClean="0"/>
              <a:t>, a koeficijenti </a:t>
            </a:r>
            <a:r>
              <a:rPr lang="hr-HR" sz="2400" b="1" dirty="0" smtClean="0"/>
              <a:t>B , C , D , E </a:t>
            </a:r>
            <a:r>
              <a:rPr lang="hr-HR" sz="2400" dirty="0" smtClean="0"/>
              <a:t>koji se u njoj pojavljuju , u stvari su jednaki </a:t>
            </a:r>
            <a:r>
              <a:rPr lang="hr-HR" sz="2400" b="1" dirty="0" smtClean="0"/>
              <a:t>devijaciji </a:t>
            </a:r>
            <a:r>
              <a:rPr lang="hr-HR" sz="2400" dirty="0" smtClean="0"/>
              <a:t>kada </a:t>
            </a:r>
            <a:r>
              <a:rPr lang="hr-HR" sz="2400" b="1" dirty="0" smtClean="0"/>
              <a:t>trigonometrijska funkcija s kojom su množeni postane = 1 ,  dok A postaje jednak devijaciji kada su sve trigonometrijske funkcije s kojima su množeni ostali koeficijenti jednaki nuli.</a:t>
            </a:r>
          </a:p>
          <a:p>
            <a:r>
              <a:rPr lang="hr-HR" sz="2400" dirty="0" smtClean="0"/>
              <a:t>Prema tome </a:t>
            </a:r>
            <a:r>
              <a:rPr lang="hr-HR" sz="2400" b="1" dirty="0" smtClean="0"/>
              <a:t>koeficijenti A,B,C,D,E </a:t>
            </a:r>
            <a:r>
              <a:rPr lang="hr-HR" sz="2400" dirty="0" smtClean="0"/>
              <a:t>u gornjoj približnoj formuli dati su u </a:t>
            </a:r>
            <a:r>
              <a:rPr lang="hr-HR" sz="2400" b="1" dirty="0" smtClean="0"/>
              <a:t>stupnjevima , </a:t>
            </a:r>
            <a:r>
              <a:rPr lang="hr-HR" sz="2400" dirty="0" smtClean="0"/>
              <a:t>dok su </a:t>
            </a:r>
            <a:r>
              <a:rPr lang="hr-HR" sz="2400" b="1" dirty="0" smtClean="0"/>
              <a:t>točni koeficijenti dati u jedinicama sile.</a:t>
            </a:r>
            <a:endParaRPr lang="hr-HR" sz="24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/>
          </a:p>
        </p:txBody>
      </p:sp>
      <p:pic>
        <p:nvPicPr>
          <p:cNvPr id="6147" name="Picture 3" descr="C:\Users\Kos\Documents\IMG_0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416824" cy="67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x-none" b="1" dirty="0" smtClean="0"/>
              <a:t>Izračun koeficijenata devijacije</a:t>
            </a:r>
            <a:r>
              <a:rPr lang="en-US" altLang="x-none" sz="5400" b="1" dirty="0" smtClean="0"/>
              <a:t>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altLang="x-none" sz="2800" dirty="0" smtClean="0"/>
              <a:t>Za odrediti koeficijente devijacije (A, B, C, D i E) potrebno je odrediti vrijednost devijacije za različite kursove (</a:t>
            </a:r>
            <a:r>
              <a:rPr lang="hr-HR" altLang="x-none" sz="2800" dirty="0" err="1" smtClean="0"/>
              <a:t>npr</a:t>
            </a:r>
            <a:r>
              <a:rPr lang="hr-HR" altLang="x-none" sz="2800" dirty="0" smtClean="0"/>
              <a:t>. svakih 45˚).  Ako se određuje devijacija u kursovima 0˚, 45˚, 090˚, </a:t>
            </a:r>
            <a:r>
              <a:rPr lang="hr-HR" altLang="x-none" sz="2800" dirty="0" err="1" smtClean="0"/>
              <a:t>..</a:t>
            </a:r>
            <a:r>
              <a:rPr lang="hr-HR" altLang="x-none" sz="2800" dirty="0" smtClean="0"/>
              <a:t>. do 360˚ (dakle svakih 45˚) sam proračun koeficijenata može se izvršiti tako da se formira 8 jednadžbi prema izrazu:</a:t>
            </a:r>
          </a:p>
          <a:p>
            <a:pPr>
              <a:buNone/>
              <a:defRPr/>
            </a:pPr>
            <a:r>
              <a:rPr lang="hr-HR" altLang="x-none" sz="2800" dirty="0"/>
              <a:t> </a:t>
            </a:r>
            <a:r>
              <a:rPr lang="hr-HR" altLang="x-none" sz="2800" dirty="0" smtClean="0"/>
              <a:t>      </a:t>
            </a:r>
          </a:p>
          <a:p>
            <a:pPr>
              <a:buNone/>
              <a:defRPr/>
            </a:pPr>
            <a:r>
              <a:rPr lang="hr-HR" altLang="x-none" sz="2800" b="1" dirty="0"/>
              <a:t> </a:t>
            </a:r>
            <a:r>
              <a:rPr lang="hr-HR" altLang="x-none" sz="2800" b="1" dirty="0" smtClean="0"/>
              <a:t>      </a:t>
            </a:r>
            <a:r>
              <a:rPr lang="hr-HR" altLang="x-none" sz="2800" b="1" dirty="0" err="1"/>
              <a:t>δ</a:t>
            </a:r>
            <a:r>
              <a:rPr lang="hr-HR" altLang="x-none" sz="2800" b="1" dirty="0" err="1" smtClean="0"/>
              <a:t>i</a:t>
            </a:r>
            <a:r>
              <a:rPr lang="hr-HR" altLang="x-none" sz="2800" b="1" dirty="0" smtClean="0"/>
              <a:t> = </a:t>
            </a:r>
            <a:r>
              <a:rPr lang="hr-HR" altLang="x-none" sz="2800" b="1" dirty="0"/>
              <a:t>A + B˚∙sin Kk + C˚∙cos Kk + D˚∙sin 2Kk +  E˚∙</a:t>
            </a:r>
            <a:r>
              <a:rPr lang="hr-HR" altLang="x-none" sz="2800" b="1" dirty="0" smtClean="0"/>
              <a:t>cos2Kk</a:t>
            </a:r>
          </a:p>
          <a:p>
            <a:pPr>
              <a:buNone/>
              <a:defRPr/>
            </a:pPr>
            <a:endParaRPr lang="hr-HR" altLang="x-none" sz="2800" dirty="0" smtClean="0"/>
          </a:p>
          <a:p>
            <a:pPr>
              <a:buNone/>
              <a:defRPr/>
            </a:pPr>
            <a:r>
              <a:rPr lang="hr-HR" altLang="x-none" sz="2800" dirty="0" smtClean="0"/>
              <a:t>     gdje </a:t>
            </a:r>
            <a:r>
              <a:rPr lang="hr-HR" altLang="x-none" sz="2800" dirty="0"/>
              <a:t>je </a:t>
            </a:r>
            <a:r>
              <a:rPr lang="hr-HR" altLang="x-none" sz="2800" dirty="0" smtClean="0"/>
              <a:t> 8 </a:t>
            </a:r>
            <a:r>
              <a:rPr lang="hr-HR" altLang="x-none" sz="2800" dirty="0" err="1" smtClean="0"/>
              <a:t>kurseva</a:t>
            </a:r>
            <a:r>
              <a:rPr lang="hr-HR" altLang="x-none" sz="2800" dirty="0" smtClean="0"/>
              <a:t> :</a:t>
            </a:r>
            <a:endParaRPr lang="hr-HR" altLang="x-none" sz="2800" dirty="0"/>
          </a:p>
          <a:p>
            <a:pPr>
              <a:buNone/>
              <a:defRPr/>
            </a:pPr>
            <a:r>
              <a:rPr lang="hr-HR" altLang="x-none" sz="2800" b="1" dirty="0" smtClean="0"/>
              <a:t>        i = 000</a:t>
            </a:r>
            <a:r>
              <a:rPr lang="hr-HR" altLang="x-none" sz="2800" b="1" dirty="0"/>
              <a:t>˚, 045˚, 090˚, 135˚, 180˚, ˚225˚, ˚270˚, 315˚</a:t>
            </a:r>
            <a:endParaRPr lang="hr-H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x-none" sz="3200" b="1" dirty="0" smtClean="0"/>
              <a:t>Izračun koeficijenata devijacije</a:t>
            </a:r>
            <a:r>
              <a:rPr lang="en-US" altLang="x-none" sz="3200" b="1" dirty="0" smtClean="0"/>
              <a:t> </a:t>
            </a:r>
            <a:r>
              <a:rPr lang="hr-HR" altLang="x-none" sz="3200" b="1" dirty="0" smtClean="0"/>
              <a:t>(</a:t>
            </a:r>
            <a:r>
              <a:rPr lang="el-GR" altLang="x-none" sz="3200" b="1" dirty="0" smtClean="0"/>
              <a:t>δ</a:t>
            </a:r>
            <a:r>
              <a:rPr lang="hr-HR" altLang="x-none" sz="3200" b="1" dirty="0" smtClean="0"/>
              <a:t>=</a:t>
            </a:r>
            <a:r>
              <a:rPr lang="el-GR" altLang="x-none" sz="3200" b="1" dirty="0" smtClean="0"/>
              <a:t>ϑ</a:t>
            </a:r>
            <a:r>
              <a:rPr lang="hr-HR" altLang="x-none" sz="3200" b="1" dirty="0" smtClean="0"/>
              <a:t>)</a:t>
            </a:r>
            <a:endParaRPr lang="hr-HR" sz="3200" b="1" dirty="0"/>
          </a:p>
        </p:txBody>
      </p:sp>
      <p:pic>
        <p:nvPicPr>
          <p:cNvPr id="4" name="Rezervirano mjesto sadržaja 3" descr="koeficjent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07370"/>
            <a:ext cx="6408712" cy="51649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Izračun koeficijenata devijacije</a:t>
            </a:r>
            <a:r>
              <a:rPr lang="hr-HR" altLang="x-none" sz="3600" b="1" dirty="0" smtClean="0"/>
              <a:t>(</a:t>
            </a:r>
            <a:r>
              <a:rPr lang="el-GR" altLang="x-none" sz="3600" b="1" dirty="0" smtClean="0"/>
              <a:t>δ</a:t>
            </a:r>
            <a:r>
              <a:rPr lang="hr-HR" altLang="x-none" sz="3600" b="1" dirty="0" smtClean="0"/>
              <a:t>=</a:t>
            </a:r>
            <a:r>
              <a:rPr lang="el-GR" altLang="x-none" sz="3600" b="1" dirty="0" smtClean="0"/>
              <a:t>ϑ</a:t>
            </a:r>
            <a:r>
              <a:rPr lang="hr-HR" altLang="x-none" sz="3600" b="1" dirty="0" smtClean="0"/>
              <a:t>)</a:t>
            </a:r>
            <a:endParaRPr lang="hr-HR" sz="3600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Koeficijent A</a:t>
            </a:r>
          </a:p>
          <a:p>
            <a:endParaRPr lang="hr-HR" sz="2400" dirty="0" smtClean="0">
              <a:solidFill>
                <a:srgbClr val="FF0000"/>
              </a:solidFill>
            </a:endParaRPr>
          </a:p>
          <a:p>
            <a:r>
              <a:rPr lang="hr-HR" sz="2400" dirty="0" smtClean="0">
                <a:solidFill>
                  <a:srgbClr val="FF0000"/>
                </a:solidFill>
              </a:rPr>
              <a:t>Koeficijent B</a:t>
            </a:r>
          </a:p>
          <a:p>
            <a:endParaRPr lang="hr-HR" sz="2400" dirty="0">
              <a:solidFill>
                <a:srgbClr val="FF0000"/>
              </a:solidFill>
            </a:endParaRPr>
          </a:p>
          <a:p>
            <a:r>
              <a:rPr lang="hr-HR" sz="2400" dirty="0" smtClean="0">
                <a:solidFill>
                  <a:srgbClr val="FF0000"/>
                </a:solidFill>
              </a:rPr>
              <a:t>Koeficijent C</a:t>
            </a:r>
          </a:p>
          <a:p>
            <a:endParaRPr lang="hr-HR" sz="2400" dirty="0">
              <a:solidFill>
                <a:srgbClr val="FF0000"/>
              </a:solidFill>
            </a:endParaRPr>
          </a:p>
          <a:p>
            <a:r>
              <a:rPr lang="hr-HR" sz="2400" dirty="0" smtClean="0">
                <a:solidFill>
                  <a:srgbClr val="FF0000"/>
                </a:solidFill>
              </a:rPr>
              <a:t>Koeficijent D</a:t>
            </a:r>
          </a:p>
          <a:p>
            <a:endParaRPr lang="hr-HR" sz="2400" dirty="0">
              <a:solidFill>
                <a:srgbClr val="FF0000"/>
              </a:solidFill>
            </a:endParaRPr>
          </a:p>
          <a:p>
            <a:r>
              <a:rPr lang="hr-HR" sz="2400" dirty="0" smtClean="0">
                <a:solidFill>
                  <a:srgbClr val="FF0000"/>
                </a:solidFill>
              </a:rPr>
              <a:t>Koeficijent E</a:t>
            </a:r>
            <a:endParaRPr lang="hr-HR" sz="2400" dirty="0">
              <a:solidFill>
                <a:srgbClr val="FF0000"/>
              </a:solidFill>
            </a:endParaRPr>
          </a:p>
        </p:txBody>
      </p:sp>
      <p:pic>
        <p:nvPicPr>
          <p:cNvPr id="6" name="Slika 5" descr="koeficijent 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556792"/>
            <a:ext cx="3449418" cy="720080"/>
          </a:xfrm>
          <a:prstGeom prst="rect">
            <a:avLst/>
          </a:prstGeom>
        </p:spPr>
      </p:pic>
      <p:pic>
        <p:nvPicPr>
          <p:cNvPr id="7" name="Slika 6" descr="koeficijent 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420888"/>
            <a:ext cx="2003132" cy="648072"/>
          </a:xfrm>
          <a:prstGeom prst="rect">
            <a:avLst/>
          </a:prstGeom>
        </p:spPr>
      </p:pic>
      <p:pic>
        <p:nvPicPr>
          <p:cNvPr id="8" name="Slika 7" descr="koeficijent 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212976"/>
            <a:ext cx="1981118" cy="694022"/>
          </a:xfrm>
          <a:prstGeom prst="rect">
            <a:avLst/>
          </a:prstGeom>
        </p:spPr>
      </p:pic>
      <p:pic>
        <p:nvPicPr>
          <p:cNvPr id="9" name="Slika 8" descr="koeficjent 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149080"/>
            <a:ext cx="3619418" cy="648072"/>
          </a:xfrm>
          <a:prstGeom prst="rect">
            <a:avLst/>
          </a:prstGeom>
        </p:spPr>
      </p:pic>
      <p:pic>
        <p:nvPicPr>
          <p:cNvPr id="10" name="Slika 9" descr="koeficjent 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5085184"/>
            <a:ext cx="3396376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Izmjene koeficijenata devijacije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lnSpcReduction="10000"/>
          </a:bodyPr>
          <a:lstStyle/>
          <a:p>
            <a:r>
              <a:rPr lang="hr-HR" altLang="x-none" sz="2800" b="1" dirty="0" smtClean="0"/>
              <a:t>Promjene vrijednosti koeficijenata devijacije nastaju pri:</a:t>
            </a:r>
          </a:p>
          <a:p>
            <a:pPr lvl="1"/>
            <a:r>
              <a:rPr lang="hr-HR" altLang="x-none" sz="2400" i="1" dirty="0" smtClean="0"/>
              <a:t>promjeni zemljopisne širine i kursa broda</a:t>
            </a:r>
          </a:p>
          <a:p>
            <a:pPr lvl="1"/>
            <a:r>
              <a:rPr lang="hr-HR" altLang="x-none" sz="2400" i="1" dirty="0" smtClean="0"/>
              <a:t>dugom ležanju u jednom kursu</a:t>
            </a:r>
          </a:p>
          <a:p>
            <a:pPr lvl="1"/>
            <a:r>
              <a:rPr lang="hr-HR" altLang="x-none" sz="2400" i="1" dirty="0" smtClean="0"/>
              <a:t>djelovanju drugih slabih magnetskih polja</a:t>
            </a:r>
          </a:p>
          <a:p>
            <a:pPr lvl="1"/>
            <a:r>
              <a:rPr lang="hr-HR" altLang="x-none" sz="2400" i="1" dirty="0" smtClean="0"/>
              <a:t>periodičnom razmagnetiziranju</a:t>
            </a:r>
          </a:p>
          <a:p>
            <a:pPr lvl="1"/>
            <a:r>
              <a:rPr lang="hr-HR" altLang="x-none" sz="2400" i="1" dirty="0" smtClean="0"/>
              <a:t>mehaničkim djelovanjima</a:t>
            </a:r>
          </a:p>
          <a:p>
            <a:pPr lvl="1"/>
            <a:r>
              <a:rPr lang="hr-HR" altLang="x-none" sz="2400" i="1" dirty="0" smtClean="0"/>
              <a:t>izmjeni temperature (promjena od 50°C može promijeniti devijaciju i do 2°)</a:t>
            </a:r>
          </a:p>
          <a:p>
            <a:pPr lvl="1"/>
            <a:r>
              <a:rPr lang="hr-HR" altLang="x-none" sz="2400" i="1" dirty="0" smtClean="0"/>
              <a:t>izmjeni oblika i količine brodskog željeza</a:t>
            </a:r>
          </a:p>
          <a:p>
            <a:pPr lvl="1"/>
            <a:r>
              <a:rPr lang="hr-HR" altLang="x-none" sz="2400" i="1" dirty="0" smtClean="0"/>
              <a:t>tijekom vremena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r-HR" b="1" dirty="0" smtClean="0"/>
              <a:t>Devijacija na nagnutom brodu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hr-HR" altLang="x-none" sz="2400" dirty="0" smtClean="0"/>
              <a:t>Magnetsko polje broda koje djeluje na kompas (po osi x, y i z) </a:t>
            </a:r>
            <a:r>
              <a:rPr lang="hr-HR" altLang="x-none" sz="2400" b="1" dirty="0" smtClean="0"/>
              <a:t>(</a:t>
            </a:r>
            <a:r>
              <a:rPr lang="hr-HR" altLang="x-none" sz="2400" b="1" dirty="0" err="1" smtClean="0"/>
              <a:t>Poissonove</a:t>
            </a:r>
            <a:r>
              <a:rPr lang="hr-HR" altLang="x-none" sz="2400" b="1" dirty="0" smtClean="0"/>
              <a:t> jednadžbe</a:t>
            </a:r>
            <a:r>
              <a:rPr lang="hr-HR" altLang="x-none" sz="2400" dirty="0" smtClean="0"/>
              <a:t>) jednako je:</a:t>
            </a:r>
          </a:p>
          <a:p>
            <a:pPr lvl="1">
              <a:buNone/>
            </a:pPr>
            <a:r>
              <a:rPr lang="hr-HR" altLang="x-none" sz="2400" dirty="0" smtClean="0"/>
              <a:t>X' = </a:t>
            </a:r>
            <a:r>
              <a:rPr lang="hr-HR" altLang="x-none" sz="2400" dirty="0" err="1" smtClean="0"/>
              <a:t>X</a:t>
            </a:r>
            <a:r>
              <a:rPr lang="hr-HR" altLang="x-none" sz="2400" dirty="0" smtClean="0"/>
              <a:t> + a∙X + b∙(Y∙cos i + Z∙sin i) + c∙(Z∙cos i + Y∙sin i) + P</a:t>
            </a:r>
          </a:p>
          <a:p>
            <a:pPr lvl="1">
              <a:buNone/>
            </a:pPr>
            <a:r>
              <a:rPr lang="hr-HR" altLang="x-none" sz="2400" dirty="0" smtClean="0"/>
              <a:t>Y' = </a:t>
            </a:r>
            <a:r>
              <a:rPr lang="hr-HR" altLang="x-none" sz="2400" dirty="0" err="1" smtClean="0"/>
              <a:t>Y</a:t>
            </a:r>
            <a:r>
              <a:rPr lang="hr-HR" altLang="x-none" sz="2400" dirty="0" smtClean="0"/>
              <a:t> + d∙X∙cos i + e∙cos i∙(Y∙cos i + Z∙sin i) + f∙cos i∙(Z∙cos i   + Y∙sin i) + Q∙cos i -g∙X∙sin i - h∙sin i∙(Y∙cos i +Z∙sin i) -    k∙sin i∙(Z∙cos i + Y∙sin i) - R∙sin i</a:t>
            </a:r>
          </a:p>
          <a:p>
            <a:pPr lvl="1">
              <a:buNone/>
            </a:pPr>
            <a:r>
              <a:rPr lang="hr-HR" altLang="x-none" sz="2400" dirty="0" smtClean="0"/>
              <a:t>Z' = </a:t>
            </a:r>
            <a:r>
              <a:rPr lang="hr-HR" altLang="x-none" sz="2400" dirty="0" err="1" smtClean="0"/>
              <a:t>Z</a:t>
            </a:r>
            <a:r>
              <a:rPr lang="hr-HR" altLang="x-none" sz="2400" dirty="0" smtClean="0"/>
              <a:t> + g∙X + h∙cos i∙(Y∙cos i +Z∙sin i) + k∙cos i∙(Z∙cos i + Y∙sin i) + R∙cos i</a:t>
            </a:r>
          </a:p>
          <a:p>
            <a:r>
              <a:rPr lang="hr-HR" altLang="x-none" sz="2400" dirty="0" smtClean="0"/>
              <a:t>Za male kutove nagiba (i ≤ 15˚) s dovoljnom točnošću može se aproksimirati cos i = 1,  cos²i = 1,   sin i = 1 (radijana), pa slijedi:</a:t>
            </a:r>
          </a:p>
          <a:p>
            <a:pPr lvl="1">
              <a:buNone/>
            </a:pPr>
            <a:r>
              <a:rPr lang="hr-HR" altLang="x-none" sz="2400" dirty="0" smtClean="0"/>
              <a:t>X' = </a:t>
            </a:r>
            <a:r>
              <a:rPr lang="hr-HR" altLang="x-none" sz="2400" dirty="0" err="1" smtClean="0"/>
              <a:t>X</a:t>
            </a:r>
            <a:r>
              <a:rPr lang="hr-HR" altLang="x-none" sz="2400" dirty="0" smtClean="0"/>
              <a:t> + a∙X + b∙(Y + Z∙i) + c∙(Z + Y∙i) + P</a:t>
            </a:r>
          </a:p>
          <a:p>
            <a:pPr lvl="1">
              <a:buNone/>
            </a:pPr>
            <a:r>
              <a:rPr lang="hr-HR" altLang="x-none" sz="2400" dirty="0" smtClean="0"/>
              <a:t>Y' = </a:t>
            </a:r>
            <a:r>
              <a:rPr lang="hr-HR" altLang="x-none" sz="2400" dirty="0" err="1" smtClean="0"/>
              <a:t>Y</a:t>
            </a:r>
            <a:r>
              <a:rPr lang="hr-HR" altLang="x-none" sz="2400" dirty="0" smtClean="0"/>
              <a:t> + d∙X + e∙(Y + Z∙i) + f∙(Z + Y∙i) + Q - g∙X∙i - h∙i∙(Y +Z∙i) - k∙i∙(Z + Y∙i) - R∙i</a:t>
            </a:r>
          </a:p>
          <a:p>
            <a:pPr lvl="1">
              <a:buNone/>
            </a:pPr>
            <a:r>
              <a:rPr lang="hr-HR" altLang="x-none" sz="2400" dirty="0" smtClean="0"/>
              <a:t>Z' = </a:t>
            </a:r>
            <a:r>
              <a:rPr lang="hr-HR" altLang="x-none" sz="2400" dirty="0" err="1" smtClean="0"/>
              <a:t>Z</a:t>
            </a:r>
            <a:r>
              <a:rPr lang="hr-HR" altLang="x-none" sz="2400" dirty="0" smtClean="0"/>
              <a:t> + g∙X + h∙(Y +Z∙i) + k∙(Z + Y∙i) + R</a:t>
            </a:r>
          </a:p>
          <a:p>
            <a:pPr lvl="1"/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r-HR" b="1" dirty="0" smtClean="0"/>
              <a:t>Devijacija na nagnutom brodu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hr-HR" altLang="x-none" sz="2800" dirty="0" smtClean="0"/>
              <a:t>Radi jednostavnosti, neka se pretpostavi da je kompas postavljen u uzdužnicu broda, a brod simetrično građen. Tada su parametri </a:t>
            </a:r>
            <a:r>
              <a:rPr lang="hr-HR" altLang="x-none" sz="2800" b="1" dirty="0" smtClean="0"/>
              <a:t>mekog asimetričnog željeza b=d=f=h=0</a:t>
            </a:r>
            <a:r>
              <a:rPr lang="hr-HR" altLang="x-none" sz="2800" dirty="0" smtClean="0"/>
              <a:t>. Također, umnožak inducirajućih sila s nagibom (zbog malih vrijednosti kuta u radijanima), uz male </a:t>
            </a:r>
            <a:r>
              <a:rPr lang="hr-HR" altLang="x-none" sz="2800" b="1" dirty="0" smtClean="0"/>
              <a:t>parametre c i g</a:t>
            </a:r>
            <a:r>
              <a:rPr lang="hr-HR" altLang="x-none" sz="2800" dirty="0" smtClean="0"/>
              <a:t>, može se zanemariti pa slijedi:</a:t>
            </a:r>
          </a:p>
          <a:p>
            <a:pPr lvl="1">
              <a:buNone/>
            </a:pPr>
            <a:r>
              <a:rPr lang="hr-HR" altLang="x-none" dirty="0" smtClean="0"/>
              <a:t>     </a:t>
            </a:r>
            <a:r>
              <a:rPr lang="hr-HR" altLang="x-none" b="1" dirty="0" smtClean="0"/>
              <a:t>X' = </a:t>
            </a:r>
            <a:r>
              <a:rPr lang="hr-HR" altLang="x-none" b="1" dirty="0" err="1" smtClean="0"/>
              <a:t>X</a:t>
            </a:r>
            <a:r>
              <a:rPr lang="hr-HR" altLang="x-none" b="1" dirty="0" smtClean="0"/>
              <a:t> + a∙X + c∙Z + P</a:t>
            </a:r>
          </a:p>
          <a:p>
            <a:pPr lvl="1">
              <a:buNone/>
            </a:pPr>
            <a:r>
              <a:rPr lang="hr-HR" b="1" dirty="0"/>
              <a:t>	</a:t>
            </a:r>
            <a:r>
              <a:rPr lang="hr-HR" altLang="x-none" b="1" dirty="0" smtClean="0"/>
              <a:t> Y' = </a:t>
            </a:r>
            <a:r>
              <a:rPr lang="hr-HR" altLang="x-none" b="1" dirty="0" err="1" smtClean="0"/>
              <a:t>Y</a:t>
            </a:r>
            <a:r>
              <a:rPr lang="hr-HR" altLang="x-none" b="1" dirty="0" smtClean="0"/>
              <a:t> + e∙Y + e∙Z∙i + Q - k∙i∙Z - R∙i</a:t>
            </a:r>
          </a:p>
          <a:p>
            <a:pPr lvl="1">
              <a:buNone/>
            </a:pPr>
            <a:r>
              <a:rPr lang="hr-HR" b="1" dirty="0"/>
              <a:t>	</a:t>
            </a:r>
            <a:r>
              <a:rPr lang="hr-HR" altLang="x-none" b="1" dirty="0" smtClean="0"/>
              <a:t> Z' = </a:t>
            </a:r>
            <a:r>
              <a:rPr lang="hr-HR" altLang="x-none" b="1" dirty="0" err="1" smtClean="0"/>
              <a:t>Z</a:t>
            </a:r>
            <a:r>
              <a:rPr lang="hr-HR" altLang="x-none" b="1" dirty="0" smtClean="0"/>
              <a:t> + k∙Z + k∙Y∙i + R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Devijacija na nagnutom brodu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hr-HR" altLang="x-none" sz="2400" dirty="0" smtClean="0"/>
              <a:t>Kako sile u vertikalnoj osi kompasa (Z) ne izazivaju devijaciju, a u uzdužnoj osi nema izmjena sila (s dovoljnom točnošću), promjene devijacije pri nagibu broda nastaju zbog promjene sila u poprečnoj osi broda:</a:t>
            </a:r>
          </a:p>
          <a:p>
            <a:pPr lvl="1">
              <a:buNone/>
            </a:pPr>
            <a:r>
              <a:rPr lang="hr-HR" altLang="x-none" sz="2400" dirty="0" smtClean="0"/>
              <a:t>		</a:t>
            </a:r>
            <a:r>
              <a:rPr lang="hr-HR" altLang="x-none" sz="2400" b="1" dirty="0" smtClean="0"/>
              <a:t>Y</a:t>
            </a:r>
            <a:r>
              <a:rPr lang="hr-HR" altLang="x-none" sz="2400" b="1" dirty="0"/>
              <a:t>' = </a:t>
            </a:r>
            <a:r>
              <a:rPr lang="hr-HR" altLang="x-none" sz="2400" b="1" dirty="0" err="1"/>
              <a:t>Y</a:t>
            </a:r>
            <a:r>
              <a:rPr lang="hr-HR" altLang="x-none" sz="2400" b="1" dirty="0"/>
              <a:t> + e∙Y + e∙Z∙i + Q - k∙i∙Z - R∙</a:t>
            </a:r>
            <a:r>
              <a:rPr lang="hr-HR" altLang="x-none" sz="2400" b="1" dirty="0" smtClean="0"/>
              <a:t>i</a:t>
            </a:r>
          </a:p>
          <a:p>
            <a:pPr lvl="1">
              <a:buNone/>
            </a:pPr>
            <a:endParaRPr lang="hr-HR" sz="2400" dirty="0"/>
          </a:p>
          <a:p>
            <a:r>
              <a:rPr lang="hr-HR" altLang="x-none" sz="2400" dirty="0" smtClean="0"/>
              <a:t>Iz navedenog izraza za Y' može se zaključiti da devijaciju na nagnutom brodu izaziva:</a:t>
            </a:r>
          </a:p>
          <a:p>
            <a:pPr lvl="1"/>
            <a:r>
              <a:rPr lang="hr-HR" altLang="x-none" sz="2400" b="1" dirty="0" smtClean="0">
                <a:solidFill>
                  <a:srgbClr val="FF0000"/>
                </a:solidFill>
              </a:rPr>
              <a:t>vertikalna (R) i poprečna (Q) </a:t>
            </a:r>
            <a:r>
              <a:rPr lang="hr-HR" altLang="x-none" sz="2400" dirty="0" smtClean="0">
                <a:solidFill>
                  <a:srgbClr val="FF0000"/>
                </a:solidFill>
              </a:rPr>
              <a:t>komponenta stalnog brodskog magnetizma</a:t>
            </a:r>
          </a:p>
          <a:p>
            <a:pPr lvl="1"/>
            <a:r>
              <a:rPr lang="hr-HR" altLang="x-none" sz="2400" b="1" dirty="0" smtClean="0">
                <a:solidFill>
                  <a:srgbClr val="FF0000"/>
                </a:solidFill>
              </a:rPr>
              <a:t>parametri k i e </a:t>
            </a:r>
            <a:r>
              <a:rPr lang="hr-HR" altLang="x-none" sz="2400" dirty="0" smtClean="0">
                <a:solidFill>
                  <a:srgbClr val="FF0000"/>
                </a:solidFill>
              </a:rPr>
              <a:t>promjenjivog brodskog magnetizma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Djelovanje magneta na magnet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sym typeface="Wingdings" pitchFamily="2" charset="2"/>
              </a:rPr>
              <a:t>Dva magnetska polja djeluju jedan na drugoga tako da im se </a:t>
            </a:r>
            <a:r>
              <a:rPr lang="hr-HR" sz="2000" b="1" dirty="0" smtClean="0">
                <a:sym typeface="Wingdings" pitchFamily="2" charset="2"/>
              </a:rPr>
              <a:t>istoimeni polovi N i N , te S i S ODBIJAJU , a raznoimeni polovi N i S se PRIVLAČE</a:t>
            </a:r>
            <a:r>
              <a:rPr lang="hr-HR" sz="2000" dirty="0" smtClean="0">
                <a:sym typeface="Wingdings" pitchFamily="2" charset="2"/>
              </a:rPr>
              <a:t>.</a:t>
            </a:r>
          </a:p>
          <a:p>
            <a:r>
              <a:rPr lang="hr-HR" sz="2000" dirty="0" smtClean="0">
                <a:solidFill>
                  <a:srgbClr val="FF0000"/>
                </a:solidFill>
                <a:sym typeface="Wingdings" pitchFamily="2" charset="2"/>
              </a:rPr>
              <a:t>Veličinu privlačne ili odbojne sile definira COULOMBOV ZAKON  :</a:t>
            </a:r>
          </a:p>
          <a:p>
            <a:endParaRPr lang="hr-HR" sz="20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1027" name="Picture 3" descr="C:\Users\Kos\Documents\IMG_0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800100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Devijacija na nagnutom brodu</a:t>
            </a:r>
            <a:endParaRPr lang="hr-HR" b="1" dirty="0"/>
          </a:p>
        </p:txBody>
      </p:sp>
      <p:pic>
        <p:nvPicPr>
          <p:cNvPr id="4" name="Rezervirano mjesto sadržaja 3" descr="devijacija pri nagnutom brod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344816" cy="5224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56990"/>
          </a:xfrm>
        </p:spPr>
        <p:txBody>
          <a:bodyPr>
            <a:noAutofit/>
          </a:bodyPr>
          <a:lstStyle/>
          <a:p>
            <a:r>
              <a:rPr lang="hr-HR" altLang="x-none" sz="3600" b="1" dirty="0" smtClean="0"/>
              <a:t>Utjecaj stalnog brodskog magnetizma na devijaciju nagnutog broda</a:t>
            </a:r>
            <a:r>
              <a:rPr lang="en-US" altLang="x-none" sz="3600" b="1" dirty="0" smtClean="0"/>
              <a:t> 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hr-HR" altLang="x-none" sz="2800" b="1" dirty="0" smtClean="0">
                <a:solidFill>
                  <a:srgbClr val="FF0000"/>
                </a:solidFill>
              </a:rPr>
              <a:t>Uzdužna komponenta stalnog brodskog magnetizma (P) </a:t>
            </a:r>
            <a:r>
              <a:rPr lang="hr-HR" altLang="x-none" sz="2800" dirty="0" smtClean="0"/>
              <a:t>ne izaziva promjenu devijacije na nagnutom brodu jer djeluje po uzdužnici broda i ne ovisi o kutu nagiba broda</a:t>
            </a:r>
          </a:p>
          <a:p>
            <a:r>
              <a:rPr lang="hr-HR" altLang="x-none" sz="2800" b="1" dirty="0" smtClean="0">
                <a:solidFill>
                  <a:srgbClr val="FF0000"/>
                </a:solidFill>
              </a:rPr>
              <a:t>Poprečna komponenta stalnog brodskog magnetizma (Q) </a:t>
            </a:r>
            <a:r>
              <a:rPr lang="hr-HR" altLang="x-none" sz="2800" dirty="0" smtClean="0"/>
              <a:t>kod nagiba broda djeluje na magnetski kompas sa vrijednošću </a:t>
            </a:r>
            <a:r>
              <a:rPr lang="hr-HR" altLang="x-none" sz="2800" b="1" dirty="0" smtClean="0"/>
              <a:t>(Q∙cos i) </a:t>
            </a:r>
            <a:r>
              <a:rPr lang="hr-HR" altLang="x-none" sz="2800" dirty="0" smtClean="0"/>
              <a:t>zbog toga do nagiba broda </a:t>
            </a:r>
            <a:r>
              <a:rPr lang="hr-HR" altLang="x-none" sz="2800" b="1" dirty="0" smtClean="0"/>
              <a:t>i ≤ 18˚ ona ne izaziva promjene devijacije</a:t>
            </a:r>
            <a:r>
              <a:rPr lang="en-US" altLang="x-none" sz="2800" b="1" dirty="0" smtClean="0"/>
              <a:t> </a:t>
            </a:r>
            <a:endParaRPr lang="hr-HR" altLang="x-none" sz="2800" b="1" dirty="0" smtClean="0"/>
          </a:p>
          <a:p>
            <a:r>
              <a:rPr lang="hr-HR" altLang="x-none" sz="2800" b="1" dirty="0" smtClean="0">
                <a:solidFill>
                  <a:srgbClr val="FF0000"/>
                </a:solidFill>
              </a:rPr>
              <a:t>Vertikalna komponenta stalnog brodskog magnetizma (R)</a:t>
            </a:r>
            <a:r>
              <a:rPr lang="hr-HR" altLang="x-none" sz="2800" b="1" dirty="0" smtClean="0"/>
              <a:t>, k</a:t>
            </a:r>
            <a:r>
              <a:rPr lang="hr-HR" altLang="x-none" sz="2800" dirty="0" smtClean="0"/>
              <a:t>oja nije izazvala devijaciju na brodu bez nagiba, pri nagibu broda izaziva devijaciju silom:</a:t>
            </a:r>
          </a:p>
          <a:p>
            <a:pPr>
              <a:buNone/>
            </a:pPr>
            <a:r>
              <a:rPr lang="hr-HR" altLang="x-none" sz="2800" dirty="0" smtClean="0"/>
              <a:t>        </a:t>
            </a:r>
            <a:r>
              <a:rPr lang="hr-HR" altLang="x-none" sz="2800" b="1" dirty="0" smtClean="0"/>
              <a:t>- R∙sin i ≈ - </a:t>
            </a:r>
            <a:r>
              <a:rPr lang="hr-HR" altLang="x-none" sz="2800" b="1" dirty="0" err="1" smtClean="0"/>
              <a:t>i</a:t>
            </a:r>
            <a:r>
              <a:rPr lang="hr-HR" altLang="x-none" sz="2800" b="1" dirty="0" smtClean="0"/>
              <a:t>∙R∙sin 1˚ ;  i = kut inklinacije (nagiba) broda</a:t>
            </a:r>
            <a:endParaRPr lang="en-US" altLang="x-none" sz="2800" b="1" dirty="0" smtClean="0"/>
          </a:p>
          <a:p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40160"/>
          </a:xfrm>
        </p:spPr>
        <p:txBody>
          <a:bodyPr>
            <a:noAutofit/>
          </a:bodyPr>
          <a:lstStyle/>
          <a:p>
            <a:r>
              <a:rPr lang="hr-HR" altLang="x-none" sz="3600" b="1" dirty="0" smtClean="0"/>
              <a:t>Utjecaj stalnog brodskog magnetizma na devijaciju nagnutog broda</a:t>
            </a:r>
            <a:r>
              <a:rPr lang="en-US" altLang="x-none" sz="3600" b="1" dirty="0" smtClean="0"/>
              <a:t> </a:t>
            </a:r>
            <a:r>
              <a:rPr lang="hr-HR" altLang="x-none" sz="3600" b="1" dirty="0" smtClean="0"/>
              <a:t>(i = kut nagiba  broda)</a:t>
            </a:r>
            <a:endParaRPr lang="hr-HR" sz="3600" b="1" dirty="0"/>
          </a:p>
        </p:txBody>
      </p:sp>
      <p:pic>
        <p:nvPicPr>
          <p:cNvPr id="4" name="Rezervirano mjesto sadržaja 3" descr="utjecaj stalnog magnetizma na nagnut bro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488832" cy="48230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x-none" sz="3600" b="1" dirty="0" smtClean="0"/>
              <a:t>Utjecaj promjenjivog brodskog magnetizma na devijaciju nagnutog broda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hr-HR" altLang="x-none" sz="2800" dirty="0"/>
              <a:t>Pri nagnutom brodu promjenu devijacije izazivaju parametri </a:t>
            </a:r>
            <a:r>
              <a:rPr lang="hr-HR" altLang="x-none" sz="2800" b="1" dirty="0"/>
              <a:t>e i k mekog željeza</a:t>
            </a:r>
            <a:r>
              <a:rPr lang="hr-HR" altLang="x-none" sz="2800" dirty="0"/>
              <a:t>, i to silama;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800" dirty="0" smtClean="0"/>
              <a:t>	- </a:t>
            </a:r>
            <a:r>
              <a:rPr lang="hr-HR" altLang="x-none" sz="2800" b="1" dirty="0" smtClean="0"/>
              <a:t>parametar </a:t>
            </a:r>
            <a:r>
              <a:rPr lang="hr-HR" altLang="x-none" sz="2800" b="1" dirty="0"/>
              <a:t>e:      i∙e∙Z∙sin 1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x-none" sz="2800" dirty="0" smtClean="0"/>
              <a:t>	- </a:t>
            </a:r>
            <a:r>
              <a:rPr lang="hr-HR" altLang="x-none" sz="2800" b="1" dirty="0"/>
              <a:t>parametar k:   - i∙k∙Z∙sin 1</a:t>
            </a:r>
            <a:endParaRPr lang="hr-HR" sz="2800" b="1" dirty="0"/>
          </a:p>
        </p:txBody>
      </p:sp>
      <p:pic>
        <p:nvPicPr>
          <p:cNvPr id="4" name="Slika 3" descr="utjecaj promjenjivog brodskog magnetizma na nagib bro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84984"/>
            <a:ext cx="799288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x-none" b="1" dirty="0" smtClean="0"/>
              <a:t>Određivanje  pogreške nagiba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x-none" sz="2400" dirty="0" smtClean="0"/>
              <a:t>Za odrediti </a:t>
            </a:r>
            <a:r>
              <a:rPr lang="hr-HR" altLang="x-none" sz="2400" b="1" dirty="0" smtClean="0"/>
              <a:t>koeficijent nagiba Kn </a:t>
            </a:r>
            <a:r>
              <a:rPr lang="hr-HR" altLang="x-none" sz="2400" dirty="0" smtClean="0"/>
              <a:t>dovoljno je odrediti devijaciju magnetskog kompasa u bilo kojem kursu kompasnom za brod bez nagiba i za nagnuti brod (</a:t>
            </a:r>
            <a:r>
              <a:rPr lang="hr-HR" altLang="x-none" sz="2400" b="1" dirty="0" smtClean="0"/>
              <a:t>(</a:t>
            </a:r>
            <a:r>
              <a:rPr lang="el-GR" altLang="x-none" sz="2400" b="1" dirty="0" smtClean="0"/>
              <a:t>δ</a:t>
            </a:r>
            <a:r>
              <a:rPr lang="hr-HR" altLang="x-none" sz="2400" b="1" dirty="0" smtClean="0"/>
              <a:t>=</a:t>
            </a:r>
            <a:r>
              <a:rPr lang="el-GR" altLang="x-none" sz="2400" b="1" dirty="0" smtClean="0"/>
              <a:t>ϑ</a:t>
            </a:r>
            <a:r>
              <a:rPr lang="hr-HR" altLang="x-none" sz="2400" b="1" dirty="0" smtClean="0"/>
              <a:t>)</a:t>
            </a:r>
          </a:p>
          <a:p>
            <a:endParaRPr lang="hr-HR" altLang="x-none" sz="2800" dirty="0" smtClean="0"/>
          </a:p>
          <a:p>
            <a:r>
              <a:rPr lang="hr-HR" altLang="x-none" sz="2400" dirty="0" smtClean="0"/>
              <a:t>Kako je </a:t>
            </a:r>
            <a:r>
              <a:rPr lang="el-GR" altLang="x-none" sz="2400" dirty="0" smtClean="0"/>
              <a:t>δ</a:t>
            </a:r>
            <a:r>
              <a:rPr lang="hr-HR" altLang="x-none" sz="2400" dirty="0" smtClean="0"/>
              <a:t> - </a:t>
            </a:r>
            <a:r>
              <a:rPr lang="el-GR" altLang="x-none" sz="2400" dirty="0" smtClean="0"/>
              <a:t>δ</a:t>
            </a:r>
            <a:r>
              <a:rPr lang="hr-HR" altLang="x-none" sz="2400" dirty="0" smtClean="0"/>
              <a:t>n = i∙Kn˚∙cos Kk   slijedi:</a:t>
            </a:r>
          </a:p>
          <a:p>
            <a:r>
              <a:rPr lang="hr-HR" sz="2400" dirty="0" smtClean="0"/>
              <a:t> Radi jednostavnosti pogodno je ipak uzeti </a:t>
            </a:r>
            <a:r>
              <a:rPr lang="hr-HR" sz="2400" b="1" dirty="0" err="1" smtClean="0"/>
              <a:t>Kk</a:t>
            </a:r>
            <a:r>
              <a:rPr lang="hr-HR" sz="2400" b="1" dirty="0" smtClean="0"/>
              <a:t>=0 ili </a:t>
            </a:r>
            <a:r>
              <a:rPr lang="hr-HR" sz="2400" b="1" dirty="0" err="1" smtClean="0"/>
              <a:t>Kk</a:t>
            </a:r>
            <a:r>
              <a:rPr lang="hr-HR" sz="2400" b="1" dirty="0" smtClean="0"/>
              <a:t>=180</a:t>
            </a:r>
            <a:r>
              <a:rPr lang="hr-HR" sz="2400" dirty="0" smtClean="0"/>
              <a:t>, jer je tada:</a:t>
            </a:r>
            <a:endParaRPr lang="en-US" sz="2000" dirty="0" smtClean="0"/>
          </a:p>
          <a:p>
            <a:pPr>
              <a:buNone/>
            </a:pPr>
            <a:r>
              <a:rPr lang="hr-HR" sz="2400" dirty="0" smtClean="0"/>
              <a:t>                                                                                       </a:t>
            </a:r>
            <a:r>
              <a:rPr lang="hr-HR" sz="2000" b="1" dirty="0" smtClean="0"/>
              <a:t>i- kut nagiba broda </a:t>
            </a:r>
          </a:p>
          <a:p>
            <a:r>
              <a:rPr lang="hr-HR" sz="2400" dirty="0" smtClean="0"/>
              <a:t>Prema gornjem izrazu </a:t>
            </a:r>
            <a:r>
              <a:rPr lang="hr-HR" sz="2400" b="1" dirty="0" smtClean="0"/>
              <a:t>Kn se može definirati kao vrijednost promjene devijacije za 1° kuta nagiba broda</a:t>
            </a:r>
            <a:endParaRPr lang="hr-HR" sz="2400" b="1" dirty="0"/>
          </a:p>
        </p:txBody>
      </p:sp>
      <p:pic>
        <p:nvPicPr>
          <p:cNvPr id="4" name="Slika 3" descr="greška nagi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140968"/>
            <a:ext cx="2448272" cy="705679"/>
          </a:xfrm>
          <a:prstGeom prst="rect">
            <a:avLst/>
          </a:prstGeom>
        </p:spPr>
      </p:pic>
      <p:pic>
        <p:nvPicPr>
          <p:cNvPr id="5" name="Slika 4" descr="greške nagiba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437112"/>
            <a:ext cx="3603277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r-HR" b="1" dirty="0" smtClean="0"/>
              <a:t>Određivanje i kontrola devijacije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hr-HR" sz="2400" dirty="0" smtClean="0"/>
              <a:t>         Kod određivanja </a:t>
            </a:r>
            <a:r>
              <a:rPr lang="hr-HR" sz="2400" b="1" dirty="0" smtClean="0"/>
              <a:t>devijacije </a:t>
            </a:r>
            <a:r>
              <a:rPr lang="hr-HR" sz="2400" dirty="0" smtClean="0"/>
              <a:t>devijacija s</a:t>
            </a:r>
            <a:r>
              <a:rPr lang="hr-HR" sz="2400" b="1" dirty="0" smtClean="0"/>
              <a:t>e određuje za sve </a:t>
            </a:r>
            <a:r>
              <a:rPr lang="hr-HR" sz="2400" b="1" dirty="0" err="1" smtClean="0"/>
              <a:t>kurseve</a:t>
            </a:r>
            <a:r>
              <a:rPr lang="hr-HR" sz="2400" b="1" dirty="0" smtClean="0"/>
              <a:t> (najčešće za 18 </a:t>
            </a:r>
            <a:r>
              <a:rPr lang="hr-HR" sz="2400" b="1" dirty="0" err="1" smtClean="0"/>
              <a:t>kurseva</a:t>
            </a:r>
            <a:r>
              <a:rPr lang="hr-HR" sz="2400" b="1" dirty="0" smtClean="0"/>
              <a:t>), </a:t>
            </a:r>
            <a:r>
              <a:rPr lang="hr-HR" sz="2400" dirty="0" smtClean="0"/>
              <a:t>dok se prilikom </a:t>
            </a:r>
            <a:r>
              <a:rPr lang="hr-HR" sz="2400" b="1" dirty="0" smtClean="0"/>
              <a:t>kontrole devijacije ona određuje samo jedan kurs u kojem brod plovi ili stoji.</a:t>
            </a:r>
          </a:p>
          <a:p>
            <a:pPr marL="514350" indent="-514350">
              <a:buNone/>
            </a:pPr>
            <a:endParaRPr lang="hr-HR" sz="2400" b="1" dirty="0" smtClean="0"/>
          </a:p>
          <a:p>
            <a:pPr marL="514350" indent="-514350">
              <a:buNone/>
            </a:pPr>
            <a:r>
              <a:rPr lang="hr-HR" sz="2400" b="1" dirty="0" smtClean="0"/>
              <a:t>Najčešće metode za kontrolu devijacije magnetskog kompasa :</a:t>
            </a:r>
            <a:endParaRPr lang="hr-HR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2400" i="1" dirty="0" smtClean="0"/>
              <a:t>Pomoću pokrivenog smjera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i="1" dirty="0" smtClean="0"/>
              <a:t>Pomoću poznatog azimuta udaljenog terestričkog objekta</a:t>
            </a:r>
            <a:endParaRPr lang="en-US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hr-HR" altLang="x-none" sz="2400" i="1" dirty="0" smtClean="0"/>
              <a:t>Pomoću nepoznatog azimuta udaljenog terestričkog objekta </a:t>
            </a:r>
          </a:p>
          <a:p>
            <a:pPr marL="514350" indent="-514350">
              <a:buFont typeface="+mj-lt"/>
              <a:buAutoNum type="arabicPeriod"/>
            </a:pPr>
            <a:r>
              <a:rPr lang="hr-HR" altLang="x-none" sz="2400" i="1" dirty="0" smtClean="0"/>
              <a:t>Pomoću poznatog azimuta nebeskog tijela</a:t>
            </a:r>
            <a:endParaRPr lang="en-US" altLang="x-none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hr-HR" altLang="x-none" sz="2400" i="1" dirty="0" smtClean="0"/>
              <a:t>Pomoću nepoznatog azimuta nebeskog tijela</a:t>
            </a:r>
          </a:p>
          <a:p>
            <a:pPr marL="514350" indent="-514350">
              <a:buFont typeface="+mj-lt"/>
              <a:buAutoNum type="arabicPeriod"/>
            </a:pPr>
            <a:r>
              <a:rPr lang="hr-HR" altLang="x-none" sz="2400" i="1" dirty="0" smtClean="0"/>
              <a:t>Pomoću zvrčnog kompasa (ili magnetskog poznate devijacije)</a:t>
            </a:r>
            <a:endParaRPr lang="hr-H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Kontrola devijacije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hr-HR" altLang="x-none" sz="2400" dirty="0" smtClean="0">
                <a:solidFill>
                  <a:srgbClr val="FF0000"/>
                </a:solidFill>
              </a:rPr>
              <a:t>Devijacija kompasa na brodu </a:t>
            </a:r>
            <a:r>
              <a:rPr lang="hr-HR" altLang="x-none" sz="2400" dirty="0" smtClean="0"/>
              <a:t>(magnetskog, žiro,</a:t>
            </a:r>
            <a:r>
              <a:rPr lang="hr-HR" altLang="x-none" sz="2400" dirty="0" err="1" smtClean="0"/>
              <a:t>žiro</a:t>
            </a:r>
            <a:r>
              <a:rPr lang="hr-HR" altLang="x-none" sz="2400" dirty="0" smtClean="0"/>
              <a:t>-magnetskog,… itd.) </a:t>
            </a:r>
            <a:r>
              <a:rPr lang="hr-HR" altLang="x-none" sz="2400" dirty="0" smtClean="0">
                <a:solidFill>
                  <a:srgbClr val="FF0000"/>
                </a:solidFill>
              </a:rPr>
              <a:t>se mora kontrolirati bar jednom u toku straže na mostu i u svakom novom kursu. Pored toga devijacija se kontrolira u sljedećim slučajevima </a:t>
            </a:r>
            <a:r>
              <a:rPr lang="hr-HR" altLang="x-none" sz="2800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hr-HR" altLang="x-none" sz="2400" dirty="0" smtClean="0">
                <a:solidFill>
                  <a:srgbClr val="FF0000"/>
                </a:solidFill>
              </a:rPr>
              <a:t>ako brod dugo leži u istom kursu</a:t>
            </a:r>
          </a:p>
          <a:p>
            <a:pPr lvl="1"/>
            <a:r>
              <a:rPr lang="hr-HR" altLang="x-none" sz="2400" dirty="0" smtClean="0">
                <a:solidFill>
                  <a:srgbClr val="FF0000"/>
                </a:solidFill>
              </a:rPr>
              <a:t>prije ulaska u teško navigacijsko područje</a:t>
            </a:r>
          </a:p>
          <a:p>
            <a:pPr lvl="1"/>
            <a:r>
              <a:rPr lang="hr-HR" altLang="x-none" sz="2400" dirty="0" smtClean="0">
                <a:solidFill>
                  <a:srgbClr val="FF0000"/>
                </a:solidFill>
              </a:rPr>
              <a:t>pri svakom krcanju tereta</a:t>
            </a:r>
            <a:r>
              <a:rPr lang="hr-HR" altLang="x-none" sz="2400" dirty="0" smtClean="0"/>
              <a:t> od </a:t>
            </a:r>
            <a:r>
              <a:rPr lang="hr-HR" altLang="x-none" sz="2400" dirty="0" err="1" smtClean="0"/>
              <a:t>feromagnetskih</a:t>
            </a:r>
            <a:r>
              <a:rPr lang="hr-HR" altLang="x-none" sz="2400" dirty="0" smtClean="0"/>
              <a:t> materijala</a:t>
            </a:r>
          </a:p>
          <a:p>
            <a:pPr lvl="1"/>
            <a:r>
              <a:rPr lang="hr-HR" altLang="x-none" sz="2400" dirty="0" smtClean="0">
                <a:solidFill>
                  <a:srgbClr val="FF0000"/>
                </a:solidFill>
              </a:rPr>
              <a:t>kad god postoji sumnja u vrijednost tabelirane devijacije</a:t>
            </a:r>
          </a:p>
          <a:p>
            <a:r>
              <a:rPr lang="hr-HR" altLang="x-none" sz="2400" dirty="0" smtClean="0"/>
              <a:t>Dobiveni podaci upisuju se u brodski dnevnik i u knjigu kontrole devijacije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>Kontrola devijacije pomoću pokrivenog smjera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hr-HR" sz="2000" dirty="0" smtClean="0"/>
              <a:t>Devijacija se određuje tako da se iz pomorske karte očita </a:t>
            </a:r>
            <a:r>
              <a:rPr lang="hr-HR" sz="2000" b="1" dirty="0" smtClean="0"/>
              <a:t>azimut pravi </a:t>
            </a:r>
            <a:r>
              <a:rPr lang="hr-HR" sz="2000" dirty="0" smtClean="0"/>
              <a:t>objekata koji stoje u pokriću, algebarski se </a:t>
            </a:r>
            <a:r>
              <a:rPr lang="hr-HR" sz="2000" b="1" dirty="0" smtClean="0"/>
              <a:t>oduzme varijacija </a:t>
            </a:r>
            <a:r>
              <a:rPr lang="hr-HR" sz="2000" dirty="0" smtClean="0"/>
              <a:t>i dobije </a:t>
            </a:r>
            <a:r>
              <a:rPr lang="hr-HR" sz="2000" b="1" dirty="0" smtClean="0"/>
              <a:t>azimut magnetski</a:t>
            </a:r>
            <a:r>
              <a:rPr lang="hr-HR" sz="2000" dirty="0" smtClean="0"/>
              <a:t>. Kad se brod nađe u pokriću ta dva objekta izmjeri se </a:t>
            </a:r>
            <a:r>
              <a:rPr lang="hr-HR" sz="2000" b="1" dirty="0" smtClean="0"/>
              <a:t>azimut </a:t>
            </a:r>
            <a:r>
              <a:rPr lang="hr-HR" sz="2000" b="1" dirty="0" err="1" smtClean="0"/>
              <a:t>kompasni</a:t>
            </a:r>
            <a:r>
              <a:rPr lang="hr-HR" sz="2000" dirty="0" smtClean="0"/>
              <a:t>. Devijacija je razlika azimuta magnetskog i </a:t>
            </a:r>
            <a:r>
              <a:rPr lang="hr-HR" sz="2000" dirty="0" err="1" smtClean="0"/>
              <a:t>kompasnog</a:t>
            </a:r>
            <a:r>
              <a:rPr lang="hr-HR" sz="2000" dirty="0" smtClean="0"/>
              <a:t> :     </a:t>
            </a:r>
          </a:p>
          <a:p>
            <a:r>
              <a:rPr lang="hr-HR" sz="2000" b="1" dirty="0" smtClean="0"/>
              <a:t> ω</a:t>
            </a:r>
            <a:r>
              <a:rPr lang="hr-HR" sz="2000" b="1" baseline="-25000" dirty="0" smtClean="0"/>
              <a:t>m  </a:t>
            </a:r>
            <a:r>
              <a:rPr lang="hr-HR" sz="2000" b="1" dirty="0" smtClean="0"/>
              <a:t>=</a:t>
            </a:r>
            <a:r>
              <a:rPr lang="hr-HR" sz="2000" b="1" baseline="-25000" dirty="0" smtClean="0"/>
              <a:t>  </a:t>
            </a:r>
            <a:r>
              <a:rPr lang="hr-HR" sz="2000" b="1" dirty="0" smtClean="0"/>
              <a:t>ω</a:t>
            </a:r>
            <a:r>
              <a:rPr lang="hr-HR" sz="2000" b="1" baseline="-25000" dirty="0" smtClean="0"/>
              <a:t>p </a:t>
            </a:r>
            <a:r>
              <a:rPr lang="hr-HR" sz="2000" b="1" dirty="0" smtClean="0"/>
              <a:t> -  Var  </a:t>
            </a:r>
            <a:r>
              <a:rPr lang="hr-HR" sz="2000" dirty="0" smtClean="0"/>
              <a:t>,  Uk = (Var) + (δ)</a:t>
            </a:r>
          </a:p>
          <a:p>
            <a:r>
              <a:rPr lang="hr-HR" sz="2000" b="1" dirty="0" smtClean="0"/>
              <a:t> δ =  ω</a:t>
            </a:r>
            <a:r>
              <a:rPr lang="hr-HR" sz="2000" b="1" baseline="-25000" dirty="0" smtClean="0"/>
              <a:t>m  </a:t>
            </a:r>
            <a:r>
              <a:rPr lang="hr-HR" sz="2000" b="1" dirty="0" smtClean="0"/>
              <a:t> -   ω</a:t>
            </a:r>
            <a:r>
              <a:rPr lang="hr-HR" sz="2000" b="1" baseline="-25000" dirty="0" smtClean="0"/>
              <a:t>K</a:t>
            </a:r>
            <a:endParaRPr lang="hr-HR" sz="2000" b="1" dirty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pokriveni smj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564904"/>
            <a:ext cx="3672023" cy="3262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x-none" sz="3200" b="1" dirty="0" smtClean="0"/>
              <a:t>Kontrola devijacije kompasa pomoću nebeskih tijela</a:t>
            </a:r>
            <a:r>
              <a:rPr lang="en-US" altLang="x-none" dirty="0" smtClean="0"/>
              <a:t/>
            </a:r>
            <a:br>
              <a:rPr lang="en-US" altLang="x-none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hr-HR" sz="2000" dirty="0" smtClean="0"/>
              <a:t>U ovom slučaju u oceanskoj navigaciji za kontrolu devijacije koriste se nebeska tijela . Obično se za to koristi Sunce , zvijezda Sjevernjača i ostala nebeska tijela. Snimi se </a:t>
            </a:r>
            <a:r>
              <a:rPr lang="hr-HR" sz="2000" dirty="0" err="1" smtClean="0"/>
              <a:t>kompasni</a:t>
            </a:r>
            <a:r>
              <a:rPr lang="hr-HR" sz="2000" dirty="0" smtClean="0"/>
              <a:t> azimut (</a:t>
            </a:r>
            <a:r>
              <a:rPr lang="el-GR" sz="2000" dirty="0" smtClean="0"/>
              <a:t>ω</a:t>
            </a:r>
            <a:r>
              <a:rPr lang="hr-HR" sz="2000" dirty="0" smtClean="0"/>
              <a:t>K)  nebeskog tijela:</a:t>
            </a:r>
          </a:p>
          <a:p>
            <a:r>
              <a:rPr lang="hr-HR" sz="2000" b="1" dirty="0" smtClean="0"/>
              <a:t>Astronomsko određivanje devijacije kompasa :</a:t>
            </a:r>
          </a:p>
          <a:p>
            <a:endParaRPr lang="hr-HR" sz="1800" dirty="0" smtClean="0"/>
          </a:p>
        </p:txBody>
      </p:sp>
      <p:pic>
        <p:nvPicPr>
          <p:cNvPr id="1026" name="Picture 2" descr="C:\Users\Kos\Documents\IMG_0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7344816" cy="3488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Tablica devijacije</a:t>
            </a:r>
            <a:endParaRPr lang="hr-HR" b="1" dirty="0"/>
          </a:p>
        </p:txBody>
      </p:sp>
      <p:pic>
        <p:nvPicPr>
          <p:cNvPr id="4" name="Rezervirano mjesto sadržaja 3" descr="tablica devijacij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6912768" cy="5469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Djelovanje magneta na magnet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hr-HR" sz="2000" dirty="0" err="1" smtClean="0"/>
              <a:t>Coulombov</a:t>
            </a:r>
            <a:r>
              <a:rPr lang="hr-HR" sz="2000" dirty="0" smtClean="0"/>
              <a:t> zakon je  stvarno primjenjiv jedino na silu jednog magneta. U tom slučaju jačine magnetskih polova su jednake  m1=m2=m , pa </a:t>
            </a:r>
            <a:r>
              <a:rPr lang="hr-HR" sz="2000" dirty="0" err="1" smtClean="0"/>
              <a:t>Coulombov</a:t>
            </a:r>
            <a:r>
              <a:rPr lang="hr-HR" sz="2000" dirty="0" smtClean="0"/>
              <a:t> zakon poprima sljedeći oblik :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endParaRPr lang="hr-HR" sz="2000" dirty="0" smtClean="0"/>
          </a:p>
          <a:p>
            <a:r>
              <a:rPr lang="hr-HR" sz="2000" dirty="0" smtClean="0"/>
              <a:t>Ako se promatra djelovanje </a:t>
            </a:r>
            <a:r>
              <a:rPr lang="hr-HR" sz="2000" dirty="0" err="1" smtClean="0"/>
              <a:t>Coulombova</a:t>
            </a:r>
            <a:r>
              <a:rPr lang="hr-HR" sz="2000" dirty="0" smtClean="0"/>
              <a:t> zakona između dva magneta A i B, na silu između dva magnetska pola djeluju i druga dva pola, jer je nemoguće izolirati dva magnetska pola dva magneta.</a:t>
            </a:r>
          </a:p>
          <a:p>
            <a:r>
              <a:rPr lang="hr-HR" sz="2000" dirty="0" smtClean="0"/>
              <a:t>Tako </a:t>
            </a:r>
            <a:r>
              <a:rPr lang="hr-HR" sz="2000" dirty="0" err="1" smtClean="0"/>
              <a:t>Coulombov</a:t>
            </a:r>
            <a:r>
              <a:rPr lang="hr-HR" sz="2000" dirty="0" smtClean="0"/>
              <a:t> zakon ne vrijedi u praktičnim uvjetima nego samo u teorijskoj fikciji postojanja samo dva  izolirana magnetska pola.</a:t>
            </a:r>
          </a:p>
          <a:p>
            <a:r>
              <a:rPr lang="hr-HR" sz="2000" dirty="0" smtClean="0"/>
              <a:t>             </a:t>
            </a:r>
            <a:endParaRPr lang="hr-HR" sz="2000" dirty="0"/>
          </a:p>
        </p:txBody>
      </p:sp>
      <p:pic>
        <p:nvPicPr>
          <p:cNvPr id="2050" name="Picture 2" descr="C:\Users\Kos\Documents\IMG_0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651500" cy="104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Krivulja devijacije</a:t>
            </a:r>
            <a:endParaRPr lang="hr-HR" b="1" dirty="0"/>
          </a:p>
        </p:txBody>
      </p:sp>
      <p:pic>
        <p:nvPicPr>
          <p:cNvPr id="4" name="Rezervirano mjesto sadržaja 3" descr="krivulja devijacij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92304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r-HR" altLang="x-none" b="1" dirty="0" smtClean="0"/>
              <a:t>Kompenzacija magnetskog kompasa</a:t>
            </a:r>
            <a:r>
              <a:rPr lang="en-US" altLang="x-none" sz="4800" b="1" dirty="0" smtClean="0"/>
              <a:t>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hr-HR" altLang="x-none" sz="2400" b="1" i="1" dirty="0" smtClean="0"/>
              <a:t>Kompenzacija podrazumijeva postupke kojima se smanjuje ili poništava utjecaj određenog magnetskog polja broda na magnetsku ružu radi ujednačavanja smjerne sile u svim kursovima, čime se smanjuje ili poništava devijacija</a:t>
            </a:r>
          </a:p>
          <a:p>
            <a:r>
              <a:rPr lang="hr-HR" altLang="x-none" sz="2400" i="1" dirty="0" smtClean="0">
                <a:solidFill>
                  <a:srgbClr val="FF0000"/>
                </a:solidFill>
              </a:rPr>
              <a:t>Svako magnetsko polje se načelno kompenzira magnetskim poljem istog porijekla, istog djelovanja po jačini, ali suprotnog smjera.</a:t>
            </a:r>
            <a:endParaRPr lang="en-US" altLang="x-none" sz="2400" i="1" dirty="0" smtClean="0">
              <a:solidFill>
                <a:srgbClr val="FF0000"/>
              </a:solidFill>
            </a:endParaRPr>
          </a:p>
          <a:p>
            <a:r>
              <a:rPr lang="hr-HR" sz="2400" b="1" i="1" dirty="0" smtClean="0"/>
              <a:t>Kompenzacija nije poništenje magnetskog polja broda nego stvaranje novog magnetskog polja oko broda koje ima djelovanje suprotno onomu što ga ima brodsko magnetsko polje , dakle svakoj sili brodskog stalnog i promjenjivog magnetizma treba suprotstaviti odgovarajuću silu suprotnog djelovanja.</a:t>
            </a:r>
            <a:endParaRPr lang="hr-H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Kompenzacija magnetskog kompasa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Pripreme na brodu u luci  :</a:t>
            </a:r>
          </a:p>
          <a:p>
            <a:r>
              <a:rPr lang="hr-HR" sz="2400" dirty="0" smtClean="0"/>
              <a:t>- sve željezne mase na brodu moraju biti na mjestu i položaju koje uobičajeno zauzimaju tijekom plovidbe broda,</a:t>
            </a:r>
          </a:p>
          <a:p>
            <a:r>
              <a:rPr lang="hr-HR" sz="2400" dirty="0" smtClean="0"/>
              <a:t>- glavni i pomoćni brodski strojevi moraju biti u pogonu , a električni uređaji (radar , ECDIS , žiro kompas , …</a:t>
            </a:r>
            <a:r>
              <a:rPr lang="hr-HR" sz="2400" dirty="0" err="1" smtClean="0"/>
              <a:t>itd</a:t>
            </a:r>
            <a:r>
              <a:rPr lang="hr-HR" sz="2400" dirty="0" smtClean="0"/>
              <a:t>.) moraju biti uključeni, da se ustanovi njihov utjecaj na glavni kormilarski kompas ,</a:t>
            </a:r>
          </a:p>
          <a:p>
            <a:pPr>
              <a:buNone/>
            </a:pPr>
            <a:r>
              <a:rPr lang="hr-HR" sz="2400" dirty="0" smtClean="0"/>
              <a:t>- pregledati kompas i stalak kompasa (pregledati vratašca i ležajeve za magnete korektore ) ,</a:t>
            </a:r>
          </a:p>
          <a:p>
            <a:r>
              <a:rPr lang="hr-HR" sz="2400" dirty="0" smtClean="0"/>
              <a:t>- kompas mora imati dovoljan broj magneta za kompenzaciju , kugle , </a:t>
            </a:r>
            <a:r>
              <a:rPr lang="hr-HR" sz="2400" dirty="0" err="1" smtClean="0"/>
              <a:t>Flindersovu</a:t>
            </a:r>
            <a:r>
              <a:rPr lang="hr-HR" sz="2400" dirty="0" smtClean="0"/>
              <a:t> motku ,</a:t>
            </a:r>
          </a:p>
          <a:p>
            <a:r>
              <a:rPr lang="hr-HR" sz="2400" dirty="0" smtClean="0"/>
              <a:t>- ako se radi o kompasu s tekućinom treba nadoliti smjesu alkohola i destilirane vode , ispitati šiljak kompasa , …</a:t>
            </a:r>
            <a:endParaRPr lang="hr-HR" sz="24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Korektori za kompenzaciju magnetskog kompasa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hr-HR" altLang="x-none" sz="2400" b="1" dirty="0" smtClean="0">
                <a:solidFill>
                  <a:srgbClr val="FF0000"/>
                </a:solidFill>
              </a:rPr>
              <a:t>Uzdužni magneti</a:t>
            </a:r>
            <a:r>
              <a:rPr lang="hr-HR" altLang="x-none" sz="2400" dirty="0" smtClean="0"/>
              <a:t>, kompenziraju </a:t>
            </a:r>
            <a:r>
              <a:rPr lang="hr-HR" altLang="x-none" sz="2400" b="1" dirty="0" smtClean="0"/>
              <a:t>uzdužnu</a:t>
            </a:r>
            <a:r>
              <a:rPr lang="hr-HR" altLang="x-none" sz="2400" dirty="0" smtClean="0"/>
              <a:t> </a:t>
            </a:r>
            <a:r>
              <a:rPr lang="hr-HR" altLang="x-none" sz="2400" b="1" dirty="0" smtClean="0"/>
              <a:t>komponentu P</a:t>
            </a:r>
            <a:r>
              <a:rPr lang="hr-HR" altLang="x-none" sz="2400" dirty="0" smtClean="0"/>
              <a:t> stalnog brodskog magnetizma</a:t>
            </a:r>
          </a:p>
          <a:p>
            <a:r>
              <a:rPr lang="hr-HR" altLang="x-none" sz="2400" b="1" dirty="0" smtClean="0">
                <a:solidFill>
                  <a:srgbClr val="FF0000"/>
                </a:solidFill>
              </a:rPr>
              <a:t>Poprečni magneti</a:t>
            </a:r>
            <a:r>
              <a:rPr lang="hr-HR" altLang="x-none" sz="2400" dirty="0" smtClean="0"/>
              <a:t>, kompenziraju </a:t>
            </a:r>
            <a:r>
              <a:rPr lang="hr-HR" altLang="x-none" sz="2400" b="1" dirty="0" smtClean="0"/>
              <a:t>poprečnu komponentu Q </a:t>
            </a:r>
            <a:r>
              <a:rPr lang="hr-HR" altLang="x-none" sz="2400" dirty="0" smtClean="0"/>
              <a:t>stalnog brodskog magnetizma</a:t>
            </a:r>
          </a:p>
          <a:p>
            <a:r>
              <a:rPr lang="hr-HR" altLang="x-none" sz="2400" b="1" dirty="0" smtClean="0">
                <a:solidFill>
                  <a:srgbClr val="FF0000"/>
                </a:solidFill>
              </a:rPr>
              <a:t>Nagibni korektori</a:t>
            </a:r>
            <a:r>
              <a:rPr lang="hr-HR" altLang="x-none" sz="2400" dirty="0" smtClean="0"/>
              <a:t>, stalni magneti u vertikalnoj osi koji kompenziraju </a:t>
            </a:r>
            <a:r>
              <a:rPr lang="hr-HR" altLang="x-none" sz="2400" b="1" dirty="0" smtClean="0"/>
              <a:t>vertikalnu komponentu R </a:t>
            </a:r>
            <a:r>
              <a:rPr lang="hr-HR" altLang="x-none" sz="2400" dirty="0" smtClean="0"/>
              <a:t>stalnog brodskog magnetizma</a:t>
            </a:r>
          </a:p>
          <a:p>
            <a:r>
              <a:rPr lang="hr-HR" altLang="x-none" sz="2400" b="1" dirty="0" smtClean="0">
                <a:solidFill>
                  <a:srgbClr val="FF0000"/>
                </a:solidFill>
              </a:rPr>
              <a:t>D-korektori</a:t>
            </a:r>
            <a:r>
              <a:rPr lang="hr-HR" altLang="x-none" sz="2400" dirty="0" smtClean="0"/>
              <a:t> (meko željezo), kompenziraju dio promjenjivog brodskog magnetizma </a:t>
            </a:r>
            <a:r>
              <a:rPr lang="hr-HR" altLang="x-none" sz="2400" b="1" dirty="0" smtClean="0"/>
              <a:t>izazvanog parametrima </a:t>
            </a:r>
            <a:r>
              <a:rPr lang="hr-HR" altLang="x-none" sz="2400" b="1" i="1" dirty="0" smtClean="0"/>
              <a:t>a,b,d,e</a:t>
            </a:r>
            <a:r>
              <a:rPr lang="hr-HR" altLang="x-none" sz="2400" b="1" dirty="0" smtClean="0"/>
              <a:t>, te dio nagibne greške izazvane parametrom </a:t>
            </a:r>
            <a:r>
              <a:rPr lang="hr-HR" altLang="x-none" sz="2400" b="1" i="1" dirty="0" smtClean="0"/>
              <a:t>k</a:t>
            </a:r>
          </a:p>
          <a:p>
            <a:r>
              <a:rPr lang="hr-HR" altLang="x-none" sz="2400" b="1" dirty="0" smtClean="0">
                <a:solidFill>
                  <a:srgbClr val="FF0000"/>
                </a:solidFill>
              </a:rPr>
              <a:t>Flindersova motka</a:t>
            </a:r>
            <a:r>
              <a:rPr lang="hr-HR" altLang="x-none" sz="2400" dirty="0" smtClean="0">
                <a:solidFill>
                  <a:srgbClr val="FF0000"/>
                </a:solidFill>
              </a:rPr>
              <a:t> </a:t>
            </a:r>
            <a:r>
              <a:rPr lang="hr-HR" altLang="x-none" sz="2400" dirty="0" smtClean="0"/>
              <a:t>(meko vertikalno željezo), kompenzira dio promjenjivog brodskog magnetizma izazvanog </a:t>
            </a:r>
            <a:r>
              <a:rPr lang="hr-HR" altLang="x-none" sz="2400" b="1" dirty="0" smtClean="0"/>
              <a:t>u vertikalnom nesimetričnom željezu, tj. </a:t>
            </a:r>
            <a:r>
              <a:rPr lang="hr-HR" altLang="x-none" sz="2400" b="1" i="1" dirty="0" smtClean="0"/>
              <a:t>parametrima c, f </a:t>
            </a:r>
            <a:r>
              <a:rPr lang="hr-HR" altLang="x-none" sz="2400" b="1" dirty="0" smtClean="0"/>
              <a:t>, </a:t>
            </a:r>
            <a:r>
              <a:rPr lang="hr-HR" altLang="x-none" sz="2400" b="1" i="1" dirty="0" smtClean="0"/>
              <a:t>k</a:t>
            </a:r>
            <a:endParaRPr lang="hr-H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Metode kompenzacije magnetskog kompasa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800" i="1" dirty="0" smtClean="0"/>
              <a:t>Metoda poznatih koeficijenata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i="1" dirty="0" smtClean="0"/>
              <a:t>Metoda nepoznatih koeficijenata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i="1" dirty="0" smtClean="0"/>
              <a:t>Metoda kompenzacije pomoću deflektora</a:t>
            </a:r>
            <a:endParaRPr lang="hr-HR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Demagnetizacija broda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hr-HR" altLang="x-none" sz="2400" dirty="0" smtClean="0">
                <a:solidFill>
                  <a:srgbClr val="FF0000"/>
                </a:solidFill>
              </a:rPr>
              <a:t>Pod demagnetizacijom broda podrazumijevaju se postupci i metode kojima je cilj smanjenje ili poništavanje magnetskog polja broda</a:t>
            </a:r>
            <a:r>
              <a:rPr lang="hr-HR" altLang="x-none" sz="2400" dirty="0" smtClean="0"/>
              <a:t>. Pod ovim općim pojmom se razlikuje</a:t>
            </a:r>
            <a:r>
              <a:rPr lang="hr-HR" altLang="x-none" sz="2800" dirty="0" smtClean="0"/>
              <a:t>:</a:t>
            </a:r>
          </a:p>
          <a:p>
            <a:pPr lvl="1"/>
            <a:r>
              <a:rPr lang="hr-HR" altLang="x-none" sz="2400" dirty="0" smtClean="0"/>
              <a:t>razmagnetiziranje broda</a:t>
            </a:r>
          </a:p>
          <a:p>
            <a:pPr lvl="1"/>
            <a:r>
              <a:rPr lang="hr-HR" altLang="x-none" sz="2400" dirty="0" smtClean="0"/>
              <a:t>kompenzacija brodskog magnetizma</a:t>
            </a:r>
          </a:p>
          <a:p>
            <a:r>
              <a:rPr lang="hr-HR" altLang="x-none" sz="2400" dirty="0" smtClean="0">
                <a:solidFill>
                  <a:srgbClr val="FF0000"/>
                </a:solidFill>
              </a:rPr>
              <a:t>Razmagnetiziranje</a:t>
            </a:r>
            <a:r>
              <a:rPr lang="hr-HR" altLang="x-none" sz="2400" dirty="0" smtClean="0"/>
              <a:t> broda je kratkotrajno djelovanje jakog vanjskog elektromagnetskog polja na tvrdo brodsko željezo radi smanjenja stalnog brodskog magnetizma</a:t>
            </a:r>
          </a:p>
          <a:p>
            <a:r>
              <a:rPr lang="hr-HR" altLang="x-none" sz="2400" dirty="0" smtClean="0">
                <a:solidFill>
                  <a:srgbClr val="FF0000"/>
                </a:solidFill>
              </a:rPr>
              <a:t>Kompenzacija</a:t>
            </a:r>
            <a:r>
              <a:rPr lang="hr-HR" altLang="x-none" sz="2400" dirty="0" smtClean="0"/>
              <a:t> brodskog magnetizma je postupak kojim se odgovarajućim vanjskim elektromagnetskim poljem smanjuje (kompenzira) magnetsko polje broda (stalno i promjenljivo), a može trajati duže ili kraće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x-none" b="1" dirty="0" smtClean="0"/>
              <a:t>Demagnetizacija stalnog brodskog magnetizma</a:t>
            </a:r>
            <a:r>
              <a:rPr lang="en-US" altLang="x-none" sz="5400" b="1" dirty="0" smtClean="0"/>
              <a:t>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x-none" sz="2800" b="1" dirty="0" smtClean="0"/>
              <a:t>Postupak razmagnetiziranja sastoji se od tri faze</a:t>
            </a:r>
            <a:r>
              <a:rPr lang="hr-HR" altLang="x-none" sz="2800" dirty="0" smtClean="0"/>
              <a:t>:</a:t>
            </a:r>
          </a:p>
          <a:p>
            <a:pPr lvl="1"/>
            <a:r>
              <a:rPr lang="hr-HR" altLang="x-none" sz="2400" dirty="0" smtClean="0">
                <a:solidFill>
                  <a:srgbClr val="FF0000"/>
                </a:solidFill>
              </a:rPr>
              <a:t>Premagnetizacija</a:t>
            </a:r>
            <a:r>
              <a:rPr lang="hr-HR" altLang="x-none" sz="2400" dirty="0" smtClean="0"/>
              <a:t> - kroz kablove se propušta snažan  električni impuls određenog trajanja koji će izazvati premagnetizaciju u tvrdom željezu</a:t>
            </a:r>
          </a:p>
          <a:p>
            <a:pPr lvl="1"/>
            <a:r>
              <a:rPr lang="hr-HR" altLang="x-none" sz="2400" dirty="0" smtClean="0">
                <a:solidFill>
                  <a:srgbClr val="FF0000"/>
                </a:solidFill>
              </a:rPr>
              <a:t>Kompenzacija</a:t>
            </a:r>
            <a:r>
              <a:rPr lang="hr-HR" altLang="x-none" sz="2400" dirty="0" smtClean="0"/>
              <a:t> - nakon impulsa premagnetiziranja kroz kablove se propušta jedan ili više el. impulsa za kompenzaciju, tj. propušta se istosmjerna struja suprotnog smjera jakosti </a:t>
            </a:r>
            <a:r>
              <a:rPr lang="hr-HR" altLang="x-none" sz="2400" b="1" dirty="0" smtClean="0"/>
              <a:t>1/3 od struje premagnetizacije</a:t>
            </a:r>
          </a:p>
          <a:p>
            <a:pPr lvl="1"/>
            <a:r>
              <a:rPr lang="hr-HR" altLang="x-none" sz="2400" dirty="0" smtClean="0">
                <a:solidFill>
                  <a:srgbClr val="FF0000"/>
                </a:solidFill>
              </a:rPr>
              <a:t>Stabilizacija</a:t>
            </a:r>
            <a:r>
              <a:rPr lang="hr-HR" altLang="x-none" sz="2400" dirty="0" smtClean="0"/>
              <a:t> - ovu fazu čine </a:t>
            </a:r>
            <a:r>
              <a:rPr lang="hr-HR" altLang="x-none" sz="2400" b="1" dirty="0" smtClean="0"/>
              <a:t>3 do 6 slabih izmjeničnih el. </a:t>
            </a:r>
            <a:r>
              <a:rPr lang="hr-HR" altLang="x-none" sz="2400" dirty="0" smtClean="0"/>
              <a:t>impulsa koji inducirani magnetizam u tvrdom željezu ustaljuju na vrijednost blisku nuli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x-none" b="1" dirty="0" smtClean="0"/>
              <a:t>Demagnetizacija promjenjivog brodskog magnetizma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hr-HR" altLang="x-none" sz="2800" dirty="0" smtClean="0"/>
              <a:t>Za razliku od demagnetizacije stalnog brodskog magnetizma, </a:t>
            </a:r>
            <a:r>
              <a:rPr lang="hr-HR" altLang="x-none" sz="2800" dirty="0" smtClean="0">
                <a:solidFill>
                  <a:srgbClr val="FF0000"/>
                </a:solidFill>
              </a:rPr>
              <a:t>demagnetizacija promjenljivog brodskog magnetizma je složenija </a:t>
            </a:r>
            <a:r>
              <a:rPr lang="hr-HR" altLang="x-none" sz="2800" i="1" dirty="0" smtClean="0"/>
              <a:t>i može se obaviti samo kompenzacijom promjenljivog brodskog magnetizma </a:t>
            </a:r>
          </a:p>
          <a:p>
            <a:r>
              <a:rPr lang="hr-HR" altLang="x-none" sz="2800" b="1" i="1" dirty="0" smtClean="0"/>
              <a:t>Načelno se uzdužna, poprečna i vertikalna komponenta promjenljivog brodskog magnetizma kompenziraju istim zavojnicama kao i kod stalnog brodskog magnetizma (uređaj za kompenzaciju), ali strujom koja će se mijenjati proporcionalno promjenama inducirajućih sila, ali takvog smjera da je stvoreno elektromagnetsko polje iste jačine i suprotnog smjera u odnosu na promjenljivi brodski magnetizam 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x-none" b="1" dirty="0" smtClean="0"/>
              <a:t>Elektromagnetska devijacija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altLang="x-none" sz="2800" i="1" dirty="0" smtClean="0"/>
              <a:t>Uključeni uređaji za kompenzaciju brodskog magnetizma mijenjaju rezultirajuće magnetsko polje koje djeluje na magnetski kompas</a:t>
            </a:r>
          </a:p>
          <a:p>
            <a:r>
              <a:rPr lang="hr-HR" altLang="x-none" sz="2800" dirty="0" smtClean="0">
                <a:solidFill>
                  <a:srgbClr val="FF0000"/>
                </a:solidFill>
              </a:rPr>
              <a:t>Devijacija magnetskog kompasa nastala djelovanjem brodskog magnetizma i uređaja za kompenzaciju naziva se elektromagnetska devijacija</a:t>
            </a:r>
          </a:p>
          <a:p>
            <a:r>
              <a:rPr lang="hr-HR" altLang="x-none" sz="2800" i="1" dirty="0" smtClean="0"/>
              <a:t>Postojanje elektromagnetske devijacije zahtjeva posebnu kompenzaciju i izradu dodatne tablice devijacije (pored tablica devijacije za brod u normalnom stanju)</a:t>
            </a:r>
            <a:endParaRPr lang="en-US" altLang="x-none" sz="2800" i="1" dirty="0" smtClean="0"/>
          </a:p>
          <a:p>
            <a:pPr>
              <a:buNone/>
            </a:pP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>Jačina magnetskog pola</a:t>
            </a:r>
            <a:endParaRPr lang="hr-H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r>
              <a:rPr lang="hr-HR" sz="2000" dirty="0" smtClean="0"/>
              <a:t>Ako se </a:t>
            </a:r>
            <a:r>
              <a:rPr lang="hr-HR" sz="2000" b="1" dirty="0" smtClean="0"/>
              <a:t>m1 i m2 </a:t>
            </a:r>
            <a:r>
              <a:rPr lang="hr-HR" sz="2000" dirty="0" smtClean="0"/>
              <a:t>izraze kao “jedinične jakosti magnetskog pola” , sila u </a:t>
            </a:r>
            <a:r>
              <a:rPr lang="hr-HR" sz="2000" dirty="0" err="1" smtClean="0"/>
              <a:t>Coulombovu</a:t>
            </a:r>
            <a:r>
              <a:rPr lang="hr-HR" sz="2000" dirty="0" smtClean="0"/>
              <a:t> zakonu treba poprimiti vrijednost jednog N – Newton , </a:t>
            </a:r>
          </a:p>
          <a:p>
            <a:r>
              <a:rPr lang="hr-HR" sz="2000" dirty="0" err="1" smtClean="0"/>
              <a:t>Coulombov</a:t>
            </a:r>
            <a:r>
              <a:rPr lang="hr-HR" sz="2000" dirty="0" smtClean="0"/>
              <a:t> zakon tada glasi </a:t>
            </a:r>
            <a:r>
              <a:rPr lang="hr-HR" sz="2000" b="1" dirty="0" smtClean="0"/>
              <a:t>:    F</a:t>
            </a:r>
            <a:r>
              <a:rPr lang="hr-HR" sz="2000" dirty="0" smtClean="0"/>
              <a:t> =  </a:t>
            </a:r>
          </a:p>
          <a:p>
            <a:r>
              <a:rPr lang="hr-HR" sz="1400" dirty="0" smtClean="0"/>
              <a:t>gdje je :</a:t>
            </a:r>
          </a:p>
          <a:p>
            <a:r>
              <a:rPr lang="hr-HR" sz="1600" dirty="0" smtClean="0"/>
              <a:t> </a:t>
            </a:r>
            <a:r>
              <a:rPr lang="hr-HR" sz="1600" b="1" dirty="0" smtClean="0"/>
              <a:t>F –</a:t>
            </a:r>
            <a:r>
              <a:rPr lang="hr-HR" sz="1600" dirty="0" smtClean="0"/>
              <a:t> privlačna/odbojna sila u </a:t>
            </a:r>
            <a:r>
              <a:rPr lang="hr-HR" sz="1600" dirty="0" err="1" smtClean="0"/>
              <a:t>Newtonim</a:t>
            </a:r>
            <a:r>
              <a:rPr lang="hr-HR" sz="1600" dirty="0" smtClean="0"/>
              <a:t>-a</a:t>
            </a:r>
          </a:p>
          <a:p>
            <a:r>
              <a:rPr lang="hr-HR" sz="1600" dirty="0" smtClean="0"/>
              <a:t>m1 , m2 – jačine polova u jedinicama </a:t>
            </a:r>
            <a:r>
              <a:rPr lang="hr-HR" sz="1600" dirty="0" err="1" smtClean="0"/>
              <a:t>fluks</a:t>
            </a:r>
            <a:r>
              <a:rPr lang="hr-HR" sz="1600" dirty="0" smtClean="0"/>
              <a:t>- a(Weber- Wb))</a:t>
            </a:r>
          </a:p>
          <a:p>
            <a:r>
              <a:rPr lang="hr-HR" sz="1600" dirty="0" smtClean="0"/>
              <a:t>r – udaljenost između  magnetskih polova  , </a:t>
            </a:r>
            <a:r>
              <a:rPr lang="el-GR" sz="1600" dirty="0" smtClean="0"/>
              <a:t>π</a:t>
            </a:r>
            <a:r>
              <a:rPr lang="hr-HR" sz="1600" dirty="0" smtClean="0"/>
              <a:t> = 3,1415927</a:t>
            </a:r>
          </a:p>
          <a:p>
            <a:r>
              <a:rPr lang="el-GR" sz="1600" dirty="0" smtClean="0"/>
              <a:t>μ</a:t>
            </a:r>
            <a:r>
              <a:rPr lang="hr-HR" sz="1600" dirty="0" smtClean="0"/>
              <a:t>  - apsolutni magnetski permeabilitet (N/A na kvadrat)</a:t>
            </a:r>
          </a:p>
          <a:p>
            <a:r>
              <a:rPr lang="hr-HR" sz="1600" dirty="0" smtClean="0"/>
              <a:t>Jačina magnetskog pola je tok (</a:t>
            </a:r>
            <a:r>
              <a:rPr lang="hr-HR" sz="1600" dirty="0" err="1" smtClean="0"/>
              <a:t>fluks</a:t>
            </a:r>
            <a:r>
              <a:rPr lang="hr-HR" sz="1600" dirty="0" smtClean="0"/>
              <a:t>) kojega taj pol emitira.</a:t>
            </a:r>
          </a:p>
          <a:p>
            <a:r>
              <a:rPr lang="hr-HR" sz="1600" dirty="0" smtClean="0"/>
              <a:t>Primjer:  Jedinični magnetski pol jakosti 1 Wb zrači magnetski tok – </a:t>
            </a:r>
            <a:r>
              <a:rPr lang="hr-HR" sz="1600" dirty="0" err="1" smtClean="0"/>
              <a:t>fluks</a:t>
            </a:r>
            <a:r>
              <a:rPr lang="hr-HR" sz="1600" dirty="0" smtClean="0"/>
              <a:t> od 1 Wb.</a:t>
            </a:r>
          </a:p>
          <a:p>
            <a:r>
              <a:rPr lang="hr-HR" sz="1600" dirty="0" smtClean="0"/>
              <a:t>Magnetsko polje (E)  je po definiciji djelovanje </a:t>
            </a:r>
            <a:r>
              <a:rPr lang="hr-HR" sz="1600" dirty="0" err="1" smtClean="0"/>
              <a:t>Coulombove</a:t>
            </a:r>
            <a:r>
              <a:rPr lang="hr-HR" sz="1600" dirty="0" smtClean="0"/>
              <a:t> sile na jedinični magnetski pol :</a:t>
            </a:r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endParaRPr lang="hr-HR" sz="1400" dirty="0" smtClean="0"/>
          </a:p>
          <a:p>
            <a:r>
              <a:rPr lang="hr-HR" sz="1600" dirty="0" smtClean="0"/>
              <a:t>E – magnetsko polje što ga izaziva jedan izolirani pol magneta jačine </a:t>
            </a:r>
            <a:r>
              <a:rPr lang="hr-HR" sz="1600" b="1" dirty="0" smtClean="0"/>
              <a:t>m Wb </a:t>
            </a:r>
            <a:r>
              <a:rPr lang="hr-HR" sz="1600" dirty="0" smtClean="0"/>
              <a:t>, na udaljenosti </a:t>
            </a:r>
            <a:r>
              <a:rPr lang="hr-HR" sz="1600" b="1" dirty="0" smtClean="0"/>
              <a:t>r u metrima </a:t>
            </a:r>
            <a:r>
              <a:rPr lang="hr-HR" sz="1600" dirty="0" smtClean="0"/>
              <a:t>od tog pola . Magnetsko polje je usmjerena veličina </a:t>
            </a:r>
            <a:r>
              <a:rPr lang="hr-HR" sz="1600" b="1" dirty="0" smtClean="0"/>
              <a:t>i uvijek  ide od N pola prema S polu magneta</a:t>
            </a:r>
            <a:endParaRPr lang="hr-HR" sz="1600" b="1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700808"/>
            <a:ext cx="542925" cy="381000"/>
          </a:xfrm>
          <a:prstGeom prst="rect">
            <a:avLst/>
          </a:prstGeom>
          <a:noFill/>
        </p:spPr>
      </p:pic>
      <p:pic>
        <p:nvPicPr>
          <p:cNvPr id="8" name="Picture 4" descr="C:\Users\Kos\Documents\IMG_0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6552728" cy="8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6700</Words>
  <Application>Microsoft Office PowerPoint</Application>
  <PresentationFormat>On-screen Show (4:3)</PresentationFormat>
  <Paragraphs>455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5" baseType="lpstr">
      <vt:lpstr>AngsanaUPC</vt:lpstr>
      <vt:lpstr>Arial</vt:lpstr>
      <vt:lpstr>Calibri</vt:lpstr>
      <vt:lpstr>Engravers MT</vt:lpstr>
      <vt:lpstr>Times New Roman</vt:lpstr>
      <vt:lpstr>Wingdings</vt:lpstr>
      <vt:lpstr>Office tema</vt:lpstr>
      <vt:lpstr>TERESTRIČKA NAVIGACIJA</vt:lpstr>
      <vt:lpstr>Magnet</vt:lpstr>
      <vt:lpstr>Magnet</vt:lpstr>
      <vt:lpstr>Magnet</vt:lpstr>
      <vt:lpstr>Podjela tvari obzirom na magnetsko djelovanje</vt:lpstr>
      <vt:lpstr>Teorija o biti magnetizma </vt:lpstr>
      <vt:lpstr>Djelovanje magneta na magnet</vt:lpstr>
      <vt:lpstr>Djelovanje magneta na magnet</vt:lpstr>
      <vt:lpstr>Jačina magnetskog pola</vt:lpstr>
      <vt:lpstr>Jačina magnetskog pola – definicije veličina</vt:lpstr>
      <vt:lpstr>Magnetsko polje – posebno stanje prostora u kojem se očituje magnetizam</vt:lpstr>
      <vt:lpstr>Magnetski permeabilitet (propustljivost)</vt:lpstr>
      <vt:lpstr>Magnetski susceptibilitet - primljivost</vt:lpstr>
      <vt:lpstr>Zasjenjivanje magnetskog polja</vt:lpstr>
      <vt:lpstr>Zasjenjivanje magnetskog polja</vt:lpstr>
      <vt:lpstr>Lom (refrakcija) magnetskog polja</vt:lpstr>
      <vt:lpstr>Magnetski dipolni moment – a) magnet stoji okomito u odnosu na silnice magnetskog polja</vt:lpstr>
      <vt:lpstr>Magnetski dipolni moment – b) općeniti položaj magneta</vt:lpstr>
      <vt:lpstr>Magnetski dipolni moment – b) općeniti položaj magneta</vt:lpstr>
      <vt:lpstr>Zemaljsko magnetsko polje</vt:lpstr>
      <vt:lpstr>Zemaljsko magnetsko polje</vt:lpstr>
      <vt:lpstr>Zemaljsko magnetsko polje</vt:lpstr>
      <vt:lpstr>Zemaljsko magnetsko polje</vt:lpstr>
      <vt:lpstr>Magnetska varijacija ili magnetska deklinacija</vt:lpstr>
      <vt:lpstr>Izogone – Var=const.</vt:lpstr>
      <vt:lpstr>Primjer izračuna varijacije</vt:lpstr>
      <vt:lpstr>Promjena magnetske varijacije</vt:lpstr>
      <vt:lpstr>PERIODIČNE PROMJENE VARIJACIJE</vt:lpstr>
      <vt:lpstr>PERIODIČNE PROMJENE VARIJACIJE</vt:lpstr>
      <vt:lpstr>Neperiodične promjene varijacije</vt:lpstr>
      <vt:lpstr>Promjena magnetske varijacije</vt:lpstr>
      <vt:lpstr>Promjena magnetske varijacije</vt:lpstr>
      <vt:lpstr>Magnetska inklinacija</vt:lpstr>
      <vt:lpstr>Magnetska inklinacija</vt:lpstr>
      <vt:lpstr>Magnetska inklinacija – izokline (i=const.)</vt:lpstr>
      <vt:lpstr>Sila totalnog intenziteta Zemaljskog magnetskog polja (T)</vt:lpstr>
      <vt:lpstr>Sila totalnog intenziteta Zemaljskog magnetskog polja (T)</vt:lpstr>
      <vt:lpstr>Sila totalnog intenziteta Zemaljskog magnetskog polja (T)</vt:lpstr>
      <vt:lpstr>Geomagnetske  karte</vt:lpstr>
      <vt:lpstr>Određivanje geomagnetskih elemenata</vt:lpstr>
      <vt:lpstr>Devijacija (δ)</vt:lpstr>
      <vt:lpstr>Brodski magnetizam</vt:lpstr>
      <vt:lpstr>Brodski magnetizam</vt:lpstr>
      <vt:lpstr>Brodski magnetizam, sile T,H,V</vt:lpstr>
      <vt:lpstr>Podjela brodskog magnetizma</vt:lpstr>
      <vt:lpstr>Stalni brodski magnetizam</vt:lpstr>
      <vt:lpstr>Promjenjivi brodski magnetizam</vt:lpstr>
      <vt:lpstr>Magnetsko polje broda</vt:lpstr>
      <vt:lpstr>Metode uklanjanja utjecaja brodskog magnetskog polja</vt:lpstr>
      <vt:lpstr>Metode kompenzacije</vt:lpstr>
      <vt:lpstr>Devijacija magnetskog kompasa</vt:lpstr>
      <vt:lpstr>Devijacija magnetskog kompasa δ=ϑ  ( H’, D)</vt:lpstr>
      <vt:lpstr>Utvrđivanje i kontrola devijacije</vt:lpstr>
      <vt:lpstr>Važnije vrste devijacija </vt:lpstr>
      <vt:lpstr>Polukružna devijacija</vt:lpstr>
      <vt:lpstr>Pravilna kvadrantalna devijacija </vt:lpstr>
      <vt:lpstr>Nepravilna kvadrantalna devijacija </vt:lpstr>
      <vt:lpstr>Određene vrste devijacije</vt:lpstr>
      <vt:lpstr>Približna formula devijacije</vt:lpstr>
      <vt:lpstr>Približna formula devijacije</vt:lpstr>
      <vt:lpstr>Približna formula devijacije</vt:lpstr>
      <vt:lpstr>Približna formula devijacije</vt:lpstr>
      <vt:lpstr>Izračun koeficijenata devijacije </vt:lpstr>
      <vt:lpstr>Izračun koeficijenata devijacije (δ=ϑ)</vt:lpstr>
      <vt:lpstr>Izračun koeficijenata devijacije(δ=ϑ)</vt:lpstr>
      <vt:lpstr>Izmjene koeficijenata devijacije</vt:lpstr>
      <vt:lpstr>Devijacija na nagnutom brodu</vt:lpstr>
      <vt:lpstr>Devijacija na nagnutom brodu</vt:lpstr>
      <vt:lpstr>Devijacija na nagnutom brodu</vt:lpstr>
      <vt:lpstr>Devijacija na nagnutom brodu</vt:lpstr>
      <vt:lpstr>Utjecaj stalnog brodskog magnetizma na devijaciju nagnutog broda </vt:lpstr>
      <vt:lpstr>Utjecaj stalnog brodskog magnetizma na devijaciju nagnutog broda (i = kut nagiba  broda)</vt:lpstr>
      <vt:lpstr>Utjecaj promjenjivog brodskog magnetizma na devijaciju nagnutog broda</vt:lpstr>
      <vt:lpstr>Određivanje  pogreške nagiba</vt:lpstr>
      <vt:lpstr>Određivanje i kontrola devijacije</vt:lpstr>
      <vt:lpstr>Kontrola devijacije</vt:lpstr>
      <vt:lpstr>Kontrola devijacije pomoću pokrivenog smjera</vt:lpstr>
      <vt:lpstr>Kontrola devijacije kompasa pomoću nebeskih tijela </vt:lpstr>
      <vt:lpstr>Tablica devijacije</vt:lpstr>
      <vt:lpstr>Krivulja devijacije</vt:lpstr>
      <vt:lpstr>Kompenzacija magnetskog kompasa </vt:lpstr>
      <vt:lpstr>Kompenzacija magnetskog kompasa</vt:lpstr>
      <vt:lpstr>Korektori za kompenzaciju magnetskog kompasa</vt:lpstr>
      <vt:lpstr>Metode kompenzacije magnetskog kompasa</vt:lpstr>
      <vt:lpstr>Demagnetizacija broda</vt:lpstr>
      <vt:lpstr>Demagnetizacija stalnog brodskog magnetizma </vt:lpstr>
      <vt:lpstr>Demagnetizacija promjenjivog brodskog magnetizma</vt:lpstr>
      <vt:lpstr>Elektromagnetska devijacija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TERESTRIČKA NAVIGACIJA</dc:title>
  <dc:creator>Antoni</dc:creator>
  <cp:lastModifiedBy>Serđo Kos</cp:lastModifiedBy>
  <cp:revision>190</cp:revision>
  <dcterms:created xsi:type="dcterms:W3CDTF">2014-10-13T16:00:24Z</dcterms:created>
  <dcterms:modified xsi:type="dcterms:W3CDTF">2020-10-19T09:12:59Z</dcterms:modified>
</cp:coreProperties>
</file>