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  <p:sldId id="297" r:id="rId39"/>
    <p:sldId id="299" r:id="rId40"/>
    <p:sldId id="300" r:id="rId41"/>
    <p:sldId id="301" r:id="rId42"/>
    <p:sldId id="295" r:id="rId43"/>
    <p:sldId id="304" r:id="rId44"/>
    <p:sldId id="305" r:id="rId45"/>
    <p:sldId id="306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59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57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1" r:id="rId90"/>
    <p:sldId id="358" r:id="rId91"/>
    <p:sldId id="353" r:id="rId92"/>
    <p:sldId id="354" r:id="rId93"/>
    <p:sldId id="355" r:id="rId94"/>
    <p:sldId id="356" r:id="rId95"/>
    <p:sldId id="361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12922-FE95-4F0B-92F1-84A2C3CC52BD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D57C4-9DAA-494C-856A-41A4DA54EDE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C536AF-015D-4BF7-944F-9164CBDAA944}" type="datetimeFigureOut">
              <a:rPr lang="sr-Latn-CS" smtClean="0"/>
              <a:pPr/>
              <a:t>27.9.2017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689E1C-D5B1-4F16-9D03-88F6439FA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0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3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00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3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5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83.jpe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1670" y="71435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hr-HR" sz="4000" i="1" dirty="0" smtClean="0"/>
              <a:t>3.TEORIJSKE OSNOVE BRODSKOG MAGNETIZMA</a:t>
            </a:r>
            <a:endParaRPr lang="hr-HR" sz="4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hr-HR" b="1" dirty="0" smtClean="0"/>
              <a:t>DEVIJACIJA (</a:t>
            </a:r>
            <a:r>
              <a:rPr lang="el-GR" b="1" dirty="0" smtClean="0"/>
              <a:t>δ</a:t>
            </a:r>
            <a:r>
              <a:rPr lang="hr-HR" b="1" dirty="0" smtClean="0"/>
              <a:t>) - kut između magnetskog meridijana na mjestu gdje se nalazi kompas na brodu i magnetske igle, odnosno kompasnog meridijana u datom momentu i položaju broda.</a:t>
            </a:r>
          </a:p>
          <a:p>
            <a:endParaRPr lang="hr-HR" dirty="0" smtClean="0"/>
          </a:p>
          <a:p>
            <a:r>
              <a:rPr lang="hr-HR" b="1" dirty="0" smtClean="0"/>
              <a:t>Kompasni meridijan je presjek površine Zemlje vertikalnom ravninom koja prolazi kroz uzdužnu os magnetske igle kompasa na brodu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b="1" dirty="0" smtClean="0"/>
              <a:t>Devijacija se mjeri u pozitivnom smislu od 0º do 180º i negativnom od 0º do 180º s odgovarajućim predznakom. </a:t>
            </a:r>
            <a:endParaRPr lang="hr-HR" b="1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r>
              <a:rPr lang="hr-HR" sz="2000" dirty="0" smtClean="0"/>
              <a:t>           </a:t>
            </a:r>
            <a:r>
              <a:rPr lang="hr-HR" sz="2000" b="1" dirty="0" smtClean="0"/>
              <a:t>Magnetski  moment     povratka</a:t>
            </a:r>
            <a:endParaRPr lang="hr-HR" sz="2000" dirty="0" smtClean="0"/>
          </a:p>
          <a:p>
            <a:r>
              <a:rPr lang="hr-HR" sz="2000" dirty="0" smtClean="0"/>
              <a:t>Za silu F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 je     M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=F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·L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=mH·     sin</a:t>
            </a:r>
            <a:r>
              <a:rPr lang="el-GR" sz="2000" dirty="0" smtClean="0"/>
              <a:t>β</a:t>
            </a:r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Ukupni moment sprega sila F</a:t>
            </a:r>
            <a:r>
              <a:rPr lang="hr-HR" sz="2000" baseline="-25000" dirty="0" smtClean="0"/>
              <a:t>1</a:t>
            </a:r>
            <a:r>
              <a:rPr lang="hr-HR" sz="2000" dirty="0" smtClean="0"/>
              <a:t>+F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 je:</a:t>
            </a:r>
          </a:p>
          <a:p>
            <a:pPr>
              <a:buNone/>
            </a:pPr>
            <a:r>
              <a:rPr lang="hr-HR" sz="2000" dirty="0" smtClean="0"/>
              <a:t>       </a:t>
            </a:r>
          </a:p>
          <a:p>
            <a:pPr>
              <a:buNone/>
            </a:pPr>
            <a:r>
              <a:rPr lang="hr-HR" sz="2000" dirty="0" smtClean="0"/>
              <a:t>            M=M</a:t>
            </a:r>
            <a:r>
              <a:rPr lang="hr-HR" sz="2000" baseline="-25000" dirty="0" smtClean="0"/>
              <a:t>1</a:t>
            </a:r>
            <a:r>
              <a:rPr lang="hr-HR" sz="2000" dirty="0" smtClean="0"/>
              <a:t>+M</a:t>
            </a:r>
            <a:r>
              <a:rPr lang="hr-HR" sz="2000" baseline="-25000" dirty="0" smtClean="0"/>
              <a:t>2</a:t>
            </a:r>
            <a:r>
              <a:rPr lang="hr-HR" sz="2000" dirty="0" smtClean="0"/>
              <a:t>= mH    sin</a:t>
            </a:r>
            <a:r>
              <a:rPr lang="el-GR" sz="2000" dirty="0" smtClean="0"/>
              <a:t>β</a:t>
            </a:r>
            <a:r>
              <a:rPr lang="hr-HR" sz="2000" dirty="0" smtClean="0"/>
              <a:t> + mH    sin</a:t>
            </a:r>
            <a:r>
              <a:rPr lang="el-GR" sz="2000" dirty="0" smtClean="0"/>
              <a:t>β</a:t>
            </a: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                            M = mHL sin</a:t>
            </a:r>
            <a:r>
              <a:rPr lang="el-GR" sz="2000" dirty="0" smtClean="0"/>
              <a:t>β</a:t>
            </a:r>
            <a:endParaRPr lang="hr-HR" sz="20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76672"/>
            <a:ext cx="142875" cy="609600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060848"/>
            <a:ext cx="142875" cy="6096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060848"/>
            <a:ext cx="142875" cy="6096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56991"/>
            <a:ext cx="4396591" cy="29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864439"/>
          </a:xfrm>
        </p:spPr>
        <p:txBody>
          <a:bodyPr/>
          <a:lstStyle/>
          <a:p>
            <a:pPr algn="just"/>
            <a:r>
              <a:rPr lang="hr-HR" dirty="0" smtClean="0"/>
              <a:t>             </a:t>
            </a:r>
            <a:r>
              <a:rPr lang="hr-HR" b="1" dirty="0" smtClean="0"/>
              <a:t>Magnetski  moment  povratka</a:t>
            </a:r>
            <a:endParaRPr lang="hr-HR" dirty="0" smtClean="0"/>
          </a:p>
          <a:p>
            <a:pPr algn="just"/>
            <a:r>
              <a:rPr lang="hr-HR" dirty="0" smtClean="0"/>
              <a:t>Kako je horizontalna komponenta H</a:t>
            </a:r>
            <a:r>
              <a:rPr lang="hr-HR" baseline="-25000" dirty="0" smtClean="0"/>
              <a:t>1</a:t>
            </a:r>
            <a:r>
              <a:rPr lang="hr-HR" dirty="0" smtClean="0"/>
              <a:t> na brodu, zbog djelovanja brodskog </a:t>
            </a:r>
            <a:r>
              <a:rPr lang="hr-HR" dirty="0" err="1" smtClean="0"/>
              <a:t>magnetizma</a:t>
            </a:r>
            <a:r>
              <a:rPr lang="hr-HR" dirty="0" smtClean="0"/>
              <a:t>, drugačija od H, to će na brodu biti: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</a:t>
            </a:r>
            <a:r>
              <a:rPr lang="hr-HR" b="1" dirty="0" smtClean="0"/>
              <a:t>M= </a:t>
            </a:r>
            <a:r>
              <a:rPr lang="hr-HR" b="1" dirty="0" err="1" smtClean="0"/>
              <a:t>m</a:t>
            </a:r>
            <a:r>
              <a:rPr lang="hr-HR" b="1" dirty="0" smtClean="0"/>
              <a:t> H</a:t>
            </a:r>
            <a:r>
              <a:rPr lang="hr-HR" b="1" baseline="-25000" dirty="0" smtClean="0"/>
              <a:t>1</a:t>
            </a:r>
            <a:r>
              <a:rPr lang="hr-HR" b="1" dirty="0" smtClean="0"/>
              <a:t>·L· sin</a:t>
            </a:r>
            <a:r>
              <a:rPr lang="el-GR" b="1" dirty="0" smtClean="0"/>
              <a:t>β</a:t>
            </a:r>
            <a:endParaRPr lang="hr-HR" b="1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odnosno, kako je </a:t>
            </a:r>
            <a:r>
              <a:rPr lang="el-GR" b="1" dirty="0" smtClean="0"/>
              <a:t>λ</a:t>
            </a:r>
            <a:r>
              <a:rPr lang="hr-HR" b="1" dirty="0" smtClean="0"/>
              <a:t>=        </a:t>
            </a:r>
            <a:r>
              <a:rPr lang="hr-HR" dirty="0" smtClean="0"/>
              <a:t>→</a:t>
            </a:r>
            <a:r>
              <a:rPr lang="hr-HR" b="1" dirty="0" smtClean="0"/>
              <a:t>H</a:t>
            </a:r>
            <a:r>
              <a:rPr lang="hr-HR" b="1" baseline="-25000" dirty="0" smtClean="0"/>
              <a:t>1</a:t>
            </a:r>
            <a:r>
              <a:rPr lang="hr-HR" b="1" dirty="0" smtClean="0"/>
              <a:t>=H·</a:t>
            </a:r>
            <a:r>
              <a:rPr lang="el-GR" b="1" dirty="0" smtClean="0"/>
              <a:t>λ</a:t>
            </a:r>
            <a:r>
              <a:rPr lang="hr-HR" dirty="0" smtClean="0"/>
              <a:t>  ,    to jednadžba za </a:t>
            </a:r>
          </a:p>
          <a:p>
            <a:pPr>
              <a:buNone/>
            </a:pPr>
            <a:r>
              <a:rPr lang="hr-HR" dirty="0" smtClean="0"/>
              <a:t>   magnetski dipolni moment povratka igala ruže kompasa glasi 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</a:t>
            </a:r>
            <a:r>
              <a:rPr lang="hr-HR" b="1" dirty="0" smtClean="0"/>
              <a:t>M= </a:t>
            </a:r>
            <a:r>
              <a:rPr lang="hr-HR" b="1" dirty="0" err="1" smtClean="0"/>
              <a:t>m</a:t>
            </a:r>
            <a:r>
              <a:rPr lang="hr-HR" b="1" dirty="0" smtClean="0"/>
              <a:t> H </a:t>
            </a:r>
            <a:r>
              <a:rPr lang="el-GR" b="1" dirty="0" smtClean="0"/>
              <a:t>λ</a:t>
            </a:r>
            <a:r>
              <a:rPr lang="hr-HR" b="1" dirty="0" smtClean="0"/>
              <a:t> L sin</a:t>
            </a:r>
            <a:r>
              <a:rPr lang="el-GR" b="1" dirty="0" smtClean="0"/>
              <a:t>β</a:t>
            </a:r>
            <a:r>
              <a:rPr lang="hr-HR" b="1" dirty="0" smtClean="0"/>
              <a:t> 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996952"/>
            <a:ext cx="314325" cy="61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            </a:t>
            </a:r>
            <a:r>
              <a:rPr lang="hr-HR" b="1" dirty="0" smtClean="0"/>
              <a:t>   Magnetski  moment  povratka</a:t>
            </a:r>
            <a:endParaRPr lang="hr-HR" dirty="0" smtClean="0"/>
          </a:p>
          <a:p>
            <a:pPr algn="just"/>
            <a:r>
              <a:rPr lang="hr-HR" dirty="0" smtClean="0"/>
              <a:t>Kako je pri malim otklonima </a:t>
            </a:r>
            <a:r>
              <a:rPr lang="hr-HR" b="1" dirty="0" smtClean="0"/>
              <a:t>kuta </a:t>
            </a:r>
            <a:r>
              <a:rPr lang="el-GR" b="1" dirty="0" smtClean="0"/>
              <a:t>β~</a:t>
            </a:r>
            <a:r>
              <a:rPr lang="hr-HR" b="1" dirty="0" smtClean="0"/>
              <a:t>0 </a:t>
            </a:r>
            <a:r>
              <a:rPr lang="hr-HR" dirty="0" smtClean="0"/>
              <a:t>i </a:t>
            </a:r>
            <a:r>
              <a:rPr lang="hr-HR" b="1" dirty="0" smtClean="0"/>
              <a:t>M~0</a:t>
            </a:r>
            <a:r>
              <a:rPr lang="hr-HR" dirty="0" smtClean="0"/>
              <a:t> jer je </a:t>
            </a:r>
            <a:r>
              <a:rPr lang="hr-HR" b="1" dirty="0" smtClean="0"/>
              <a:t>sin360º=0</a:t>
            </a:r>
            <a:r>
              <a:rPr lang="hr-HR" dirty="0" smtClean="0"/>
              <a:t>, a trenje na šiljku je uvijek konstantno, to trenje pri malim kutovima otklona igle iz meridijana prevagne nad momentom pa se ruža ne vraća u meridijan. </a:t>
            </a:r>
          </a:p>
          <a:p>
            <a:pPr algn="just"/>
            <a:endParaRPr lang="hr-HR" dirty="0" smtClean="0"/>
          </a:p>
          <a:p>
            <a:pPr algn="just"/>
            <a:r>
              <a:rPr lang="hr-HR" b="1" dirty="0" smtClean="0"/>
              <a:t>Zbog toga je ruža neupotrebljiva ako je trenje jednako momentu za kut otklona </a:t>
            </a:r>
            <a:r>
              <a:rPr lang="el-GR" b="1" dirty="0" smtClean="0"/>
              <a:t>β</a:t>
            </a:r>
            <a:r>
              <a:rPr lang="hr-HR" b="1" dirty="0" smtClean="0"/>
              <a:t>=0.3º, što znači da za kut otklona </a:t>
            </a:r>
            <a:r>
              <a:rPr lang="el-GR" b="1" dirty="0" smtClean="0"/>
              <a:t>β</a:t>
            </a:r>
            <a:r>
              <a:rPr lang="hr-HR" b="1" dirty="0" smtClean="0"/>
              <a:t>=0.3º magnetski moment povratka igala ruže kompasa mora biti veći od trenja da se ruža vrati u meridijan.</a:t>
            </a:r>
            <a:endParaRPr lang="hr-HR" b="1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- je svojstvo ruže da se protivi osciliranju bilo kojeg porijekla, odnosno svojstvo da se, ako je već izbačena iz meridijana, ruža što prije vrati u meridijan uz što je moguće manji broj njihaja , odnosno oscilacija.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Uzroci koji mogu izazvati osciliranje ruže mogu biti:</a:t>
            </a:r>
          </a:p>
          <a:p>
            <a:pPr algn="just">
              <a:buNone/>
            </a:pPr>
            <a:r>
              <a:rPr lang="hr-HR" dirty="0" smtClean="0"/>
              <a:t>   </a:t>
            </a:r>
            <a:r>
              <a:rPr lang="hr-HR" b="1" dirty="0" smtClean="0"/>
              <a:t>- mehanički   </a:t>
            </a:r>
          </a:p>
          <a:p>
            <a:pPr algn="just">
              <a:buNone/>
            </a:pPr>
            <a:r>
              <a:rPr lang="hr-HR" b="1" dirty="0" smtClean="0"/>
              <a:t>   - magnetski</a:t>
            </a:r>
            <a:endParaRPr lang="hr-H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</a:t>
            </a:r>
            <a:r>
              <a:rPr lang="hr-HR" b="1" dirty="0" smtClean="0"/>
              <a:t>MIRNOĆA  RUŽE KOMPASA</a:t>
            </a:r>
            <a:endParaRPr lang="hr-HR" b="1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               </a:t>
            </a:r>
            <a:r>
              <a:rPr lang="hr-HR" b="1" dirty="0" smtClean="0"/>
              <a:t>MIRNOĆA  RUŽE KOMPASA</a:t>
            </a:r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r>
              <a:rPr lang="hr-HR" b="1" dirty="0" smtClean="0"/>
              <a:t>Mehanički uzroci osciliranja ruže su</a:t>
            </a:r>
            <a:r>
              <a:rPr lang="hr-HR" dirty="0" smtClean="0"/>
              <a:t>: udaranje valova o bok broda, vibracije stroja, posrtanje i valjanje broda, trzaj kod gađanja topovima na ratnim brodovima,… itd.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Ovim vrstama oscilacija, ruža se </a:t>
            </a:r>
            <a:r>
              <a:rPr lang="hr-HR" b="1" dirty="0" smtClean="0"/>
              <a:t>suprotstavlja  kardanskim ovjesom kotla, elastičnim vezama s kotlom i  velikom periodom njihaja ruže .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/>
          </a:bodyPr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                  </a:t>
            </a:r>
            <a:r>
              <a:rPr lang="hr-HR" b="1" dirty="0" smtClean="0"/>
              <a:t>MIRNOĆA  RUŽE KOMPASA</a:t>
            </a:r>
            <a:endParaRPr lang="hr-HR" dirty="0" smtClean="0"/>
          </a:p>
          <a:p>
            <a:pPr algn="just"/>
            <a:r>
              <a:rPr lang="hr-HR" sz="1800" dirty="0" smtClean="0"/>
              <a:t>Magnetski uzroci oscilacija ruže najčešće se javljaju uslijed toga što nije dovoljno </a:t>
            </a:r>
            <a:r>
              <a:rPr lang="hr-HR" sz="1800" b="1" dirty="0" smtClean="0"/>
              <a:t>dobro kompenzirana R komponenta stalnog brodskog magnetizma pa se ispod kompasa nalazi jedan od polova stalnog brodskog magnetizma (npr. S pol).</a:t>
            </a:r>
            <a:endParaRPr lang="hr-HR" sz="1800" dirty="0" smtClean="0"/>
          </a:p>
          <a:p>
            <a:pPr algn="just"/>
            <a:r>
              <a:rPr lang="hr-HR" sz="1800" dirty="0" smtClean="0"/>
              <a:t>Kad se brod nagne desno, ruža kompasa ostane horizontalno, S pol koji je sada lijevo od ruže izazvat će jaku negativnu devijaciju. Kod nagiba ulijevo izazvat će jaku pozitivnu devijaciju i ako se poklopi perioda broda i ruže, kompas postaje neupotrebljiv jer se ruža počinje okretati, </a:t>
            </a:r>
            <a:r>
              <a:rPr lang="hr-HR" sz="1800" dirty="0" err="1" smtClean="0"/>
              <a:t>tj</a:t>
            </a:r>
            <a:r>
              <a:rPr lang="hr-HR" sz="1800" dirty="0" smtClean="0"/>
              <a:t>. oscilirati .</a:t>
            </a:r>
            <a:endParaRPr lang="hr-HR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5328592" cy="272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57916"/>
          </a:xfrm>
        </p:spPr>
        <p:txBody>
          <a:bodyPr>
            <a:normAutofit/>
          </a:bodyPr>
          <a:lstStyle/>
          <a:p>
            <a:pPr algn="just"/>
            <a:endParaRPr lang="hr-HR" sz="2000" dirty="0" smtClean="0"/>
          </a:p>
          <a:p>
            <a:pPr algn="just"/>
            <a:r>
              <a:rPr lang="hr-HR" sz="2000" dirty="0" smtClean="0"/>
              <a:t>                   </a:t>
            </a:r>
            <a:r>
              <a:rPr lang="hr-HR" sz="2000" b="1" dirty="0" smtClean="0"/>
              <a:t>MIRNOĆA  RUŽE KOMPASA</a:t>
            </a:r>
            <a:endParaRPr lang="hr-HR" sz="2000" dirty="0" smtClean="0"/>
          </a:p>
          <a:p>
            <a:pPr algn="just"/>
            <a:endParaRPr lang="hr-HR" sz="2000" dirty="0" smtClean="0"/>
          </a:p>
          <a:p>
            <a:pPr algn="just"/>
            <a:r>
              <a:rPr lang="hr-HR" sz="2000" dirty="0" smtClean="0"/>
              <a:t>Na period valjanja broda teško se može utjecati, jedino je to moguće podešavanjem metacentarske visine. No, perioda njihaja ruže može se dobro regulirati. </a:t>
            </a:r>
          </a:p>
          <a:p>
            <a:endParaRPr lang="hr-HR" sz="2000" dirty="0" smtClean="0"/>
          </a:p>
          <a:p>
            <a:r>
              <a:rPr lang="hr-HR" sz="2000" dirty="0" smtClean="0"/>
              <a:t>Perioda njihaja ruže je:                       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I = mehanički moment inercije</a:t>
            </a:r>
          </a:p>
          <a:p>
            <a:pPr>
              <a:buNone/>
            </a:pPr>
            <a:r>
              <a:rPr lang="hr-HR" sz="2000" dirty="0" smtClean="0"/>
              <a:t>   M = magnetski moment povratka ruže kompasa</a:t>
            </a:r>
          </a:p>
          <a:p>
            <a:pPr>
              <a:buNone/>
            </a:pPr>
            <a:r>
              <a:rPr lang="hr-HR" sz="2000" dirty="0" smtClean="0"/>
              <a:t>   H = horizontalna komponenta zemaljskog magnetizma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</a:t>
            </a:r>
            <a:endParaRPr lang="hr-HR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348880"/>
            <a:ext cx="1685925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               </a:t>
            </a:r>
            <a:r>
              <a:rPr lang="hr-HR" b="1" dirty="0" smtClean="0"/>
              <a:t>MIRNOĆA  RUŽE  KOMPASA </a:t>
            </a:r>
            <a:endParaRPr lang="hr-HR" dirty="0" smtClean="0"/>
          </a:p>
          <a:p>
            <a:pPr algn="just"/>
            <a:r>
              <a:rPr lang="hr-HR" sz="2000" dirty="0" smtClean="0"/>
              <a:t>Da bi se povećala perioda njihaja </a:t>
            </a:r>
            <a:r>
              <a:rPr lang="hr-HR" sz="2000" b="1" dirty="0" smtClean="0"/>
              <a:t>T </a:t>
            </a:r>
            <a:r>
              <a:rPr lang="hr-HR" sz="2000" dirty="0" smtClean="0"/>
              <a:t>potrebno je povećati </a:t>
            </a:r>
            <a:r>
              <a:rPr lang="hr-HR" sz="2000" b="1" dirty="0" smtClean="0"/>
              <a:t>I, H</a:t>
            </a:r>
            <a:r>
              <a:rPr lang="hr-HR" sz="2000" dirty="0" smtClean="0"/>
              <a:t> je konstantan, a </a:t>
            </a:r>
            <a:r>
              <a:rPr lang="hr-HR" sz="2000" b="1" dirty="0" smtClean="0"/>
              <a:t>M </a:t>
            </a:r>
            <a:r>
              <a:rPr lang="hr-HR" sz="2000" dirty="0" smtClean="0"/>
              <a:t>ne bi imalo smisla smanjivati jer bi ruža postala previše neosjetljiva. </a:t>
            </a:r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/>
            <a:r>
              <a:rPr lang="hr-HR" sz="2000" dirty="0" smtClean="0"/>
              <a:t>Da </a:t>
            </a:r>
            <a:r>
              <a:rPr lang="hr-HR" sz="2000" b="1" dirty="0" smtClean="0"/>
              <a:t>I </a:t>
            </a:r>
            <a:r>
              <a:rPr lang="hr-HR" sz="2000" dirty="0" smtClean="0"/>
              <a:t>bude što veći potrebno je masu rasporediti </a:t>
            </a:r>
            <a:r>
              <a:rPr lang="hr-HR" sz="2000" b="1" dirty="0" smtClean="0"/>
              <a:t>prema periferiji ruže, pa otuda i ideja da se ispod ruže objesi dva ili više para igala koji će biti što udaljeniji od središta.</a:t>
            </a:r>
            <a:r>
              <a:rPr lang="hr-HR" sz="2000" dirty="0" smtClean="0"/>
              <a:t> Da ruža bude što mirnija potrebno je da momenti inercije </a:t>
            </a:r>
            <a:r>
              <a:rPr lang="hr-HR" sz="2000" b="1" dirty="0" smtClean="0"/>
              <a:t>oko sve tri međusobno okomite osi budu jednaki, a to su NS smjer, EW smjer i vertikalna os kroz šiljak.</a:t>
            </a:r>
            <a:endParaRPr lang="hr-HR" sz="20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988840"/>
            <a:ext cx="1685925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                  </a:t>
            </a:r>
            <a:r>
              <a:rPr lang="hr-HR" b="1" dirty="0" smtClean="0"/>
              <a:t>MIRNOĆA  RUŽE  KOMPASA</a:t>
            </a:r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Moment inercije </a:t>
            </a:r>
            <a:r>
              <a:rPr lang="hr-HR" dirty="0" smtClean="0"/>
              <a:t>za tanku i dugu iglu ako joj os prolazi kroz težište izračunava se po sljedećoj jednadžbi :</a:t>
            </a:r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      I =             ,             L = duljina igle</a:t>
            </a:r>
          </a:p>
          <a:p>
            <a:pPr>
              <a:buNone/>
            </a:pPr>
            <a:r>
              <a:rPr lang="hr-HR" dirty="0" smtClean="0"/>
              <a:t>                                    m = masa igle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916832"/>
            <a:ext cx="695325" cy="65722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5200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               </a:t>
            </a:r>
            <a:r>
              <a:rPr lang="hr-HR" b="1" dirty="0" smtClean="0"/>
              <a:t>MIRNOĆA  RUŽE  KOMPASA </a:t>
            </a:r>
            <a:endParaRPr lang="hr-HR" dirty="0" smtClean="0"/>
          </a:p>
          <a:p>
            <a:r>
              <a:rPr lang="hr-HR" dirty="0" smtClean="0"/>
              <a:t>Ako se os rotacije nalazi izvan težišta igle, moment inercije  izračunava se po sljedećoj jednadžbi : </a:t>
            </a:r>
          </a:p>
          <a:p>
            <a:pPr>
              <a:buNone/>
            </a:pPr>
            <a:r>
              <a:rPr lang="hr-HR" dirty="0" smtClean="0"/>
              <a:t>              I = m·d²            d= udaljenost osi od igle</a:t>
            </a:r>
          </a:p>
          <a:p>
            <a:pPr>
              <a:buNone/>
            </a:pPr>
            <a:r>
              <a:rPr lang="hr-HR" dirty="0" smtClean="0"/>
              <a:t>                                        m= masa igle       </a:t>
            </a:r>
          </a:p>
          <a:p>
            <a:pPr>
              <a:buNone/>
            </a:pPr>
            <a:r>
              <a:rPr lang="hr-HR" dirty="0" smtClean="0"/>
              <a:t>                                    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ANALIZA P - KOMPONENTE STALNOG BRODSKOG MAGNETIZMA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Da bi se analizirao utjecaj kompomente P na kompas, pretpostavit će se da se na pramcu broda nalazi S pol, a na krmi N pol stalnog brodskog magnetizma. </a:t>
            </a:r>
          </a:p>
          <a:p>
            <a:endParaRPr lang="hr-HR" dirty="0" smtClean="0"/>
          </a:p>
          <a:p>
            <a:r>
              <a:rPr lang="hr-HR" b="1" dirty="0" smtClean="0"/>
              <a:t>Upravljajuća, smjerna ili direktivna sila na nekom mjestu na Zemlji je sila horizontalne komponente H zemaljskog magnetskog polja u nekoj točki prostora koja djeluje na jedinični magnetski pol (na magnetski pol čija je jačina jednaka jedinici). </a:t>
            </a:r>
            <a:endParaRPr lang="hr-HR" b="1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just"/>
            <a:r>
              <a:rPr lang="hr-HR" dirty="0" smtClean="0"/>
              <a:t>          </a:t>
            </a:r>
            <a:r>
              <a:rPr lang="hr-HR" b="1" dirty="0" smtClean="0"/>
              <a:t>MIRNOĆA  RUŽE  KOMPASA</a:t>
            </a:r>
            <a:endParaRPr lang="hr-HR" dirty="0" smtClean="0"/>
          </a:p>
          <a:p>
            <a:pPr algn="just">
              <a:buNone/>
            </a:pPr>
            <a:r>
              <a:rPr lang="hr-HR" dirty="0" smtClean="0"/>
              <a:t>   </a:t>
            </a:r>
            <a:r>
              <a:rPr lang="hr-HR" sz="2000" dirty="0" smtClean="0"/>
              <a:t>Moment inercije ruže kompasa s dvije igle dobije se tako da se zbroje momenti inercije dvaju igala:</a:t>
            </a:r>
          </a:p>
          <a:p>
            <a:pPr algn="just"/>
            <a:endParaRPr lang="hr-HR" dirty="0" smtClean="0"/>
          </a:p>
          <a:p>
            <a:pPr algn="just"/>
            <a:endParaRPr lang="hr-HR" dirty="0" smtClean="0"/>
          </a:p>
          <a:p>
            <a:pPr algn="just">
              <a:buNone/>
            </a:pPr>
            <a:endParaRPr lang="hr-HR" dirty="0"/>
          </a:p>
        </p:txBody>
      </p:sp>
      <p:pic>
        <p:nvPicPr>
          <p:cNvPr id="28675" name="Picture 3" descr="C:\Users\Kos\Documents\IMG_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04000" cy="513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>
              <a:buNone/>
            </a:pPr>
            <a:r>
              <a:rPr lang="hr-HR" sz="1400" dirty="0" smtClean="0"/>
              <a:t>                              </a:t>
            </a:r>
            <a:r>
              <a:rPr lang="hr-HR" sz="1400" b="1" dirty="0" smtClean="0"/>
              <a:t>MIRNOĆA  RUŽE  KOMPASA</a:t>
            </a:r>
            <a:endParaRPr lang="hr-HR" sz="1400" dirty="0" smtClean="0"/>
          </a:p>
          <a:p>
            <a:r>
              <a:rPr lang="hr-HR" sz="1400" dirty="0" smtClean="0"/>
              <a:t>Moment inercije lijeve igle s obzirom na </a:t>
            </a:r>
            <a:r>
              <a:rPr lang="hr-HR" sz="1400" b="1" dirty="0" smtClean="0"/>
              <a:t>os NS</a:t>
            </a:r>
            <a:r>
              <a:rPr lang="hr-HR" sz="1400" dirty="0" smtClean="0"/>
              <a:t>:     I = m· d²</a:t>
            </a:r>
          </a:p>
          <a:p>
            <a:pPr>
              <a:buNone/>
            </a:pPr>
            <a:r>
              <a:rPr lang="hr-HR" sz="1400" dirty="0" smtClean="0"/>
              <a:t>      Moment inercije lijeve igle s obzirom na </a:t>
            </a:r>
            <a:r>
              <a:rPr lang="hr-HR" sz="1400" b="1" dirty="0" smtClean="0"/>
              <a:t>os EW</a:t>
            </a:r>
            <a:r>
              <a:rPr lang="hr-HR" sz="1400" dirty="0" smtClean="0"/>
              <a:t>:                   I = </a:t>
            </a:r>
          </a:p>
          <a:p>
            <a:endParaRPr lang="hr-HR" sz="1400" dirty="0" smtClean="0"/>
          </a:p>
          <a:p>
            <a:r>
              <a:rPr lang="hr-HR" sz="1400" dirty="0" smtClean="0"/>
              <a:t>Moment inercije desne igle s obzirom na </a:t>
            </a:r>
            <a:r>
              <a:rPr lang="hr-HR" sz="1400" b="1" dirty="0" smtClean="0"/>
              <a:t>os NS</a:t>
            </a:r>
            <a:r>
              <a:rPr lang="hr-HR" sz="1400" dirty="0" smtClean="0"/>
              <a:t>:      I = m· d²</a:t>
            </a:r>
          </a:p>
          <a:p>
            <a:pPr>
              <a:buNone/>
            </a:pPr>
            <a:r>
              <a:rPr lang="hr-HR" sz="1400" dirty="0" smtClean="0"/>
              <a:t>      Moment inercije desne igle s obzirom na </a:t>
            </a:r>
            <a:r>
              <a:rPr lang="hr-HR" sz="1400" b="1" dirty="0" smtClean="0"/>
              <a:t>os EW</a:t>
            </a:r>
            <a:r>
              <a:rPr lang="hr-HR" sz="1400" dirty="0" smtClean="0"/>
              <a:t>: -                </a:t>
            </a:r>
            <a:r>
              <a:rPr lang="hr-HR" dirty="0" smtClean="0"/>
              <a:t>I = </a:t>
            </a:r>
            <a:endParaRPr lang="hr-HR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692696"/>
            <a:ext cx="695325" cy="657225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628800"/>
            <a:ext cx="695325" cy="657225"/>
          </a:xfrm>
          <a:prstGeom prst="rect">
            <a:avLst/>
          </a:prstGeom>
          <a:noFill/>
        </p:spPr>
      </p:pic>
      <p:pic>
        <p:nvPicPr>
          <p:cNvPr id="6" name="Picture 3" descr="C:\Users\Kos\Documents\IMG_0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5584481" cy="433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/>
          <a:lstStyle/>
          <a:p>
            <a:r>
              <a:rPr lang="hr-HR" dirty="0" smtClean="0"/>
              <a:t>               </a:t>
            </a:r>
            <a:r>
              <a:rPr lang="hr-HR" b="1" dirty="0" smtClean="0"/>
              <a:t>MIRNOĆA  RUŽE  KOMPASA </a:t>
            </a:r>
            <a:endParaRPr lang="hr-HR" dirty="0" smtClean="0"/>
          </a:p>
          <a:p>
            <a:r>
              <a:rPr lang="hr-HR" sz="1800" dirty="0" smtClean="0"/>
              <a:t>Momenti inercije obje igle trebaju biti jednaki s obzirom na obje osi, tj.:</a:t>
            </a:r>
          </a:p>
          <a:p>
            <a:pPr>
              <a:buNone/>
            </a:pPr>
            <a:r>
              <a:rPr lang="hr-HR" dirty="0" smtClean="0"/>
              <a:t>              +           =  md² + md² / :m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= 2d² /·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= 3d²  , odnosno        = 3d²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908720"/>
            <a:ext cx="695325" cy="657225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908720"/>
            <a:ext cx="695325" cy="657225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1772816"/>
            <a:ext cx="381000" cy="6477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1857364"/>
            <a:ext cx="142875" cy="6191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708920"/>
            <a:ext cx="238125" cy="6477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708920"/>
            <a:ext cx="457200" cy="609600"/>
          </a:xfrm>
          <a:prstGeom prst="rect">
            <a:avLst/>
          </a:prstGeom>
          <a:noFill/>
        </p:spPr>
      </p:pic>
      <p:pic>
        <p:nvPicPr>
          <p:cNvPr id="13" name="Picture 3" descr="C:\Users\Kos\Documents\IMG_09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3" y="3356992"/>
            <a:ext cx="4238491" cy="3292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txBody>
          <a:bodyPr>
            <a:normAutofit/>
          </a:bodyPr>
          <a:lstStyle/>
          <a:p>
            <a:r>
              <a:rPr lang="hr-HR" sz="1400" dirty="0" smtClean="0"/>
              <a:t>                                         </a:t>
            </a:r>
            <a:r>
              <a:rPr lang="hr-HR" sz="1400" b="1" dirty="0" smtClean="0"/>
              <a:t> MIRNOĆA  RUŽE  KOMPASA</a:t>
            </a:r>
            <a:endParaRPr lang="hr-HR" sz="1400" dirty="0" smtClean="0"/>
          </a:p>
          <a:p>
            <a:r>
              <a:rPr lang="hr-HR" sz="1400" dirty="0" smtClean="0"/>
              <a:t>                                                   Iz slike slijedi da je:</a:t>
            </a:r>
          </a:p>
          <a:p>
            <a:pPr>
              <a:buNone/>
            </a:pPr>
            <a:r>
              <a:rPr lang="hr-HR" dirty="0" smtClean="0"/>
              <a:t>   cos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hr-HR" dirty="0" smtClean="0"/>
              <a:t> =    →    = R cos </a:t>
            </a:r>
            <a:r>
              <a:rPr lang="el-GR" dirty="0" smtClean="0"/>
              <a:t>α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sin </a:t>
            </a:r>
            <a:r>
              <a:rPr lang="el-GR" dirty="0" smtClean="0"/>
              <a:t>α</a:t>
            </a:r>
            <a:r>
              <a:rPr lang="hr-HR" dirty="0" smtClean="0"/>
              <a:t> =     → d=R sin </a:t>
            </a:r>
            <a:r>
              <a:rPr lang="el-GR" dirty="0" smtClean="0"/>
              <a:t>α</a:t>
            </a:r>
            <a:r>
              <a:rPr lang="hr-HR" dirty="0" smtClean="0"/>
              <a:t>    ,Iz prethodnog izvoda: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= 3d²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(R cos </a:t>
            </a:r>
            <a:r>
              <a:rPr lang="el-GR" dirty="0" smtClean="0"/>
              <a:t>α</a:t>
            </a:r>
            <a:r>
              <a:rPr lang="hr-HR" dirty="0" smtClean="0"/>
              <a:t>)² = 3(R sin </a:t>
            </a:r>
            <a:r>
              <a:rPr lang="el-GR" dirty="0" smtClean="0"/>
              <a:t>α</a:t>
            </a:r>
            <a:r>
              <a:rPr lang="hr-HR" dirty="0" smtClean="0"/>
              <a:t>)²</a:t>
            </a:r>
          </a:p>
          <a:p>
            <a:pPr>
              <a:buNone/>
            </a:pPr>
            <a:r>
              <a:rPr lang="hr-HR" dirty="0" smtClean="0"/>
              <a:t>   R²cos²</a:t>
            </a:r>
            <a:r>
              <a:rPr lang="el-GR" dirty="0" smtClean="0"/>
              <a:t>α</a:t>
            </a:r>
            <a:r>
              <a:rPr lang="hr-HR" dirty="0" smtClean="0"/>
              <a:t> = 3R²sin</a:t>
            </a:r>
            <a:r>
              <a:rPr lang="el-GR" dirty="0" smtClean="0"/>
              <a:t>²α</a:t>
            </a:r>
            <a:r>
              <a:rPr lang="hr-HR" dirty="0" smtClean="0"/>
              <a:t>    / :R</a:t>
            </a:r>
            <a:r>
              <a:rPr lang="el-GR" dirty="0" smtClean="0"/>
              <a:t>²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cos²</a:t>
            </a:r>
            <a:r>
              <a:rPr lang="el-GR" dirty="0" smtClean="0"/>
              <a:t>α</a:t>
            </a:r>
            <a:r>
              <a:rPr lang="hr-HR" dirty="0" smtClean="0"/>
              <a:t> = 3 sin</a:t>
            </a:r>
            <a:r>
              <a:rPr lang="el-GR" dirty="0" smtClean="0"/>
              <a:t>²α</a:t>
            </a:r>
            <a:r>
              <a:rPr lang="hr-HR" dirty="0" smtClean="0"/>
              <a:t>  /:</a:t>
            </a:r>
            <a:r>
              <a:rPr lang="hr-HR" dirty="0" err="1" smtClean="0"/>
              <a:t>cos</a:t>
            </a:r>
            <a:r>
              <a:rPr lang="el-GR" dirty="0" smtClean="0"/>
              <a:t>²α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1= 3tg²</a:t>
            </a:r>
            <a:r>
              <a:rPr lang="el-GR" dirty="0" smtClean="0"/>
              <a:t>α</a:t>
            </a:r>
            <a:r>
              <a:rPr lang="hr-HR" dirty="0" smtClean="0"/>
              <a:t> 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tg²</a:t>
            </a:r>
            <a:r>
              <a:rPr lang="el-GR" dirty="0" smtClean="0"/>
              <a:t>α</a:t>
            </a:r>
            <a:r>
              <a:rPr lang="hr-HR" dirty="0" smtClean="0"/>
              <a:t>=    , odnosno tg </a:t>
            </a:r>
            <a:r>
              <a:rPr lang="el-GR" dirty="0" smtClean="0"/>
              <a:t>α</a:t>
            </a:r>
            <a:r>
              <a:rPr lang="hr-HR" dirty="0" smtClean="0"/>
              <a:t>=     =       →    </a:t>
            </a:r>
            <a:r>
              <a:rPr lang="el-GR" b="1" dirty="0" smtClean="0"/>
              <a:t>α</a:t>
            </a:r>
            <a:r>
              <a:rPr lang="hr-HR" b="1" dirty="0" smtClean="0"/>
              <a:t> = 30º</a:t>
            </a:r>
            <a:endParaRPr lang="hr-HR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692696"/>
            <a:ext cx="209550" cy="8096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836712"/>
            <a:ext cx="142875" cy="6096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772816"/>
            <a:ext cx="161925" cy="6191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564904"/>
            <a:ext cx="581025" cy="9525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733256"/>
            <a:ext cx="142875" cy="6191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505450"/>
            <a:ext cx="466725" cy="135255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661248"/>
            <a:ext cx="342900" cy="752475"/>
          </a:xfrm>
          <a:prstGeom prst="rect">
            <a:avLst/>
          </a:prstGeom>
          <a:noFill/>
        </p:spPr>
      </p:pic>
      <p:pic>
        <p:nvPicPr>
          <p:cNvPr id="17" name="Picture 3" descr="C:\Users\Kos\Documents\IMG_09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2276872"/>
            <a:ext cx="352197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        </a:t>
            </a:r>
            <a:r>
              <a:rPr lang="hr-HR" b="1" dirty="0" smtClean="0"/>
              <a:t>MIRNOĆA  RUŽE  KOMPASA</a:t>
            </a:r>
          </a:p>
          <a:p>
            <a:pPr algn="just">
              <a:buNone/>
            </a:pPr>
            <a:r>
              <a:rPr lang="hr-HR" dirty="0" smtClean="0"/>
              <a:t>   </a:t>
            </a:r>
            <a:r>
              <a:rPr lang="hr-HR" b="1" i="1" dirty="0" smtClean="0"/>
              <a:t>Dakle, kod kompasa s dvije igle raspored igala mora biti takav da krajevi igala zatvaraju kut od 30º sa središtem ruže i NS smjerom. </a:t>
            </a:r>
          </a:p>
          <a:p>
            <a:pPr algn="just">
              <a:buNone/>
            </a:pPr>
            <a:r>
              <a:rPr lang="hr-HR" b="1" i="1" dirty="0" smtClean="0"/>
              <a:t>   Vrijedi pravilo da zbroj kutova prve i zadnje igle s jedne strane, druge i predzadnje, treće i treće odostraga, itd. uvijek iznosi 60º.</a:t>
            </a:r>
            <a:endParaRPr lang="hr-HR" b="1" i="1" dirty="0"/>
          </a:p>
        </p:txBody>
      </p:sp>
      <p:pic>
        <p:nvPicPr>
          <p:cNvPr id="3" name="Picture 3" descr="C:\Users\Kos\Documents\IMG_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888432" cy="302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 smtClean="0"/>
              <a:t>- </a:t>
            </a:r>
            <a:r>
              <a:rPr lang="hr-HR" b="1" i="1" dirty="0" smtClean="0"/>
              <a:t>je svojstvo ruže da ne oscilira oko horizontalne osi-ravnine, odnosno da se ruža kompasa što prije vrati u horizontalan položaj ako se zbog bilo kojeg uzroka nagnula.</a:t>
            </a:r>
          </a:p>
          <a:p>
            <a:pPr algn="just"/>
            <a:endParaRPr lang="hr-HR" dirty="0" smtClean="0"/>
          </a:p>
          <a:p>
            <a:pPr algn="just"/>
            <a:r>
              <a:rPr lang="hr-HR" b="1" dirty="0" smtClean="0"/>
              <a:t>Da bi ruža bila stabilna, a to znači da stalno bude u horizontalnom položaju, potrebno je da joj težište uvijek bude ispod uporišta u šiljak</a:t>
            </a:r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</a:t>
            </a:r>
            <a:r>
              <a:rPr lang="hr-HR" b="1" dirty="0" smtClean="0"/>
              <a:t>STABILNOST  RUŽE  KOMPA</a:t>
            </a:r>
            <a:r>
              <a:rPr lang="hr-HR" dirty="0" smtClean="0"/>
              <a:t>SA</a:t>
            </a:r>
            <a:endParaRPr lang="hr-HR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hr-HR" dirty="0" smtClean="0"/>
              <a:t>           </a:t>
            </a:r>
            <a:r>
              <a:rPr lang="hr-HR" b="1" dirty="0" smtClean="0"/>
              <a:t>STABILNOST  RUŽE  KOMPASA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hr-HR" sz="1800" b="1" i="1" dirty="0" smtClean="0"/>
              <a:t>Težište ruže kompasa mora uvijek biti ispod uporišta u šiljak</a:t>
            </a:r>
            <a:r>
              <a:rPr lang="hr-HR" sz="2000" dirty="0" smtClean="0"/>
              <a:t>: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algn="just"/>
            <a:endParaRPr lang="hr-HR" sz="2000" b="1" dirty="0" smtClean="0"/>
          </a:p>
          <a:p>
            <a:pPr algn="just"/>
            <a:r>
              <a:rPr lang="hr-HR" sz="2000" b="1" dirty="0" smtClean="0"/>
              <a:t>Konstruktori kompasa preporučuju da se izbjegava spuštanje igala za više od pola radijusa ruže ispod objesišta. </a:t>
            </a:r>
            <a:endParaRPr lang="hr-HR" sz="2000" b="1" dirty="0"/>
          </a:p>
        </p:txBody>
      </p:sp>
      <p:pic>
        <p:nvPicPr>
          <p:cNvPr id="7" name="Picture 4" descr="C:\Users\Kos\Documents\IMG_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28792" cy="301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hr-HR" sz="1400" b="1" dirty="0" smtClean="0"/>
              <a:t>Direktivna sila je po veličini numerički jednaka horizontalnoj komponenti zemaljskoj magnetizma. Na brodu na magnetski kompas, osim horizontalne komponente zemaljskog magnetizma, djeluju i stalni i promjenjivi brodski magnetizam. </a:t>
            </a:r>
          </a:p>
          <a:p>
            <a:endParaRPr lang="hr-HR" sz="1400" dirty="0" smtClean="0"/>
          </a:p>
          <a:p>
            <a:r>
              <a:rPr lang="hr-HR" sz="1400" b="1" dirty="0" smtClean="0"/>
              <a:t>U K</a:t>
            </a:r>
            <a:r>
              <a:rPr lang="hr-HR" sz="1400" b="1" baseline="-25000" dirty="0" smtClean="0"/>
              <a:t>M</a:t>
            </a:r>
            <a:r>
              <a:rPr lang="hr-HR" sz="1400" b="1" dirty="0" smtClean="0"/>
              <a:t>=0º direktivna sila na brodu bit će veća jer su u istom smjeru S pol Zemlje i S pol na brodu. Devijacije neće biti.</a:t>
            </a:r>
          </a:p>
          <a:p>
            <a:endParaRPr lang="hr-HR" sz="1400" dirty="0" smtClean="0"/>
          </a:p>
          <a:p>
            <a:r>
              <a:rPr lang="hr-HR" sz="1400" b="1" dirty="0" smtClean="0"/>
              <a:t>Okretanjem broda udesno odmiče se udesno S pol brodskog magnetizma koji udaljava južni kraj magnetske igle udesno te izaziva pojavu devijacije. Magnetska igla se postavlja u smjer rezultantnog polja zemaljskog i brodskog magnetizma.</a:t>
            </a:r>
            <a:endParaRPr lang="hr-HR" sz="1400" b="1" dirty="0"/>
          </a:p>
        </p:txBody>
      </p:sp>
      <p:pic>
        <p:nvPicPr>
          <p:cNvPr id="3073" name="Picture 1" descr="C:\Users\Kos\Documents\IMG_0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42053"/>
            <a:ext cx="3116964" cy="369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hr-HR" sz="1400" b="1" dirty="0" smtClean="0"/>
              <a:t>Najveći otklon igle kompasa od magnetskog meridijana, dakle maksimalna devijacija </a:t>
            </a:r>
            <a:r>
              <a:rPr lang="el-GR" sz="1400" b="1" dirty="0" smtClean="0"/>
              <a:t>δ</a:t>
            </a:r>
            <a:r>
              <a:rPr lang="hr-HR" sz="1400" b="1" dirty="0" smtClean="0"/>
              <a:t>M bit će u K</a:t>
            </a:r>
            <a:r>
              <a:rPr lang="hr-HR" sz="1400" b="1" baseline="-25000" dirty="0" smtClean="0"/>
              <a:t>K</a:t>
            </a:r>
            <a:r>
              <a:rPr lang="hr-HR" sz="1400" b="1" dirty="0" smtClean="0"/>
              <a:t> =90º, odnosno u K</a:t>
            </a:r>
            <a:r>
              <a:rPr lang="hr-HR" sz="1400" b="1" baseline="-25000" dirty="0" smtClean="0"/>
              <a:t> M</a:t>
            </a:r>
            <a:r>
              <a:rPr lang="hr-HR" sz="1400" b="1" dirty="0" smtClean="0"/>
              <a:t>=90º +</a:t>
            </a:r>
            <a:r>
              <a:rPr lang="el-GR" sz="1400" b="1" dirty="0" smtClean="0"/>
              <a:t> δ</a:t>
            </a:r>
            <a:r>
              <a:rPr lang="hr-HR" sz="1400" b="1" dirty="0" smtClean="0"/>
              <a:t>M , a dokazuje se na sljedeći način: 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2049" name="Picture 1" descr="C:\Users\Kos\Documents\IMG_0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784824" cy="5783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dirty="0" smtClean="0"/>
              <a:t>Direktivna sila H usmjerena je u zemaljski magnetski meridijan i neka joj je veličina u mjestu kompasa na brodu     =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komponenta stalnog brodskog magnetizma</a:t>
            </a:r>
          </a:p>
          <a:p>
            <a:pPr>
              <a:buNone/>
            </a:pPr>
            <a:r>
              <a:rPr lang="hr-HR" dirty="0" smtClean="0"/>
              <a:t>   veličine je     .</a:t>
            </a:r>
          </a:p>
          <a:p>
            <a:endParaRPr lang="hr-HR" dirty="0" smtClean="0"/>
          </a:p>
          <a:p>
            <a:r>
              <a:rPr lang="hr-HR" dirty="0" smtClean="0"/>
              <a:t>Magnetska igla kompasa u svakom času postavit će se u rezultantu tih dvaju komponenata.</a:t>
            </a:r>
          </a:p>
          <a:p>
            <a:endParaRPr lang="hr-HR" dirty="0" smtClean="0"/>
          </a:p>
          <a:p>
            <a:r>
              <a:rPr lang="hr-HR" dirty="0" smtClean="0"/>
              <a:t>Rezultanta se dobiva vektorskim zbrajanjem sile  i sile   . Vrh rezultante bit će uvijek na kružnici koja je udaljena od vrha A jedne komponente    za duljinu druge komponente   . Dakle,    =     = </a:t>
            </a: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38" name="Equation" r:id="rId4" imgW="114120" imgH="215640" progId="Equation.3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142984"/>
            <a:ext cx="290513" cy="366299"/>
          </a:xfrm>
          <a:prstGeom prst="rect">
            <a:avLst/>
          </a:prstGeom>
          <a:noFill/>
        </p:spPr>
      </p:pic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4362" y="1142985"/>
            <a:ext cx="182018" cy="357190"/>
          </a:xfrm>
          <a:prstGeom prst="rect">
            <a:avLst/>
          </a:prstGeom>
          <a:noFill/>
        </p:spPr>
      </p:pic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928802"/>
            <a:ext cx="158184" cy="402652"/>
          </a:xfrm>
          <a:prstGeom prst="rect">
            <a:avLst/>
          </a:prstGeom>
          <a:noFill/>
        </p:spPr>
      </p:pic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357430"/>
            <a:ext cx="285752" cy="360296"/>
          </a:xfrm>
          <a:prstGeom prst="rect">
            <a:avLst/>
          </a:prstGeom>
          <a:noFill/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437193"/>
            <a:ext cx="214314" cy="420567"/>
          </a:xfrm>
          <a:prstGeom prst="rect">
            <a:avLst/>
          </a:prstGeom>
          <a:noFill/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786322"/>
            <a:ext cx="158184" cy="402652"/>
          </a:xfrm>
          <a:prstGeom prst="rect">
            <a:avLst/>
          </a:prstGeom>
          <a:noFill/>
        </p:spPr>
      </p:pic>
      <p:pic>
        <p:nvPicPr>
          <p:cNvPr id="32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214950"/>
            <a:ext cx="182018" cy="357190"/>
          </a:xfrm>
          <a:prstGeom prst="rect">
            <a:avLst/>
          </a:prstGeom>
          <a:noFill/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500702"/>
            <a:ext cx="158184" cy="402652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572140"/>
            <a:ext cx="357190" cy="403780"/>
          </a:xfrm>
          <a:prstGeom prst="rect">
            <a:avLst/>
          </a:prstGeom>
          <a:noFill/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572140"/>
            <a:ext cx="357190" cy="403780"/>
          </a:xfrm>
          <a:prstGeom prst="rect">
            <a:avLst/>
          </a:prstGeom>
          <a:noFill/>
        </p:spPr>
      </p:pic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500702"/>
            <a:ext cx="168389" cy="428629"/>
          </a:xfrm>
          <a:prstGeom prst="rect">
            <a:avLst/>
          </a:prstGeom>
          <a:noFill/>
        </p:spPr>
      </p:pic>
      <p:pic>
        <p:nvPicPr>
          <p:cNvPr id="35" name="Picture 1" descr="C:\Users\Kos\Documents\IMG_08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188640"/>
            <a:ext cx="219573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hr-HR" dirty="0" smtClean="0"/>
              <a:t>Rezultanta će biti najudaljenija od magnetskog meridijana (   ), dakle imat će najveću devijaciju (</a:t>
            </a:r>
            <a:r>
              <a:rPr lang="el-GR" dirty="0" smtClean="0"/>
              <a:t>δ</a:t>
            </a:r>
            <a:r>
              <a:rPr lang="hr-HR" dirty="0" smtClean="0"/>
              <a:t>M ) kada ta rezultanta iz kompasa broda (O) tangira kružnicu opisanu oko A. Na slici to je točka B. Tangenta     okomita je na radijus     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Kako je kut između magnetskog meridijana (   ) i rezultante      najveća devijacija (</a:t>
            </a:r>
            <a:r>
              <a:rPr lang="el-GR" dirty="0" smtClean="0"/>
              <a:t>δ</a:t>
            </a:r>
            <a:r>
              <a:rPr lang="hr-HR" dirty="0" smtClean="0"/>
              <a:t>M), to je </a:t>
            </a:r>
          </a:p>
          <a:p>
            <a:r>
              <a:rPr lang="hr-HR" dirty="0" smtClean="0"/>
              <a:t>kut OAB =90º - </a:t>
            </a:r>
            <a:r>
              <a:rPr lang="el-GR" dirty="0" smtClean="0"/>
              <a:t>δ</a:t>
            </a:r>
            <a:r>
              <a:rPr lang="hr-HR" dirty="0" smtClean="0"/>
              <a:t>M </a:t>
            </a:r>
          </a:p>
          <a:p>
            <a:endParaRPr lang="hr-HR" dirty="0" smtClean="0"/>
          </a:p>
          <a:p>
            <a:r>
              <a:rPr lang="hr-HR" dirty="0" smtClean="0"/>
              <a:t>Kut između magnetskog meridijana (   ) i  komponente brodskog magnetizma je, dakle 90º - </a:t>
            </a:r>
            <a:r>
              <a:rPr lang="el-GR" dirty="0" smtClean="0"/>
              <a:t>δ</a:t>
            </a:r>
            <a:r>
              <a:rPr lang="hr-HR" dirty="0" smtClean="0"/>
              <a:t>M, no kut mjeren u pozitivnom smjeru između   i    je 180 – (90º - </a:t>
            </a:r>
            <a:r>
              <a:rPr lang="el-GR" dirty="0" smtClean="0"/>
              <a:t>δ</a:t>
            </a:r>
            <a:r>
              <a:rPr lang="hr-HR" dirty="0" smtClean="0"/>
              <a:t>M) = 90º + </a:t>
            </a:r>
            <a:r>
              <a:rPr lang="el-GR" dirty="0" smtClean="0"/>
              <a:t>δ</a:t>
            </a:r>
            <a:r>
              <a:rPr lang="hr-HR" dirty="0" smtClean="0"/>
              <a:t>M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857232"/>
            <a:ext cx="214314" cy="420567"/>
          </a:xfrm>
          <a:prstGeom prst="rect">
            <a:avLst/>
          </a:prstGeom>
          <a:noFill/>
        </p:spPr>
      </p:pic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000240"/>
            <a:ext cx="290513" cy="328406"/>
          </a:xfrm>
          <a:prstGeom prst="rect">
            <a:avLst/>
          </a:prstGeom>
          <a:noFill/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6466" y="2000241"/>
            <a:ext cx="329715" cy="357190"/>
          </a:xfrm>
          <a:prstGeom prst="rect">
            <a:avLst/>
          </a:prstGeom>
          <a:noFill/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857496"/>
            <a:ext cx="214314" cy="420567"/>
          </a:xfrm>
          <a:prstGeom prst="rect">
            <a:avLst/>
          </a:prstGeom>
          <a:noFill/>
        </p:spPr>
      </p:pic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214686"/>
            <a:ext cx="352758" cy="426250"/>
          </a:xfrm>
          <a:prstGeom prst="rect">
            <a:avLst/>
          </a:prstGeom>
          <a:noFill/>
        </p:spPr>
      </p:pic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429132"/>
            <a:ext cx="214314" cy="420567"/>
          </a:xfrm>
          <a:prstGeom prst="rect">
            <a:avLst/>
          </a:prstGeom>
          <a:noFill/>
        </p:spPr>
      </p:pic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5143512"/>
            <a:ext cx="214314" cy="420567"/>
          </a:xfrm>
          <a:prstGeom prst="rect">
            <a:avLst/>
          </a:prstGeom>
          <a:noFill/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429132"/>
            <a:ext cx="158184" cy="402652"/>
          </a:xfrm>
          <a:prstGeom prst="rect">
            <a:avLst/>
          </a:prstGeom>
          <a:noFill/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500701"/>
            <a:ext cx="168389" cy="428629"/>
          </a:xfrm>
          <a:prstGeom prst="rect">
            <a:avLst/>
          </a:prstGeom>
          <a:noFill/>
        </p:spPr>
      </p:pic>
      <p:pic>
        <p:nvPicPr>
          <p:cNvPr id="19" name="Picture 1" descr="C:\Users\Kos\Documents\IMG_08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212976"/>
            <a:ext cx="137233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dirty="0" smtClean="0"/>
              <a:t>Kako je po definiciji </a:t>
            </a:r>
            <a:r>
              <a:rPr lang="hr-HR" b="1" dirty="0" smtClean="0"/>
              <a:t>K</a:t>
            </a:r>
            <a:r>
              <a:rPr lang="hr-HR" b="1" baseline="-25000" dirty="0" smtClean="0"/>
              <a:t>K</a:t>
            </a:r>
            <a:r>
              <a:rPr lang="hr-HR" b="1" dirty="0" smtClean="0"/>
              <a:t> = K</a:t>
            </a:r>
            <a:r>
              <a:rPr lang="hr-HR" b="1" baseline="-25000" dirty="0" smtClean="0"/>
              <a:t> M</a:t>
            </a:r>
            <a:r>
              <a:rPr lang="hr-HR" b="1" dirty="0" smtClean="0"/>
              <a:t>- </a:t>
            </a:r>
            <a:r>
              <a:rPr lang="el-GR" b="1" dirty="0" smtClean="0"/>
              <a:t>δ</a:t>
            </a:r>
            <a:r>
              <a:rPr lang="hr-HR" b="1" dirty="0" smtClean="0"/>
              <a:t> </a:t>
            </a:r>
            <a:r>
              <a:rPr lang="hr-HR" dirty="0" smtClean="0"/>
              <a:t>jer je </a:t>
            </a:r>
            <a:r>
              <a:rPr lang="el-GR" b="1" dirty="0" smtClean="0"/>
              <a:t>δ</a:t>
            </a:r>
            <a:r>
              <a:rPr lang="hr-HR" b="1" dirty="0" smtClean="0"/>
              <a:t> =  K</a:t>
            </a:r>
            <a:r>
              <a:rPr lang="hr-HR" b="1" baseline="-25000" dirty="0" smtClean="0"/>
              <a:t> M</a:t>
            </a:r>
            <a:r>
              <a:rPr lang="hr-HR" b="1" dirty="0" smtClean="0"/>
              <a:t> - K</a:t>
            </a:r>
            <a:r>
              <a:rPr lang="hr-HR" b="1" baseline="-25000" dirty="0" smtClean="0"/>
              <a:t>K</a:t>
            </a:r>
            <a:r>
              <a:rPr lang="hr-HR" dirty="0" smtClean="0"/>
              <a:t>,  uvrštenjem u gornji izraz za maksimalnu devijaciju dobiva se: </a:t>
            </a:r>
          </a:p>
          <a:p>
            <a:pPr>
              <a:buNone/>
            </a:pPr>
            <a:r>
              <a:rPr lang="hr-HR" dirty="0" smtClean="0"/>
              <a:t>    K</a:t>
            </a:r>
            <a:r>
              <a:rPr lang="hr-HR" baseline="-25000" dirty="0" smtClean="0"/>
              <a:t>K</a:t>
            </a:r>
            <a:r>
              <a:rPr lang="hr-HR" dirty="0" smtClean="0"/>
              <a:t> = K</a:t>
            </a:r>
            <a:r>
              <a:rPr lang="hr-HR" baseline="-25000" dirty="0" smtClean="0"/>
              <a:t> M</a:t>
            </a:r>
            <a:r>
              <a:rPr lang="hr-HR" dirty="0" smtClean="0"/>
              <a:t>– </a:t>
            </a:r>
            <a:r>
              <a:rPr lang="el-GR" dirty="0" smtClean="0"/>
              <a:t>δ</a:t>
            </a:r>
            <a:r>
              <a:rPr lang="hr-HR" dirty="0" smtClean="0"/>
              <a:t> = 90º +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hr-HR" dirty="0" smtClean="0"/>
              <a:t>M - </a:t>
            </a:r>
            <a:r>
              <a:rPr lang="el-GR" dirty="0" smtClean="0"/>
              <a:t>δ</a:t>
            </a:r>
            <a:r>
              <a:rPr lang="hr-HR" dirty="0" smtClean="0"/>
              <a:t>M = 90º</a:t>
            </a:r>
          </a:p>
          <a:p>
            <a:pPr>
              <a:buNone/>
            </a:pPr>
            <a:r>
              <a:rPr lang="hr-HR" dirty="0" smtClean="0"/>
              <a:t>    Dakle, maksimalna devijacija bit će u </a:t>
            </a:r>
          </a:p>
          <a:p>
            <a:pPr>
              <a:buNone/>
            </a:pPr>
            <a:r>
              <a:rPr lang="hr-HR" dirty="0" smtClean="0"/>
              <a:t>    K</a:t>
            </a:r>
            <a:r>
              <a:rPr lang="hr-HR" baseline="-25000" dirty="0" smtClean="0"/>
              <a:t>K</a:t>
            </a:r>
            <a:r>
              <a:rPr lang="hr-HR" dirty="0" smtClean="0"/>
              <a:t> = 90º. 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Daljnim okretanjem broda u pozitivnom smjeru devijacija se smanjuje i u K</a:t>
            </a:r>
            <a:r>
              <a:rPr lang="hr-HR" baseline="-25000" dirty="0" smtClean="0"/>
              <a:t>K</a:t>
            </a:r>
            <a:r>
              <a:rPr lang="hr-HR" dirty="0" smtClean="0"/>
              <a:t> = 180º iščezava. Najveća negativna devijacija pojavit će se u K</a:t>
            </a:r>
            <a:r>
              <a:rPr lang="hr-HR" baseline="-25000" dirty="0" smtClean="0"/>
              <a:t>K</a:t>
            </a:r>
            <a:r>
              <a:rPr lang="hr-HR" dirty="0" smtClean="0"/>
              <a:t> = 270º, odnosno K</a:t>
            </a:r>
            <a:r>
              <a:rPr lang="hr-HR" baseline="-25000" dirty="0" smtClean="0"/>
              <a:t> M</a:t>
            </a:r>
            <a:r>
              <a:rPr lang="hr-HR" dirty="0" smtClean="0"/>
              <a:t> = 270º - </a:t>
            </a:r>
            <a:r>
              <a:rPr lang="el-GR" dirty="0" smtClean="0"/>
              <a:t>δ</a:t>
            </a:r>
            <a:r>
              <a:rPr lang="hr-HR" dirty="0" smtClean="0"/>
              <a:t>M. Daljnim okretanjem broda prema N, negativna devijacija se smanjuje i u K</a:t>
            </a:r>
            <a:r>
              <a:rPr lang="hr-HR" baseline="-25000" dirty="0" smtClean="0"/>
              <a:t>K</a:t>
            </a:r>
            <a:r>
              <a:rPr lang="hr-HR" dirty="0" smtClean="0"/>
              <a:t> = 360º = K</a:t>
            </a:r>
            <a:r>
              <a:rPr lang="hr-HR" baseline="-25000" dirty="0" smtClean="0"/>
              <a:t>K</a:t>
            </a:r>
            <a:r>
              <a:rPr lang="hr-HR" dirty="0" smtClean="0"/>
              <a:t> iščezava.</a:t>
            </a:r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3643306" y="35716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 descr="C:\Users\Kos\Documents\IMG_0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80728"/>
            <a:ext cx="219573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24" y="302505"/>
            <a:ext cx="5808687" cy="573475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hr-HR" dirty="0" smtClean="0"/>
              <a:t>Grafički je devijacija uslijed     komponente prikaza na sljedećoj slici i vrlo sliči na sinusoidalnu funkciju.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Ako se ova krivulja prikaže kao funkcija K</a:t>
            </a:r>
            <a:r>
              <a:rPr lang="hr-HR" baseline="-25000" dirty="0" smtClean="0"/>
              <a:t>K</a:t>
            </a:r>
            <a:r>
              <a:rPr lang="hr-HR" dirty="0" smtClean="0"/>
              <a:t> dobiva se pravilna sinusoidalna krivulja pa se može napisati: </a:t>
            </a:r>
            <a:r>
              <a:rPr lang="el-GR" b="1" dirty="0" smtClean="0"/>
              <a:t>δ</a:t>
            </a:r>
            <a:r>
              <a:rPr lang="hr-HR" b="1" dirty="0" smtClean="0"/>
              <a:t> = B · sin K</a:t>
            </a:r>
            <a:r>
              <a:rPr lang="hr-HR" b="1" baseline="-25000" dirty="0" smtClean="0"/>
              <a:t>K</a:t>
            </a:r>
            <a:endParaRPr lang="hr-HR" b="1" dirty="0"/>
          </a:p>
        </p:txBody>
      </p:sp>
      <p:pic>
        <p:nvPicPr>
          <p:cNvPr id="5" name="Picture 4" descr="slik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124" y="2000240"/>
            <a:ext cx="7238163" cy="2476510"/>
          </a:xfrm>
          <a:prstGeom prst="rect">
            <a:avLst/>
          </a:prstGeom>
        </p:spPr>
      </p:pic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00042"/>
            <a:ext cx="158184" cy="40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hr-HR" u="sng" dirty="0" smtClean="0"/>
              <a:t>Koeficijent B </a:t>
            </a:r>
            <a:r>
              <a:rPr lang="hr-HR" dirty="0" smtClean="0"/>
              <a:t>je amplituda krivulje, odnosno maksimalna devijacija u K</a:t>
            </a:r>
            <a:r>
              <a:rPr lang="hr-HR" baseline="-25000" dirty="0" smtClean="0"/>
              <a:t>K</a:t>
            </a:r>
            <a:r>
              <a:rPr lang="hr-HR" dirty="0" smtClean="0"/>
              <a:t> = 90º i K</a:t>
            </a:r>
            <a:r>
              <a:rPr lang="hr-HR" baseline="-25000" dirty="0" smtClean="0"/>
              <a:t>K</a:t>
            </a:r>
            <a:r>
              <a:rPr lang="hr-HR" dirty="0" smtClean="0"/>
              <a:t> = 270º. Dakle, </a:t>
            </a:r>
            <a:r>
              <a:rPr lang="hr-HR" u="sng" dirty="0" smtClean="0"/>
              <a:t>koeficijent B</a:t>
            </a:r>
            <a:r>
              <a:rPr lang="hr-HR" dirty="0" smtClean="0"/>
              <a:t> u K</a:t>
            </a:r>
            <a:r>
              <a:rPr lang="hr-HR" baseline="-25000" dirty="0" smtClean="0"/>
              <a:t>K</a:t>
            </a:r>
            <a:r>
              <a:rPr lang="hr-HR" dirty="0" smtClean="0"/>
              <a:t> = 90º jednak je devijaciji po veličini i predznaku. Komponenta P&gt;O pojačava smjernu silu u K</a:t>
            </a:r>
            <a:r>
              <a:rPr lang="hr-HR" baseline="-25000" dirty="0" smtClean="0"/>
              <a:t>K</a:t>
            </a:r>
            <a:r>
              <a:rPr lang="hr-HR" dirty="0" smtClean="0"/>
              <a:t> = 0º, smanjuje ju u K</a:t>
            </a:r>
            <a:r>
              <a:rPr lang="hr-HR" baseline="-25000" dirty="0" smtClean="0"/>
              <a:t>K</a:t>
            </a:r>
            <a:r>
              <a:rPr lang="hr-HR" dirty="0" smtClean="0"/>
              <a:t> = 180º, a izaziva devijaciju u K</a:t>
            </a:r>
            <a:r>
              <a:rPr lang="hr-HR" baseline="-25000" dirty="0" smtClean="0"/>
              <a:t>K</a:t>
            </a:r>
            <a:r>
              <a:rPr lang="hr-HR" dirty="0" smtClean="0"/>
              <a:t> = 90º i K</a:t>
            </a:r>
            <a:r>
              <a:rPr lang="hr-HR" baseline="-25000" dirty="0" smtClean="0"/>
              <a:t>K</a:t>
            </a:r>
            <a:r>
              <a:rPr lang="hr-HR" dirty="0" smtClean="0"/>
              <a:t> = 270º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5" name="Picture 4" descr="slik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504" y="3143248"/>
            <a:ext cx="6682486" cy="25669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</a:t>
            </a:r>
            <a:r>
              <a:rPr lang="hr-HR" b="1" dirty="0" smtClean="0"/>
              <a:t>BRODSKI MAGNETIZAM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Za vrijeme gradnje brod se nalazi u stalnom polju zemaljskog magnetizma. Kako je brod izgrađen u najvećem dijelu od feromagnetičnih tvari, to će magnetsko polje na brodu biti daleko jače nego u okolini. </a:t>
            </a:r>
          </a:p>
          <a:p>
            <a:endParaRPr lang="hr-HR" dirty="0" smtClean="0"/>
          </a:p>
          <a:p>
            <a:r>
              <a:rPr lang="hr-HR" dirty="0" smtClean="0"/>
              <a:t>Radovi na brodu: mehanički, električarski i ostali pomažu indukciju magnetizma u brodskom željezu. </a:t>
            </a:r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    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Analiza Q – komponente stalnog brodskog magnetizma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Pri K</a:t>
            </a:r>
            <a:r>
              <a:rPr lang="hr-HR" baseline="-25000" dirty="0" smtClean="0"/>
              <a:t> M</a:t>
            </a:r>
            <a:r>
              <a:rPr lang="hr-HR" dirty="0" smtClean="0"/>
              <a:t> = 90º ili K</a:t>
            </a:r>
            <a:r>
              <a:rPr lang="hr-HR" baseline="-25000" dirty="0" smtClean="0"/>
              <a:t> M</a:t>
            </a:r>
            <a:r>
              <a:rPr lang="hr-HR" dirty="0" smtClean="0"/>
              <a:t> = 270º Q komponenta brodskog magnetizma leži u magnetskom meridijanu te će devijacija u tim kursevima biti </a:t>
            </a:r>
            <a:r>
              <a:rPr lang="hr-HR" u="sng" dirty="0" smtClean="0"/>
              <a:t>nula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Najveće devijacije bit će u kursevima blizu </a:t>
            </a:r>
          </a:p>
          <a:p>
            <a:pPr>
              <a:buNone/>
            </a:pPr>
            <a:r>
              <a:rPr lang="hr-HR" dirty="0" smtClean="0"/>
              <a:t>    K</a:t>
            </a:r>
            <a:r>
              <a:rPr lang="hr-HR" baseline="-25000" dirty="0" smtClean="0"/>
              <a:t> M</a:t>
            </a:r>
            <a:r>
              <a:rPr lang="hr-HR" dirty="0" smtClean="0"/>
              <a:t> = 0º i K</a:t>
            </a:r>
            <a:r>
              <a:rPr lang="hr-HR" baseline="-25000" dirty="0" smtClean="0"/>
              <a:t> M</a:t>
            </a:r>
            <a:r>
              <a:rPr lang="hr-HR" dirty="0" smtClean="0"/>
              <a:t> = 180º, odnosno u </a:t>
            </a:r>
          </a:p>
          <a:p>
            <a:pPr>
              <a:buNone/>
            </a:pPr>
            <a:r>
              <a:rPr lang="hr-HR" b="1" dirty="0" smtClean="0"/>
              <a:t>    K</a:t>
            </a:r>
            <a:r>
              <a:rPr lang="hr-HR" b="1" baseline="-25000" dirty="0" smtClean="0"/>
              <a:t> M</a:t>
            </a:r>
            <a:r>
              <a:rPr lang="hr-HR" b="1" dirty="0" smtClean="0"/>
              <a:t> = 0º + </a:t>
            </a:r>
            <a:r>
              <a:rPr lang="el-GR" b="1" dirty="0" smtClean="0"/>
              <a:t>δ</a:t>
            </a:r>
            <a:r>
              <a:rPr lang="hr-HR" b="1" dirty="0" smtClean="0"/>
              <a:t>M </a:t>
            </a:r>
            <a:r>
              <a:rPr lang="hr-HR" dirty="0" smtClean="0"/>
              <a:t>i </a:t>
            </a:r>
            <a:r>
              <a:rPr lang="hr-HR" b="1" dirty="0" smtClean="0"/>
              <a:t>K</a:t>
            </a:r>
            <a:r>
              <a:rPr lang="hr-HR" b="1" baseline="-25000" dirty="0" smtClean="0"/>
              <a:t> M</a:t>
            </a:r>
            <a:r>
              <a:rPr lang="hr-HR" b="1" dirty="0" smtClean="0"/>
              <a:t> = 180º - </a:t>
            </a:r>
            <a:r>
              <a:rPr lang="el-GR" b="1" dirty="0" smtClean="0"/>
              <a:t>δ</a:t>
            </a:r>
            <a:r>
              <a:rPr lang="hr-HR" b="1" dirty="0" smtClean="0"/>
              <a:t>M </a:t>
            </a:r>
            <a:r>
              <a:rPr lang="hr-HR" dirty="0" smtClean="0"/>
              <a:t>,</a:t>
            </a:r>
          </a:p>
          <a:p>
            <a:pPr>
              <a:buNone/>
            </a:pPr>
            <a:r>
              <a:rPr lang="hr-HR" dirty="0" smtClean="0"/>
              <a:t>    odnosno u K</a:t>
            </a:r>
            <a:r>
              <a:rPr lang="hr-HR" baseline="-25000" dirty="0" smtClean="0"/>
              <a:t>K</a:t>
            </a:r>
            <a:r>
              <a:rPr lang="hr-HR" dirty="0" smtClean="0"/>
              <a:t> = 0º i K</a:t>
            </a:r>
            <a:r>
              <a:rPr lang="hr-HR" baseline="-25000" dirty="0" smtClean="0"/>
              <a:t>K</a:t>
            </a:r>
            <a:r>
              <a:rPr lang="hr-HR" dirty="0" smtClean="0"/>
              <a:t> = 180º.</a:t>
            </a:r>
          </a:p>
          <a:p>
            <a:pPr>
              <a:buNone/>
            </a:pPr>
            <a:r>
              <a:rPr lang="hr-HR" dirty="0" smtClean="0"/>
              <a:t>   Dakle, komponenta Q&gt;O pojačava SMJERNU SILU u K</a:t>
            </a:r>
            <a:r>
              <a:rPr lang="hr-HR" baseline="-25000" dirty="0" smtClean="0"/>
              <a:t>K</a:t>
            </a:r>
            <a:r>
              <a:rPr lang="hr-HR" dirty="0" smtClean="0"/>
              <a:t> = 270º, smanjuje je u K</a:t>
            </a:r>
            <a:r>
              <a:rPr lang="hr-HR" baseline="-25000" dirty="0" smtClean="0"/>
              <a:t>K</a:t>
            </a:r>
            <a:r>
              <a:rPr lang="hr-HR" dirty="0" smtClean="0"/>
              <a:t> = 90º, a izaziva devijaciju u K</a:t>
            </a:r>
            <a:r>
              <a:rPr lang="hr-HR" baseline="-25000" dirty="0" smtClean="0"/>
              <a:t>K</a:t>
            </a:r>
            <a:r>
              <a:rPr lang="hr-HR" dirty="0" smtClean="0"/>
              <a:t> = 0º i K</a:t>
            </a:r>
            <a:r>
              <a:rPr lang="hr-HR" baseline="-25000" dirty="0" smtClean="0"/>
              <a:t>K</a:t>
            </a:r>
            <a:r>
              <a:rPr lang="hr-HR" dirty="0" smtClean="0"/>
              <a:t> = 180º.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lika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555" y="500042"/>
            <a:ext cx="6870527" cy="547495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hr-HR" dirty="0" smtClean="0"/>
              <a:t>Grafički devijacija uslijed Q komponente vrlo sliči cosinuidalnoj funkciji. Ako se ova krivulja prikaže kao funkcija K</a:t>
            </a:r>
            <a:r>
              <a:rPr lang="hr-HR" baseline="-25000" dirty="0" smtClean="0"/>
              <a:t>K</a:t>
            </a:r>
            <a:r>
              <a:rPr lang="hr-HR" dirty="0" smtClean="0"/>
              <a:t>, dobiva se pravilna cosinuidalna krivulja pa se može napisati:  </a:t>
            </a:r>
          </a:p>
          <a:p>
            <a:pPr>
              <a:buNone/>
            </a:pPr>
            <a:r>
              <a:rPr lang="hr-HR" dirty="0" smtClean="0"/>
              <a:t>    </a:t>
            </a:r>
            <a:r>
              <a:rPr lang="el-GR" b="1" dirty="0" smtClean="0"/>
              <a:t>δ</a:t>
            </a:r>
            <a:r>
              <a:rPr lang="hr-HR" b="1" dirty="0" smtClean="0"/>
              <a:t> = C · cosK</a:t>
            </a:r>
            <a:r>
              <a:rPr lang="hr-HR" b="1" baseline="-25000" dirty="0" smtClean="0"/>
              <a:t>K</a:t>
            </a:r>
            <a:endParaRPr lang="hr-HR" b="1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Koeficijent C je amplituda krivulje, odnosno maksimalna devijacija u K</a:t>
            </a:r>
            <a:r>
              <a:rPr lang="hr-HR" baseline="-25000" dirty="0" smtClean="0"/>
              <a:t>K</a:t>
            </a:r>
            <a:r>
              <a:rPr lang="hr-HR" dirty="0" smtClean="0"/>
              <a:t> = 0º i K</a:t>
            </a:r>
            <a:r>
              <a:rPr lang="hr-HR" baseline="-25000" dirty="0" smtClean="0"/>
              <a:t>K</a:t>
            </a:r>
            <a:r>
              <a:rPr lang="hr-HR" dirty="0" smtClean="0"/>
              <a:t> = 180º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slik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143380"/>
            <a:ext cx="5286412" cy="20022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prolazni brodski magnetizam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/>
              <a:t>Prolazni (promjenjivi ili TRANZIENTNI) magnetizam ovisi o položaju broda na zemaljskoj kugli, tj. o vrijednosti horizontalne i vertikalne komponente zemaljskog magnetskog polja i o magnetskom kursu u kojem se nalazi brod.</a:t>
            </a:r>
          </a:p>
          <a:p>
            <a:endParaRPr lang="hr-HR" dirty="0" smtClean="0"/>
          </a:p>
          <a:p>
            <a:r>
              <a:rPr lang="hr-HR" b="1" dirty="0" smtClean="0"/>
              <a:t>Smatra se da prolazni brodski magnetizam nestaje čim brodsko meko željezo zauzima prema silnicama induktivnog polja takav položaj da nema mogućnosti formiranja polova, a to je onda kada je smjer neke šipke OKOMIT na smjer silnica zemaljskog magnetskog polja. </a:t>
            </a:r>
            <a:endParaRPr lang="hr-H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Iako se dijelovi brodske konstrukcije prostiru u dvije ili čak tri dovoljno velike dimenzije, tako da se u njima mogu formirati i tri </a:t>
            </a:r>
            <a:r>
              <a:rPr lang="hr-HR" b="1" u="sng" dirty="0" smtClean="0"/>
              <a:t>dipola </a:t>
            </a:r>
            <a:r>
              <a:rPr lang="hr-HR" b="1" dirty="0" smtClean="0"/>
              <a:t>prolaznog magnetizma, tj. u sva tri pravca koordinantnih osi, uvijek je takav dio konstrukcije moguće u teoriji zamijeniti jednom ili više šipki  željeza u jednom, drugom ili trećem pravcu koordinantnih osi i svaku šipku promatrati zasebno.</a:t>
            </a:r>
          </a:p>
          <a:p>
            <a:endParaRPr lang="hr-HR" dirty="0" smtClean="0"/>
          </a:p>
          <a:p>
            <a:r>
              <a:rPr lang="hr-HR" b="1" dirty="0" smtClean="0"/>
              <a:t>Zato se cjelokupno  brodsko željezo proučava kao čitav niz dugih tankih šipki  željeza koje samo jednim svojim, i to bližim polom, djeluju na kompas. </a:t>
            </a:r>
            <a:endParaRPr lang="hr-H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Ako se djelovanje onog drugog pola, koji je dalje od kompasa, također želi uzeti u obzir, može se uvijek pretpostaviti da je to opet bliži pol neke duge tanke šipke koja je suprotnim polom bliža kompasu.</a:t>
            </a:r>
          </a:p>
          <a:p>
            <a:endParaRPr lang="hr-HR" b="1" dirty="0" smtClean="0"/>
          </a:p>
          <a:p>
            <a:r>
              <a:rPr lang="hr-HR" b="1" dirty="0" smtClean="0"/>
              <a:t>Bliži pol ruže kompasa zove se AKTIVNI POL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dirty="0" smtClean="0"/>
              <a:t>Prolazno brodsko magnetsko polje također izaziva otklon ruže kompasa, tj. </a:t>
            </a:r>
            <a:r>
              <a:rPr lang="hr-HR" u="sng" dirty="0" smtClean="0"/>
              <a:t>devijaciju. </a:t>
            </a:r>
            <a:r>
              <a:rPr lang="hr-HR" dirty="0" smtClean="0"/>
              <a:t>Da bi se lakše shvatilo djelovanje prolaznog brodskog magnetizma, pretpostavit će se da je u jednom trenutku, kursu i položaju prolazni brodski magnetizam prikazan magnetizmo induciranim u jednoj dugačkoj šipki  željeza. </a:t>
            </a:r>
          </a:p>
          <a:p>
            <a:endParaRPr lang="hr-HR" dirty="0" smtClean="0"/>
          </a:p>
          <a:p>
            <a:r>
              <a:rPr lang="hr-HR" dirty="0" smtClean="0"/>
              <a:t>Za proučavanje magnetskog djelovanja ova šipka zamjenjuje se silnicama   . Silu    moguće je pomicati na pravcu koji je nosi, dakle u položaj    s hvatištem u točki D na dužini     . Točka E je na prvoj osi z koordinantnog sustava na brodu, a točka B leži na dužini     (A je na osi x, a C na osi y).</a:t>
            </a:r>
            <a:endParaRPr lang="hr-HR" dirty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786190"/>
            <a:ext cx="214314" cy="400053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86190"/>
            <a:ext cx="214314" cy="40005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143380"/>
            <a:ext cx="214314" cy="400053"/>
          </a:xfrm>
          <a:prstGeom prst="rect">
            <a:avLst/>
          </a:prstGeom>
          <a:noFill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572008"/>
            <a:ext cx="285752" cy="337707"/>
          </a:xfrm>
          <a:prstGeom prst="rect">
            <a:avLst/>
          </a:prstGeom>
          <a:noFill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7809" y="5286388"/>
            <a:ext cx="302237" cy="357190"/>
          </a:xfrm>
          <a:prstGeom prst="rect">
            <a:avLst/>
          </a:prstGeom>
          <a:noFill/>
        </p:spPr>
      </p:pic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2" y="428604"/>
            <a:ext cx="8000798" cy="608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sz="1400" dirty="0" smtClean="0"/>
              <a:t>Sila M' može se zamijeniti silama </a:t>
            </a:r>
            <a:r>
              <a:rPr lang="hr-HR" sz="1400" b="1" dirty="0" smtClean="0"/>
              <a:t>m</a:t>
            </a:r>
            <a:r>
              <a:rPr lang="hr-HR" sz="1400" dirty="0" smtClean="0"/>
              <a:t> koja napada u točki </a:t>
            </a:r>
            <a:r>
              <a:rPr lang="hr-HR" sz="1400" b="1" dirty="0" smtClean="0"/>
              <a:t>E</a:t>
            </a:r>
            <a:r>
              <a:rPr lang="hr-HR" sz="1400" dirty="0" smtClean="0"/>
              <a:t> i </a:t>
            </a:r>
            <a:r>
              <a:rPr lang="hr-HR" sz="1400" b="1" dirty="0" smtClean="0"/>
              <a:t>m'</a:t>
            </a:r>
            <a:r>
              <a:rPr lang="hr-HR" sz="1400" dirty="0" smtClean="0"/>
              <a:t> koja napada u </a:t>
            </a:r>
            <a:r>
              <a:rPr lang="hr-HR" sz="1400" b="1" dirty="0" smtClean="0"/>
              <a:t>točki B</a:t>
            </a:r>
            <a:r>
              <a:rPr lang="hr-HR" sz="1400" dirty="0" smtClean="0"/>
              <a:t> pod uvjetom da je:</a:t>
            </a:r>
          </a:p>
          <a:p>
            <a:endParaRPr lang="hr-HR" dirty="0" smtClean="0"/>
          </a:p>
        </p:txBody>
      </p:sp>
      <p:pic>
        <p:nvPicPr>
          <p:cNvPr id="5" name="Picture 4" descr="slik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8482659" cy="29523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02" y="3602902"/>
            <a:ext cx="6272606" cy="290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hr-HR" dirty="0" smtClean="0"/>
              <a:t>Komponenta     napada u osi Z pa se može nastaviti u tri komponente    ,    te    od kojih    leži na osi Z,    ǁ osi X,    ǁ osi Y. </a:t>
            </a:r>
          </a:p>
          <a:p>
            <a:endParaRPr lang="hr-HR" dirty="0" smtClean="0"/>
          </a:p>
          <a:p>
            <a:r>
              <a:rPr lang="hr-HR" dirty="0" smtClean="0"/>
              <a:t>Komponenta     može se zamijeniti dvjema silama            i     , od kojih jedna napada u A (na osi X), a druga u C (na osi Y) pod uvjetom da je: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 descr="slik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7383117" cy="1080120"/>
          </a:xfrm>
          <a:prstGeom prst="rect">
            <a:avLst/>
          </a:prstGeom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25" y="428603"/>
            <a:ext cx="228601" cy="357191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785794"/>
            <a:ext cx="142876" cy="396878"/>
          </a:xfrm>
          <a:prstGeom prst="rect">
            <a:avLst/>
          </a:prstGeom>
          <a:noFill/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714356"/>
            <a:ext cx="166688" cy="483395"/>
          </a:xfrm>
          <a:prstGeom prst="rect">
            <a:avLst/>
          </a:prstGeom>
          <a:noFill/>
        </p:spPr>
      </p:pic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7090" y="714356"/>
            <a:ext cx="172436" cy="500066"/>
          </a:xfrm>
          <a:prstGeom prst="rect">
            <a:avLst/>
          </a:prstGeom>
          <a:noFill/>
        </p:spPr>
      </p:pic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714356"/>
            <a:ext cx="172436" cy="500066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142984"/>
            <a:ext cx="142876" cy="396878"/>
          </a:xfrm>
          <a:prstGeom prst="rect">
            <a:avLst/>
          </a:prstGeom>
          <a:noFill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071546"/>
            <a:ext cx="166688" cy="483395"/>
          </a:xfrm>
          <a:prstGeom prst="rect">
            <a:avLst/>
          </a:prstGeom>
          <a:noFill/>
        </p:spPr>
      </p:pic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2000240"/>
            <a:ext cx="285752" cy="428628"/>
          </a:xfrm>
          <a:prstGeom prst="rect">
            <a:avLst/>
          </a:prstGeom>
          <a:noFill/>
        </p:spPr>
      </p:pic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357430"/>
            <a:ext cx="195263" cy="450607"/>
          </a:xfrm>
          <a:prstGeom prst="rect">
            <a:avLst/>
          </a:prstGeom>
          <a:noFill/>
        </p:spPr>
      </p:pic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99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000240"/>
            <a:ext cx="142876" cy="446488"/>
          </a:xfrm>
          <a:prstGeom prst="rect">
            <a:avLst/>
          </a:prstGeom>
          <a:noFill/>
        </p:spPr>
      </p:pic>
      <p:sp>
        <p:nvSpPr>
          <p:cNvPr id="97301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4077072"/>
            <a:ext cx="7524328" cy="24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VRSTE BRODSKOG MAGNETIZMA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U magnetskom pogledu može se uzeti da je brod sastavljen od </a:t>
            </a:r>
            <a:r>
              <a:rPr lang="hr-HR" b="1" dirty="0" smtClean="0"/>
              <a:t>čelika i željeza</a:t>
            </a:r>
            <a:r>
              <a:rPr lang="hr-HR" dirty="0" smtClean="0"/>
              <a:t>. </a:t>
            </a:r>
            <a:r>
              <a:rPr lang="hr-HR" b="1" dirty="0" smtClean="0"/>
              <a:t>Inducirani magnetizam broda u čeliku zadržat će polaritet, a najvećim dijelom i intenzitet nakon porinuća u more te vrlo dugo za vrijeme eksploatacije broda, gotovo za vrijeme cijelog vijeka trajanja broda</a:t>
            </a:r>
            <a:r>
              <a:rPr lang="hr-HR" dirty="0" smtClean="0"/>
              <a:t>. </a:t>
            </a:r>
          </a:p>
          <a:p>
            <a:endParaRPr lang="hr-HR" dirty="0" smtClean="0"/>
          </a:p>
          <a:p>
            <a:r>
              <a:rPr lang="hr-HR" b="1" dirty="0" smtClean="0"/>
              <a:t>Magnetizam koji se inducirao u željezu promijenit će, kako polaritet, tako i intenzitet čim brod promijeni kurs i  položaj u prostoru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hr-HR" dirty="0" smtClean="0"/>
              <a:t>Komponente    i     napadaju u točkama A i C na koordinatnim osima X i Y. Komponentu    moguće je rastaviti na tri komponente    ,    i    od kojih je       na osi x,     </a:t>
            </a:r>
            <a:r>
              <a:rPr lang="hr-HR" b="1" dirty="0" smtClean="0"/>
              <a:t>ǁ</a:t>
            </a:r>
            <a:r>
              <a:rPr lang="hr-HR" dirty="0" smtClean="0"/>
              <a:t> osi y,     </a:t>
            </a:r>
            <a:r>
              <a:rPr lang="hr-HR" b="1" dirty="0" smtClean="0"/>
              <a:t>ǁ</a:t>
            </a:r>
            <a:r>
              <a:rPr lang="hr-HR" dirty="0" smtClean="0"/>
              <a:t> osi z te komponentu    u tri komponente:    koja leži u osi Y,    </a:t>
            </a:r>
            <a:r>
              <a:rPr lang="hr-HR" b="1" dirty="0" smtClean="0"/>
              <a:t>ǁ</a:t>
            </a:r>
            <a:r>
              <a:rPr lang="hr-HR" dirty="0" smtClean="0"/>
              <a:t> s osi Y i    </a:t>
            </a:r>
            <a:r>
              <a:rPr lang="hr-HR" b="1" dirty="0" smtClean="0"/>
              <a:t>ǁ</a:t>
            </a:r>
            <a:r>
              <a:rPr lang="hr-HR" dirty="0" smtClean="0"/>
              <a:t> osi z. </a:t>
            </a:r>
          </a:p>
          <a:p>
            <a:endParaRPr lang="hr-HR" dirty="0" smtClean="0"/>
          </a:p>
          <a:p>
            <a:r>
              <a:rPr lang="hr-HR" dirty="0" smtClean="0"/>
              <a:t>Dakle, silu    podijelilo se na 9 komponenata, od kojih su: </a:t>
            </a:r>
          </a:p>
          <a:p>
            <a:pPr>
              <a:buNone/>
            </a:pPr>
            <a:r>
              <a:rPr lang="hr-HR" dirty="0" smtClean="0"/>
              <a:t>      na osi X,    i    s njom paralelne</a:t>
            </a:r>
          </a:p>
          <a:p>
            <a:pPr>
              <a:buNone/>
            </a:pPr>
            <a:r>
              <a:rPr lang="hr-HR" dirty="0" smtClean="0"/>
              <a:t>      na osi Y,    i    s njom paralelne</a:t>
            </a:r>
          </a:p>
          <a:p>
            <a:pPr>
              <a:buNone/>
            </a:pPr>
            <a:r>
              <a:rPr lang="hr-HR" dirty="0" smtClean="0"/>
              <a:t>      na osi Z,     i   s njom paralelne</a:t>
            </a:r>
            <a:endParaRPr lang="hr-HR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28604"/>
            <a:ext cx="160974" cy="503045"/>
          </a:xfrm>
          <a:prstGeom prst="rect">
            <a:avLst/>
          </a:prstGeom>
          <a:noFill/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6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28604"/>
            <a:ext cx="214313" cy="494568"/>
          </a:xfrm>
          <a:prstGeom prst="rect">
            <a:avLst/>
          </a:prstGeom>
          <a:noFill/>
        </p:spPr>
      </p:pic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7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785794"/>
            <a:ext cx="195263" cy="450607"/>
          </a:xfrm>
          <a:prstGeom prst="rect">
            <a:avLst/>
          </a:prstGeom>
          <a:noFill/>
        </p:spPr>
      </p:pic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78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142984"/>
            <a:ext cx="182880" cy="508001"/>
          </a:xfrm>
          <a:prstGeom prst="rect">
            <a:avLst/>
          </a:prstGeom>
          <a:noFill/>
        </p:spPr>
      </p:pic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81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142984"/>
            <a:ext cx="166688" cy="483395"/>
          </a:xfrm>
          <a:prstGeom prst="rect">
            <a:avLst/>
          </a:prstGeom>
          <a:noFill/>
        </p:spPr>
      </p:pic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84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142984"/>
            <a:ext cx="176213" cy="512620"/>
          </a:xfrm>
          <a:prstGeom prst="rect">
            <a:avLst/>
          </a:prstGeom>
          <a:noFill/>
        </p:spPr>
      </p:pic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142984"/>
            <a:ext cx="182880" cy="508001"/>
          </a:xfrm>
          <a:prstGeom prst="rect">
            <a:avLst/>
          </a:prstGeom>
          <a:noFill/>
        </p:spPr>
      </p:pic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500174"/>
            <a:ext cx="166688" cy="483395"/>
          </a:xfrm>
          <a:prstGeom prst="rect">
            <a:avLst/>
          </a:prstGeom>
          <a:noFill/>
        </p:spPr>
      </p:pic>
      <p:pic>
        <p:nvPicPr>
          <p:cNvPr id="35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1500174"/>
            <a:ext cx="176213" cy="512620"/>
          </a:xfrm>
          <a:prstGeom prst="rect">
            <a:avLst/>
          </a:prstGeom>
          <a:noFill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500174"/>
            <a:ext cx="160974" cy="503045"/>
          </a:xfrm>
          <a:prstGeom prst="rect">
            <a:avLst/>
          </a:prstGeom>
          <a:noFill/>
        </p:spPr>
      </p:pic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857364"/>
            <a:ext cx="187525" cy="500066"/>
          </a:xfrm>
          <a:prstGeom prst="rect">
            <a:avLst/>
          </a:prstGeom>
          <a:noFill/>
        </p:spPr>
      </p:pic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90" name="Picture 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857364"/>
            <a:ext cx="164114" cy="467095"/>
          </a:xfrm>
          <a:prstGeom prst="rect">
            <a:avLst/>
          </a:prstGeom>
          <a:noFill/>
        </p:spPr>
      </p:pic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93" name="Picture 3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8105" y="1928802"/>
            <a:ext cx="137704" cy="428628"/>
          </a:xfrm>
          <a:prstGeom prst="rect">
            <a:avLst/>
          </a:prstGeom>
          <a:noFill/>
        </p:spPr>
      </p:pic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97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96" name="Picture 4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143248"/>
            <a:ext cx="267731" cy="495302"/>
          </a:xfrm>
          <a:prstGeom prst="rect">
            <a:avLst/>
          </a:prstGeom>
          <a:noFill/>
        </p:spPr>
      </p:pic>
      <p:sp>
        <p:nvSpPr>
          <p:cNvPr id="96298" name="Rectangle 42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000504"/>
            <a:ext cx="182880" cy="508001"/>
          </a:xfrm>
          <a:prstGeom prst="rect">
            <a:avLst/>
          </a:prstGeom>
          <a:noFill/>
        </p:spPr>
      </p:pic>
      <p:pic>
        <p:nvPicPr>
          <p:cNvPr id="50" name="Picture 3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929066"/>
            <a:ext cx="164114" cy="467095"/>
          </a:xfrm>
          <a:prstGeom prst="rect">
            <a:avLst/>
          </a:prstGeom>
          <a:noFill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000504"/>
            <a:ext cx="142876" cy="396878"/>
          </a:xfrm>
          <a:prstGeom prst="rect">
            <a:avLst/>
          </a:prstGeom>
          <a:noFill/>
        </p:spPr>
      </p:pic>
      <p:pic>
        <p:nvPicPr>
          <p:cNvPr id="52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357694"/>
            <a:ext cx="187525" cy="500066"/>
          </a:xfrm>
          <a:prstGeom prst="rect">
            <a:avLst/>
          </a:prstGeom>
          <a:noFill/>
        </p:spPr>
      </p:pic>
      <p:pic>
        <p:nvPicPr>
          <p:cNvPr id="53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357694"/>
            <a:ext cx="166688" cy="483395"/>
          </a:xfrm>
          <a:prstGeom prst="rect">
            <a:avLst/>
          </a:prstGeom>
          <a:noFill/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357694"/>
            <a:ext cx="166688" cy="483395"/>
          </a:xfrm>
          <a:prstGeom prst="rect">
            <a:avLst/>
          </a:prstGeom>
          <a:noFill/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786322"/>
            <a:ext cx="172436" cy="500066"/>
          </a:xfrm>
          <a:prstGeom prst="rect">
            <a:avLst/>
          </a:prstGeom>
          <a:noFill/>
        </p:spPr>
      </p:pic>
      <p:pic>
        <p:nvPicPr>
          <p:cNvPr id="56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86322"/>
            <a:ext cx="176213" cy="512620"/>
          </a:xfrm>
          <a:prstGeom prst="rect">
            <a:avLst/>
          </a:prstGeom>
          <a:noFill/>
        </p:spPr>
      </p:pic>
      <p:pic>
        <p:nvPicPr>
          <p:cNvPr id="57" name="Picture 3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857760"/>
            <a:ext cx="137704" cy="428628"/>
          </a:xfrm>
          <a:prstGeom prst="rect">
            <a:avLst/>
          </a:prstGeom>
          <a:noFill/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3645024"/>
            <a:ext cx="32403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sz="1400" b="1" dirty="0" smtClean="0"/>
              <a:t>U horizontalnim motkama  željeza koje su paralelne s uzdužnom osi broda indukcija je proporcionalna masi željeza tog tipa, horizontalnoj komponenti zemaljskog magnetskog polja i cos K</a:t>
            </a:r>
            <a:r>
              <a:rPr lang="hr-HR" sz="1400" b="1" baseline="-25000" dirty="0" smtClean="0"/>
              <a:t> M</a:t>
            </a:r>
            <a:r>
              <a:rPr lang="hr-HR" sz="1400" baseline="-25000" dirty="0" smtClean="0"/>
              <a:t>.</a:t>
            </a:r>
            <a:endParaRPr lang="hr-HR" sz="1400" dirty="0" smtClean="0"/>
          </a:p>
          <a:p>
            <a:endParaRPr lang="hr-HR" sz="1400" baseline="-25000" dirty="0" smtClean="0"/>
          </a:p>
          <a:p>
            <a:r>
              <a:rPr lang="hr-HR" sz="1400" b="1" dirty="0" smtClean="0"/>
              <a:t>U vertikalnim tipovima, tj. motkama mekog željeza vrijednost indukcije ovisi o masi tog tipa željeza i vrijednosti, tj. jačini vertikalne komponente zemaljskog magnetskog polja</a:t>
            </a:r>
            <a:r>
              <a:rPr lang="hr-HR" sz="1400" dirty="0" smtClean="0"/>
              <a:t>. </a:t>
            </a:r>
          </a:p>
          <a:p>
            <a:pPr>
              <a:buNone/>
            </a:pPr>
            <a:r>
              <a:rPr lang="hr-HR" baseline="-25000" dirty="0" smtClean="0"/>
              <a:t>  </a:t>
            </a:r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7704856" cy="43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1800" b="1" dirty="0" smtClean="0"/>
              <a:t>U horizontalnim motkama  željeza koje su okomite s uzdužnom osi broda inducira se magnetizam proporcionalan masi tog tipa željeza, horizontalnoj komponenti zemaljskog magnetskog polja i cos (90º + K</a:t>
            </a:r>
            <a:r>
              <a:rPr lang="hr-HR" sz="1800" b="1" baseline="-25000" dirty="0" smtClean="0"/>
              <a:t> M </a:t>
            </a:r>
            <a:r>
              <a:rPr lang="hr-HR" sz="1800" b="1" dirty="0" smtClean="0"/>
              <a:t>)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lik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01" y="1700808"/>
            <a:ext cx="8466347" cy="48396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sz="1400" b="1" dirty="0" smtClean="0"/>
              <a:t>Magnetska indukcija u horizontalnoj šipki mekog željeza koja rotira oko vertikalne osi može se vektorski prikazati kao zbroj magnetskih indukcija u dvjema šipkama polovične dužine, od kojih jedna miruje u magnetskom meridijanu, a druga rotira dvostrukom kutnom brzinom oko horizontalne osi. </a:t>
            </a:r>
          </a:p>
          <a:p>
            <a:r>
              <a:rPr lang="hr-HR" sz="1400" b="1" dirty="0" smtClean="0"/>
              <a:t>Neka to bude motka komponente a. Kad je motka u magnetskom meridijanu ukupan inducirani magnetizam na njoj je a · E</a:t>
            </a:r>
            <a:r>
              <a:rPr lang="hr-HR" sz="1400" b="1" baseline="-25000" dirty="0" smtClean="0"/>
              <a:t>H</a:t>
            </a:r>
            <a:r>
              <a:rPr lang="hr-HR" sz="1400" b="1" dirty="0" smtClean="0"/>
              <a:t> cosK</a:t>
            </a:r>
            <a:r>
              <a:rPr lang="hr-HR" sz="1400" b="1" baseline="-25000" dirty="0" smtClean="0"/>
              <a:t> M</a:t>
            </a:r>
            <a:r>
              <a:rPr lang="hr-HR" sz="1400" b="1" dirty="0" smtClean="0"/>
              <a:t> = a · E</a:t>
            </a:r>
            <a:r>
              <a:rPr lang="hr-HR" sz="1400" b="1" baseline="-25000" dirty="0" smtClean="0"/>
              <a:t>H</a:t>
            </a:r>
            <a:r>
              <a:rPr lang="hr-HR" sz="1400" b="1" dirty="0" smtClean="0"/>
              <a:t> jer je cos0º = 1. </a:t>
            </a:r>
          </a:p>
          <a:p>
            <a:r>
              <a:rPr lang="hr-HR" sz="1400" b="1" dirty="0" smtClean="0"/>
              <a:t>E</a:t>
            </a:r>
            <a:r>
              <a:rPr lang="hr-HR" sz="1400" b="1" baseline="-25000" dirty="0" smtClean="0"/>
              <a:t>H</a:t>
            </a:r>
            <a:r>
              <a:rPr lang="hr-HR" sz="1400" b="1" dirty="0" smtClean="0"/>
              <a:t> = horizontalna komponentna polja zemaljskog magnetizma</a:t>
            </a:r>
            <a:endParaRPr lang="hr-HR" sz="1400" b="1" dirty="0"/>
          </a:p>
        </p:txBody>
      </p:sp>
      <p:pic>
        <p:nvPicPr>
          <p:cNvPr id="4" name="Content Placeholder 3" descr="slik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698477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928670"/>
            <a:ext cx="8079989" cy="435771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sz="1400" dirty="0" smtClean="0"/>
              <a:t>Obje polovine motke   i    su u magnetskom meridijanu te će ukupni inducirani </a:t>
            </a:r>
            <a:r>
              <a:rPr lang="hr-HR" sz="1400" dirty="0" err="1" smtClean="0"/>
              <a:t>magnetizam</a:t>
            </a:r>
            <a:r>
              <a:rPr lang="hr-HR" sz="1400" dirty="0" smtClean="0"/>
              <a:t> biti u položaju I : (a/2+a/2) Eh = a Eh</a:t>
            </a:r>
          </a:p>
          <a:p>
            <a:pPr>
              <a:buNone/>
            </a:pPr>
            <a:r>
              <a:rPr lang="hr-HR" sz="1400" dirty="0" smtClean="0"/>
              <a:t>    Rotira li motka </a:t>
            </a:r>
            <a:r>
              <a:rPr lang="hr-HR" sz="1400" b="1" dirty="0" smtClean="0"/>
              <a:t>a</a:t>
            </a:r>
            <a:r>
              <a:rPr lang="hr-HR" sz="1400" dirty="0" smtClean="0"/>
              <a:t> u smjeru </a:t>
            </a:r>
            <a:r>
              <a:rPr lang="hr-HR" sz="1400" b="1" dirty="0" smtClean="0"/>
              <a:t>K</a:t>
            </a:r>
            <a:r>
              <a:rPr lang="hr-HR" sz="1400" b="1" baseline="-25000" dirty="0" smtClean="0"/>
              <a:t>M</a:t>
            </a:r>
            <a:r>
              <a:rPr lang="hr-HR" sz="1400" dirty="0" smtClean="0"/>
              <a:t> do položaja  </a:t>
            </a:r>
            <a:r>
              <a:rPr lang="hr-HR" sz="1400" b="1" dirty="0" smtClean="0"/>
              <a:t>II</a:t>
            </a:r>
            <a:r>
              <a:rPr lang="hr-HR" sz="1400" dirty="0" smtClean="0"/>
              <a:t> : polovica motke koja rotira dvostrukom    brzinom doći će do položaja kuta K</a:t>
            </a:r>
            <a:r>
              <a:rPr lang="hr-HR" sz="1400" baseline="-25000" dirty="0" smtClean="0"/>
              <a:t>M</a:t>
            </a:r>
            <a:r>
              <a:rPr lang="hr-HR" sz="1400" dirty="0" smtClean="0"/>
              <a:t>.</a:t>
            </a:r>
          </a:p>
          <a:p>
            <a:pPr>
              <a:buNone/>
            </a:pPr>
            <a:r>
              <a:rPr lang="hr-HR" sz="1400" dirty="0" smtClean="0"/>
              <a:t>    Kako je </a:t>
            </a:r>
            <a:r>
              <a:rPr lang="hr-HR" sz="1400" b="1" dirty="0" smtClean="0"/>
              <a:t>∆ ABC </a:t>
            </a:r>
            <a:r>
              <a:rPr lang="hr-HR" sz="1400" dirty="0" smtClean="0"/>
              <a:t>pravokutan s pravim kutem u </a:t>
            </a:r>
            <a:r>
              <a:rPr lang="hr-HR" sz="1400" b="1" dirty="0" smtClean="0"/>
              <a:t>B</a:t>
            </a:r>
            <a:r>
              <a:rPr lang="hr-HR" sz="1400" dirty="0" smtClean="0"/>
              <a:t>,   to će rezultanta vektorskog zbroja biti </a:t>
            </a:r>
            <a:r>
              <a:rPr lang="hr-HR" sz="1400" b="1" dirty="0" smtClean="0"/>
              <a:t>a · E</a:t>
            </a:r>
            <a:r>
              <a:rPr lang="hr-HR" sz="1400" b="1" baseline="-25000" dirty="0" smtClean="0"/>
              <a:t>H</a:t>
            </a:r>
            <a:r>
              <a:rPr lang="hr-HR" sz="1400" b="1" dirty="0" smtClean="0"/>
              <a:t> · </a:t>
            </a:r>
            <a:r>
              <a:rPr lang="hr-HR" sz="1400" b="1" dirty="0" err="1" smtClean="0"/>
              <a:t>cosK</a:t>
            </a:r>
            <a:r>
              <a:rPr lang="hr-HR" sz="1400" b="1" baseline="-25000" dirty="0" err="1" smtClean="0"/>
              <a:t>M</a:t>
            </a:r>
            <a:r>
              <a:rPr lang="hr-HR" sz="1400" dirty="0" smtClean="0"/>
              <a:t>.</a:t>
            </a:r>
          </a:p>
          <a:p>
            <a:pPr>
              <a:buNone/>
            </a:pPr>
            <a:r>
              <a:rPr lang="hr-HR" sz="1400" dirty="0" smtClean="0"/>
              <a:t>    </a:t>
            </a:r>
            <a:r>
              <a:rPr lang="hr-HR" sz="1400" dirty="0" err="1" smtClean="0"/>
              <a:t>Daljnom</a:t>
            </a:r>
            <a:r>
              <a:rPr lang="hr-HR" sz="1400" dirty="0" smtClean="0"/>
              <a:t> rotacijom motke u K’</a:t>
            </a:r>
            <a:r>
              <a:rPr lang="hr-HR" sz="1400" baseline="-25000" dirty="0" smtClean="0"/>
              <a:t>M</a:t>
            </a:r>
            <a:r>
              <a:rPr lang="hr-HR" sz="1400" dirty="0" smtClean="0"/>
              <a:t> položaj </a:t>
            </a:r>
            <a:r>
              <a:rPr lang="hr-HR" sz="1400" b="1" dirty="0" smtClean="0"/>
              <a:t>III</a:t>
            </a:r>
            <a:r>
              <a:rPr lang="hr-HR" sz="1400" dirty="0" smtClean="0"/>
              <a:t> : polovina motke koja rotira dvostrukom brzinom učinit će kut 2K</a:t>
            </a:r>
            <a:r>
              <a:rPr lang="hr-HR" sz="1400" baseline="-25000" dirty="0" smtClean="0"/>
              <a:t>M</a:t>
            </a:r>
            <a:r>
              <a:rPr lang="hr-HR" sz="1400" dirty="0" smtClean="0"/>
              <a:t> i doći u položaj B.</a:t>
            </a:r>
            <a:endParaRPr lang="hr-HR" sz="14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16632"/>
            <a:ext cx="142876" cy="545526"/>
          </a:xfrm>
          <a:prstGeom prst="rect">
            <a:avLst/>
          </a:prstGeom>
          <a:noFill/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16632"/>
            <a:ext cx="142876" cy="545527"/>
          </a:xfrm>
          <a:prstGeom prst="rect">
            <a:avLst/>
          </a:prstGeom>
          <a:noFill/>
        </p:spPr>
      </p:pic>
      <p:pic>
        <p:nvPicPr>
          <p:cNvPr id="7" name="Content Placeholder 3" descr="slik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20888"/>
            <a:ext cx="7128792" cy="354446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Ponovno je ∆ AB’C pravokutan s pravim kutom u B’, a rezultanta ima vrijednost:</a:t>
            </a:r>
            <a:r>
              <a:rPr lang="hr-HR" sz="1800" b="1" dirty="0" smtClean="0"/>
              <a:t>a · E</a:t>
            </a:r>
            <a:r>
              <a:rPr lang="hr-HR" sz="1800" b="1" baseline="-25000" dirty="0" smtClean="0"/>
              <a:t>H</a:t>
            </a:r>
            <a:r>
              <a:rPr lang="hr-HR" sz="1800" b="1" dirty="0" smtClean="0"/>
              <a:t>· </a:t>
            </a:r>
            <a:r>
              <a:rPr lang="hr-HR" sz="1800" b="1" dirty="0" err="1" smtClean="0"/>
              <a:t>cosK</a:t>
            </a:r>
            <a:r>
              <a:rPr lang="hr-HR" sz="1800" b="1" dirty="0" smtClean="0"/>
              <a:t>’</a:t>
            </a:r>
            <a:r>
              <a:rPr lang="hr-HR" sz="1800" b="1" baseline="-25000" dirty="0" smtClean="0"/>
              <a:t>M</a:t>
            </a:r>
            <a:r>
              <a:rPr lang="hr-HR" sz="1800" b="1" dirty="0" smtClean="0"/>
              <a:t>. </a:t>
            </a:r>
            <a:r>
              <a:rPr lang="hr-HR" sz="1800" dirty="0" smtClean="0"/>
              <a:t>Kada je motka učinila četvrt kruga (K</a:t>
            </a:r>
            <a:r>
              <a:rPr lang="hr-HR" sz="1800" baseline="-25000" dirty="0" smtClean="0"/>
              <a:t>M</a:t>
            </a:r>
            <a:r>
              <a:rPr lang="hr-HR" sz="1800" dirty="0" smtClean="0"/>
              <a:t> = 90º) i došla u položaj </a:t>
            </a:r>
            <a:r>
              <a:rPr lang="hr-HR" sz="1800" b="1" dirty="0" smtClean="0"/>
              <a:t>IV</a:t>
            </a:r>
            <a:r>
              <a:rPr lang="hr-HR" sz="1800" dirty="0" smtClean="0"/>
              <a:t> : polovina motke koja rotira dvostrukom brzinom učinila je kut od 180º i došla u položaj suprotan motki koja je mirovala. U tom času rezultanta je 0, što odgovara cos90º = 0. </a:t>
            </a:r>
            <a:endParaRPr lang="hr-HR" sz="1800" dirty="0"/>
          </a:p>
        </p:txBody>
      </p:sp>
      <p:pic>
        <p:nvPicPr>
          <p:cNvPr id="4" name="Content Placeholder 3" descr="slik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779097" cy="365611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>
              <a:buNone/>
            </a:pPr>
            <a:r>
              <a:rPr lang="hr-HR" sz="2000" dirty="0" smtClean="0"/>
              <a:t>    U položaju </a:t>
            </a:r>
            <a:r>
              <a:rPr lang="hr-HR" sz="2000" b="1" dirty="0" smtClean="0"/>
              <a:t>AB</a:t>
            </a:r>
            <a:r>
              <a:rPr lang="hr-HR" sz="2000" dirty="0" smtClean="0"/>
              <a:t> šipka će primiti najveći inducirani magntizam, ali još uvijek manji od sile polja </a:t>
            </a:r>
            <a:r>
              <a:rPr lang="hr-HR" sz="2000" b="1" dirty="0" smtClean="0"/>
              <a:t>F</a:t>
            </a:r>
            <a:r>
              <a:rPr lang="hr-HR" sz="2000" dirty="0" smtClean="0"/>
              <a:t> koje vrši indukciju . Ako je sila magnetizma, koji je poprimila šipka u tim okolnostima, izražena s </a:t>
            </a:r>
            <a:r>
              <a:rPr lang="hr-HR" sz="2000" b="1" dirty="0" smtClean="0"/>
              <a:t>f</a:t>
            </a:r>
            <a:r>
              <a:rPr lang="hr-HR" sz="2000" dirty="0" smtClean="0"/>
              <a:t>, onda je:</a:t>
            </a:r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b="1" dirty="0" smtClean="0"/>
              <a:t>f = mF    </a:t>
            </a:r>
            <a:r>
              <a:rPr lang="hr-HR" dirty="0" smtClean="0"/>
              <a:t>ili     </a:t>
            </a:r>
            <a:r>
              <a:rPr lang="hr-HR" b="1" dirty="0" smtClean="0"/>
              <a:t>m</a:t>
            </a:r>
            <a:r>
              <a:rPr lang="hr-HR" dirty="0" smtClean="0"/>
              <a:t>=       gdje je</a:t>
            </a:r>
          </a:p>
          <a:p>
            <a:pPr>
              <a:buNone/>
            </a:pPr>
            <a:r>
              <a:rPr lang="hr-HR" dirty="0" smtClean="0"/>
              <a:t>  </a:t>
            </a:r>
            <a:r>
              <a:rPr lang="hr-HR" sz="1400" dirty="0" smtClean="0"/>
              <a:t>F = sila polja koje vrši indukciju</a:t>
            </a:r>
          </a:p>
          <a:p>
            <a:pPr>
              <a:buNone/>
            </a:pPr>
            <a:r>
              <a:rPr lang="hr-HR" sz="1400" dirty="0" smtClean="0"/>
              <a:t>    f = sila magnetizma šipke</a:t>
            </a:r>
          </a:p>
          <a:p>
            <a:pPr>
              <a:buNone/>
            </a:pPr>
            <a:r>
              <a:rPr lang="hr-HR" sz="1400" dirty="0" smtClean="0"/>
              <a:t>    m = faktor proporcionalnosti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438150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988840"/>
            <a:ext cx="350350" cy="585791"/>
          </a:xfrm>
          <a:prstGeom prst="rect">
            <a:avLst/>
          </a:prstGeom>
          <a:noFill/>
        </p:spPr>
      </p:pic>
      <p:pic>
        <p:nvPicPr>
          <p:cNvPr id="7" name="Picture 2" descr="C:\Users\Kos\Documents\IMG_0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780928"/>
            <a:ext cx="396044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hr-HR" b="1" dirty="0" smtClean="0"/>
              <a:t>Sila </a:t>
            </a:r>
            <a:r>
              <a:rPr lang="el-GR" b="1" dirty="0" smtClean="0"/>
              <a:t>Φ</a:t>
            </a:r>
            <a:r>
              <a:rPr lang="hr-HR" b="1" dirty="0" smtClean="0"/>
              <a:t> je sila ukupnog prolaznog brodskog magnetizma, koja je predstavljena motkom proizvoljnog položaja prema kompasu, pod utjecajem je horizontalne i vertikalne komponente zemaljskog magnetizma, a kako se horizontalnu komponentu opet rastavlja u smjer uzdužnice i okomit na nju, ta se ukupna sila prolaznog magnetizma </a:t>
            </a:r>
            <a:r>
              <a:rPr lang="el-GR" b="1" dirty="0" smtClean="0"/>
              <a:t>Φ</a:t>
            </a:r>
            <a:r>
              <a:rPr lang="hr-HR" b="1" dirty="0" smtClean="0"/>
              <a:t> može zamijeniti zbrojem njenih triju komponenata:</a:t>
            </a:r>
          </a:p>
          <a:p>
            <a:pPr>
              <a:buNone/>
            </a:pPr>
            <a:r>
              <a:rPr lang="hr-HR" b="1" dirty="0" smtClean="0"/>
              <a:t>    </a:t>
            </a:r>
          </a:p>
          <a:p>
            <a:pPr>
              <a:buNone/>
            </a:pPr>
            <a:r>
              <a:rPr lang="hr-HR" b="1" dirty="0" smtClean="0"/>
              <a:t>                   </a:t>
            </a:r>
            <a:r>
              <a:rPr lang="el-GR" b="1" dirty="0" smtClean="0"/>
              <a:t>Φ</a:t>
            </a:r>
            <a:r>
              <a:rPr lang="hr-HR" b="1" dirty="0" smtClean="0"/>
              <a:t> = mx + m’y + m’’z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Vektorska analiza sile </a:t>
            </a:r>
            <a:r>
              <a:rPr lang="el-GR" b="1" dirty="0" smtClean="0"/>
              <a:t>Φ</a:t>
            </a:r>
            <a:endParaRPr lang="hr-HR" b="1" dirty="0"/>
          </a:p>
        </p:txBody>
      </p:sp>
      <p:pic>
        <p:nvPicPr>
          <p:cNvPr id="4" name="Content Placeholder 3" descr="slika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8802"/>
            <a:ext cx="8105610" cy="350046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r>
              <a:rPr lang="hr-HR" b="1" dirty="0" smtClean="0"/>
              <a:t>Inducirani prolazni magnetizam, tj. njegov polaritet i intenzitet ovise u svakom trenutku o položaju broda, tj. geografskoj (odnosno geomagnetskoj) širini broda i kursu u kojem brod plovi.</a:t>
            </a:r>
          </a:p>
          <a:p>
            <a:endParaRPr lang="hr-HR" dirty="0" smtClean="0"/>
          </a:p>
          <a:p>
            <a:r>
              <a:rPr lang="hr-HR" b="1" dirty="0" smtClean="0"/>
              <a:t>U raspremi ako duže traje dolazi do promjene stalnog brodskog magnetizma</a:t>
            </a:r>
            <a:r>
              <a:rPr lang="hr-HR" dirty="0" smtClean="0"/>
              <a:t>. </a:t>
            </a:r>
            <a:endParaRPr lang="hr-H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sz="1100" dirty="0" smtClean="0"/>
              <a:t>Ako sila </a:t>
            </a:r>
            <a:r>
              <a:rPr lang="el-GR" sz="1100" dirty="0" smtClean="0"/>
              <a:t>Φ</a:t>
            </a:r>
            <a:r>
              <a:rPr lang="hr-HR" sz="1100" dirty="0" smtClean="0"/>
              <a:t> zatvara s koordinatnim osima kuteve </a:t>
            </a:r>
            <a:r>
              <a:rPr lang="el-GR" sz="1100" b="1" dirty="0" smtClean="0"/>
              <a:t>α</a:t>
            </a:r>
            <a:r>
              <a:rPr lang="hr-HR" sz="1100" b="1" dirty="0" smtClean="0"/>
              <a:t> (x os), </a:t>
            </a:r>
            <a:r>
              <a:rPr lang="el-GR" sz="1100" b="1" dirty="0" smtClean="0"/>
              <a:t>β</a:t>
            </a:r>
            <a:r>
              <a:rPr lang="hr-HR" sz="1100" b="1" dirty="0" smtClean="0"/>
              <a:t> (y os), </a:t>
            </a:r>
            <a:r>
              <a:rPr lang="el-GR" sz="1100" b="1" dirty="0" smtClean="0"/>
              <a:t>γ</a:t>
            </a:r>
            <a:r>
              <a:rPr lang="hr-HR" sz="1100" b="1" dirty="0" smtClean="0"/>
              <a:t> (z os), </a:t>
            </a:r>
            <a:r>
              <a:rPr lang="hr-HR" sz="1100" dirty="0" smtClean="0"/>
              <a:t>onda će njeno djelovanje u smjeru triju glavnih osi biti predstavljeno vektorima </a:t>
            </a:r>
            <a:r>
              <a:rPr lang="hr-HR" sz="1100" b="1" dirty="0" smtClean="0"/>
              <a:t>p, q i r koji su projekcije sile </a:t>
            </a:r>
            <a:r>
              <a:rPr lang="el-GR" sz="1100" b="1" dirty="0" smtClean="0"/>
              <a:t>Φ</a:t>
            </a:r>
            <a:r>
              <a:rPr lang="hr-HR" sz="1100" b="1" dirty="0" smtClean="0"/>
              <a:t> na tri koordinatne osi</a:t>
            </a:r>
            <a:r>
              <a:rPr lang="hr-HR" sz="1100" dirty="0" smtClean="0"/>
              <a:t>.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lik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8753475" cy="2914652"/>
          </a:xfrm>
          <a:prstGeom prst="rect">
            <a:avLst/>
          </a:prstGeom>
        </p:spPr>
      </p:pic>
      <p:pic>
        <p:nvPicPr>
          <p:cNvPr id="5" name="Content Placeholder 3" descr="slika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20191"/>
            <a:ext cx="7488832" cy="211460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7467600" cy="633110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Novo uvedene veličine a, b, c, d, e, f, g, h, k zovu se PARAMETRI prolaznog brodskog magnetizma jer pokazuju odnos magnetske sile šipke mekog željeza (f) i magnetske sile komponente zemaljskog magnetizma (F), pod čijom se induktivnom silom stvorila u toj šipci magnetska sila (f) u datim okolnostima (položaj, dužina, veličina, brojnost dotičnih šipki  željeza u brodskoj strukturi). </a:t>
            </a:r>
          </a:p>
          <a:p>
            <a:endParaRPr lang="hr-HR" dirty="0" smtClean="0"/>
          </a:p>
          <a:p>
            <a:r>
              <a:rPr lang="hr-HR" b="1" dirty="0" smtClean="0"/>
              <a:t>Npr.ako je parametar a=0.10 to znači da su uzdužni tipovi  željeza, koji imaju svoj aktivni pol u uzdužnici broda, u tolikom broju i tako raspoređeni prema ruži kompasa da je njihovo ukupno djelovanje na ružu kompasa jednako desetini djelovanja komponente X, tj. horizontalne komponente zemaljskog magnetizma :</a:t>
            </a:r>
          </a:p>
          <a:p>
            <a:pPr>
              <a:buNone/>
            </a:pPr>
            <a:r>
              <a:rPr lang="hr-HR" dirty="0" smtClean="0"/>
              <a:t>    </a:t>
            </a: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Kos\Documents\IMG_0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733256"/>
            <a:ext cx="7213600" cy="90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hr-HR" b="1" dirty="0" smtClean="0"/>
              <a:t>Pored uzdužnih tipova mekog željeza u uzdužnici broda imaju svoj ativni pol i neki poprečni tipovi mekog željeza, ako oni stoje pod utjecajem komponente (Y)- horizontalne komponente zemaljskog magnetizma, a isto tako i neki tipovi vertikalnog mekog željeza ako stoje pod utjecajem vertikalne komponente (V) - zemaljskog magnetizma. 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hr-HR" b="1" dirty="0" smtClean="0"/>
              <a:t>Kako se na sljedećim slikama vidi, sve šipke mekog brodskog željeza koje imaju aktivni pol u uzdužnici broda mogu se predstaviti tipovima  željeza a, b, c,  a stoje pod induktivnom moći komponenata X, Y, Z. 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Picture 3" descr="slika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908685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b="1" dirty="0" smtClean="0"/>
              <a:t>Na isti način svi tipovi mekog željeza koji imaju </a:t>
            </a:r>
            <a:r>
              <a:rPr lang="hr-HR" b="1" u="sng" dirty="0" smtClean="0"/>
              <a:t>aktivni pol </a:t>
            </a:r>
            <a:r>
              <a:rPr lang="hr-HR" b="1" dirty="0" smtClean="0"/>
              <a:t>u poprečnoj osi broda mogu se predstaviti tipovima i parametrima </a:t>
            </a:r>
            <a:r>
              <a:rPr lang="hr-HR" b="1" u="sng" dirty="0" smtClean="0"/>
              <a:t>d, e, f,</a:t>
            </a:r>
            <a:r>
              <a:rPr lang="hr-HR" b="1" dirty="0" smtClean="0"/>
              <a:t>  a oni koji imaju aktivni pol u vertikalnoj osi broda s  </a:t>
            </a:r>
            <a:r>
              <a:rPr lang="hr-HR" b="1" u="sng" dirty="0" smtClean="0"/>
              <a:t>g, h, k. </a:t>
            </a:r>
          </a:p>
          <a:p>
            <a:endParaRPr lang="hr-HR" dirty="0" smtClean="0"/>
          </a:p>
          <a:p>
            <a:r>
              <a:rPr lang="hr-HR" dirty="0" smtClean="0"/>
              <a:t>Tako se jednu jedinu motku  željeza u proizvoljnom položaju prema kompasu rastavlja u devet šipki ili tipova mekog željeza koji poprimaju inducirani magnetizam od </a:t>
            </a:r>
            <a:r>
              <a:rPr lang="hr-HR" b="1" dirty="0" smtClean="0"/>
              <a:t>X, Y, Z </a:t>
            </a:r>
            <a:r>
              <a:rPr lang="hr-HR" dirty="0" smtClean="0"/>
              <a:t>komponenata zemaljskog magnetizma te umjesto jedne sile djeluje devet sila induciranog magnetizma:</a:t>
            </a:r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b="1" dirty="0" smtClean="0"/>
              <a:t>aX, bY, cZ u uzdužnici broda, dX, eY, fZ u poprečnoj osi i gX, hY, kZ u vertikalnoj osi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 fontScale="92500"/>
          </a:bodyPr>
          <a:lstStyle/>
          <a:p>
            <a:r>
              <a:rPr lang="hr-HR" b="1" dirty="0" smtClean="0"/>
              <a:t>Svaki od devet parametara može biti POZITIVAN ili NEGATIVAN prema tome djeluje li mu ativni pol u pozitivnom ili negativnom dijelu, odnosne koordinatne osi broda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b="1" dirty="0" smtClean="0"/>
              <a:t>Opće je pravilo da neki tip brodskog mekog željeza ima pozitivan parametar ako se njegov aktivni pol nalazi na pozitivnoj strani, a neaktivni pol također u produžetku pozitivne strane iste koordinatne osi. </a:t>
            </a:r>
          </a:p>
          <a:p>
            <a:endParaRPr lang="hr-HR" b="1" dirty="0" smtClean="0"/>
          </a:p>
          <a:p>
            <a:r>
              <a:rPr lang="hr-HR" b="1" dirty="0" smtClean="0"/>
              <a:t>Također se uzima da je parametar pozitivan ako je aktivni pol tipa na negativnoj strani koordinatne osi, ali i neaktivni pol u produžetku negativne strane iste koordinatne osi.</a:t>
            </a:r>
            <a:endParaRPr lang="hr-HR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Na slici djelujući pol poprečne šipke je N, a kako se nalazi na lijevoj strani broda i njegov se suprotni pol S nalazi na desnoj strani (pozitivnoj) to je tip negativnog parametra –e. 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6" name="Picture 5" descr="SLIK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386012"/>
            <a:ext cx="4636480" cy="311469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hr-HR" sz="1600" dirty="0" smtClean="0"/>
              <a:t>Do istog se zaključka dolazi na sljedeći način:</a:t>
            </a:r>
          </a:p>
          <a:p>
            <a:pPr>
              <a:buNone/>
            </a:pPr>
            <a:r>
              <a:rPr lang="hr-HR" sz="1600" dirty="0" smtClean="0"/>
              <a:t>    Sila eY je pozitivna jer otklanja N pol ruže nadesno, a kako je strana koordinatne osi na kojoj se nalazi djelujući pol lijevo na negativnoj strani, taj parametar isto tako mora biti negativan (- e) da bi produkt sile ( - y) i parametar (- e) bio pozitivan.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sz="1800" b="1" dirty="0" smtClean="0"/>
              <a:t>Tipovi </a:t>
            </a:r>
            <a:r>
              <a:rPr lang="hr-HR" sz="1800" b="1" i="1" dirty="0" smtClean="0"/>
              <a:t>a, e, k </a:t>
            </a:r>
            <a:r>
              <a:rPr lang="hr-HR" sz="1800" b="1" u="sng" dirty="0" smtClean="0"/>
              <a:t>simetrični</a:t>
            </a:r>
            <a:r>
              <a:rPr lang="hr-HR" sz="1800" b="1" dirty="0" smtClean="0"/>
              <a:t> su, ostali su </a:t>
            </a:r>
            <a:r>
              <a:rPr lang="hr-HR" sz="1800" b="1" u="sng" dirty="0" smtClean="0"/>
              <a:t>asimetrični</a:t>
            </a:r>
            <a:r>
              <a:rPr lang="hr-HR" sz="1800" b="1" dirty="0" smtClean="0"/>
              <a:t>, i to:</a:t>
            </a:r>
          </a:p>
          <a:p>
            <a:pPr>
              <a:buNone/>
            </a:pPr>
            <a:r>
              <a:rPr lang="hr-HR" sz="1800" b="1" i="1" u="sng" dirty="0" smtClean="0"/>
              <a:t>c, g   </a:t>
            </a:r>
            <a:r>
              <a:rPr lang="hr-HR" sz="1800" b="1" i="1" dirty="0" smtClean="0"/>
              <a:t>  </a:t>
            </a:r>
            <a:r>
              <a:rPr lang="hr-HR" sz="1800" b="1" dirty="0" smtClean="0"/>
              <a:t>s obzirom na poprečnu os broda;   </a:t>
            </a:r>
            <a:r>
              <a:rPr lang="hr-HR" sz="1800" b="1" i="1" u="sng" dirty="0" smtClean="0"/>
              <a:t>b, d, f, h</a:t>
            </a:r>
            <a:r>
              <a:rPr lang="hr-HR" sz="1800" b="1" u="sng" dirty="0" smtClean="0"/>
              <a:t> </a:t>
            </a:r>
            <a:r>
              <a:rPr lang="hr-HR" sz="1800" b="1" dirty="0" smtClean="0"/>
              <a:t>  s obzirom na uzdužnu os broda. </a:t>
            </a:r>
            <a:endParaRPr lang="hr-HR" sz="1800" b="1" dirty="0"/>
          </a:p>
        </p:txBody>
      </p:sp>
      <p:pic>
        <p:nvPicPr>
          <p:cNvPr id="4" name="Picture 3" descr="SLIK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772816"/>
            <a:ext cx="3834234" cy="279178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Tip </a:t>
            </a:r>
            <a:r>
              <a:rPr lang="hr-HR" b="1" u="sng" dirty="0" smtClean="0"/>
              <a:t>a</a:t>
            </a:r>
            <a:r>
              <a:rPr lang="hr-HR" b="1" dirty="0" smtClean="0"/>
              <a:t> predstavljaju kobilica, palube, uzdužna pojačanja broda, dijelovi stroja, kotlova, itd.</a:t>
            </a:r>
          </a:p>
          <a:p>
            <a:endParaRPr lang="hr-HR" dirty="0" smtClean="0"/>
          </a:p>
          <a:p>
            <a:r>
              <a:rPr lang="hr-HR" b="1" dirty="0" smtClean="0"/>
              <a:t>Tip </a:t>
            </a:r>
            <a:r>
              <a:rPr lang="hr-HR" b="1" u="sng" dirty="0" smtClean="0"/>
              <a:t>e</a:t>
            </a:r>
            <a:r>
              <a:rPr lang="hr-HR" b="1" dirty="0" smtClean="0"/>
              <a:t>   su palube, sponje, </a:t>
            </a:r>
            <a:r>
              <a:rPr lang="hr-HR" b="1" dirty="0" err="1" smtClean="0"/>
              <a:t>polusponje</a:t>
            </a:r>
            <a:r>
              <a:rPr lang="hr-HR" b="1" dirty="0" smtClean="0"/>
              <a:t>, … </a:t>
            </a:r>
            <a:r>
              <a:rPr lang="hr-HR" b="1" dirty="0" err="1" smtClean="0"/>
              <a:t>itd</a:t>
            </a:r>
            <a:r>
              <a:rPr lang="hr-HR" b="1" dirty="0" smtClean="0"/>
              <a:t>. Tip </a:t>
            </a:r>
            <a:r>
              <a:rPr lang="hr-HR" b="1" u="sng" dirty="0" smtClean="0"/>
              <a:t>e</a:t>
            </a:r>
            <a:r>
              <a:rPr lang="hr-HR" b="1" dirty="0" smtClean="0"/>
              <a:t> je jačeg djelovanja od tipa </a:t>
            </a:r>
            <a:r>
              <a:rPr lang="hr-HR" b="1" u="sng" dirty="0" smtClean="0"/>
              <a:t>a</a:t>
            </a:r>
            <a:r>
              <a:rPr lang="hr-HR" b="1" dirty="0" smtClean="0"/>
              <a:t> jer su njegovi aktivni polovi bliže ruži kompasa</a:t>
            </a:r>
            <a:r>
              <a:rPr lang="hr-HR" dirty="0" smtClean="0"/>
              <a:t>. </a:t>
            </a:r>
          </a:p>
          <a:p>
            <a:endParaRPr lang="hr-HR" dirty="0" smtClean="0"/>
          </a:p>
          <a:p>
            <a:r>
              <a:rPr lang="hr-HR" b="1" dirty="0" smtClean="0"/>
              <a:t>Tip </a:t>
            </a:r>
            <a:r>
              <a:rPr lang="hr-HR" b="1" u="sng" dirty="0" smtClean="0"/>
              <a:t>k</a:t>
            </a:r>
            <a:r>
              <a:rPr lang="hr-HR" b="1" dirty="0" smtClean="0"/>
              <a:t> su upore, uzdužne pregrade ispod ruže, …</a:t>
            </a:r>
            <a:r>
              <a:rPr lang="hr-HR" b="1" dirty="0" err="1" smtClean="0"/>
              <a:t>itd</a:t>
            </a:r>
            <a:r>
              <a:rPr lang="hr-HR" b="1" dirty="0" smtClean="0"/>
              <a:t>. Djeluje naročito kod nagnutog broda.</a:t>
            </a:r>
          </a:p>
          <a:p>
            <a:endParaRPr lang="hr-HR" dirty="0" smtClean="0"/>
          </a:p>
          <a:p>
            <a:r>
              <a:rPr lang="hr-HR" b="1" dirty="0" smtClean="0"/>
              <a:t>Tip </a:t>
            </a:r>
            <a:r>
              <a:rPr lang="hr-HR" b="1" u="sng" dirty="0" smtClean="0"/>
              <a:t>c</a:t>
            </a:r>
            <a:r>
              <a:rPr lang="hr-HR" b="1" dirty="0" smtClean="0"/>
              <a:t> su jarboli, dimnjaci i uopće vertikalna željeza u uzdužnici broda kao upore...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Tip </a:t>
            </a:r>
            <a:r>
              <a:rPr lang="hr-HR" b="1" u="sng" dirty="0" smtClean="0"/>
              <a:t>f</a:t>
            </a:r>
            <a:r>
              <a:rPr lang="hr-HR" b="1" dirty="0" smtClean="0"/>
              <a:t> su rebra, zračnici, bočni nosači samarica, …</a:t>
            </a:r>
            <a:r>
              <a:rPr lang="hr-HR" b="1" dirty="0" err="1" smtClean="0"/>
              <a:t>itd</a:t>
            </a:r>
            <a:r>
              <a:rPr lang="hr-HR" b="1" dirty="0" smtClean="0"/>
              <a:t>. Zbog simetrične izgradnje broda, s obzirom na uzdužnu os, tipovi </a:t>
            </a:r>
            <a:r>
              <a:rPr lang="hr-HR" b="1" u="sng" dirty="0" smtClean="0"/>
              <a:t>f</a:t>
            </a:r>
            <a:r>
              <a:rPr lang="hr-HR" b="1" dirty="0" smtClean="0"/>
              <a:t> na desnoj strani poništavaju djelovanje tipova </a:t>
            </a:r>
            <a:r>
              <a:rPr lang="hr-HR" b="1" u="sng" dirty="0" smtClean="0"/>
              <a:t>f </a:t>
            </a:r>
            <a:r>
              <a:rPr lang="hr-HR" b="1" dirty="0" smtClean="0"/>
              <a:t>na lijevoj strani, i obrnuto. </a:t>
            </a:r>
          </a:p>
          <a:p>
            <a:endParaRPr lang="hr-HR" dirty="0" smtClean="0"/>
          </a:p>
          <a:p>
            <a:r>
              <a:rPr lang="hr-HR" b="1" dirty="0" smtClean="0"/>
              <a:t>Tip </a:t>
            </a:r>
            <a:r>
              <a:rPr lang="hr-HR" b="1" u="sng" dirty="0" smtClean="0"/>
              <a:t>g</a:t>
            </a:r>
            <a:r>
              <a:rPr lang="hr-HR" b="1" dirty="0" smtClean="0"/>
              <a:t> su osovine vijka, samarice, uzdužne pregrade koje nisu u simetrali broda...</a:t>
            </a:r>
          </a:p>
          <a:p>
            <a:endParaRPr lang="hr-HR" dirty="0" smtClean="0"/>
          </a:p>
          <a:p>
            <a:r>
              <a:rPr lang="hr-HR" b="1" dirty="0" smtClean="0"/>
              <a:t>Tipovi </a:t>
            </a:r>
            <a:r>
              <a:rPr lang="hr-HR" b="1" u="sng" dirty="0" smtClean="0"/>
              <a:t>b, d, h </a:t>
            </a:r>
            <a:r>
              <a:rPr lang="hr-HR" b="1" dirty="0" smtClean="0"/>
              <a:t>  općenito rijetki su kod trgovačkih brodova  i manje su značajni u teoriji devijacije. </a:t>
            </a:r>
          </a:p>
          <a:p>
            <a:endParaRPr lang="hr-HR" dirty="0" smtClean="0"/>
          </a:p>
          <a:p>
            <a:r>
              <a:rPr lang="hr-HR" b="1" dirty="0" smtClean="0"/>
              <a:t>Potrebno je razmotriti djelovanje tipova </a:t>
            </a:r>
            <a:r>
              <a:rPr lang="hr-HR" b="1" u="sng" dirty="0" smtClean="0"/>
              <a:t>a</a:t>
            </a:r>
            <a:r>
              <a:rPr lang="hr-HR" b="1" dirty="0" smtClean="0"/>
              <a:t>, </a:t>
            </a:r>
            <a:r>
              <a:rPr lang="hr-HR" b="1" u="sng" dirty="0" smtClean="0"/>
              <a:t>e, c, k </a:t>
            </a:r>
            <a:r>
              <a:rPr lang="hr-HR" b="1" dirty="0" smtClean="0"/>
              <a:t>  kao najvažnijih, zatim tipova </a:t>
            </a:r>
            <a:r>
              <a:rPr lang="hr-HR" b="1" u="sng" dirty="0" smtClean="0"/>
              <a:t>b, d</a:t>
            </a:r>
            <a:r>
              <a:rPr lang="hr-HR" b="1" dirty="0" smtClean="0"/>
              <a:t>, dok se djelovanje tipova </a:t>
            </a:r>
            <a:r>
              <a:rPr lang="hr-HR" b="1" u="sng" dirty="0" smtClean="0"/>
              <a:t>h, g, f </a:t>
            </a:r>
            <a:r>
              <a:rPr lang="hr-HR" b="1" dirty="0" smtClean="0"/>
              <a:t>  ne uzima u razmatranje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60406"/>
          </a:xfrm>
        </p:spPr>
        <p:txBody>
          <a:bodyPr/>
          <a:lstStyle/>
          <a:p>
            <a:pPr algn="ctr"/>
            <a:r>
              <a:rPr lang="hr-HR" b="1" dirty="0" smtClean="0"/>
              <a:t>stalni brodski magnetizam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/>
          </a:bodyPr>
          <a:lstStyle/>
          <a:p>
            <a:r>
              <a:rPr lang="hr-HR" dirty="0" smtClean="0"/>
              <a:t>Inducira se u </a:t>
            </a:r>
            <a:r>
              <a:rPr lang="hr-HR" b="1" dirty="0" smtClean="0"/>
              <a:t>čeliku najvećim dijelom u ovisnosti o mjestu i položaju broda na navozu tijekom gradnje, a manje o položaju broda za vrijeme popravaka i raspreme.</a:t>
            </a:r>
          </a:p>
          <a:p>
            <a:endParaRPr lang="hr-HR" dirty="0" smtClean="0"/>
          </a:p>
          <a:p>
            <a:r>
              <a:rPr lang="hr-HR" b="1" dirty="0" smtClean="0"/>
              <a:t>MAGNETSKA OS </a:t>
            </a:r>
            <a:r>
              <a:rPr lang="hr-HR" dirty="0" smtClean="0"/>
              <a:t>broda spaja </a:t>
            </a:r>
            <a:r>
              <a:rPr lang="hr-HR" b="1" dirty="0" smtClean="0"/>
              <a:t>N i S </a:t>
            </a:r>
            <a:r>
              <a:rPr lang="hr-HR" dirty="0" smtClean="0"/>
              <a:t>pol stalnog brodskog magnetizma. </a:t>
            </a:r>
          </a:p>
          <a:p>
            <a:endParaRPr lang="hr-HR" dirty="0" smtClean="0"/>
          </a:p>
          <a:p>
            <a:r>
              <a:rPr lang="hr-HR" dirty="0" smtClean="0"/>
              <a:t>Stalni brodski magnetizam stvara oko sebe </a:t>
            </a:r>
            <a:r>
              <a:rPr lang="hr-HR" b="1" dirty="0" smtClean="0"/>
              <a:t>permanentno magnetsko polje koje djeluje na ružu kompasa ZAKRETNIM MOMENTOM, odnosno zbog jednostavnosti razmatranja na jedan pol ruže (npr. pol N) silom F. </a:t>
            </a:r>
            <a:endParaRPr lang="hr-HR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endParaRPr lang="hr-HR" sz="1600" b="1" dirty="0" smtClean="0"/>
          </a:p>
          <a:p>
            <a:r>
              <a:rPr lang="hr-HR" sz="1600" b="1" dirty="0" smtClean="0"/>
              <a:t>POISSONOVE JEDNADŽBE BRODSKOG MAGNETSKOG POLJA</a:t>
            </a:r>
          </a:p>
          <a:p>
            <a:r>
              <a:rPr lang="hr-HR" sz="1600" b="1" dirty="0" smtClean="0"/>
              <a:t>Ako se nađene vrijednosti vektora </a:t>
            </a:r>
            <a:r>
              <a:rPr lang="hr-HR" sz="1600" b="1" i="1" dirty="0" smtClean="0"/>
              <a:t>p, q </a:t>
            </a:r>
            <a:r>
              <a:rPr lang="hr-HR" sz="1600" b="1" dirty="0" smtClean="0"/>
              <a:t>i </a:t>
            </a:r>
            <a:r>
              <a:rPr lang="hr-HR" sz="1600" b="1" i="1" dirty="0" smtClean="0"/>
              <a:t>r </a:t>
            </a:r>
            <a:r>
              <a:rPr lang="hr-HR" sz="1600" b="1" dirty="0" smtClean="0"/>
              <a:t>uvrste u </a:t>
            </a:r>
            <a:r>
              <a:rPr lang="hr-HR" sz="1600" b="1" dirty="0" err="1" smtClean="0"/>
              <a:t>Poissonove</a:t>
            </a:r>
            <a:r>
              <a:rPr lang="hr-HR" sz="1600" b="1" dirty="0" smtClean="0"/>
              <a:t> jednadžbe magnetskog polja broda, dobivaju se izrazi za </a:t>
            </a:r>
            <a:r>
              <a:rPr lang="hr-HR" sz="1600" b="1" dirty="0" err="1" smtClean="0"/>
              <a:t>rezultantne</a:t>
            </a:r>
            <a:r>
              <a:rPr lang="hr-HR" sz="1600" b="1" dirty="0" smtClean="0"/>
              <a:t> sile ukupnog brodskog magnetskog polja po koordinatnim osima  x,y,z 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LIK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vektorsko sastavljanje brodskih magnetskih sila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b="1" dirty="0" smtClean="0"/>
              <a:t>Dok je brod vodoravan, vertikalna komponenta prolaznog brodskog magnetizma nema utjecaja na magnetski kompas pa treća od POISSONOVIH jednadžbi ne dolazi u obzir. Zato će se ispitati samo djelovanje onih sila koje se pojavljuju u prve dvije jednadžbe.</a:t>
            </a:r>
          </a:p>
          <a:p>
            <a:endParaRPr lang="hr-HR" dirty="0" smtClean="0"/>
          </a:p>
          <a:p>
            <a:r>
              <a:rPr lang="hr-HR" dirty="0" smtClean="0"/>
              <a:t>Sile </a:t>
            </a:r>
            <a:r>
              <a:rPr lang="hr-HR" b="1" dirty="0" smtClean="0"/>
              <a:t>X = HcosK</a:t>
            </a:r>
            <a:r>
              <a:rPr lang="hr-HR" b="1" baseline="-25000" dirty="0" smtClean="0"/>
              <a:t>M</a:t>
            </a:r>
            <a:r>
              <a:rPr lang="hr-HR" b="1" dirty="0" smtClean="0"/>
              <a:t> </a:t>
            </a:r>
            <a:r>
              <a:rPr lang="hr-HR" dirty="0" smtClean="0"/>
              <a:t>i </a:t>
            </a:r>
            <a:r>
              <a:rPr lang="hr-HR" b="1" dirty="0" smtClean="0"/>
              <a:t>Y = -HsinK</a:t>
            </a:r>
            <a:r>
              <a:rPr lang="hr-HR" b="1" baseline="-25000" dirty="0" smtClean="0"/>
              <a:t>M</a:t>
            </a:r>
            <a:r>
              <a:rPr lang="hr-HR" b="1" dirty="0" smtClean="0"/>
              <a:t>  </a:t>
            </a:r>
            <a:r>
              <a:rPr lang="hr-HR" dirty="0" smtClean="0"/>
              <a:t>nastale su rastavljanjem horizontalnog intenziteta zemaljskog magnetizma. </a:t>
            </a:r>
            <a:r>
              <a:rPr lang="hr-HR" b="1" dirty="0" smtClean="0"/>
              <a:t>Njihova rezultanta H uvijek je usmjerena u smjeru magnetskog meridijana. Ovisi jedino o geografskom položaju i vremenu, tj. o sekularnim promjenama.</a:t>
            </a:r>
            <a:endParaRPr lang="hr-HR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7467600" cy="6331100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Sile P i cZ, iako prva predstavlja stalni magnetizam, a druga prolazni,  djeluju na magnetsku iglu kompasa neovisno o kursu broda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b="1" dirty="0" smtClean="0"/>
              <a:t>Prva od njih (P) je uvijek stalne jačine, a druga (</a:t>
            </a:r>
            <a:r>
              <a:rPr lang="hr-HR" b="1" dirty="0" err="1" smtClean="0"/>
              <a:t>cZ</a:t>
            </a:r>
            <a:r>
              <a:rPr lang="hr-HR" b="1" dirty="0" smtClean="0"/>
              <a:t>) je na jednoj hemisferi uvijek istim polom prema gore, a jačina joj ovisi o jakosti vertikalne komponente zemaljskog magnetizma. </a:t>
            </a:r>
          </a:p>
          <a:p>
            <a:endParaRPr lang="hr-HR" dirty="0" smtClean="0"/>
          </a:p>
          <a:p>
            <a:r>
              <a:rPr lang="hr-HR" b="1" dirty="0" smtClean="0"/>
              <a:t>Obje se sile mogu predstaviti izrazom P+</a:t>
            </a:r>
            <a:r>
              <a:rPr lang="hr-HR" b="1" dirty="0" err="1" smtClean="0"/>
              <a:t>cZ</a:t>
            </a:r>
            <a:r>
              <a:rPr lang="hr-HR" b="1" dirty="0" smtClean="0"/>
              <a:t> jer djeluju u uzdužnoj osi broda.</a:t>
            </a:r>
          </a:p>
          <a:p>
            <a:endParaRPr lang="hr-HR" dirty="0" smtClean="0"/>
          </a:p>
          <a:p>
            <a:r>
              <a:rPr lang="hr-HR" b="1" dirty="0" smtClean="0"/>
              <a:t>Isto vrijedi i za sile Q i fZ, s tom razlikom da one djeluju u poprečnoj osi broda te se njihovo zajedničko djelovanje predstavlja izrazom Q+fZ</a:t>
            </a:r>
          </a:p>
          <a:p>
            <a:endParaRPr lang="hr-HR" dirty="0" smtClean="0"/>
          </a:p>
          <a:p>
            <a:r>
              <a:rPr lang="hr-HR" b="1" dirty="0" smtClean="0"/>
              <a:t>Sile P + </a:t>
            </a:r>
            <a:r>
              <a:rPr lang="hr-HR" b="1" dirty="0" err="1" smtClean="0"/>
              <a:t>cZ</a:t>
            </a:r>
            <a:r>
              <a:rPr lang="hr-HR" b="1" dirty="0" smtClean="0"/>
              <a:t>  i  Q + fZ stoje uzajamno okomito s obzirom na pravac djelovanja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dirty="0" smtClean="0"/>
              <a:t>Sile </a:t>
            </a:r>
            <a:r>
              <a:rPr lang="hr-HR" b="1" u="sng" dirty="0" smtClean="0"/>
              <a:t>aX, bY, </a:t>
            </a:r>
            <a:r>
              <a:rPr lang="hr-HR" b="1" u="sng" dirty="0" err="1" smtClean="0"/>
              <a:t>dX</a:t>
            </a:r>
            <a:r>
              <a:rPr lang="hr-HR" b="1" u="sng" dirty="0" smtClean="0"/>
              <a:t>, eY </a:t>
            </a:r>
            <a:r>
              <a:rPr lang="hr-HR" b="1" dirty="0" smtClean="0"/>
              <a:t>zavise o indukciji</a:t>
            </a:r>
            <a:r>
              <a:rPr lang="hr-HR" dirty="0" smtClean="0"/>
              <a:t>, tj. o </a:t>
            </a:r>
            <a:r>
              <a:rPr lang="hr-HR" b="1" dirty="0" smtClean="0"/>
              <a:t>položaju osi tipova željeza koji ih izazivaju prema smjeru silnica induktivne sile. </a:t>
            </a:r>
            <a:r>
              <a:rPr lang="hr-HR" dirty="0" smtClean="0"/>
              <a:t>Dakle, </a:t>
            </a:r>
            <a:r>
              <a:rPr lang="hr-HR" b="1" dirty="0" smtClean="0"/>
              <a:t>one ne ovise samo o jačini komponente H</a:t>
            </a:r>
            <a:r>
              <a:rPr lang="hr-HR" dirty="0" smtClean="0"/>
              <a:t> zemaljskog magnetizma, nego </a:t>
            </a:r>
            <a:r>
              <a:rPr lang="hr-HR" b="1" dirty="0" smtClean="0"/>
              <a:t>i o kursu broda jer se promjenom kursa broda mijenja kut što ga dotični tip nekog željeza zatvara s magnetskim meridijanom koji predstavlja smjer djelovanja induktivne sile, što se vidi iz matematičkih izraza tih sila:</a:t>
            </a:r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r>
              <a:rPr lang="hr-HR" b="1" dirty="0" smtClean="0"/>
              <a:t>          </a:t>
            </a:r>
            <a:r>
              <a:rPr lang="hr-HR" b="1" dirty="0" err="1" smtClean="0"/>
              <a:t>aX</a:t>
            </a:r>
            <a:r>
              <a:rPr lang="hr-HR" b="1" dirty="0" smtClean="0"/>
              <a:t> = aHcosK</a:t>
            </a:r>
            <a:r>
              <a:rPr lang="hr-HR" b="1" baseline="-25000" dirty="0" smtClean="0"/>
              <a:t>M</a:t>
            </a:r>
            <a:r>
              <a:rPr lang="hr-HR" b="1" dirty="0" smtClean="0"/>
              <a:t>    bY = - </a:t>
            </a:r>
            <a:r>
              <a:rPr lang="hr-HR" b="1" dirty="0" err="1" smtClean="0"/>
              <a:t>bHsinK</a:t>
            </a:r>
            <a:r>
              <a:rPr lang="hr-HR" b="1" baseline="-25000" dirty="0" err="1" smtClean="0"/>
              <a:t>M</a:t>
            </a:r>
            <a:r>
              <a:rPr lang="hr-HR" b="1" dirty="0" smtClean="0"/>
              <a:t>   </a:t>
            </a:r>
          </a:p>
          <a:p>
            <a:pPr>
              <a:buNone/>
            </a:pPr>
            <a:r>
              <a:rPr lang="hr-HR" b="1" dirty="0" smtClean="0"/>
              <a:t>         dX = dHcosK</a:t>
            </a:r>
            <a:r>
              <a:rPr lang="hr-HR" b="1" baseline="-25000" dirty="0" smtClean="0"/>
              <a:t>M</a:t>
            </a:r>
            <a:r>
              <a:rPr lang="hr-HR" b="1" dirty="0" smtClean="0"/>
              <a:t>    eY = - </a:t>
            </a:r>
            <a:r>
              <a:rPr lang="hr-HR" b="1" dirty="0" err="1" smtClean="0"/>
              <a:t>eHsinK</a:t>
            </a:r>
            <a:r>
              <a:rPr lang="hr-HR" b="1" baseline="-25000" dirty="0" err="1" smtClean="0"/>
              <a:t>M</a:t>
            </a: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    </a:t>
            </a:r>
            <a:endParaRPr lang="hr-H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0506" y="571480"/>
            <a:ext cx="7967494" cy="5143536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92500" lnSpcReduction="20000"/>
          </a:bodyPr>
          <a:lstStyle/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r>
              <a:rPr lang="hr-HR" sz="1400" dirty="0" smtClean="0"/>
              <a:t>Ako vektor OL (lijeva slika) predstavlja silu aX u datom kursu K</a:t>
            </a:r>
            <a:r>
              <a:rPr lang="hr-HR" sz="1400" baseline="-25000" dirty="0" smtClean="0"/>
              <a:t>M</a:t>
            </a:r>
            <a:r>
              <a:rPr lang="hr-HR" sz="1400" dirty="0" smtClean="0"/>
              <a:t> te ako se u točki L digne okomica do presjecišta s magnetnim meridijanom </a:t>
            </a:r>
            <a:r>
              <a:rPr lang="hr-HR" sz="1400" dirty="0" err="1" smtClean="0"/>
              <a:t>ONm</a:t>
            </a:r>
            <a:r>
              <a:rPr lang="hr-HR" sz="1400" dirty="0" smtClean="0"/>
              <a:t>, ta će okomica sjeći meridijan u točki M pa dužina OM predstavlja maksimalno djelovanje sile aX = aH jer kako se vidi iz slike  : </a:t>
            </a:r>
            <a:r>
              <a:rPr lang="hr-HR" sz="1400" b="1" dirty="0" smtClean="0"/>
              <a:t>OL = OM.cosK</a:t>
            </a:r>
            <a:r>
              <a:rPr lang="hr-HR" sz="1400" b="1" baseline="-25000" dirty="0" smtClean="0"/>
              <a:t>M</a:t>
            </a:r>
            <a:endParaRPr lang="hr-HR" sz="1400" b="1" dirty="0" smtClean="0"/>
          </a:p>
          <a:p>
            <a:endParaRPr lang="hr-HR" dirty="0" smtClean="0"/>
          </a:p>
          <a:p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3" descr="SLIK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6329673" cy="408621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r>
              <a:rPr lang="hr-HR" sz="1200" dirty="0" smtClean="0"/>
              <a:t>Za neki drugi kurs </a:t>
            </a:r>
            <a:r>
              <a:rPr lang="hr-HR" sz="1200" dirty="0" err="1" smtClean="0"/>
              <a:t>aX</a:t>
            </a:r>
            <a:r>
              <a:rPr lang="hr-HR" sz="1200" dirty="0" smtClean="0"/>
              <a:t> = OL’, no u oba slučaja </a:t>
            </a:r>
            <a:r>
              <a:rPr lang="hr-HR" sz="1200" b="1" dirty="0" smtClean="0"/>
              <a:t>OL = OS + SL</a:t>
            </a:r>
            <a:r>
              <a:rPr lang="hr-HR" sz="1200" dirty="0" smtClean="0"/>
              <a:t>. Sila OL = </a:t>
            </a:r>
            <a:r>
              <a:rPr lang="hr-HR" sz="1200" dirty="0" err="1" smtClean="0"/>
              <a:t>aX</a:t>
            </a:r>
            <a:r>
              <a:rPr lang="hr-HR" sz="1200" dirty="0" smtClean="0"/>
              <a:t> je vektorski zbroj sila OS i SL od kojih je prva stalno usmjerena u smjeru magnetskog meridijana, a druga mijenja svoj smjer dva puta brže nego što brod mijenja kurs jer se iz slike vidi da je kut MSL = 2Km.</a:t>
            </a:r>
          </a:p>
          <a:p>
            <a:endParaRPr lang="hr-HR" sz="1400" dirty="0" smtClean="0"/>
          </a:p>
          <a:p>
            <a:r>
              <a:rPr lang="hr-HR" sz="1200" dirty="0" smtClean="0"/>
              <a:t>Veličine ili intenzitet ovih sila je jednak jer </a:t>
            </a:r>
          </a:p>
          <a:p>
            <a:pPr>
              <a:buNone/>
            </a:pPr>
            <a:r>
              <a:rPr lang="hr-HR" sz="1200" dirty="0" smtClean="0"/>
              <a:t>                        , polumjer oko S kao sre</a:t>
            </a:r>
            <a:r>
              <a:rPr lang="hr-HR" sz="1400" dirty="0" smtClean="0"/>
              <a:t>dišta. </a:t>
            </a:r>
          </a:p>
          <a:p>
            <a:endParaRPr lang="hr-H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013176"/>
            <a:ext cx="1462098" cy="592742"/>
          </a:xfrm>
          <a:prstGeom prst="rect">
            <a:avLst/>
          </a:prstGeom>
          <a:noFill/>
        </p:spPr>
      </p:pic>
      <p:pic>
        <p:nvPicPr>
          <p:cNvPr id="5" name="Content Placeholder 3" descr="SLIKA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7056784" cy="379818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hr-HR" sz="1400" dirty="0" smtClean="0"/>
              <a:t>Ako se uzme u razmatranje tip (-a) (slika desno) vidi se iz slike da je konstantni dio sile (-aX) uvijek uperen prema Sm, a promjenjivi dio SL intenziteta (aH/2)    mijenja svoj smjer dva puta brže nego što se mijenja kurs broda. Kada je brod u kursu u prvom kvadrantu  sila SL je uperena prema Sm, znači suprotno nego kod sile koju izaziva +aH.</a:t>
            </a:r>
          </a:p>
          <a:p>
            <a:endParaRPr lang="hr-HR" dirty="0" smtClean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" name="Content Placeholder 3" descr="SLIKA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056784" cy="379818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pPr>
              <a:buNone/>
            </a:pPr>
            <a:r>
              <a:rPr lang="hr-HR" sz="1200" dirty="0" smtClean="0"/>
              <a:t>    Konačno  može se zaključiti da je djelovanje tipa  </a:t>
            </a:r>
            <a:r>
              <a:rPr lang="hr-HR" sz="1200" b="1" dirty="0" smtClean="0"/>
              <a:t>(-a)</a:t>
            </a:r>
            <a:r>
              <a:rPr lang="hr-HR" sz="1200" dirty="0" smtClean="0"/>
              <a:t> suprotno djelovanju tipa </a:t>
            </a:r>
            <a:r>
              <a:rPr lang="hr-HR" sz="1200" b="1" dirty="0" smtClean="0"/>
              <a:t>(+a)</a:t>
            </a:r>
            <a:r>
              <a:rPr lang="hr-HR" sz="1200" dirty="0" smtClean="0"/>
              <a:t>. Također  može se općenito zaključiti:  </a:t>
            </a:r>
            <a:r>
              <a:rPr lang="hr-HR" sz="1200" b="1" dirty="0" smtClean="0"/>
              <a:t>tip a</a:t>
            </a:r>
            <a:r>
              <a:rPr lang="hr-HR" sz="1200" dirty="0" smtClean="0"/>
              <a:t> ima dvostruko djelovanje: </a:t>
            </a:r>
            <a:r>
              <a:rPr lang="hr-HR" sz="1200" b="1" dirty="0" smtClean="0"/>
              <a:t>direktivno i </a:t>
            </a:r>
            <a:r>
              <a:rPr lang="hr-HR" sz="1200" b="1" dirty="0" err="1" smtClean="0"/>
              <a:t>devijativno</a:t>
            </a:r>
            <a:r>
              <a:rPr lang="hr-HR" sz="1200" dirty="0" smtClean="0"/>
              <a:t>. </a:t>
            </a:r>
            <a:r>
              <a:rPr lang="hr-HR" sz="1200" b="1" dirty="0" smtClean="0"/>
              <a:t>Tip +a jača smjernu ili direktivnu silu magnetske igle kompasa, a tip –a je slabi u svim </a:t>
            </a:r>
            <a:r>
              <a:rPr lang="hr-HR" sz="1200" b="1" dirty="0" err="1" smtClean="0"/>
              <a:t>kursevima</a:t>
            </a:r>
            <a:endParaRPr lang="hr-HR" sz="1200" dirty="0" smtClean="0"/>
          </a:p>
          <a:p>
            <a:pPr>
              <a:buNone/>
            </a:pPr>
            <a:r>
              <a:rPr lang="hr-HR" sz="1200" dirty="0" smtClean="0"/>
              <a:t>    </a:t>
            </a:r>
            <a:r>
              <a:rPr lang="hr-HR" sz="1200" b="1" dirty="0" err="1" smtClean="0"/>
              <a:t>Devijativna</a:t>
            </a:r>
            <a:r>
              <a:rPr lang="hr-HR" sz="1200" b="1" dirty="0" smtClean="0"/>
              <a:t> sila(aH/2) </a:t>
            </a:r>
            <a:r>
              <a:rPr lang="hr-HR" sz="1200" dirty="0" smtClean="0"/>
              <a:t>mijenja svoj smjer dva puta brže nego što se mijenja kurs broda te dok brod promijeni kurs za 90º devijativna sila promijeni svoj smjer za 180º. </a:t>
            </a:r>
            <a:r>
              <a:rPr lang="hr-HR" sz="1200" b="1" dirty="0" smtClean="0"/>
              <a:t>Zato se devijacija, što izaziva djelovanje tipa a, zove PRAVILNA KVADRANTALNA DEVIJACIJA.</a:t>
            </a:r>
            <a:endParaRPr lang="hr-HR" b="1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SLIKA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8675189" cy="4502304"/>
          </a:xfrm>
          <a:prstGeom prst="rect">
            <a:avLst/>
          </a:prstGeom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/>
          </a:bodyPr>
          <a:lstStyle/>
          <a:p>
            <a:r>
              <a:rPr lang="hr-HR" sz="1100" dirty="0" smtClean="0"/>
              <a:t>Vektor </a:t>
            </a:r>
            <a:r>
              <a:rPr lang="hr-HR" sz="1100" b="1" dirty="0" smtClean="0"/>
              <a:t>OL</a:t>
            </a:r>
            <a:r>
              <a:rPr lang="hr-HR" sz="1100" dirty="0" smtClean="0"/>
              <a:t> predstavlja djelovanje tipa </a:t>
            </a:r>
            <a:r>
              <a:rPr lang="hr-HR" sz="1100" b="1" dirty="0" smtClean="0"/>
              <a:t>b</a:t>
            </a:r>
            <a:r>
              <a:rPr lang="hr-HR" sz="1100" dirty="0" smtClean="0"/>
              <a:t>. Ako se digne okomica u točki L do presjeka s pravcem magnetskim E – W i konstruira krug nad OM kao promjerom, dobije se izraz za silu </a:t>
            </a:r>
            <a:r>
              <a:rPr lang="hr-HR" sz="1100" b="1" dirty="0" smtClean="0"/>
              <a:t>by = OL = OS + SL </a:t>
            </a:r>
            <a:r>
              <a:rPr lang="hr-HR" sz="1100" dirty="0" smtClean="0"/>
              <a:t>te je </a:t>
            </a:r>
            <a:r>
              <a:rPr lang="hr-HR" sz="1100" b="1" dirty="0" smtClean="0"/>
              <a:t>bY</a:t>
            </a:r>
            <a:r>
              <a:rPr lang="hr-HR" sz="1100" dirty="0" smtClean="0"/>
              <a:t> rastavljen u dvije komponente od kojih je jedna stalno uperena </a:t>
            </a:r>
            <a:r>
              <a:rPr lang="hr-HR" sz="1100" b="1" dirty="0" smtClean="0"/>
              <a:t>u Wm</a:t>
            </a:r>
            <a:r>
              <a:rPr lang="hr-HR" sz="1100" dirty="0" smtClean="0"/>
              <a:t>, a druga mijenja svoj smjer dva puta brže nego što se mijenja kurs broda te s </a:t>
            </a:r>
            <a:r>
              <a:rPr lang="hr-HR" sz="1100" b="1" dirty="0" smtClean="0"/>
              <a:t>OM zatvara uvijek kut od 2Km</a:t>
            </a:r>
            <a:r>
              <a:rPr lang="hr-HR" sz="1100" dirty="0" smtClean="0"/>
              <a:t>. Iz trokuta </a:t>
            </a:r>
            <a:r>
              <a:rPr lang="hr-HR" sz="1100" b="1" dirty="0" smtClean="0"/>
              <a:t>OML</a:t>
            </a:r>
            <a:r>
              <a:rPr lang="hr-HR" sz="1100" dirty="0" smtClean="0"/>
              <a:t> vidi se da je </a:t>
            </a:r>
            <a:r>
              <a:rPr lang="hr-HR" sz="1100" b="1" dirty="0" smtClean="0"/>
              <a:t>OL = OM </a:t>
            </a:r>
            <a:r>
              <a:rPr lang="hr-HR" sz="1100" b="1" dirty="0" err="1" smtClean="0"/>
              <a:t>sinK</a:t>
            </a:r>
            <a:r>
              <a:rPr lang="hr-HR" sz="1100" b="1" baseline="-25000" dirty="0" err="1" smtClean="0"/>
              <a:t>M</a:t>
            </a:r>
            <a:r>
              <a:rPr lang="hr-HR" sz="1100" dirty="0" smtClean="0"/>
              <a:t>.</a:t>
            </a:r>
          </a:p>
          <a:p>
            <a:pPr>
              <a:buNone/>
            </a:pPr>
            <a:r>
              <a:rPr lang="hr-HR" sz="1100" dirty="0" smtClean="0"/>
              <a:t>        Ako se analizira djelovanje tipa </a:t>
            </a:r>
            <a:r>
              <a:rPr lang="hr-HR" sz="1100" b="1" dirty="0" smtClean="0"/>
              <a:t>–b</a:t>
            </a:r>
            <a:r>
              <a:rPr lang="hr-HR" sz="1100" dirty="0" smtClean="0"/>
              <a:t>  vidi se da sila </a:t>
            </a:r>
            <a:r>
              <a:rPr lang="hr-HR" sz="1100" b="1" dirty="0" smtClean="0"/>
              <a:t>OL</a:t>
            </a:r>
            <a:r>
              <a:rPr lang="hr-HR" sz="1100" dirty="0" smtClean="0"/>
              <a:t> djeluje prema pramcu i svoj intenzitet mijenja s promjenom kursa. Tu silu se može rastaviti na 2 dijela, od kojih </a:t>
            </a:r>
            <a:r>
              <a:rPr lang="hr-HR" sz="1100" b="1" dirty="0" smtClean="0"/>
              <a:t>je OS stalno usmjeren prema Em</a:t>
            </a:r>
            <a:r>
              <a:rPr lang="hr-HR" sz="1100" dirty="0" smtClean="0"/>
              <a:t>, a </a:t>
            </a:r>
            <a:r>
              <a:rPr lang="hr-HR" sz="1100" b="1" dirty="0" smtClean="0"/>
              <a:t>SL mijenja svoj smjer dva puta brže nego što se mijenja kurs broda. I u ovom slučaju je OL = OS + SL, ali se </a:t>
            </a:r>
            <a:r>
              <a:rPr lang="hr-HR" sz="1100" dirty="0" smtClean="0"/>
              <a:t>vidi iz slika da su djelovanja </a:t>
            </a:r>
            <a:r>
              <a:rPr lang="hr-HR" sz="1100" b="1" dirty="0" smtClean="0"/>
              <a:t>sila (+</a:t>
            </a:r>
            <a:r>
              <a:rPr lang="hr-HR" sz="1100" b="1" dirty="0" err="1" smtClean="0"/>
              <a:t>bY</a:t>
            </a:r>
            <a:r>
              <a:rPr lang="hr-HR" sz="1100" b="1" dirty="0" smtClean="0"/>
              <a:t>) i (-</a:t>
            </a:r>
            <a:r>
              <a:rPr lang="hr-HR" sz="1100" b="1" dirty="0" err="1" smtClean="0"/>
              <a:t>bY</a:t>
            </a:r>
            <a:r>
              <a:rPr lang="hr-HR" sz="1100" b="1" dirty="0" smtClean="0"/>
              <a:t>) suprotna </a:t>
            </a:r>
            <a:r>
              <a:rPr lang="hr-HR" sz="1100" dirty="0" smtClean="0"/>
              <a:t>jer dok je u prvom slučaju stalni dio usmjeren prema </a:t>
            </a:r>
            <a:r>
              <a:rPr lang="hr-HR" sz="1100" b="1" dirty="0" smtClean="0"/>
              <a:t>Em,</a:t>
            </a:r>
            <a:r>
              <a:rPr lang="hr-HR" sz="1100" dirty="0" smtClean="0"/>
              <a:t> a promjenjivi dio je u prvom slučaju usmjeren od </a:t>
            </a:r>
            <a:r>
              <a:rPr lang="hr-HR" sz="1100" b="1" dirty="0" smtClean="0"/>
              <a:t>Nm</a:t>
            </a:r>
            <a:r>
              <a:rPr lang="hr-HR" sz="1100" dirty="0" smtClean="0"/>
              <a:t>, a u drugom slučaju </a:t>
            </a:r>
            <a:r>
              <a:rPr lang="hr-HR" sz="1100" b="1" dirty="0" smtClean="0"/>
              <a:t>prema Nm</a:t>
            </a:r>
            <a:r>
              <a:rPr lang="hr-HR" sz="1100" dirty="0" smtClean="0"/>
              <a:t>. U oba slučaju veličine stalnih i promjenjivih sila su </a:t>
            </a:r>
            <a:r>
              <a:rPr lang="hr-HR" sz="1100" b="1" dirty="0" smtClean="0"/>
              <a:t>jednake  (bH/2) , </a:t>
            </a:r>
            <a:r>
              <a:rPr lang="hr-HR" sz="1100" b="1" dirty="0" err="1" smtClean="0"/>
              <a:t>tj</a:t>
            </a:r>
            <a:r>
              <a:rPr lang="hr-HR" sz="1100" b="1" dirty="0" smtClean="0"/>
              <a:t>. polumjer kruga sa središtem u S</a:t>
            </a:r>
            <a:r>
              <a:rPr lang="hr-HR" sz="1100" dirty="0" smtClean="0"/>
              <a:t>.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4" name="Picture 3" descr="SLIKA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8244408" cy="4278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dirty="0" smtClean="0"/>
              <a:t>Zbog jednostavnosti razmatranja, neka </a:t>
            </a:r>
            <a:r>
              <a:rPr lang="hr-HR" b="1" dirty="0" smtClean="0"/>
              <a:t>to bude privlačna sila F između N pola ruže kompasa i S pola stalnog brodskog magnetizma. Kako ta sila ima općenit položaj u prostoru, da se olakša njeno analiziranje, pogodno je rastaviti je u tri komponente u smjeru triju koordinantnih osi na brodu. </a:t>
            </a:r>
          </a:p>
          <a:p>
            <a:endParaRPr lang="hr-HR" dirty="0" smtClean="0"/>
          </a:p>
          <a:p>
            <a:r>
              <a:rPr lang="hr-HR" dirty="0" smtClean="0"/>
              <a:t>Za ishodište koordinatnog sistema uzima </a:t>
            </a:r>
            <a:r>
              <a:rPr lang="hr-HR" b="1" dirty="0" smtClean="0"/>
              <a:t>se vrh igle kompasa, x – os uperena je horizontalno prema pramcu, y – os horizontalno prema desnom boku, a z – os vertikalno prema dnu broda. Sve tri osi čine ortogonalni koordinatni sistem na brodu. </a:t>
            </a:r>
            <a:endParaRPr lang="hr-HR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pPr>
              <a:buNone/>
            </a:pPr>
            <a:endParaRPr lang="hr-HR" dirty="0" smtClean="0"/>
          </a:p>
        </p:txBody>
      </p:sp>
      <p:pic>
        <p:nvPicPr>
          <p:cNvPr id="4" name="Picture 3" descr="SLIK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92696"/>
            <a:ext cx="8605620" cy="5970533"/>
          </a:xfrm>
          <a:prstGeom prst="rect">
            <a:avLst/>
          </a:prstGeom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sz="1400" dirty="0" smtClean="0"/>
              <a:t>Vektor OL predstavlja djelovanje tipa </a:t>
            </a:r>
            <a:r>
              <a:rPr lang="hr-HR" sz="1400" b="1" dirty="0" smtClean="0"/>
              <a:t>d.</a:t>
            </a:r>
            <a:r>
              <a:rPr lang="hr-HR" sz="1400" dirty="0" smtClean="0"/>
              <a:t> Iz </a:t>
            </a:r>
            <a:r>
              <a:rPr lang="hr-HR" sz="1400" b="1" dirty="0" smtClean="0"/>
              <a:t>∆ OLM </a:t>
            </a:r>
            <a:r>
              <a:rPr lang="hr-HR" sz="1400" dirty="0" smtClean="0"/>
              <a:t>slijedi da je: </a:t>
            </a:r>
            <a:r>
              <a:rPr lang="hr-HR" sz="1400" b="1" dirty="0" smtClean="0"/>
              <a:t>OL = OMcosK</a:t>
            </a:r>
            <a:r>
              <a:rPr lang="hr-HR" sz="1400" b="1" baseline="-25000" dirty="0" smtClean="0"/>
              <a:t>M</a:t>
            </a:r>
            <a:r>
              <a:rPr lang="hr-HR" sz="1400" b="1" dirty="0" smtClean="0"/>
              <a:t> = </a:t>
            </a:r>
            <a:r>
              <a:rPr lang="hr-HR" sz="1400" b="1" dirty="0" err="1" smtClean="0"/>
              <a:t>dHcosK</a:t>
            </a:r>
            <a:r>
              <a:rPr lang="hr-HR" sz="1400" b="1" baseline="-25000" dirty="0" err="1" smtClean="0"/>
              <a:t>M</a:t>
            </a:r>
            <a:r>
              <a:rPr lang="hr-HR" sz="1400" dirty="0" err="1" smtClean="0"/>
              <a:t>.Ta</a:t>
            </a:r>
            <a:r>
              <a:rPr lang="hr-HR" sz="1400" dirty="0" smtClean="0"/>
              <a:t> sila </a:t>
            </a:r>
            <a:r>
              <a:rPr lang="hr-HR" sz="1400" b="1" dirty="0" smtClean="0"/>
              <a:t>OL</a:t>
            </a:r>
            <a:r>
              <a:rPr lang="hr-HR" sz="1400" dirty="0" smtClean="0"/>
              <a:t> može se rastaviti na dva dijela </a:t>
            </a:r>
            <a:r>
              <a:rPr lang="hr-HR" sz="1400" b="1" dirty="0" smtClean="0"/>
              <a:t>OS i SL</a:t>
            </a:r>
            <a:r>
              <a:rPr lang="hr-HR" sz="1400" dirty="0" smtClean="0"/>
              <a:t>, od kojih je stalni dio OS = (</a:t>
            </a:r>
            <a:r>
              <a:rPr lang="hr-HR" sz="1400" dirty="0" err="1" smtClean="0"/>
              <a:t>dH</a:t>
            </a:r>
            <a:r>
              <a:rPr lang="hr-HR" sz="1400" dirty="0" smtClean="0"/>
              <a:t>/2) uperen u smjeru </a:t>
            </a:r>
            <a:r>
              <a:rPr lang="hr-HR" sz="1400" b="1" dirty="0" smtClean="0"/>
              <a:t>Em</a:t>
            </a:r>
            <a:r>
              <a:rPr lang="hr-HR" sz="1400" dirty="0" smtClean="0"/>
              <a:t>, a promjenjivi dio </a:t>
            </a:r>
            <a:r>
              <a:rPr lang="hr-HR" sz="1400" b="1" dirty="0" smtClean="0"/>
              <a:t>SL</a:t>
            </a:r>
            <a:r>
              <a:rPr lang="hr-HR" sz="1400" dirty="0" smtClean="0"/>
              <a:t> mijenja svoj smjer dva puta brže nego što se mijenja kurs broda i s Em zatvara kut od </a:t>
            </a:r>
            <a:r>
              <a:rPr lang="hr-HR" sz="1400" b="1" dirty="0" smtClean="0"/>
              <a:t>2K</a:t>
            </a:r>
            <a:r>
              <a:rPr lang="hr-HR" sz="1400" b="1" baseline="-25000" dirty="0" smtClean="0"/>
              <a:t>M</a:t>
            </a:r>
            <a:r>
              <a:rPr lang="hr-HR" sz="1400" b="1" dirty="0" smtClean="0"/>
              <a:t>. </a:t>
            </a:r>
          </a:p>
          <a:p>
            <a:r>
              <a:rPr lang="hr-HR" sz="1400" dirty="0" smtClean="0"/>
              <a:t>Dakle, djelovanjem sile koju izaziva tip </a:t>
            </a:r>
            <a:r>
              <a:rPr lang="hr-HR" sz="1400" b="1" dirty="0" smtClean="0"/>
              <a:t>+d</a:t>
            </a:r>
            <a:r>
              <a:rPr lang="hr-HR" sz="1400" dirty="0" smtClean="0"/>
              <a:t> istovrsno je s djelovanjem koje izaziva tip </a:t>
            </a:r>
            <a:r>
              <a:rPr lang="hr-HR" sz="1400" b="1" dirty="0" smtClean="0"/>
              <a:t>–b</a:t>
            </a:r>
            <a:r>
              <a:rPr lang="hr-HR" sz="1400" dirty="0" smtClean="0"/>
              <a:t>. Djelovanje tipa </a:t>
            </a:r>
            <a:r>
              <a:rPr lang="hr-HR" sz="1400" b="1" dirty="0" smtClean="0"/>
              <a:t>–d</a:t>
            </a:r>
            <a:r>
              <a:rPr lang="hr-HR" sz="1400" dirty="0" smtClean="0"/>
              <a:t> u istom kursu suprotno je djelovanju tipa </a:t>
            </a:r>
            <a:r>
              <a:rPr lang="hr-HR" sz="1400" b="1" dirty="0" smtClean="0"/>
              <a:t>+d</a:t>
            </a:r>
            <a:r>
              <a:rPr lang="hr-HR" sz="1400" dirty="0" smtClean="0"/>
              <a:t> jer se njihovi stalni dijelovi </a:t>
            </a:r>
            <a:r>
              <a:rPr lang="hr-HR" sz="1400" b="1" dirty="0" smtClean="0"/>
              <a:t>OS</a:t>
            </a:r>
            <a:r>
              <a:rPr lang="hr-HR" sz="1400" dirty="0" smtClean="0"/>
              <a:t> kao i promjenjivi dijelovi </a:t>
            </a:r>
            <a:r>
              <a:rPr lang="hr-HR" sz="1400" b="1" dirty="0" smtClean="0"/>
              <a:t>SL</a:t>
            </a:r>
            <a:r>
              <a:rPr lang="hr-HR" sz="1400" dirty="0" smtClean="0"/>
              <a:t> u istom kursu usmjereni u suprotnim smjerovima.   </a:t>
            </a:r>
            <a:endParaRPr lang="hr-HR" sz="14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" name="Picture 4" descr="SLIK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7097465" cy="445836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hr-HR" sz="1600" dirty="0" smtClean="0"/>
              <a:t>Tip </a:t>
            </a:r>
            <a:r>
              <a:rPr lang="hr-HR" sz="1600" b="1" dirty="0" smtClean="0"/>
              <a:t>+b i –d </a:t>
            </a:r>
            <a:r>
              <a:rPr lang="hr-HR" sz="1600" dirty="0" smtClean="0"/>
              <a:t>daju stalnu silu usmjerenu prema </a:t>
            </a:r>
            <a:r>
              <a:rPr lang="hr-HR" sz="1600" b="1" dirty="0" smtClean="0"/>
              <a:t>Wm</a:t>
            </a:r>
            <a:r>
              <a:rPr lang="hr-HR" sz="1600" dirty="0" smtClean="0"/>
              <a:t>, tip </a:t>
            </a:r>
            <a:r>
              <a:rPr lang="hr-HR" sz="1600" b="1" dirty="0" smtClean="0"/>
              <a:t>–b i +d</a:t>
            </a:r>
            <a:r>
              <a:rPr lang="hr-HR" sz="1600" dirty="0" smtClean="0"/>
              <a:t> prema </a:t>
            </a:r>
            <a:r>
              <a:rPr lang="hr-HR" sz="1600" b="1" dirty="0" smtClean="0"/>
              <a:t>Em</a:t>
            </a:r>
            <a:r>
              <a:rPr lang="hr-HR" sz="1600" dirty="0" smtClean="0"/>
              <a:t> i po jednu silu koja mijenja svoj smjer dva puta brže nego što se mijenja kurs broda te s </a:t>
            </a:r>
            <a:r>
              <a:rPr lang="hr-HR" sz="1600" b="1" dirty="0" smtClean="0"/>
              <a:t>Em ili s </a:t>
            </a:r>
            <a:r>
              <a:rPr lang="hr-HR" sz="1600" b="1" dirty="0" err="1" smtClean="0"/>
              <a:t>Wm</a:t>
            </a:r>
            <a:r>
              <a:rPr lang="hr-HR" sz="1600" b="1" dirty="0" smtClean="0"/>
              <a:t> </a:t>
            </a:r>
            <a:r>
              <a:rPr lang="hr-HR" sz="1600" dirty="0" smtClean="0"/>
              <a:t>zatvara uvijek kut od </a:t>
            </a:r>
            <a:r>
              <a:rPr lang="hr-HR" sz="1600" b="1" dirty="0" smtClean="0"/>
              <a:t>2K</a:t>
            </a:r>
            <a:r>
              <a:rPr lang="hr-HR" sz="1600" b="1" baseline="-25000" dirty="0" smtClean="0"/>
              <a:t>M</a:t>
            </a:r>
            <a:r>
              <a:rPr lang="hr-HR" sz="1600" dirty="0" smtClean="0"/>
              <a:t>.Stalna sila proizvodi stalnu devijaciju jer je njeno djelovanje okomito na smjer magnetske igle kompasa, dok promjenjivi dio proizvodi </a:t>
            </a:r>
            <a:r>
              <a:rPr lang="hr-HR" sz="1600" b="1" dirty="0" smtClean="0"/>
              <a:t>kvadrantalnu</a:t>
            </a:r>
            <a:r>
              <a:rPr lang="hr-HR" sz="1600" dirty="0" smtClean="0"/>
              <a:t> devijaciju koja mijenja svoj predznak u svakom kvadrantu. Ova se devijacija često zove </a:t>
            </a:r>
            <a:r>
              <a:rPr lang="hr-HR" sz="1600" b="1" dirty="0" smtClean="0"/>
              <a:t>nepravilna ili iregularna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4" name="Picture 3" descr="SLIKA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04864"/>
            <a:ext cx="6661404" cy="4371853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KA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7499177" cy="3888432"/>
          </a:xfrm>
        </p:spPr>
      </p:pic>
      <p:sp>
        <p:nvSpPr>
          <p:cNvPr id="3" name="Rectangle 2"/>
          <p:cNvSpPr/>
          <p:nvPr/>
        </p:nvSpPr>
        <p:spPr>
          <a:xfrm>
            <a:off x="971600" y="548681"/>
            <a:ext cx="69127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r>
              <a:rPr lang="hr-HR" sz="1600" dirty="0" smtClean="0"/>
              <a:t>Vektor </a:t>
            </a:r>
            <a:r>
              <a:rPr lang="hr-HR" sz="1600" b="1" dirty="0" smtClean="0"/>
              <a:t>OL</a:t>
            </a:r>
            <a:r>
              <a:rPr lang="hr-HR" sz="1600" dirty="0" smtClean="0"/>
              <a:t> predstavlja djelovanje </a:t>
            </a:r>
            <a:r>
              <a:rPr lang="hr-HR" sz="1600" b="1" dirty="0" smtClean="0"/>
              <a:t>tipa e</a:t>
            </a:r>
            <a:r>
              <a:rPr lang="hr-HR" sz="1600" dirty="0" smtClean="0"/>
              <a:t>. Iz </a:t>
            </a:r>
            <a:r>
              <a:rPr lang="hr-HR" sz="1600" b="1" dirty="0" smtClean="0"/>
              <a:t>∆ OML </a:t>
            </a:r>
            <a:r>
              <a:rPr lang="hr-HR" sz="1600" dirty="0" smtClean="0"/>
              <a:t>slijedi da je </a:t>
            </a:r>
            <a:r>
              <a:rPr lang="hr-HR" sz="1600" b="1" dirty="0" smtClean="0"/>
              <a:t>OL =</a:t>
            </a:r>
            <a:r>
              <a:rPr lang="hr-HR" sz="1600" dirty="0" smtClean="0"/>
              <a:t> </a:t>
            </a:r>
            <a:r>
              <a:rPr lang="hr-HR" sz="1600" b="1" dirty="0" err="1" smtClean="0"/>
              <a:t>OMsinK</a:t>
            </a:r>
            <a:r>
              <a:rPr lang="hr-HR" sz="1600" b="1" baseline="-25000" dirty="0" err="1" smtClean="0"/>
              <a:t>M</a:t>
            </a:r>
            <a:r>
              <a:rPr lang="hr-HR" sz="1600" b="1" baseline="-25000" dirty="0" smtClean="0"/>
              <a:t>.</a:t>
            </a:r>
            <a:r>
              <a:rPr lang="hr-HR" sz="1600" baseline="-25000" dirty="0" smtClean="0"/>
              <a:t> </a:t>
            </a:r>
            <a:r>
              <a:rPr lang="hr-HR" sz="1600" dirty="0" smtClean="0"/>
              <a:t> Može se rastaviti na dvije komponente </a:t>
            </a:r>
            <a:r>
              <a:rPr lang="hr-HR" sz="1600" b="1" dirty="0" smtClean="0"/>
              <a:t>OS i SL</a:t>
            </a:r>
            <a:r>
              <a:rPr lang="hr-HR" sz="1600" dirty="0" smtClean="0"/>
              <a:t>: gdje je OS= eH/2   uperen stalno u smjeru Nm (za tip +e), odnosno u smjeru </a:t>
            </a:r>
            <a:r>
              <a:rPr lang="hr-HR" sz="1600" dirty="0" err="1" smtClean="0"/>
              <a:t>Sm</a:t>
            </a:r>
            <a:r>
              <a:rPr lang="hr-HR" sz="1600" dirty="0" smtClean="0"/>
              <a:t> (za tip –e) i druga SL=eH/2 koja mijenja svoj smjer dvostrukom kutnom brzinom od one kojom se mijenja kurs broda (sa smjerom magnetskog meridijana uvijek zatvara kut od 2K</a:t>
            </a:r>
            <a:r>
              <a:rPr lang="hr-HR" sz="1600" baseline="-25000" dirty="0" smtClean="0"/>
              <a:t>M</a:t>
            </a:r>
            <a:r>
              <a:rPr lang="hr-HR" sz="1400" dirty="0" smtClean="0"/>
              <a:t>).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1800" dirty="0" smtClean="0"/>
              <a:t>Tip </a:t>
            </a:r>
            <a:r>
              <a:rPr lang="hr-HR" sz="1800" b="1" dirty="0" smtClean="0"/>
              <a:t>e</a:t>
            </a:r>
            <a:r>
              <a:rPr lang="hr-HR" sz="1800" dirty="0" smtClean="0"/>
              <a:t>, kao i tip </a:t>
            </a:r>
            <a:r>
              <a:rPr lang="hr-HR" sz="1800" b="1" dirty="0" smtClean="0"/>
              <a:t>a</a:t>
            </a:r>
            <a:r>
              <a:rPr lang="hr-HR" sz="1800" dirty="0" smtClean="0"/>
              <a:t> daje dvije sile: </a:t>
            </a:r>
            <a:r>
              <a:rPr lang="hr-HR" sz="1800" b="1" dirty="0" smtClean="0"/>
              <a:t>direktivnu i devijativnu</a:t>
            </a:r>
            <a:r>
              <a:rPr lang="hr-HR" sz="1800" dirty="0" smtClean="0"/>
              <a:t>, pri čemu su djelovanja suprotno usmjerena za isti kurs. Devijativna sila tipa </a:t>
            </a:r>
            <a:r>
              <a:rPr lang="hr-HR" sz="1800" b="1" dirty="0" smtClean="0"/>
              <a:t>e</a:t>
            </a:r>
            <a:r>
              <a:rPr lang="hr-HR" sz="1800" dirty="0" smtClean="0"/>
              <a:t> je istovrsna onoj koju proizvodi tip </a:t>
            </a:r>
            <a:r>
              <a:rPr lang="hr-HR" sz="1800" b="1" dirty="0" smtClean="0"/>
              <a:t>a</a:t>
            </a:r>
            <a:r>
              <a:rPr lang="hr-HR" sz="1800" dirty="0" smtClean="0"/>
              <a:t> te je i devijacija </a:t>
            </a:r>
            <a:r>
              <a:rPr lang="hr-HR" sz="1800" b="1" dirty="0" smtClean="0"/>
              <a:t>kvadrantalna pravilna</a:t>
            </a:r>
            <a:r>
              <a:rPr lang="hr-HR" sz="1800" dirty="0" smtClean="0"/>
              <a:t>.</a:t>
            </a:r>
          </a:p>
          <a:p>
            <a:pPr>
              <a:buNone/>
            </a:pPr>
            <a:r>
              <a:rPr lang="hr-HR" sz="1800" dirty="0" smtClean="0"/>
              <a:t>    </a:t>
            </a:r>
            <a:endParaRPr lang="hr-HR" sz="18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3" descr="SLIKA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7787209" cy="334499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r>
              <a:rPr lang="hr-HR" dirty="0" smtClean="0"/>
              <a:t>Na osnovu provedene vektorske analize proizlazi da umjesto četiri sile </a:t>
            </a:r>
            <a:r>
              <a:rPr lang="hr-HR" b="1" dirty="0" smtClean="0"/>
              <a:t>aX, bY, dX, eY</a:t>
            </a:r>
            <a:r>
              <a:rPr lang="hr-HR" dirty="0" smtClean="0"/>
              <a:t>, koje su se mijenjale s promjenom kursa i po veličini i po smjeru djelovanja, dobilo se </a:t>
            </a:r>
            <a:r>
              <a:rPr lang="hr-HR" b="1" dirty="0" smtClean="0"/>
              <a:t>osam sila od kojih su četiri stalne po smjeru djelovanja, dok četiri mijenjaju smjer djelovanja brzinom dvostruko većom od one kojom se mijenja kurs broda. </a:t>
            </a:r>
          </a:p>
          <a:p>
            <a:endParaRPr lang="hr-HR" dirty="0" smtClean="0"/>
          </a:p>
          <a:p>
            <a:r>
              <a:rPr lang="hr-HR" b="1" dirty="0" smtClean="0"/>
              <a:t>Svih osam sila tijekom okretanja broda ne mijenja svoju veličinu - intenzitet, tj. njihov intenzitet je nezavisan od kursa broda, što kod </a:t>
            </a:r>
            <a:r>
              <a:rPr lang="hr-HR" dirty="0" smtClean="0"/>
              <a:t>sila </a:t>
            </a:r>
            <a:r>
              <a:rPr lang="hr-HR" b="1" dirty="0" smtClean="0"/>
              <a:t>aX, bY, dX i eY </a:t>
            </a:r>
            <a:r>
              <a:rPr lang="hr-HR" dirty="0" smtClean="0"/>
              <a:t>od kojih su nastale, nije bio slučaj. </a:t>
            </a:r>
            <a:endParaRPr lang="hr-H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fontScale="92500"/>
          </a:bodyPr>
          <a:lstStyle/>
          <a:p>
            <a:r>
              <a:rPr lang="hr-HR" b="1" dirty="0" smtClean="0"/>
              <a:t>Konačno, ako se razmotre sve sile na brodu, dobiva se:</a:t>
            </a:r>
          </a:p>
          <a:p>
            <a:endParaRPr lang="hr-HR" dirty="0" smtClean="0"/>
          </a:p>
          <a:p>
            <a:r>
              <a:rPr lang="hr-HR" dirty="0" smtClean="0"/>
              <a:t>1. Sila </a:t>
            </a:r>
            <a:r>
              <a:rPr lang="hr-HR" b="1" dirty="0" smtClean="0"/>
              <a:t>H koja djeluje u pravcu magnetskog meridijana i u smjeru Nm (horizontalna komponenta polja zemaljskog magnetizma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dirty="0" smtClean="0"/>
              <a:t>2. Sila (</a:t>
            </a:r>
            <a:r>
              <a:rPr lang="hr-HR" b="1" dirty="0" smtClean="0"/>
              <a:t>P + </a:t>
            </a:r>
            <a:r>
              <a:rPr lang="hr-HR" b="1" dirty="0" err="1" smtClean="0"/>
              <a:t>cZ</a:t>
            </a:r>
            <a:r>
              <a:rPr lang="hr-HR" b="1" dirty="0" smtClean="0"/>
              <a:t>) koja djeluje u uzdužnici broda (prema pramcu je pozitivna ako je +P)</a:t>
            </a:r>
          </a:p>
          <a:p>
            <a:endParaRPr lang="hr-HR" dirty="0" smtClean="0"/>
          </a:p>
          <a:p>
            <a:r>
              <a:rPr lang="hr-HR" dirty="0" smtClean="0"/>
              <a:t>3. Sila (</a:t>
            </a:r>
            <a:r>
              <a:rPr lang="hr-HR" b="1" dirty="0" smtClean="0"/>
              <a:t>Q + </a:t>
            </a:r>
            <a:r>
              <a:rPr lang="hr-HR" b="1" dirty="0" err="1" smtClean="0"/>
              <a:t>fZ</a:t>
            </a:r>
            <a:r>
              <a:rPr lang="hr-HR" b="1" dirty="0" smtClean="0"/>
              <a:t>) koja djeluje u poprečnici broda (prema desnoj strani, ako je pozitivna)</a:t>
            </a:r>
          </a:p>
          <a:p>
            <a:endParaRPr lang="hr-HR" dirty="0" smtClean="0"/>
          </a:p>
          <a:p>
            <a:r>
              <a:rPr lang="hr-HR" dirty="0" smtClean="0"/>
              <a:t>4. Sila        </a:t>
            </a:r>
            <a:r>
              <a:rPr lang="hr-HR" b="1" dirty="0" smtClean="0"/>
              <a:t>usmjerena prema Nm </a:t>
            </a:r>
            <a:r>
              <a:rPr lang="hr-HR" dirty="0" smtClean="0"/>
              <a:t>ako je </a:t>
            </a:r>
            <a:r>
              <a:rPr lang="hr-HR" b="1" dirty="0" smtClean="0"/>
              <a:t>+a, prema Sm </a:t>
            </a:r>
            <a:r>
              <a:rPr lang="hr-HR" dirty="0" smtClean="0"/>
              <a:t>ako je </a:t>
            </a:r>
            <a:r>
              <a:rPr lang="hr-HR" b="1" dirty="0" smtClean="0"/>
              <a:t>-a</a:t>
            </a:r>
            <a:endParaRPr lang="hr-HR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157192"/>
            <a:ext cx="300038" cy="56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r>
              <a:rPr lang="hr-HR" dirty="0" smtClean="0"/>
              <a:t>5. Sila        koja zatvara kut </a:t>
            </a:r>
            <a:r>
              <a:rPr lang="hr-HR" b="1" dirty="0" smtClean="0"/>
              <a:t>od 2K</a:t>
            </a:r>
            <a:r>
              <a:rPr lang="hr-HR" b="1" baseline="-25000" dirty="0" smtClean="0"/>
              <a:t>M</a:t>
            </a:r>
            <a:r>
              <a:rPr lang="hr-HR" b="1" dirty="0" smtClean="0"/>
              <a:t> s Nm ako je +a, </a:t>
            </a:r>
            <a:r>
              <a:rPr lang="hr-HR" dirty="0" smtClean="0"/>
              <a:t>sa </a:t>
            </a:r>
            <a:r>
              <a:rPr lang="hr-HR" b="1" dirty="0" smtClean="0"/>
              <a:t>Sm ako </a:t>
            </a:r>
            <a:r>
              <a:rPr lang="hr-HR" dirty="0" smtClean="0"/>
              <a:t>je </a:t>
            </a:r>
            <a:r>
              <a:rPr lang="hr-HR" b="1" dirty="0" smtClean="0"/>
              <a:t>–a</a:t>
            </a:r>
          </a:p>
          <a:p>
            <a:endParaRPr lang="hr-HR" b="1" dirty="0" smtClean="0"/>
          </a:p>
          <a:p>
            <a:r>
              <a:rPr lang="hr-HR" dirty="0" smtClean="0"/>
              <a:t>6. Sila       usmjerena </a:t>
            </a:r>
            <a:r>
              <a:rPr lang="hr-HR" b="1" dirty="0" smtClean="0"/>
              <a:t>prema Wm ako je +b, prema Em </a:t>
            </a:r>
            <a:r>
              <a:rPr lang="hr-HR" dirty="0" smtClean="0"/>
              <a:t>ako je </a:t>
            </a:r>
            <a:r>
              <a:rPr lang="hr-HR" b="1" dirty="0" smtClean="0"/>
              <a:t>–b</a:t>
            </a:r>
          </a:p>
          <a:p>
            <a:endParaRPr lang="hr-HR" b="1" dirty="0" smtClean="0"/>
          </a:p>
          <a:p>
            <a:r>
              <a:rPr lang="hr-HR" dirty="0" smtClean="0"/>
              <a:t>7. Sila       koja zatvara </a:t>
            </a:r>
            <a:r>
              <a:rPr lang="hr-HR" b="1" dirty="0" smtClean="0"/>
              <a:t>kut od 2K</a:t>
            </a:r>
            <a:r>
              <a:rPr lang="hr-HR" b="1" baseline="-25000" dirty="0" smtClean="0"/>
              <a:t>M</a:t>
            </a:r>
            <a:r>
              <a:rPr lang="hr-HR" b="1" dirty="0" smtClean="0"/>
              <a:t> s Em </a:t>
            </a:r>
            <a:r>
              <a:rPr lang="hr-HR" dirty="0" smtClean="0"/>
              <a:t>ako je </a:t>
            </a:r>
            <a:r>
              <a:rPr lang="hr-HR" b="1" dirty="0" smtClean="0"/>
              <a:t>+b</a:t>
            </a:r>
            <a:r>
              <a:rPr lang="hr-HR" dirty="0" smtClean="0"/>
              <a:t>, s </a:t>
            </a:r>
            <a:r>
              <a:rPr lang="hr-HR" b="1" dirty="0" smtClean="0"/>
              <a:t>Wm ako je –b</a:t>
            </a:r>
          </a:p>
          <a:p>
            <a:endParaRPr lang="hr-HR" b="1" dirty="0" smtClean="0"/>
          </a:p>
          <a:p>
            <a:r>
              <a:rPr lang="hr-HR" dirty="0" smtClean="0"/>
              <a:t>8. Sila        usmjerena </a:t>
            </a:r>
            <a:r>
              <a:rPr lang="hr-HR" b="1" dirty="0" smtClean="0"/>
              <a:t>prema Em ako je +d</a:t>
            </a:r>
            <a:r>
              <a:rPr lang="hr-HR" dirty="0" smtClean="0"/>
              <a:t>, </a:t>
            </a:r>
            <a:r>
              <a:rPr lang="hr-HR" b="1" dirty="0" smtClean="0"/>
              <a:t>prema Wm ako </a:t>
            </a:r>
            <a:r>
              <a:rPr lang="hr-HR" dirty="0" smtClean="0"/>
              <a:t>je </a:t>
            </a:r>
            <a:r>
              <a:rPr lang="hr-HR" b="1" dirty="0" smtClean="0"/>
              <a:t>–d</a:t>
            </a:r>
          </a:p>
          <a:p>
            <a:endParaRPr lang="hr-HR" b="1" dirty="0" smtClean="0"/>
          </a:p>
          <a:p>
            <a:r>
              <a:rPr lang="hr-HR" dirty="0" smtClean="0"/>
              <a:t>9. Sila         koja </a:t>
            </a:r>
            <a:r>
              <a:rPr lang="hr-HR" b="1" dirty="0" smtClean="0"/>
              <a:t>zatvara kut od 2K</a:t>
            </a:r>
            <a:r>
              <a:rPr lang="hr-HR" b="1" baseline="-25000" dirty="0" smtClean="0"/>
              <a:t>M</a:t>
            </a:r>
            <a:r>
              <a:rPr lang="hr-HR" b="1" dirty="0" smtClean="0"/>
              <a:t> s Em </a:t>
            </a:r>
            <a:r>
              <a:rPr lang="hr-HR" dirty="0" smtClean="0"/>
              <a:t>ako je </a:t>
            </a:r>
            <a:r>
              <a:rPr lang="hr-HR" b="1" dirty="0" smtClean="0"/>
              <a:t>+d</a:t>
            </a:r>
            <a:r>
              <a:rPr lang="hr-HR" dirty="0" smtClean="0"/>
              <a:t>, </a:t>
            </a:r>
            <a:r>
              <a:rPr lang="hr-HR" b="1" dirty="0" smtClean="0"/>
              <a:t>s Wm ako </a:t>
            </a:r>
            <a:r>
              <a:rPr lang="hr-HR" dirty="0" smtClean="0"/>
              <a:t>je </a:t>
            </a:r>
            <a:r>
              <a:rPr lang="hr-HR" b="1" dirty="0" smtClean="0"/>
              <a:t>-d</a:t>
            </a:r>
            <a:endParaRPr lang="hr-HR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342888" cy="642916"/>
          </a:xfrm>
          <a:prstGeom prst="rect">
            <a:avLst/>
          </a:prstGeom>
          <a:noFill/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368728"/>
            <a:ext cx="309563" cy="569596"/>
          </a:xfrm>
          <a:prstGeom prst="rect">
            <a:avLst/>
          </a:prstGeom>
          <a:noFill/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511736"/>
            <a:ext cx="309563" cy="569596"/>
          </a:xfrm>
          <a:prstGeom prst="rect">
            <a:avLst/>
          </a:prstGeom>
          <a:noFill/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7" y="3786190"/>
            <a:ext cx="315775" cy="581026"/>
          </a:xfrm>
          <a:prstGeom prst="rect">
            <a:avLst/>
          </a:prstGeom>
          <a:noFill/>
        </p:spPr>
      </p:pic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012066"/>
            <a:ext cx="309563" cy="56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dirty="0" smtClean="0"/>
              <a:t>10. Sila      </a:t>
            </a:r>
            <a:r>
              <a:rPr lang="hr-HR" b="1" dirty="0" smtClean="0"/>
              <a:t>usmjerena prema Nm ako </a:t>
            </a:r>
            <a:r>
              <a:rPr lang="hr-HR" dirty="0" smtClean="0"/>
              <a:t>je </a:t>
            </a:r>
            <a:r>
              <a:rPr lang="hr-HR" b="1" dirty="0" smtClean="0"/>
              <a:t>+e</a:t>
            </a:r>
            <a:r>
              <a:rPr lang="hr-HR" dirty="0" smtClean="0"/>
              <a:t>, </a:t>
            </a:r>
            <a:r>
              <a:rPr lang="hr-HR" b="1" dirty="0" smtClean="0"/>
              <a:t>prema Sm ako </a:t>
            </a:r>
            <a:r>
              <a:rPr lang="hr-HR" dirty="0" smtClean="0"/>
              <a:t>je </a:t>
            </a:r>
            <a:r>
              <a:rPr lang="hr-HR" b="1" dirty="0" smtClean="0"/>
              <a:t>–e</a:t>
            </a:r>
          </a:p>
          <a:p>
            <a:endParaRPr lang="hr-HR" b="1" dirty="0" smtClean="0"/>
          </a:p>
          <a:p>
            <a:r>
              <a:rPr lang="hr-HR" dirty="0" smtClean="0"/>
              <a:t>11. Sila      koja </a:t>
            </a:r>
            <a:r>
              <a:rPr lang="hr-HR" b="1" dirty="0" smtClean="0"/>
              <a:t>zatvara kut od 2K</a:t>
            </a:r>
            <a:r>
              <a:rPr lang="hr-HR" b="1" baseline="-25000" dirty="0" smtClean="0"/>
              <a:t>M</a:t>
            </a:r>
            <a:r>
              <a:rPr lang="hr-HR" b="1" dirty="0" smtClean="0"/>
              <a:t> sa Sm </a:t>
            </a:r>
            <a:r>
              <a:rPr lang="hr-HR" dirty="0" smtClean="0"/>
              <a:t>ako je </a:t>
            </a:r>
            <a:r>
              <a:rPr lang="hr-HR" b="1" dirty="0" smtClean="0"/>
              <a:t>+e, </a:t>
            </a:r>
            <a:r>
              <a:rPr lang="hr-HR" dirty="0" smtClean="0"/>
              <a:t>s </a:t>
            </a:r>
            <a:r>
              <a:rPr lang="hr-HR" b="1" dirty="0" smtClean="0"/>
              <a:t>Nm ako </a:t>
            </a:r>
            <a:r>
              <a:rPr lang="hr-HR" dirty="0" smtClean="0"/>
              <a:t>je </a:t>
            </a:r>
            <a:r>
              <a:rPr lang="hr-HR" b="1" dirty="0" smtClean="0"/>
              <a:t>–e</a:t>
            </a:r>
          </a:p>
          <a:p>
            <a:endParaRPr lang="hr-HR" b="1" dirty="0" smtClean="0"/>
          </a:p>
          <a:p>
            <a:r>
              <a:rPr lang="hr-HR" b="1" dirty="0" smtClean="0"/>
              <a:t>Pojedine od ovih 11 sila koje djeluju u horizontalnoj ravnini ruže kompasa, mogu se međusobno slagati jer djeluju u istom smjeru ili na isti način.</a:t>
            </a:r>
            <a:endParaRPr lang="hr-HR" b="1" dirty="0"/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23220"/>
            <a:ext cx="300038" cy="562571"/>
          </a:xfrm>
          <a:prstGeom prst="rect">
            <a:avLst/>
          </a:prstGeo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366228"/>
            <a:ext cx="300038" cy="56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96204" cy="6116786"/>
          </a:xfrm>
        </p:spPr>
        <p:txBody>
          <a:bodyPr/>
          <a:lstStyle/>
          <a:p>
            <a:r>
              <a:rPr lang="hr-HR" b="1" dirty="0" smtClean="0"/>
              <a:t>I  </a:t>
            </a:r>
            <a:r>
              <a:rPr lang="hr-HR" dirty="0" smtClean="0"/>
              <a:t>Tako sile </a:t>
            </a:r>
            <a:r>
              <a:rPr lang="hr-HR" b="1" dirty="0" smtClean="0"/>
              <a:t>H ,  (aH/2)    i (eH/2)       </a:t>
            </a:r>
            <a:r>
              <a:rPr lang="hr-HR" dirty="0" smtClean="0"/>
              <a:t>djeluju na pravcu magnetskog meridijana kao i horizontalna komponenta (H) i usmjerene su u smjeru Nm ili Sm prema tome jesu li pozitivne ili negativne. 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    Tako je algebarski zbroj svih triju sila: </a:t>
            </a:r>
          </a:p>
          <a:p>
            <a:pPr>
              <a:buNone/>
            </a:pPr>
            <a:r>
              <a:rPr lang="hr-HR" dirty="0" smtClean="0"/>
              <a:t>   </a:t>
            </a:r>
          </a:p>
          <a:p>
            <a:endParaRPr lang="hr-HR" b="1" dirty="0" smtClean="0"/>
          </a:p>
          <a:p>
            <a:pPr>
              <a:buNone/>
            </a:pPr>
            <a:r>
              <a:rPr lang="hr-HR" b="1" dirty="0" smtClean="0"/>
              <a:t>   </a:t>
            </a:r>
            <a:r>
              <a:rPr lang="hr-HR" dirty="0" smtClean="0"/>
              <a:t>gdje se supstituiralo  </a:t>
            </a:r>
            <a:r>
              <a:rPr lang="el-GR" dirty="0" smtClean="0"/>
              <a:t>λ</a:t>
            </a:r>
            <a:r>
              <a:rPr lang="hr-HR" dirty="0" smtClean="0"/>
              <a:t> = 1 + (a+e)/2</a:t>
            </a:r>
          </a:p>
          <a:p>
            <a:pPr>
              <a:buNone/>
            </a:pPr>
            <a:r>
              <a:rPr lang="hr-HR" b="1" dirty="0" smtClean="0"/>
              <a:t>     </a:t>
            </a:r>
          </a:p>
          <a:p>
            <a:pPr>
              <a:buNone/>
            </a:pPr>
            <a:r>
              <a:rPr lang="hr-HR" b="1" dirty="0" smtClean="0"/>
              <a:t>     </a:t>
            </a:r>
            <a:endParaRPr lang="hr-HR" b="1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" name="Picture 3" descr="C:\Users\Kos\Documents\IMG_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6533034" cy="63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ORTOGONALNI KOORDINATNI SUSTAV</a:t>
            </a:r>
            <a:endParaRPr lang="hr-HR" b="1" dirty="0"/>
          </a:p>
        </p:txBody>
      </p:sp>
      <p:pic>
        <p:nvPicPr>
          <p:cNvPr id="8" name="Content Placeholder 7" descr="slika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844" y="2000240"/>
            <a:ext cx="8329580" cy="3900649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Dakle, sve tri ove sile zapravo tvore jednu novu silu koja je uperena prema Nm.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Ako su </a:t>
            </a:r>
            <a:r>
              <a:rPr lang="hr-HR" b="1" dirty="0" smtClean="0"/>
              <a:t>a </a:t>
            </a:r>
            <a:r>
              <a:rPr lang="hr-HR" dirty="0" smtClean="0"/>
              <a:t>i </a:t>
            </a:r>
            <a:r>
              <a:rPr lang="hr-HR" b="1" dirty="0" smtClean="0"/>
              <a:t>e </a:t>
            </a:r>
            <a:r>
              <a:rPr lang="hr-HR" dirty="0" smtClean="0"/>
              <a:t>pozitivni, </a:t>
            </a:r>
            <a:r>
              <a:rPr lang="el-GR" b="1" dirty="0" smtClean="0"/>
              <a:t>λ</a:t>
            </a:r>
            <a:r>
              <a:rPr lang="hr-HR" b="1" dirty="0" smtClean="0"/>
              <a:t> </a:t>
            </a:r>
            <a:r>
              <a:rPr lang="hr-HR" dirty="0" smtClean="0"/>
              <a:t>je veći od jedinice te je ta nova sila veća od horizontalnog intenziteta zemaljskog magnetizma, ali ako su </a:t>
            </a:r>
            <a:r>
              <a:rPr lang="hr-HR" b="1" dirty="0" smtClean="0"/>
              <a:t>a </a:t>
            </a:r>
            <a:r>
              <a:rPr lang="hr-HR" dirty="0" smtClean="0"/>
              <a:t>i </a:t>
            </a:r>
            <a:r>
              <a:rPr lang="hr-HR" b="1" dirty="0" smtClean="0"/>
              <a:t>e </a:t>
            </a:r>
            <a:r>
              <a:rPr lang="hr-HR" dirty="0" smtClean="0"/>
              <a:t>negativni, </a:t>
            </a:r>
            <a:r>
              <a:rPr lang="el-GR" b="1" dirty="0" smtClean="0"/>
              <a:t>λ</a:t>
            </a:r>
            <a:r>
              <a:rPr lang="hr-HR" b="1" dirty="0" smtClean="0"/>
              <a:t> </a:t>
            </a:r>
            <a:r>
              <a:rPr lang="hr-HR" dirty="0" smtClean="0"/>
              <a:t>je manji od jedinice i nova sila je manja od </a:t>
            </a:r>
            <a:r>
              <a:rPr lang="hr-HR" b="1" dirty="0" smtClean="0"/>
              <a:t>H. </a:t>
            </a:r>
            <a:endParaRPr lang="hr-HR" dirty="0" smtClean="0"/>
          </a:p>
          <a:p>
            <a:endParaRPr lang="hr-HR" b="1" dirty="0" smtClean="0"/>
          </a:p>
          <a:p>
            <a:r>
              <a:rPr lang="hr-HR" dirty="0" smtClean="0"/>
              <a:t>Ova sila zove se </a:t>
            </a:r>
            <a:r>
              <a:rPr lang="hr-HR" b="1" dirty="0" smtClean="0"/>
              <a:t>SMJERNA ili DIREKTIVNA sila igle kompasa jer uprava ta sila drži magnetsku iglu u smjeru magnetskog meridijana.</a:t>
            </a:r>
            <a:endParaRPr lang="hr-HR" b="1" dirty="0"/>
          </a:p>
        </p:txBody>
      </p:sp>
      <p:pic>
        <p:nvPicPr>
          <p:cNvPr id="4" name="Picture 3" descr="C:\Users\Kos\Documents\IMG_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6533034" cy="63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r>
              <a:rPr lang="hr-HR" dirty="0" smtClean="0"/>
              <a:t>Na brodu su tipovi mekog željeza </a:t>
            </a:r>
            <a:r>
              <a:rPr lang="hr-HR" b="1" dirty="0" smtClean="0"/>
              <a:t>–e </a:t>
            </a:r>
            <a:r>
              <a:rPr lang="hr-HR" dirty="0" smtClean="0"/>
              <a:t>najmnogobrojniji i bliže su kompasu od tipova </a:t>
            </a:r>
            <a:r>
              <a:rPr lang="hr-HR" b="1" dirty="0" smtClean="0"/>
              <a:t>a </a:t>
            </a:r>
            <a:r>
              <a:rPr lang="hr-HR" dirty="0" smtClean="0"/>
              <a:t>ili </a:t>
            </a:r>
            <a:r>
              <a:rPr lang="hr-HR" b="1" dirty="0" smtClean="0"/>
              <a:t>+e</a:t>
            </a:r>
            <a:r>
              <a:rPr lang="hr-HR" dirty="0" smtClean="0"/>
              <a:t>, tako da čak i ukoliko bi u uzdužnom simetričnom željezu prevladao tip </a:t>
            </a:r>
            <a:r>
              <a:rPr lang="hr-HR" b="1" dirty="0" smtClean="0"/>
              <a:t>+a</a:t>
            </a:r>
            <a:r>
              <a:rPr lang="hr-HR" dirty="0" smtClean="0"/>
              <a:t>, on bi još uvijek bio slabiji od tipa </a:t>
            </a:r>
            <a:r>
              <a:rPr lang="hr-HR" b="1" dirty="0" smtClean="0"/>
              <a:t>–e</a:t>
            </a:r>
            <a:r>
              <a:rPr lang="hr-HR" dirty="0" smtClean="0"/>
              <a:t> te bi opet razlomak (a+e)/2  imao predznak dominirajućeg parametra </a:t>
            </a:r>
            <a:r>
              <a:rPr lang="hr-HR" b="1" dirty="0" smtClean="0"/>
              <a:t>–e</a:t>
            </a:r>
            <a:r>
              <a:rPr lang="hr-HR" dirty="0" smtClean="0"/>
              <a:t>  i   </a:t>
            </a:r>
            <a:r>
              <a:rPr lang="el-GR" b="1" dirty="0" smtClean="0"/>
              <a:t>λ</a:t>
            </a:r>
            <a:r>
              <a:rPr lang="hr-HR" b="1" dirty="0" smtClean="0"/>
              <a:t>   </a:t>
            </a:r>
            <a:r>
              <a:rPr lang="hr-HR" dirty="0" smtClean="0"/>
              <a:t>bi bio manji od jedinice.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Na trgovačkim brodovima </a:t>
            </a:r>
            <a:r>
              <a:rPr lang="hr-HR" b="1" dirty="0" smtClean="0"/>
              <a:t>λ </a:t>
            </a:r>
            <a:r>
              <a:rPr lang="hr-HR" dirty="0" smtClean="0"/>
              <a:t>se kreće između </a:t>
            </a:r>
            <a:r>
              <a:rPr lang="hr-HR" b="1" dirty="0" smtClean="0"/>
              <a:t>0.77 do 0.9 .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" name="Picture 4" descr="C:\Users\Kos\Documents\IMG_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6533034" cy="63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286544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II </a:t>
            </a:r>
            <a:r>
              <a:rPr lang="hr-HR" dirty="0" smtClean="0"/>
              <a:t> Sile</a:t>
            </a:r>
            <a:r>
              <a:rPr lang="hr-HR" b="1" dirty="0" smtClean="0"/>
              <a:t>(bH/2</a:t>
            </a:r>
            <a:r>
              <a:rPr lang="hr-HR" dirty="0" smtClean="0"/>
              <a:t>) i </a:t>
            </a:r>
            <a:r>
              <a:rPr lang="hr-HR" b="1" dirty="0" smtClean="0"/>
              <a:t>(</a:t>
            </a:r>
            <a:r>
              <a:rPr lang="hr-HR" b="1" dirty="0" err="1" smtClean="0"/>
              <a:t>dH</a:t>
            </a:r>
            <a:r>
              <a:rPr lang="hr-HR" b="1" dirty="0" smtClean="0"/>
              <a:t>/2</a:t>
            </a:r>
            <a:r>
              <a:rPr lang="hr-HR" dirty="0" smtClean="0"/>
              <a:t>)mogu se slagati jer djeluju u pravcu magnetskog  </a:t>
            </a:r>
            <a:r>
              <a:rPr lang="hr-HR" b="1" dirty="0" smtClean="0"/>
              <a:t>paralela Em – Wm </a:t>
            </a:r>
            <a:r>
              <a:rPr lang="hr-HR" dirty="0" smtClean="0"/>
              <a:t>te se mogu zajednički predstaviti izrazom                     </a:t>
            </a:r>
          </a:p>
          <a:p>
            <a:pPr>
              <a:buNone/>
            </a:pPr>
            <a:r>
              <a:rPr lang="hr-HR" dirty="0" smtClean="0"/>
              <a:t>   jer su        i          upereni prema </a:t>
            </a:r>
            <a:r>
              <a:rPr lang="hr-HR" b="1" dirty="0" smtClean="0"/>
              <a:t>Em</a:t>
            </a:r>
            <a:r>
              <a:rPr lang="hr-HR" dirty="0" smtClean="0"/>
              <a:t>,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a        i        uperene prema </a:t>
            </a:r>
            <a:r>
              <a:rPr lang="hr-HR" b="1" dirty="0" smtClean="0"/>
              <a:t>Wm</a:t>
            </a:r>
            <a:r>
              <a:rPr lang="hr-HR" dirty="0" smtClean="0"/>
              <a:t>. </a:t>
            </a:r>
          </a:p>
          <a:p>
            <a:endParaRPr lang="hr-HR" b="1" dirty="0" smtClean="0"/>
          </a:p>
          <a:p>
            <a:r>
              <a:rPr lang="hr-HR" dirty="0" smtClean="0"/>
              <a:t>Njihov zajednički izraz je algebarski zbroj tih dviju sila, tj. treba ih uzeti </a:t>
            </a:r>
            <a:r>
              <a:rPr lang="hr-HR" b="1" dirty="0" smtClean="0"/>
              <a:t>s njihovim predznakom</a:t>
            </a:r>
            <a:r>
              <a:rPr lang="hr-HR" dirty="0" smtClean="0"/>
              <a:t>. Ako je </a:t>
            </a:r>
            <a:r>
              <a:rPr lang="hr-HR" b="1" dirty="0" smtClean="0"/>
              <a:t>–b </a:t>
            </a:r>
            <a:r>
              <a:rPr lang="hr-HR" dirty="0" smtClean="0"/>
              <a:t>po </a:t>
            </a:r>
            <a:r>
              <a:rPr lang="hr-HR" b="1" dirty="0" smtClean="0"/>
              <a:t>aspolutnoj veličini veći od d, onda je ta nova sila uperena prema Wm, a ako je manji prema Em.</a:t>
            </a:r>
          </a:p>
          <a:p>
            <a:endParaRPr lang="hr-HR" dirty="0" smtClean="0"/>
          </a:p>
          <a:p>
            <a:r>
              <a:rPr lang="hr-HR" dirty="0" smtClean="0"/>
              <a:t>Nova sila obilježena je s                              </a:t>
            </a:r>
            <a:r>
              <a:rPr lang="hr-HR" b="1" dirty="0" smtClean="0"/>
              <a:t>uperena prema Em ako je algebarski zbroj razlomaka pozitivan, a prema Wm ako je negativan.</a:t>
            </a:r>
            <a:endParaRPr lang="hr-HR" b="1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052736"/>
            <a:ext cx="1850026" cy="509588"/>
          </a:xfrm>
          <a:prstGeom prst="rect">
            <a:avLst/>
          </a:prstGeom>
          <a:noFill/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428736"/>
            <a:ext cx="428628" cy="505561"/>
          </a:xfrm>
          <a:prstGeom prst="rect">
            <a:avLst/>
          </a:prstGeom>
          <a:noFill/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428736"/>
            <a:ext cx="428628" cy="505561"/>
          </a:xfrm>
          <a:prstGeom prst="rect">
            <a:avLst/>
          </a:prstGeom>
          <a:noFill/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075705"/>
            <a:ext cx="428628" cy="505561"/>
          </a:xfrm>
          <a:prstGeom prst="rect">
            <a:avLst/>
          </a:prstGeom>
          <a:noFill/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071678"/>
            <a:ext cx="432042" cy="509588"/>
          </a:xfrm>
          <a:prstGeom prst="rect">
            <a:avLst/>
          </a:prstGeom>
          <a:noFill/>
        </p:spPr>
      </p:pic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941168"/>
            <a:ext cx="1214446" cy="564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III </a:t>
            </a:r>
            <a:r>
              <a:rPr lang="hr-HR" dirty="0" smtClean="0"/>
              <a:t>Zajedničko djelovanje sila  (</a:t>
            </a:r>
            <a:r>
              <a:rPr lang="hr-HR" b="1" dirty="0" smtClean="0"/>
              <a:t>P </a:t>
            </a:r>
            <a:r>
              <a:rPr lang="hr-HR" dirty="0" smtClean="0"/>
              <a:t>i </a:t>
            </a:r>
            <a:r>
              <a:rPr lang="hr-HR" b="1" dirty="0" err="1" smtClean="0"/>
              <a:t>cZ</a:t>
            </a:r>
            <a:r>
              <a:rPr lang="hr-HR" b="1" dirty="0" smtClean="0"/>
              <a:t>) </a:t>
            </a:r>
            <a:r>
              <a:rPr lang="hr-HR" dirty="0" smtClean="0"/>
              <a:t>, odnosno (</a:t>
            </a:r>
            <a:r>
              <a:rPr lang="hr-HR" b="1" dirty="0" smtClean="0"/>
              <a:t>Q </a:t>
            </a:r>
            <a:r>
              <a:rPr lang="hr-HR" dirty="0" smtClean="0"/>
              <a:t>i </a:t>
            </a:r>
            <a:r>
              <a:rPr lang="hr-HR" b="1" dirty="0" err="1" smtClean="0"/>
              <a:t>fZ</a:t>
            </a:r>
            <a:r>
              <a:rPr lang="hr-HR" b="1" dirty="0" smtClean="0"/>
              <a:t>) </a:t>
            </a:r>
            <a:r>
              <a:rPr lang="hr-HR" dirty="0" smtClean="0"/>
              <a:t>može se prikazati kao nova sila: </a:t>
            </a:r>
          </a:p>
          <a:p>
            <a:pPr>
              <a:buNone/>
            </a:pPr>
            <a:r>
              <a:rPr lang="hr-HR" dirty="0" smtClean="0"/>
              <a:t>                </a:t>
            </a:r>
            <a:r>
              <a:rPr lang="hr-HR" b="1" dirty="0" smtClean="0"/>
              <a:t>B = P + Cz           C = Q + fZ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IV </a:t>
            </a:r>
            <a:r>
              <a:rPr lang="hr-HR" dirty="0" smtClean="0"/>
              <a:t>Sile      i       koje s magnetskim meridijanom zatvaraju kut od </a:t>
            </a:r>
            <a:r>
              <a:rPr lang="hr-HR" b="1" dirty="0" smtClean="0"/>
              <a:t>2K</a:t>
            </a:r>
            <a:r>
              <a:rPr lang="hr-HR" b="1" baseline="-25000" dirty="0" smtClean="0"/>
              <a:t> M</a:t>
            </a:r>
            <a:r>
              <a:rPr lang="hr-HR" dirty="0" smtClean="0"/>
              <a:t>, mogu se izraziti jednim izrazom:</a:t>
            </a:r>
          </a:p>
          <a:p>
            <a:endParaRPr lang="hr-HR" b="1" dirty="0" smtClean="0"/>
          </a:p>
          <a:p>
            <a:pPr>
              <a:buNone/>
            </a:pPr>
            <a:r>
              <a:rPr lang="hr-HR" b="1" dirty="0" smtClean="0"/>
              <a:t>    </a:t>
            </a:r>
            <a:r>
              <a:rPr lang="hr-HR" dirty="0" smtClean="0"/>
              <a:t>u kojem </a:t>
            </a:r>
            <a:r>
              <a:rPr lang="hr-HR" b="1" dirty="0" smtClean="0"/>
              <a:t>a </a:t>
            </a:r>
            <a:r>
              <a:rPr lang="hr-HR" dirty="0" smtClean="0"/>
              <a:t>i </a:t>
            </a:r>
            <a:r>
              <a:rPr lang="hr-HR" b="1" dirty="0" smtClean="0"/>
              <a:t>e </a:t>
            </a:r>
            <a:r>
              <a:rPr lang="hr-HR" dirty="0" smtClean="0"/>
              <a:t>treba uzeti algebarski, tj. s njihovim predznacima pa onda nova sila </a:t>
            </a:r>
            <a:r>
              <a:rPr lang="hr-HR" b="1" dirty="0" smtClean="0"/>
              <a:t>D zatvara kut 2K</a:t>
            </a:r>
            <a:r>
              <a:rPr lang="hr-HR" b="1" baseline="-25000" dirty="0" smtClean="0"/>
              <a:t> M</a:t>
            </a:r>
            <a:r>
              <a:rPr lang="hr-HR" b="1" dirty="0" smtClean="0"/>
              <a:t>  s Nm ako je algebarski zbroj razlomaka pozitivan, a sa Sm ako je negativan.</a:t>
            </a:r>
          </a:p>
          <a:p>
            <a:pPr>
              <a:buNone/>
            </a:pPr>
            <a:r>
              <a:rPr lang="hr-HR" b="1" dirty="0" smtClean="0"/>
              <a:t>    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785926"/>
            <a:ext cx="304801" cy="571501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785926"/>
            <a:ext cx="304801" cy="571501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540018" cy="571504"/>
          </a:xfrm>
          <a:prstGeom prst="rect">
            <a:avLst/>
          </a:prstGeom>
          <a:noFill/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1024662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V  </a:t>
            </a:r>
            <a:r>
              <a:rPr lang="hr-HR" dirty="0" smtClean="0"/>
              <a:t>Sile      i     koje s magnetskim paralelom zatvaraju kut od </a:t>
            </a:r>
            <a:r>
              <a:rPr lang="hr-HR" b="1" dirty="0" smtClean="0"/>
              <a:t>2K</a:t>
            </a:r>
            <a:r>
              <a:rPr lang="hr-HR" b="1" baseline="-25000" dirty="0" smtClean="0"/>
              <a:t>M</a:t>
            </a:r>
            <a:r>
              <a:rPr lang="hr-HR" dirty="0" smtClean="0"/>
              <a:t> mogu se izraziti jednim izrazom:</a:t>
            </a:r>
          </a:p>
          <a:p>
            <a:pPr>
              <a:buNone/>
            </a:pPr>
            <a:r>
              <a:rPr lang="hr-HR" baseline="-25000" dirty="0" smtClean="0"/>
              <a:t> </a:t>
            </a: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    jer ako se razlomak na desnoj strani uzme kao algebarski zbroj, tj. </a:t>
            </a:r>
            <a:r>
              <a:rPr lang="hr-HR" b="1" dirty="0" smtClean="0"/>
              <a:t>d </a:t>
            </a:r>
            <a:r>
              <a:rPr lang="hr-HR" dirty="0" smtClean="0"/>
              <a:t>i </a:t>
            </a:r>
            <a:r>
              <a:rPr lang="hr-HR" b="1" dirty="0" smtClean="0"/>
              <a:t>b </a:t>
            </a:r>
            <a:r>
              <a:rPr lang="hr-HR" dirty="0" smtClean="0"/>
              <a:t>s njihovim predznacima onda nova sila </a:t>
            </a:r>
            <a:r>
              <a:rPr lang="hr-HR" b="1" dirty="0" smtClean="0"/>
              <a:t>E </a:t>
            </a:r>
            <a:r>
              <a:rPr lang="hr-HR" dirty="0" smtClean="0"/>
              <a:t>uvijek zatvara kut od </a:t>
            </a:r>
            <a:r>
              <a:rPr lang="hr-HR" b="1" dirty="0" smtClean="0"/>
              <a:t>2K</a:t>
            </a:r>
            <a:r>
              <a:rPr lang="hr-HR" b="1" baseline="-25000" dirty="0" smtClean="0"/>
              <a:t>M</a:t>
            </a:r>
            <a:r>
              <a:rPr lang="hr-HR" b="1" dirty="0" smtClean="0"/>
              <a:t> s Em ako je taj razlomak pozitivan, a s Wm ako je negativan.</a:t>
            </a:r>
            <a:r>
              <a:rPr lang="hr-HR" b="1" baseline="-25000" dirty="0" smtClean="0"/>
              <a:t>    </a:t>
            </a:r>
            <a:endParaRPr lang="hr-HR" b="1" dirty="0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214290"/>
            <a:ext cx="285752" cy="525784"/>
          </a:xfrm>
          <a:prstGeom prst="rect">
            <a:avLst/>
          </a:prstGeom>
          <a:noFill/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14290"/>
            <a:ext cx="285752" cy="525784"/>
          </a:xfrm>
          <a:prstGeom prst="rect">
            <a:avLst/>
          </a:prstGeom>
          <a:noFill/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159722"/>
            <a:ext cx="2428892" cy="564288"/>
          </a:xfrm>
          <a:prstGeom prst="rect">
            <a:avLst/>
          </a:prstGeom>
          <a:noFill/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b="1" dirty="0" smtClean="0"/>
              <a:t>Konačno, dobije se pet devijativnih sila (A,B,C,D,E) </a:t>
            </a:r>
            <a:r>
              <a:rPr lang="hr-HR" dirty="0" smtClean="0"/>
              <a:t> i </a:t>
            </a:r>
            <a:r>
              <a:rPr lang="hr-HR" b="1" dirty="0" smtClean="0"/>
              <a:t>jedna direktivna ili smjera sila</a:t>
            </a:r>
            <a:r>
              <a:rPr lang="hr-HR" dirty="0" smtClean="0"/>
              <a:t> </a:t>
            </a:r>
            <a:r>
              <a:rPr lang="hr-HR" b="1" dirty="0" smtClean="0"/>
              <a:t>(H’) :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1.                    uperena prema </a:t>
            </a:r>
            <a:r>
              <a:rPr lang="hr-HR" b="1" dirty="0" smtClean="0"/>
              <a:t>Nm</a:t>
            </a:r>
            <a:r>
              <a:rPr lang="hr-HR" dirty="0" smtClean="0"/>
              <a:t> - smjerna ili direktivna sila. Ostalih pet su DEVIJATIVNE.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2. Sila                    nepokretna u horizontu, uperena prema </a:t>
            </a:r>
            <a:r>
              <a:rPr lang="hr-HR" b="1" dirty="0" smtClean="0"/>
              <a:t>Em ili Wm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3. Sila </a:t>
            </a:r>
            <a:r>
              <a:rPr lang="hr-HR" b="1" dirty="0" smtClean="0"/>
              <a:t>B = P + cZ</a:t>
            </a:r>
            <a:r>
              <a:rPr lang="hr-HR" dirty="0" smtClean="0"/>
              <a:t>  nepokretna u brodu u uzdužnoj osi broda,uperena prema pramcu ako je pozitivna.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276872"/>
            <a:ext cx="1571636" cy="647145"/>
          </a:xfrm>
          <a:prstGeom prst="rect">
            <a:avLst/>
          </a:prstGeo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573016"/>
            <a:ext cx="1357322" cy="542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r>
              <a:rPr lang="hr-HR" dirty="0" smtClean="0"/>
              <a:t>4. Sila </a:t>
            </a:r>
            <a:r>
              <a:rPr lang="hr-HR" b="1" dirty="0" smtClean="0"/>
              <a:t>C = Q + fZ</a:t>
            </a:r>
            <a:r>
              <a:rPr lang="hr-HR" dirty="0" smtClean="0"/>
              <a:t>  nepokretna u poprečnoj osi broda, </a:t>
            </a:r>
            <a:r>
              <a:rPr lang="hr-HR" b="1" dirty="0" smtClean="0"/>
              <a:t>uperena prema desnoj strani broda ako je pozitivna</a:t>
            </a:r>
          </a:p>
          <a:p>
            <a:endParaRPr lang="hr-HR" dirty="0" smtClean="0"/>
          </a:p>
          <a:p>
            <a:r>
              <a:rPr lang="hr-HR" dirty="0" smtClean="0"/>
              <a:t>5. Sila                 pokretna, </a:t>
            </a:r>
            <a:r>
              <a:rPr lang="hr-HR" b="1" dirty="0" smtClean="0"/>
              <a:t>zatvara kut od 2Km s Nm ili Sm</a:t>
            </a:r>
          </a:p>
          <a:p>
            <a:endParaRPr lang="hr-HR" dirty="0" smtClean="0"/>
          </a:p>
          <a:p>
            <a:r>
              <a:rPr lang="hr-HR" dirty="0" smtClean="0"/>
              <a:t>6. Sila                 pokretna, </a:t>
            </a:r>
            <a:r>
              <a:rPr lang="hr-HR" b="1" dirty="0" smtClean="0"/>
              <a:t>zatvara kut od 2Km s Em ili Wm. </a:t>
            </a:r>
          </a:p>
          <a:p>
            <a:endParaRPr lang="hr-HR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844824"/>
            <a:ext cx="1133816" cy="471488"/>
          </a:xfrm>
          <a:prstGeom prst="rect">
            <a:avLst/>
          </a:prstGeom>
          <a:noFill/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068960"/>
            <a:ext cx="1071570" cy="488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koeficijenti devijacije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Devijativne sile mjere se u apsolutnim veličinama, ali često i u relativnim veličinama, tj. uspoređuju se s veličinom </a:t>
            </a:r>
            <a:r>
              <a:rPr lang="hr-HR" b="1" dirty="0" smtClean="0"/>
              <a:t>smjerne ili direktivne </a:t>
            </a:r>
            <a:r>
              <a:rPr lang="hr-HR" dirty="0" smtClean="0"/>
              <a:t>sile </a:t>
            </a:r>
            <a:r>
              <a:rPr lang="el-GR" b="1" dirty="0" smtClean="0"/>
              <a:t>λ</a:t>
            </a:r>
            <a:r>
              <a:rPr lang="hr-HR" b="1" dirty="0" smtClean="0"/>
              <a:t>H. </a:t>
            </a:r>
            <a:r>
              <a:rPr lang="hr-HR" dirty="0" smtClean="0"/>
              <a:t>U tom slučaju izražene su u relativnim veličinama:</a:t>
            </a:r>
          </a:p>
          <a:p>
            <a:r>
              <a:rPr lang="hr-HR" b="1" dirty="0" smtClean="0"/>
              <a:t>1.   H’/(</a:t>
            </a:r>
            <a:r>
              <a:rPr lang="el-GR" b="1" dirty="0" smtClean="0"/>
              <a:t>λ</a:t>
            </a:r>
            <a:r>
              <a:rPr lang="hr-HR" b="1" dirty="0" smtClean="0"/>
              <a:t>H)   → </a:t>
            </a:r>
            <a:r>
              <a:rPr lang="hr-HR" b="1" dirty="0" err="1" smtClean="0"/>
              <a:t>H</a:t>
            </a:r>
            <a:r>
              <a:rPr lang="hr-HR" b="1" dirty="0" smtClean="0"/>
              <a:t>=1   </a:t>
            </a:r>
            <a:r>
              <a:rPr lang="hr-HR" dirty="0" smtClean="0"/>
              <a:t>ako  je </a:t>
            </a:r>
            <a:r>
              <a:rPr lang="el-GR" dirty="0" smtClean="0"/>
              <a:t>λ</a:t>
            </a:r>
            <a:r>
              <a:rPr lang="hr-HR" dirty="0" smtClean="0"/>
              <a:t>=1</a:t>
            </a:r>
          </a:p>
          <a:p>
            <a:endParaRPr lang="hr-HR" b="1" dirty="0" smtClean="0"/>
          </a:p>
          <a:p>
            <a:r>
              <a:rPr lang="hr-HR" b="1" dirty="0" smtClean="0"/>
              <a:t>2.</a:t>
            </a:r>
          </a:p>
          <a:p>
            <a:endParaRPr lang="hr-HR" b="1" dirty="0" smtClean="0"/>
          </a:p>
          <a:p>
            <a:r>
              <a:rPr lang="hr-HR" b="1" dirty="0" smtClean="0"/>
              <a:t>3.                                        </a:t>
            </a:r>
            <a:endParaRPr lang="hr-HR" b="1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89" y="4286256"/>
            <a:ext cx="2048087" cy="590552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214950"/>
            <a:ext cx="2933720" cy="571504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Kos\Documents\IMG_0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hr-HR" dirty="0" smtClean="0"/>
              <a:t>4.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5.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6.   </a:t>
            </a:r>
            <a:endParaRPr lang="hr-HR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00042"/>
            <a:ext cx="2832672" cy="571504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606789"/>
            <a:ext cx="2428892" cy="617287"/>
          </a:xfrm>
          <a:prstGeom prst="rect">
            <a:avLst/>
          </a:prstGeom>
          <a:noFill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996859"/>
            <a:ext cx="2571768" cy="646455"/>
          </a:xfrm>
          <a:prstGeom prst="rect">
            <a:avLst/>
          </a:prstGeom>
          <a:noFill/>
        </p:spPr>
      </p:pic>
      <p:pic>
        <p:nvPicPr>
          <p:cNvPr id="29698" name="Picture 2" descr="C:\Users\Kos\Documents\IMG_0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36712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Ovako izražene sile (A,B,C,D,E) su sada TOČNI KOEFICIJENTI DEVIJACIJE, jer predstavljaju odnos devijativnih i srednje direktivne sile, od kojih su obje izražene u apsolutnim jedinicama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b="1" dirty="0" smtClean="0"/>
              <a:t>Koeficijenti A, D, i E uopće ne ovise o horizontalnoj (ili vertikalnoj) komponenti zemaljskog </a:t>
            </a:r>
            <a:r>
              <a:rPr lang="hr-HR" b="1" dirty="0" err="1" smtClean="0"/>
              <a:t>magnetizma</a:t>
            </a:r>
            <a:r>
              <a:rPr lang="hr-HR" b="1" dirty="0" smtClean="0"/>
              <a:t> (H,V), nego samo o rasporedu i veličini pojedinih tipova simetričnog i asimetričnog željeza</a:t>
            </a:r>
            <a:r>
              <a:rPr lang="hr-HR" dirty="0" smtClean="0"/>
              <a:t>. </a:t>
            </a:r>
          </a:p>
          <a:p>
            <a:endParaRPr lang="hr-HR" dirty="0" smtClean="0"/>
          </a:p>
          <a:p>
            <a:r>
              <a:rPr lang="hr-HR" dirty="0" smtClean="0"/>
              <a:t>Npr.</a:t>
            </a:r>
            <a:r>
              <a:rPr lang="hr-HR" b="1" dirty="0" smtClean="0"/>
              <a:t> D = 0.15 </a:t>
            </a:r>
            <a:r>
              <a:rPr lang="hr-HR" dirty="0" smtClean="0"/>
              <a:t>znači da je devijativna sila :          jednaka 0.15 direktivne sile, tj. </a:t>
            </a:r>
            <a:r>
              <a:rPr lang="hr-HR" b="1" dirty="0" smtClean="0"/>
              <a:t>D= 0.15H.</a:t>
            </a:r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Ako se pozna </a:t>
            </a:r>
            <a:r>
              <a:rPr lang="el-GR" b="1" dirty="0" smtClean="0"/>
              <a:t>λ</a:t>
            </a:r>
            <a:r>
              <a:rPr lang="hr-HR" b="1" dirty="0" smtClean="0"/>
              <a:t> i H u apsolutnim jedinicama, tada se dobije i D u apsolutnim jedinicama</a:t>
            </a:r>
            <a:r>
              <a:rPr lang="hr-HR" dirty="0" smtClean="0"/>
              <a:t>.</a:t>
            </a:r>
          </a:p>
          <a:p>
            <a:endParaRPr lang="hr-HR" b="1" dirty="0" smtClean="0"/>
          </a:p>
          <a:p>
            <a:r>
              <a:rPr lang="hr-HR" b="1" dirty="0" smtClean="0"/>
              <a:t>Sile B </a:t>
            </a:r>
            <a:r>
              <a:rPr lang="hr-HR" dirty="0" smtClean="0"/>
              <a:t>i </a:t>
            </a:r>
            <a:r>
              <a:rPr lang="hr-HR" b="1" dirty="0" smtClean="0"/>
              <a:t>C </a:t>
            </a:r>
            <a:r>
              <a:rPr lang="hr-HR" dirty="0" smtClean="0"/>
              <a:t>ovise o </a:t>
            </a:r>
            <a:r>
              <a:rPr lang="hr-HR" b="1" dirty="0" smtClean="0"/>
              <a:t>H </a:t>
            </a:r>
            <a:r>
              <a:rPr lang="hr-HR" dirty="0" smtClean="0"/>
              <a:t>i </a:t>
            </a:r>
            <a:r>
              <a:rPr lang="hr-HR" b="1" dirty="0" smtClean="0"/>
              <a:t>Z</a:t>
            </a:r>
            <a:r>
              <a:rPr lang="hr-HR" dirty="0" smtClean="0"/>
              <a:t>, </a:t>
            </a:r>
            <a:r>
              <a:rPr lang="hr-HR" b="1" dirty="0" smtClean="0"/>
              <a:t>odnosno o geografskom položaju broda.</a:t>
            </a:r>
            <a:endParaRPr lang="hr-HR" b="1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6" name="Picture 2" descr="C:\Users\Kos\Documents\IMG_0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01008"/>
            <a:ext cx="2165598" cy="854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sz="2000" dirty="0" smtClean="0"/>
              <a:t>Zbog jednostavnosti uzima se da je u ishodištu O smješten N pol magnetske igle ruže kompasa. </a:t>
            </a:r>
            <a:r>
              <a:rPr lang="hr-HR" sz="2000" b="1" dirty="0" smtClean="0"/>
              <a:t>Privlačna sila F između N pola ruže i S pola stalnog brodskog magnetizma može se rastaviti u tri komponente:P, Q i R. P je u smjeru osi x, Q u smjeru osi y, a R u smjeru osi z. Ove komponente brodskog magnetskog polja konstantne su u bilo kojem položaju broda, no vremenom vrlo polako slabe. Po nekim autorima ovaj magnetizam čini 75% ili ¾ ukupnog magnetizma na brodu</a:t>
            </a:r>
            <a:r>
              <a:rPr lang="hr-HR" b="1" dirty="0" smtClean="0"/>
              <a:t>.</a:t>
            </a:r>
            <a:endParaRPr lang="hr-HR" b="1" dirty="0"/>
          </a:p>
        </p:txBody>
      </p:sp>
      <p:pic>
        <p:nvPicPr>
          <p:cNvPr id="3" name="Content Placeholder 7" descr="sli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573016"/>
            <a:ext cx="633917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smjerna (direktivna) sila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 smtClean="0"/>
              <a:t>Smjerna sila - sila koja drži iglu magnetskog kompasa u smjeru </a:t>
            </a:r>
            <a:r>
              <a:rPr lang="hr-HR" b="1" dirty="0" err="1" smtClean="0"/>
              <a:t>kompasnog</a:t>
            </a:r>
            <a:r>
              <a:rPr lang="hr-HR" b="1" dirty="0" smtClean="0"/>
              <a:t> meridijana(na brodu), odnosno magnetskog  meridijana (na kopnu).</a:t>
            </a:r>
          </a:p>
          <a:p>
            <a:endParaRPr lang="hr-HR" dirty="0" smtClean="0"/>
          </a:p>
          <a:p>
            <a:r>
              <a:rPr lang="hr-HR" b="1" dirty="0" smtClean="0"/>
              <a:t>Protivi se svakom pomaku ruže iz meridijana u vraća je u njega. </a:t>
            </a:r>
          </a:p>
          <a:p>
            <a:endParaRPr lang="hr-HR" dirty="0" smtClean="0"/>
          </a:p>
          <a:p>
            <a:r>
              <a:rPr lang="hr-HR" b="1" dirty="0" smtClean="0"/>
              <a:t>Smjerna sila na kopnu je horizontalna komponenta zemaljskog magnetizma i označava se s H. </a:t>
            </a:r>
          </a:p>
          <a:p>
            <a:endParaRPr lang="hr-HR" dirty="0" smtClean="0"/>
          </a:p>
          <a:p>
            <a:r>
              <a:rPr lang="hr-HR" b="1" dirty="0" smtClean="0"/>
              <a:t>Na iglu magnetskog kompasa na brodu djeluje rezulturajuće magnetsko polje koje čini magnetsko polje zemaljskog te stalnog i prolaznog brodskog magnetizma.</a:t>
            </a:r>
            <a:endParaRPr lang="hr-HR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r>
              <a:rPr lang="hr-HR" b="1" dirty="0" smtClean="0"/>
              <a:t>Srednja smjerna sila na brodu uvijek je manja od smjerne sile na kopnu.</a:t>
            </a:r>
          </a:p>
          <a:p>
            <a:r>
              <a:rPr lang="hr-HR" b="1" dirty="0" smtClean="0"/>
              <a:t> </a:t>
            </a:r>
          </a:p>
          <a:p>
            <a:r>
              <a:rPr lang="hr-HR" b="1" dirty="0" smtClean="0"/>
              <a:t>Ovisno o kursu broda, smjerna se sila uslijed djelovanja brodskog magnetizma smanjuje ili povećava. </a:t>
            </a:r>
          </a:p>
          <a:p>
            <a:endParaRPr lang="hr-HR" dirty="0" smtClean="0"/>
          </a:p>
          <a:p>
            <a:r>
              <a:rPr lang="hr-HR" b="1" dirty="0" smtClean="0"/>
              <a:t>Kako je na brodu brodski magnetizam nepravilno raspoređen, njegovo je djelovanje na pojedinim dijelovima broda različito, zato je smjerna sila na pojedinim dijelovima broda različita. 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829576" cy="618822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Pod </a:t>
            </a:r>
            <a:r>
              <a:rPr lang="hr-HR" b="1" dirty="0" smtClean="0"/>
              <a:t>KOEFICIJENTOM smjerne </a:t>
            </a:r>
            <a:r>
              <a:rPr lang="hr-HR" dirty="0" smtClean="0"/>
              <a:t>sile podrazumijeva se </a:t>
            </a:r>
            <a:r>
              <a:rPr lang="hr-HR" b="1" dirty="0" smtClean="0"/>
              <a:t>omjer između smjerne sile na brodu na mjestu gdje se nalazi magnetski kompas i smjerne sile na tom istom mjestu, samo da nema broda. </a:t>
            </a:r>
          </a:p>
          <a:p>
            <a:endParaRPr lang="hr-HR" dirty="0" smtClean="0"/>
          </a:p>
          <a:p>
            <a:r>
              <a:rPr lang="hr-HR" dirty="0" smtClean="0"/>
              <a:t>                gdje je:      </a:t>
            </a:r>
            <a:r>
              <a:rPr lang="el-GR" dirty="0" smtClean="0"/>
              <a:t>λ</a:t>
            </a:r>
            <a:r>
              <a:rPr lang="hr-HR" dirty="0" smtClean="0"/>
              <a:t> = koeficijent smjerne sile</a:t>
            </a:r>
          </a:p>
          <a:p>
            <a:pPr>
              <a:buNone/>
            </a:pPr>
            <a:r>
              <a:rPr lang="hr-HR" dirty="0" smtClean="0"/>
              <a:t>                                   H1=H’=B’</a:t>
            </a:r>
            <a:r>
              <a:rPr lang="hr-HR" b="1" baseline="-25000" dirty="0" smtClean="0"/>
              <a:t>H</a:t>
            </a:r>
            <a:r>
              <a:rPr lang="hr-HR" b="1" dirty="0" smtClean="0"/>
              <a:t> = </a:t>
            </a:r>
            <a:r>
              <a:rPr lang="hr-HR" dirty="0" smtClean="0"/>
              <a:t>horizontalna   </a:t>
            </a:r>
          </a:p>
          <a:p>
            <a:pPr>
              <a:buNone/>
            </a:pPr>
            <a:r>
              <a:rPr lang="hr-HR" dirty="0" smtClean="0"/>
              <a:t>                                                     komponenta </a:t>
            </a:r>
          </a:p>
          <a:p>
            <a:pPr>
              <a:buNone/>
            </a:pPr>
            <a:r>
              <a:rPr lang="hr-HR" dirty="0" smtClean="0"/>
              <a:t>                                                  zemaljskog magnetizma</a:t>
            </a:r>
          </a:p>
          <a:p>
            <a:pPr>
              <a:buNone/>
            </a:pPr>
            <a:r>
              <a:rPr lang="hr-HR" dirty="0" smtClean="0"/>
              <a:t>                                                  na brodu</a:t>
            </a:r>
          </a:p>
          <a:p>
            <a:pPr>
              <a:buNone/>
            </a:pPr>
            <a:r>
              <a:rPr lang="hr-HR" dirty="0" smtClean="0"/>
              <a:t>                                      H=B</a:t>
            </a:r>
            <a:r>
              <a:rPr lang="hr-HR" b="1" baseline="-25000" dirty="0" smtClean="0"/>
              <a:t>H </a:t>
            </a:r>
            <a:r>
              <a:rPr lang="hr-HR" b="1" dirty="0" smtClean="0"/>
              <a:t> = </a:t>
            </a:r>
            <a:r>
              <a:rPr lang="hr-HR" dirty="0" smtClean="0"/>
              <a:t>horizontalna  </a:t>
            </a:r>
          </a:p>
          <a:p>
            <a:pPr>
              <a:buNone/>
            </a:pPr>
            <a:r>
              <a:rPr lang="hr-HR" dirty="0" smtClean="0"/>
              <a:t>                                                     komponenta                     </a:t>
            </a:r>
          </a:p>
          <a:p>
            <a:pPr>
              <a:buNone/>
            </a:pPr>
            <a:r>
              <a:rPr lang="hr-HR" dirty="0" smtClean="0"/>
              <a:t>                                                  zemaljskog magnetizma </a:t>
            </a:r>
          </a:p>
          <a:p>
            <a:pPr>
              <a:buNone/>
            </a:pPr>
            <a:r>
              <a:rPr lang="hr-HR" dirty="0" smtClean="0"/>
              <a:t>                                                  na kopnu</a:t>
            </a:r>
          </a:p>
          <a:p>
            <a:endParaRPr lang="hr-HR" dirty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500952"/>
            <a:ext cx="928694" cy="661343"/>
          </a:xfrm>
          <a:prstGeom prst="rect">
            <a:avLst/>
          </a:prstGeom>
          <a:noFill/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643314"/>
            <a:ext cx="1475136" cy="652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dirty="0" smtClean="0"/>
              <a:t>Općenito se uzima da </a:t>
            </a:r>
            <a:r>
              <a:rPr lang="el-GR" b="1" dirty="0" smtClean="0"/>
              <a:t>λ</a:t>
            </a:r>
            <a:r>
              <a:rPr lang="hr-HR" dirty="0" smtClean="0"/>
              <a:t> treba poprimiti vrijednosti </a:t>
            </a:r>
            <a:r>
              <a:rPr lang="hr-HR" b="1" dirty="0" smtClean="0"/>
              <a:t>0,9 ≥ </a:t>
            </a:r>
            <a:r>
              <a:rPr lang="el-GR" b="1" dirty="0" smtClean="0"/>
              <a:t>λ</a:t>
            </a:r>
            <a:r>
              <a:rPr lang="hr-HR" b="1" dirty="0" smtClean="0"/>
              <a:t> </a:t>
            </a:r>
            <a:r>
              <a:rPr lang="el-GR" b="1" dirty="0" smtClean="0"/>
              <a:t>≥</a:t>
            </a:r>
            <a:r>
              <a:rPr lang="hr-HR" b="1" dirty="0" smtClean="0"/>
              <a:t> 0,77</a:t>
            </a:r>
            <a:r>
              <a:rPr lang="hr-HR" dirty="0" smtClean="0"/>
              <a:t>. </a:t>
            </a:r>
            <a:r>
              <a:rPr lang="hr-HR" b="1" dirty="0" smtClean="0"/>
              <a:t>Što je slabija sila, veće su devijacije kompasa uslijed stalnog brodskog magnetizma.</a:t>
            </a:r>
          </a:p>
          <a:p>
            <a:endParaRPr lang="hr-HR" dirty="0" smtClean="0"/>
          </a:p>
          <a:p>
            <a:r>
              <a:rPr lang="hr-HR" dirty="0" smtClean="0"/>
              <a:t>Također, </a:t>
            </a:r>
            <a:r>
              <a:rPr lang="hr-HR" b="1" dirty="0" smtClean="0"/>
              <a:t>što je slabija direktivna sila, veće su pogreške kompasa uslijed tehničkih nedostataka, kao npr. velikog otpora šiljka, prevelike težine, itd. </a:t>
            </a:r>
          </a:p>
          <a:p>
            <a:endParaRPr lang="hr-HR" dirty="0" smtClean="0"/>
          </a:p>
          <a:p>
            <a:r>
              <a:rPr lang="hr-HR" dirty="0" smtClean="0"/>
              <a:t>Vrijedi odnos:              →  H</a:t>
            </a:r>
            <a:r>
              <a:rPr lang="hr-HR" baseline="-25000" dirty="0" smtClean="0"/>
              <a:t>1</a:t>
            </a:r>
            <a:r>
              <a:rPr lang="hr-HR" dirty="0" smtClean="0"/>
              <a:t> = </a:t>
            </a:r>
            <a:r>
              <a:rPr lang="el-GR" dirty="0" smtClean="0"/>
              <a:t>λ·</a:t>
            </a:r>
            <a:r>
              <a:rPr lang="hr-HR" dirty="0" smtClean="0"/>
              <a:t> H 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H</a:t>
            </a:r>
            <a:r>
              <a:rPr lang="hr-HR" baseline="-25000" dirty="0" smtClean="0"/>
              <a:t>1</a:t>
            </a:r>
            <a:r>
              <a:rPr lang="hr-HR" dirty="0" smtClean="0"/>
              <a:t> → B’</a:t>
            </a:r>
            <a:r>
              <a:rPr lang="hr-HR" b="1" baseline="-25000" dirty="0" smtClean="0"/>
              <a:t> H</a:t>
            </a:r>
          </a:p>
          <a:p>
            <a:pPr>
              <a:buNone/>
            </a:pPr>
            <a:r>
              <a:rPr lang="hr-HR" b="1" baseline="-25000" dirty="0" smtClean="0"/>
              <a:t>                                         </a:t>
            </a:r>
            <a:r>
              <a:rPr lang="hr-HR" b="1" dirty="0" smtClean="0"/>
              <a:t> </a:t>
            </a:r>
            <a:r>
              <a:rPr lang="hr-HR" dirty="0" smtClean="0"/>
              <a:t>H → B</a:t>
            </a:r>
            <a:r>
              <a:rPr lang="hr-HR" b="1" baseline="-25000" dirty="0" smtClean="0"/>
              <a:t>H</a:t>
            </a:r>
            <a:endParaRPr lang="hr-HR" dirty="0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286256"/>
            <a:ext cx="857256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dirty="0" smtClean="0"/>
              <a:t>Uslijed djelovanja horizontalnih željeznih masa na brodu, na kompas će djelovati samo dio horizontalne komponente zemaljskog magnetizma </a:t>
            </a:r>
            <a:r>
              <a:rPr lang="hr-HR" b="1" dirty="0" smtClean="0"/>
              <a:t>B’</a:t>
            </a:r>
            <a:r>
              <a:rPr lang="hr-HR" b="1" baseline="-25000" dirty="0" smtClean="0"/>
              <a:t> H</a:t>
            </a:r>
            <a:r>
              <a:rPr lang="hr-HR" b="1" dirty="0" smtClean="0"/>
              <a:t> </a:t>
            </a:r>
            <a:r>
              <a:rPr lang="hr-HR" dirty="0" smtClean="0"/>
              <a:t>koji odgovara </a:t>
            </a:r>
            <a:r>
              <a:rPr lang="hr-HR" b="1" dirty="0" smtClean="0"/>
              <a:t>H</a:t>
            </a:r>
            <a:r>
              <a:rPr lang="hr-HR" b="1" baseline="-25000" dirty="0" smtClean="0"/>
              <a:t>1</a:t>
            </a:r>
            <a:r>
              <a:rPr lang="hr-HR" b="1" dirty="0" smtClean="0"/>
              <a:t> </a:t>
            </a:r>
          </a:p>
          <a:p>
            <a:endParaRPr lang="hr-HR" b="1" dirty="0" smtClean="0"/>
          </a:p>
          <a:p>
            <a:r>
              <a:rPr lang="hr-HR" dirty="0" smtClean="0"/>
              <a:t>Na brodu </a:t>
            </a:r>
            <a:r>
              <a:rPr lang="el-GR" b="1" dirty="0" smtClean="0"/>
              <a:t>λ</a:t>
            </a:r>
            <a:r>
              <a:rPr lang="hr-HR" dirty="0" smtClean="0"/>
              <a:t> </a:t>
            </a:r>
            <a:r>
              <a:rPr lang="hr-HR" b="1" dirty="0" smtClean="0"/>
              <a:t>poprima uvijek vrijednost manju od jedinice (</a:t>
            </a:r>
            <a:r>
              <a:rPr lang="el-GR" b="1" dirty="0" smtClean="0"/>
              <a:t>λ</a:t>
            </a:r>
            <a:r>
              <a:rPr lang="hr-HR" b="1" dirty="0" smtClean="0"/>
              <a:t>&lt;1)</a:t>
            </a:r>
            <a:r>
              <a:rPr lang="hr-HR" dirty="0" smtClean="0"/>
              <a:t>. Kako zbog konstrukcije broda predominantan utjecaj ima parametar </a:t>
            </a:r>
            <a:r>
              <a:rPr lang="hr-HR" b="1" dirty="0" smtClean="0"/>
              <a:t>e nad</a:t>
            </a:r>
            <a:r>
              <a:rPr lang="hr-HR" dirty="0" smtClean="0"/>
              <a:t> </a:t>
            </a:r>
            <a:r>
              <a:rPr lang="hr-HR" b="1" dirty="0" smtClean="0"/>
              <a:t>a</a:t>
            </a:r>
            <a:r>
              <a:rPr lang="hr-HR" dirty="0" smtClean="0"/>
              <a:t>, to će najveće </a:t>
            </a:r>
            <a:r>
              <a:rPr lang="hr-HR" b="1" dirty="0" smtClean="0"/>
              <a:t>smanjenje direktivne sile biti u kursevima Em i Wm.</a:t>
            </a:r>
          </a:p>
          <a:p>
            <a:endParaRPr lang="hr-HR" b="1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endParaRPr lang="hr-HR" baseline="-25000" dirty="0" smtClean="0"/>
          </a:p>
          <a:p>
            <a:pPr>
              <a:buNone/>
            </a:pPr>
            <a:endParaRPr lang="hr-HR" baseline="-25000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određivanje koeficijenta smjerne sile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U praksi određuje se na dva načina:</a:t>
            </a:r>
          </a:p>
          <a:p>
            <a:pPr>
              <a:buNone/>
            </a:pPr>
            <a:r>
              <a:rPr lang="hr-HR" b="1" dirty="0" smtClean="0"/>
              <a:t>a) OSCILATORNOM MAGNETSKOM IGLOM</a:t>
            </a:r>
          </a:p>
          <a:p>
            <a:pPr>
              <a:buNone/>
            </a:pPr>
            <a:r>
              <a:rPr lang="hr-HR" b="1" dirty="0" smtClean="0"/>
              <a:t>   </a:t>
            </a:r>
            <a:r>
              <a:rPr lang="hr-HR" dirty="0" smtClean="0"/>
              <a:t>Ovaj se postupak bazira na činjenici da su smjerne sile na dva različita mjesta obrnuto proporcionalne kvadratu vremena potrebnog da ista oscilatorna magnetska igla učini isti broj titranja:</a:t>
            </a:r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b="1" dirty="0" smtClean="0"/>
              <a:t>T</a:t>
            </a:r>
            <a:r>
              <a:rPr lang="hr-HR" b="1" baseline="30000" dirty="0" smtClean="0"/>
              <a:t>2</a:t>
            </a:r>
            <a:r>
              <a:rPr lang="hr-HR" b="1" dirty="0" smtClean="0"/>
              <a:t> : T</a:t>
            </a:r>
            <a:r>
              <a:rPr lang="hr-HR" b="1" baseline="-25000" dirty="0" smtClean="0"/>
              <a:t>1</a:t>
            </a:r>
            <a:r>
              <a:rPr lang="hr-HR" b="1" baseline="30000" dirty="0" smtClean="0"/>
              <a:t>2</a:t>
            </a:r>
            <a:r>
              <a:rPr lang="hr-HR" b="1" dirty="0" smtClean="0"/>
              <a:t>=B'</a:t>
            </a:r>
            <a:r>
              <a:rPr lang="hr-HR" b="1" baseline="-25000" dirty="0" smtClean="0"/>
              <a:t>H </a:t>
            </a:r>
            <a:r>
              <a:rPr lang="hr-HR" b="1" dirty="0" smtClean="0"/>
              <a:t>: B</a:t>
            </a:r>
            <a:r>
              <a:rPr lang="hr-HR" b="1" baseline="-25000" dirty="0" smtClean="0"/>
              <a:t>H                               </a:t>
            </a:r>
            <a:r>
              <a:rPr lang="hr-HR" b="1" dirty="0" smtClean="0"/>
              <a:t>T</a:t>
            </a:r>
            <a:r>
              <a:rPr lang="hr-HR" b="1" baseline="30000" dirty="0" smtClean="0"/>
              <a:t>2</a:t>
            </a:r>
            <a:r>
              <a:rPr lang="hr-HR" b="1" dirty="0" smtClean="0"/>
              <a:t> : T</a:t>
            </a:r>
            <a:r>
              <a:rPr lang="hr-HR" b="1" baseline="-25000" dirty="0" smtClean="0"/>
              <a:t>1</a:t>
            </a:r>
            <a:r>
              <a:rPr lang="hr-HR" b="1" baseline="30000" dirty="0" smtClean="0"/>
              <a:t>2</a:t>
            </a:r>
            <a:r>
              <a:rPr lang="hr-HR" b="1" dirty="0" smtClean="0"/>
              <a:t>=H</a:t>
            </a:r>
            <a:r>
              <a:rPr lang="hr-HR" b="1" baseline="-25000" dirty="0" smtClean="0"/>
              <a:t>1 </a:t>
            </a:r>
            <a:r>
              <a:rPr lang="hr-HR" b="1" dirty="0" smtClean="0"/>
              <a:t>: H </a:t>
            </a:r>
            <a:r>
              <a:rPr lang="hr-HR" b="1" baseline="-25000" dirty="0" smtClean="0"/>
              <a:t>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  <a:r>
              <a:rPr lang="hr-HR" b="1" dirty="0" smtClean="0"/>
              <a:t>B'</a:t>
            </a:r>
            <a:r>
              <a:rPr lang="hr-HR" b="1" baseline="-25000" dirty="0" smtClean="0"/>
              <a:t>H </a:t>
            </a:r>
            <a:r>
              <a:rPr lang="hr-HR" b="1" dirty="0" smtClean="0"/>
              <a:t>= B</a:t>
            </a:r>
            <a:r>
              <a:rPr lang="hr-HR" b="1" baseline="-25000" dirty="0" smtClean="0"/>
              <a:t>H </a:t>
            </a:r>
            <a:r>
              <a:rPr lang="hr-HR" b="1" dirty="0" smtClean="0"/>
              <a:t>· (T</a:t>
            </a:r>
            <a:r>
              <a:rPr lang="hr-HR" b="1" baseline="30000" dirty="0" smtClean="0"/>
              <a:t>2 </a:t>
            </a:r>
            <a:r>
              <a:rPr lang="hr-HR" b="1" dirty="0" smtClean="0"/>
              <a:t>/ T</a:t>
            </a:r>
            <a:r>
              <a:rPr lang="hr-HR" b="1" baseline="-25000" dirty="0" smtClean="0"/>
              <a:t>1</a:t>
            </a:r>
            <a:r>
              <a:rPr lang="hr-HR" b="1" baseline="30000" dirty="0" smtClean="0"/>
              <a:t>2</a:t>
            </a:r>
            <a:r>
              <a:rPr lang="hr-HR" b="1" dirty="0" smtClean="0"/>
              <a:t> )</a:t>
            </a:r>
            <a:r>
              <a:rPr lang="hr-HR" b="1" baseline="30000" dirty="0" smtClean="0"/>
              <a:t>                             </a:t>
            </a:r>
            <a:r>
              <a:rPr lang="hr-HR" b="1" dirty="0" smtClean="0"/>
              <a:t>H</a:t>
            </a:r>
            <a:r>
              <a:rPr lang="hr-HR" b="1" baseline="-25000" dirty="0" smtClean="0"/>
              <a:t>1 </a:t>
            </a:r>
            <a:r>
              <a:rPr lang="hr-HR" b="1" dirty="0" smtClean="0"/>
              <a:t>= H</a:t>
            </a:r>
            <a:r>
              <a:rPr lang="hr-HR" b="1" baseline="-25000" dirty="0" smtClean="0"/>
              <a:t> </a:t>
            </a:r>
            <a:r>
              <a:rPr lang="hr-HR" b="1" dirty="0" smtClean="0"/>
              <a:t>· T</a:t>
            </a:r>
            <a:r>
              <a:rPr lang="hr-HR" b="1" baseline="30000" dirty="0" smtClean="0"/>
              <a:t>2 </a:t>
            </a:r>
            <a:r>
              <a:rPr lang="hr-HR" b="1" dirty="0" smtClean="0"/>
              <a:t>/ T</a:t>
            </a:r>
            <a:r>
              <a:rPr lang="hr-HR" b="1" baseline="-25000" dirty="0" smtClean="0"/>
              <a:t>1</a:t>
            </a:r>
            <a:r>
              <a:rPr lang="hr-HR" b="1" baseline="30000" dirty="0" smtClean="0"/>
              <a:t>2         </a:t>
            </a:r>
            <a:r>
              <a:rPr lang="hr-HR" b="1" dirty="0" smtClean="0"/>
              <a:t>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                                    </a:t>
            </a:r>
            <a:r>
              <a:rPr lang="hr-HR" b="1" dirty="0" smtClean="0"/>
              <a:t> T</a:t>
            </a:r>
            <a:r>
              <a:rPr lang="hr-HR" b="1" baseline="30000" dirty="0" smtClean="0"/>
              <a:t>2</a:t>
            </a:r>
            <a:r>
              <a:rPr lang="hr-HR" b="1" dirty="0" smtClean="0"/>
              <a:t>/T</a:t>
            </a:r>
            <a:r>
              <a:rPr lang="hr-HR" b="1" baseline="-25000" dirty="0" smtClean="0"/>
              <a:t>1</a:t>
            </a:r>
            <a:r>
              <a:rPr lang="hr-HR" b="1" baseline="30000" dirty="0" smtClean="0"/>
              <a:t>2 </a:t>
            </a:r>
            <a:r>
              <a:rPr lang="hr-HR" b="1" dirty="0" smtClean="0"/>
              <a:t>= H</a:t>
            </a:r>
            <a:r>
              <a:rPr lang="hr-HR" b="1" baseline="-25000" dirty="0" smtClean="0"/>
              <a:t>1</a:t>
            </a:r>
            <a:r>
              <a:rPr lang="hr-HR" b="1" dirty="0" smtClean="0"/>
              <a:t>/H = λ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dirty="0" smtClean="0"/>
              <a:t>    gdje je </a:t>
            </a:r>
          </a:p>
          <a:p>
            <a:pPr>
              <a:buNone/>
            </a:pPr>
            <a:r>
              <a:rPr lang="hr-HR" dirty="0" smtClean="0"/>
              <a:t>    T = vrijeme potrebno da igla izvrši određeni broj titraja izvan broda – na kopnu ili na drvenom čamcu izvan broda</a:t>
            </a:r>
          </a:p>
          <a:p>
            <a:pPr>
              <a:buNone/>
            </a:pPr>
            <a:r>
              <a:rPr lang="hr-HR" dirty="0" smtClean="0"/>
              <a:t>    T</a:t>
            </a:r>
            <a:r>
              <a:rPr lang="hr-HR" b="1" baseline="-25000" dirty="0" smtClean="0"/>
              <a:t>1</a:t>
            </a:r>
            <a:r>
              <a:rPr lang="hr-HR" dirty="0" smtClean="0"/>
              <a:t>= vrijeme potrebno da igla izvrši isti broj titraja na brodu</a:t>
            </a:r>
          </a:p>
          <a:p>
            <a:pPr>
              <a:buNone/>
            </a:pPr>
            <a:r>
              <a:rPr lang="hr-HR" b="1" dirty="0" smtClean="0"/>
              <a:t>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Otkloni igle trebaju biti između 30º i 40º</a:t>
            </a:r>
            <a:r>
              <a:rPr lang="hr-HR" sz="2000" dirty="0" smtClean="0"/>
              <a:t>. Postupak je sljedeći: oscilatorna magnetska igla postavi se na mjesto kompasa, a iz stalka kompasa odstrane se svi elementi za kompenzaciju. Ako je kompas suh (Thompsonov) može on poslužiti kao oscilatorna magnetska igla. Zanjiše se magnetska igla i mjeri vrijeme određenog broja njihanja, i to u četiri kardinalna kompasna kursa </a:t>
            </a:r>
            <a:r>
              <a:rPr lang="hr-HR" sz="2000" b="1" dirty="0" smtClean="0"/>
              <a:t>N, E, S, W. </a:t>
            </a:r>
            <a:r>
              <a:rPr lang="hr-HR" sz="2000" dirty="0" smtClean="0"/>
              <a:t>Pri okretanju broda sama oscilatorna igla služi kao kompas. Vrijeme za određeni broj njihanja označi se s </a:t>
            </a:r>
            <a:r>
              <a:rPr lang="hr-HR" sz="2000" b="1" dirty="0" smtClean="0"/>
              <a:t>T</a:t>
            </a:r>
            <a:r>
              <a:rPr lang="hr-HR" sz="2000" b="1" baseline="-25000" dirty="0" smtClean="0"/>
              <a:t>1</a:t>
            </a:r>
            <a:r>
              <a:rPr lang="hr-HR" sz="2000" b="1" dirty="0" smtClean="0"/>
              <a:t>. </a:t>
            </a:r>
            <a:r>
              <a:rPr lang="hr-HR" sz="2000" dirty="0" smtClean="0"/>
              <a:t>Nakon toga ista oscilatorna igla (ili Thompsonov kompas) postavi se na kopno gdje nema magnetskih smetnji okoline (ili u plastični ili drveni čamac). Ponovno se zanjiše igla i mjeri se vrijeme </a:t>
            </a:r>
            <a:r>
              <a:rPr lang="hr-HR" sz="2000" b="1" dirty="0" smtClean="0"/>
              <a:t>T </a:t>
            </a:r>
            <a:r>
              <a:rPr lang="hr-HR" sz="2000" dirty="0" smtClean="0"/>
              <a:t>istog broja osciliranja kao na brodu. Odredi se </a:t>
            </a:r>
            <a:r>
              <a:rPr lang="el-GR" sz="2000" b="1" dirty="0" smtClean="0"/>
              <a:t>λ</a:t>
            </a:r>
            <a:r>
              <a:rPr lang="hr-HR" sz="2000" b="1" dirty="0" smtClean="0"/>
              <a:t> </a:t>
            </a:r>
            <a:r>
              <a:rPr lang="hr-HR" sz="2000" dirty="0" smtClean="0"/>
              <a:t>za pojedini kurs iz sljedećeg izraza: 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b="1" dirty="0" smtClean="0"/>
          </a:p>
          <a:p>
            <a:pPr>
              <a:buNone/>
            </a:pPr>
            <a:endParaRPr lang="hr-HR" sz="2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86322"/>
            <a:ext cx="47999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r>
              <a:rPr lang="hr-HR" b="1" dirty="0" smtClean="0"/>
              <a:t>b) ODREĐIVANJE KOEFICIJENTA SMJERNE SILE  POMOĆU DEFLEKTORA</a:t>
            </a:r>
          </a:p>
          <a:p>
            <a:pPr>
              <a:buNone/>
            </a:pPr>
            <a:r>
              <a:rPr lang="hr-HR" b="1" dirty="0" smtClean="0"/>
              <a:t>   Deflektor</a:t>
            </a:r>
            <a:r>
              <a:rPr lang="hr-HR" dirty="0" smtClean="0"/>
              <a:t> – uređaj koji se sastoji od jednog ili dva magneta koji se postavlja iznad magnetskog kompasa tako da se može učvrstiti  uvijek na istom mjestu. 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   </a:t>
            </a:r>
            <a:r>
              <a:rPr lang="hr-HR" dirty="0" smtClean="0"/>
              <a:t>Magnet ili magneti nalaze se u posebnom oklopu i vijkom je omogućeno dizanje i spuštanje tih magneta.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</a:t>
            </a:r>
            <a:endParaRPr lang="hr-HR" b="1" dirty="0" smtClean="0"/>
          </a:p>
          <a:p>
            <a:pPr>
              <a:buNone/>
            </a:pPr>
            <a:r>
              <a:rPr lang="hr-HR" b="1" dirty="0" smtClean="0"/>
              <a:t>    </a:t>
            </a:r>
            <a:endParaRPr lang="hr-HR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hr-HR" b="1" dirty="0" smtClean="0"/>
              <a:t>Postupak :</a:t>
            </a:r>
          </a:p>
          <a:p>
            <a:r>
              <a:rPr lang="hr-HR" sz="1600" dirty="0" smtClean="0"/>
              <a:t>Kompas se izvadi iz kardanskog ležišta na brodu i postavi se na kopnu daleko od utjecaja magnetskih smetnji, odnosno na plastični ili drveni čamac dovoljno daleko od broda. Kada se ruža kompasa smiri i postavi u smjer magnetskog meridijana bit će pod isključivim djelovanjem horizontalne komponente </a:t>
            </a:r>
            <a:r>
              <a:rPr lang="hr-HR" sz="1600" b="1" dirty="0" smtClean="0"/>
              <a:t>H </a:t>
            </a:r>
            <a:r>
              <a:rPr lang="hr-HR" sz="1600" dirty="0" smtClean="0"/>
              <a:t>zemaljskog </a:t>
            </a:r>
            <a:r>
              <a:rPr lang="hr-HR" sz="1600" dirty="0" err="1" smtClean="0"/>
              <a:t>magnetizma</a:t>
            </a:r>
            <a:r>
              <a:rPr lang="hr-HR" sz="1600" dirty="0" smtClean="0"/>
              <a:t>. Na kompas se postavi deflektor, tako da magnet deflektora stoji pod pravim kutom na magnetski meridijan, dakle da se poklapa sa smjerom </a:t>
            </a:r>
            <a:r>
              <a:rPr lang="hr-HR" sz="1600" b="1" dirty="0" smtClean="0"/>
              <a:t>E – W </a:t>
            </a:r>
            <a:r>
              <a:rPr lang="hr-HR" sz="1600" dirty="0" smtClean="0"/>
              <a:t>ruže kompasa. Ako se </a:t>
            </a:r>
            <a:r>
              <a:rPr lang="hr-HR" sz="1600" dirty="0" err="1" smtClean="0"/>
              <a:t>npr</a:t>
            </a:r>
            <a:r>
              <a:rPr lang="hr-HR" sz="1600" dirty="0" smtClean="0"/>
              <a:t>. </a:t>
            </a:r>
            <a:r>
              <a:rPr lang="hr-HR" sz="1600" b="1" dirty="0" smtClean="0"/>
              <a:t>S </a:t>
            </a:r>
            <a:r>
              <a:rPr lang="hr-HR" sz="1600" dirty="0" smtClean="0"/>
              <a:t>pol deflektora stavi iznad </a:t>
            </a:r>
            <a:r>
              <a:rPr lang="hr-HR" sz="1600" b="1" dirty="0" smtClean="0"/>
              <a:t>E </a:t>
            </a:r>
            <a:r>
              <a:rPr lang="hr-HR" sz="1600" dirty="0" smtClean="0"/>
              <a:t>ruže, </a:t>
            </a:r>
            <a:r>
              <a:rPr lang="hr-HR" sz="1600" b="1" dirty="0" smtClean="0"/>
              <a:t>N </a:t>
            </a:r>
            <a:r>
              <a:rPr lang="hr-HR" sz="1600" dirty="0" smtClean="0"/>
              <a:t>pol ruže bit će privučen udesno</a:t>
            </a:r>
            <a:r>
              <a:rPr lang="hr-HR" sz="1400" dirty="0" smtClean="0"/>
              <a:t>. </a:t>
            </a:r>
            <a:endParaRPr lang="hr-HR" sz="1400" dirty="0"/>
          </a:p>
        </p:txBody>
      </p:sp>
      <p:sp>
        <p:nvSpPr>
          <p:cNvPr id="4" name="Rectangle 3"/>
          <p:cNvSpPr/>
          <p:nvPr/>
        </p:nvSpPr>
        <p:spPr>
          <a:xfrm>
            <a:off x="755576" y="299695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Podizanjem i spuštanjem magneta na deflektoru postiže se veći ili manji otklon ruže. Kada se postigne otklon </a:t>
            </a:r>
            <a:r>
              <a:rPr lang="hr-HR" sz="1600" b="1" dirty="0" smtClean="0"/>
              <a:t>ruže za 45º</a:t>
            </a:r>
            <a:r>
              <a:rPr lang="hr-HR" sz="1600" dirty="0" smtClean="0"/>
              <a:t>, tada je intenzitet horizontalne komponente zemaljskog </a:t>
            </a:r>
            <a:r>
              <a:rPr lang="hr-HR" sz="1600" dirty="0" err="1" smtClean="0"/>
              <a:t>magnetizma</a:t>
            </a:r>
            <a:r>
              <a:rPr lang="hr-HR" sz="1600" dirty="0" smtClean="0"/>
              <a:t> na tom mjestu na Zemlji </a:t>
            </a:r>
            <a:r>
              <a:rPr lang="hr-HR" sz="1600" b="1" dirty="0" smtClean="0"/>
              <a:t>H </a:t>
            </a:r>
            <a:r>
              <a:rPr lang="hr-HR" sz="1600" dirty="0" smtClean="0"/>
              <a:t>jednak magnetskom djelovanju deflektora </a:t>
            </a:r>
            <a:r>
              <a:rPr lang="hr-HR" sz="1600" b="1" dirty="0" smtClean="0"/>
              <a:t>D. </a:t>
            </a:r>
          </a:p>
        </p:txBody>
      </p:sp>
      <p:pic>
        <p:nvPicPr>
          <p:cNvPr id="6" name="Picture 5" descr="C:\Users\Kos\Documents\IMG_0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77072"/>
            <a:ext cx="4104456" cy="2181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Položaj magneta na deflektoru učvrsti se vijkom i više se ne smije mijenjati. Zatim se kompas odnese na brod i postavi u stalak kompasa, a brod postavi u kurs u kojem će se odrediti </a:t>
            </a:r>
            <a:r>
              <a:rPr lang="el-GR" sz="1800" b="1" dirty="0" smtClean="0"/>
              <a:t>λ</a:t>
            </a:r>
            <a:r>
              <a:rPr lang="hr-HR" sz="1800" b="1" dirty="0" smtClean="0"/>
              <a:t>. </a:t>
            </a:r>
          </a:p>
          <a:p>
            <a:pPr>
              <a:buNone/>
            </a:pPr>
            <a:r>
              <a:rPr lang="hr-HR" sz="1800" b="1" dirty="0" smtClean="0"/>
              <a:t>    </a:t>
            </a:r>
            <a:r>
              <a:rPr lang="hr-HR" sz="1800" dirty="0" smtClean="0"/>
              <a:t>Ruža kompasa postavit će se u smjeru kompasnog meridijana na brodu. Ponovno se postavi deflektor na kompas, no tako da magnet deflektora stoji pod pravim kutom na kompasni meridijan i ponovno ako je </a:t>
            </a:r>
            <a:r>
              <a:rPr lang="hr-HR" sz="1800" b="1" dirty="0" smtClean="0"/>
              <a:t>S </a:t>
            </a:r>
            <a:r>
              <a:rPr lang="hr-HR" sz="1800" dirty="0" smtClean="0"/>
              <a:t>pol magneta deflektora u smjeru </a:t>
            </a:r>
            <a:r>
              <a:rPr lang="hr-HR" sz="1800" b="1" dirty="0" smtClean="0"/>
              <a:t>E </a:t>
            </a:r>
            <a:r>
              <a:rPr lang="hr-HR" sz="1800" dirty="0" smtClean="0"/>
              <a:t>kompasa, privući će </a:t>
            </a:r>
            <a:r>
              <a:rPr lang="hr-HR" sz="1800" b="1" dirty="0" smtClean="0"/>
              <a:t>N </a:t>
            </a:r>
            <a:r>
              <a:rPr lang="hr-HR" sz="1800" dirty="0" smtClean="0"/>
              <a:t>ruže udesno za neki kut </a:t>
            </a:r>
            <a:r>
              <a:rPr lang="el-GR" sz="1800" b="1" dirty="0" smtClean="0"/>
              <a:t>α</a:t>
            </a:r>
            <a:r>
              <a:rPr lang="hr-HR" sz="1800" b="1" dirty="0" smtClean="0"/>
              <a:t> </a:t>
            </a:r>
            <a:r>
              <a:rPr lang="hr-HR" sz="1800" dirty="0" smtClean="0"/>
              <a:t>koji sada više neće iznositi 45º, već vjerojatno nešto više jer je horizontalna komponenta na brodu </a:t>
            </a:r>
            <a:r>
              <a:rPr lang="hr-HR" sz="1800" b="1" dirty="0" smtClean="0"/>
              <a:t>B’</a:t>
            </a:r>
            <a:r>
              <a:rPr lang="hr-HR" sz="1800" b="1" baseline="-25000" dirty="0" smtClean="0"/>
              <a:t>H</a:t>
            </a:r>
            <a:r>
              <a:rPr lang="hr-HR" sz="1800" b="1" dirty="0" smtClean="0"/>
              <a:t> </a:t>
            </a:r>
            <a:r>
              <a:rPr lang="hr-HR" sz="1800" dirty="0" smtClean="0"/>
              <a:t> drugačija od one na kopnu (vjerojatno manja), magnetsko djelovanje </a:t>
            </a:r>
            <a:r>
              <a:rPr lang="hr-HR" sz="1800" b="1" dirty="0" smtClean="0"/>
              <a:t>D </a:t>
            </a:r>
            <a:r>
              <a:rPr lang="hr-HR" sz="1800" dirty="0" smtClean="0"/>
              <a:t>deflektora je ostalo isto (jer se nije mijenjao položaj magneta na deflektoru). </a:t>
            </a:r>
            <a:r>
              <a:rPr lang="el-GR" sz="1800" b="1" dirty="0" smtClean="0"/>
              <a:t>α</a:t>
            </a:r>
            <a:r>
              <a:rPr lang="hr-HR" sz="1800" dirty="0" smtClean="0"/>
              <a:t> – kut otklona ruže kompasa</a:t>
            </a:r>
            <a:endParaRPr lang="hr-HR" sz="1800" b="1" dirty="0"/>
          </a:p>
        </p:txBody>
      </p:sp>
      <p:pic>
        <p:nvPicPr>
          <p:cNvPr id="4" name="Picture 3" descr="C:\Users\Kos\Documents\IMG_0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329842" cy="1238250"/>
          </a:xfrm>
          <a:prstGeom prst="rect">
            <a:avLst/>
          </a:prstGeom>
          <a:noFill/>
        </p:spPr>
      </p:pic>
      <p:pic>
        <p:nvPicPr>
          <p:cNvPr id="29698" name="Picture 2" descr="C:\Users\Kos\Documents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49080"/>
            <a:ext cx="3715246" cy="1977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Na magnetsku iglu kompasa na brodu utjecat će jedino P i Q komponente, dok R neće jer ona izaziva jedino naginjanje ruže kompasa s jednim polom prema dolje. Kako je težište ruže kompasa ispod objetišta (stabilna ravnoteža), to će ovo naginjanje ruže biti vrlo malo i neće znatnije utjecati na navigaciju.</a:t>
            </a:r>
          </a:p>
          <a:p>
            <a:pPr>
              <a:buNone/>
            </a:pPr>
            <a:r>
              <a:rPr lang="hr-HR" sz="1800" dirty="0" smtClean="0"/>
              <a:t>    Kad se brod </a:t>
            </a:r>
            <a:r>
              <a:rPr lang="hr-HR" sz="1800" b="1" dirty="0" smtClean="0"/>
              <a:t>nagne zbog bilo kojeg uzroka, tada će ruža kompasa koja je na kardanskom sustavu ostati horizontalno, a R komponenta će se iskositi i projicirati u smjeru osi y i tako izazvati devijaciju. Također, kod posrtanja broda, R komponenta će se projicirati na os x i izazvati devijaciju.</a:t>
            </a:r>
            <a:endParaRPr lang="hr-HR" sz="1800" b="1" dirty="0"/>
          </a:p>
        </p:txBody>
      </p:sp>
      <p:pic>
        <p:nvPicPr>
          <p:cNvPr id="4" name="Content Placeholder 7" descr="sli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861048"/>
            <a:ext cx="6408712" cy="2502654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7467600" cy="6259662"/>
          </a:xfrm>
        </p:spPr>
        <p:txBody>
          <a:bodyPr>
            <a:normAutofit/>
          </a:bodyPr>
          <a:lstStyle/>
          <a:p>
            <a:r>
              <a:rPr lang="hr-HR" b="1" dirty="0" smtClean="0"/>
              <a:t>Horizontalna komponenta (H1) na brodu je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 smtClean="0"/>
              <a:t>    tg</a:t>
            </a:r>
            <a:r>
              <a:rPr lang="el-GR" dirty="0" smtClean="0"/>
              <a:t>α</a:t>
            </a:r>
            <a:r>
              <a:rPr lang="hr-HR" dirty="0" smtClean="0"/>
              <a:t> =D/H1=H/H1</a:t>
            </a:r>
            <a:r>
              <a:rPr lang="hr-HR" sz="2000" dirty="0" smtClean="0"/>
              <a:t>  ,     </a:t>
            </a:r>
            <a:r>
              <a:rPr lang="hr-HR" sz="2000" dirty="0" err="1" smtClean="0"/>
              <a:t>H</a:t>
            </a:r>
            <a:r>
              <a:rPr lang="hr-HR" sz="2000" b="1" baseline="-25000" dirty="0" err="1" smtClean="0"/>
              <a:t>1</a:t>
            </a:r>
            <a:r>
              <a:rPr lang="hr-HR" sz="2000" b="1" baseline="-25000" dirty="0" smtClean="0"/>
              <a:t> </a:t>
            </a:r>
            <a:r>
              <a:rPr lang="hr-HR" sz="2000" dirty="0" smtClean="0"/>
              <a:t>=          ,  kako je   D = H </a:t>
            </a:r>
          </a:p>
          <a:p>
            <a:pPr>
              <a:buNone/>
            </a:pPr>
            <a:r>
              <a:rPr lang="hr-HR" dirty="0" smtClean="0"/>
              <a:t>        a   </a:t>
            </a:r>
            <a:r>
              <a:rPr lang="el-GR" dirty="0" smtClean="0"/>
              <a:t>λ</a:t>
            </a:r>
            <a:r>
              <a:rPr lang="hr-HR" dirty="0" smtClean="0"/>
              <a:t> = </a:t>
            </a:r>
          </a:p>
          <a:p>
            <a:pPr>
              <a:buNone/>
            </a:pPr>
            <a:r>
              <a:rPr lang="hr-HR" dirty="0" smtClean="0"/>
              <a:t>    H</a:t>
            </a:r>
            <a:r>
              <a:rPr lang="hr-HR" b="1" baseline="-25000" dirty="0" smtClean="0"/>
              <a:t>1</a:t>
            </a:r>
            <a:r>
              <a:rPr lang="hr-HR" dirty="0" smtClean="0"/>
              <a:t> = H/ tg</a:t>
            </a:r>
            <a:r>
              <a:rPr lang="el-GR" dirty="0" smtClean="0"/>
              <a:t>α</a:t>
            </a:r>
            <a:r>
              <a:rPr lang="hr-HR" dirty="0" smtClean="0"/>
              <a:t>  ,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tg</a:t>
            </a:r>
            <a:r>
              <a:rPr lang="el-GR" dirty="0" smtClean="0"/>
              <a:t>α</a:t>
            </a:r>
            <a:r>
              <a:rPr lang="hr-HR" dirty="0" smtClean="0"/>
              <a:t> =         tg</a:t>
            </a:r>
            <a:r>
              <a:rPr lang="el-GR" dirty="0" smtClean="0"/>
              <a:t>α</a:t>
            </a:r>
            <a:r>
              <a:rPr lang="hr-HR" dirty="0" smtClean="0"/>
              <a:t>=       → H</a:t>
            </a:r>
            <a:r>
              <a:rPr lang="hr-HR" b="1" baseline="-25000" dirty="0" smtClean="0"/>
              <a:t>1</a:t>
            </a:r>
            <a:r>
              <a:rPr lang="hr-HR" dirty="0" smtClean="0"/>
              <a:t> =                ;  </a:t>
            </a:r>
            <a:r>
              <a:rPr lang="el-GR" dirty="0" smtClean="0"/>
              <a:t>λ</a:t>
            </a:r>
            <a:r>
              <a:rPr lang="hr-HR" dirty="0" smtClean="0"/>
              <a:t>=       ;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→  tg</a:t>
            </a:r>
            <a:r>
              <a:rPr lang="el-GR" dirty="0" smtClean="0"/>
              <a:t>α</a:t>
            </a:r>
            <a:r>
              <a:rPr lang="hr-HR" dirty="0" smtClean="0"/>
              <a:t> =        ,      </a:t>
            </a:r>
            <a:r>
              <a:rPr lang="el-GR" dirty="0" smtClean="0"/>
              <a:t>λ</a:t>
            </a:r>
            <a:r>
              <a:rPr lang="hr-HR" dirty="0" smtClean="0"/>
              <a:t> = </a:t>
            </a:r>
          </a:p>
          <a:p>
            <a:pPr>
              <a:buNone/>
            </a:pPr>
            <a:r>
              <a:rPr lang="hr-HR" dirty="0" smtClean="0"/>
              <a:t>                                  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Kako je                      slijedi da je :  </a:t>
            </a:r>
          </a:p>
          <a:p>
            <a:pPr>
              <a:buNone/>
            </a:pPr>
            <a:r>
              <a:rPr lang="hr-HR" dirty="0" smtClean="0"/>
              <a:t>   </a:t>
            </a:r>
          </a:p>
          <a:p>
            <a:pPr>
              <a:buNone/>
            </a:pPr>
            <a:r>
              <a:rPr lang="hr-HR" dirty="0" smtClean="0"/>
              <a:t>                   H1/H = 1/ tg</a:t>
            </a:r>
            <a:r>
              <a:rPr lang="el-GR" dirty="0" smtClean="0"/>
              <a:t>α</a:t>
            </a:r>
            <a:r>
              <a:rPr lang="hr-HR" dirty="0" smtClean="0"/>
              <a:t> = </a:t>
            </a:r>
            <a:r>
              <a:rPr lang="el-GR" dirty="0" smtClean="0"/>
              <a:t>λ</a:t>
            </a:r>
            <a:r>
              <a:rPr lang="hr-HR" dirty="0" smtClean="0"/>
              <a:t> ;       </a:t>
            </a:r>
            <a:r>
              <a:rPr lang="el-GR" dirty="0" smtClean="0"/>
              <a:t>λ</a:t>
            </a:r>
            <a:r>
              <a:rPr lang="hr-HR" dirty="0" smtClean="0"/>
              <a:t> = </a:t>
            </a:r>
          </a:p>
          <a:p>
            <a:pPr>
              <a:buNone/>
            </a:pPr>
            <a:r>
              <a:rPr lang="hr-HR" dirty="0" smtClean="0"/>
              <a:t>      </a:t>
            </a:r>
            <a:endParaRPr lang="hr-HR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620688"/>
            <a:ext cx="338138" cy="591742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2420888"/>
            <a:ext cx="285753" cy="514357"/>
          </a:xfrm>
          <a:prstGeom prst="rect">
            <a:avLst/>
          </a:prstGeom>
          <a:noFill/>
        </p:spPr>
      </p:pic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4990" y="2357430"/>
            <a:ext cx="317502" cy="571504"/>
          </a:xfrm>
          <a:prstGeom prst="rect">
            <a:avLst/>
          </a:prstGeom>
          <a:noFill/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637" y="2333790"/>
            <a:ext cx="983809" cy="595144"/>
          </a:xfrm>
          <a:prstGeom prst="rect">
            <a:avLst/>
          </a:prstGeom>
          <a:noFill/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357430"/>
            <a:ext cx="317501" cy="571502"/>
          </a:xfrm>
          <a:prstGeom prst="rect">
            <a:avLst/>
          </a:prstGeom>
          <a:noFill/>
        </p:spPr>
      </p:pic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49" y="3286124"/>
            <a:ext cx="809631" cy="607223"/>
          </a:xfrm>
          <a:prstGeom prst="rect">
            <a:avLst/>
          </a:prstGeom>
          <a:noFill/>
        </p:spPr>
      </p:pic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212976"/>
            <a:ext cx="357190" cy="625083"/>
          </a:xfrm>
          <a:prstGeom prst="rect">
            <a:avLst/>
          </a:prstGeom>
          <a:noFill/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581128"/>
            <a:ext cx="857256" cy="656337"/>
          </a:xfrm>
          <a:prstGeom prst="rect">
            <a:avLst/>
          </a:prstGeom>
          <a:noFill/>
        </p:spPr>
      </p:pic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052736"/>
            <a:ext cx="317501" cy="571502"/>
          </a:xfrm>
          <a:prstGeom prst="rect">
            <a:avLst/>
          </a:prstGeom>
          <a:noFill/>
        </p:spPr>
      </p:pic>
      <p:pic>
        <p:nvPicPr>
          <p:cNvPr id="28" name="Picture 2" descr="C:\Users\Kos\Documents\IMG_089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1196752"/>
            <a:ext cx="2736304" cy="1152128"/>
          </a:xfrm>
          <a:prstGeom prst="rect">
            <a:avLst/>
          </a:prstGeom>
          <a:noFill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284984"/>
            <a:ext cx="285753" cy="514357"/>
          </a:xfrm>
          <a:prstGeom prst="rect">
            <a:avLst/>
          </a:prstGeom>
          <a:noFill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445224"/>
            <a:ext cx="317501" cy="571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utjecaj stalnog brodskog magnetizma na smjernu silu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Vrijedi odnos da je  </a:t>
            </a:r>
            <a:r>
              <a:rPr lang="hr-HR" b="1" dirty="0" smtClean="0"/>
              <a:t>H1 = H </a:t>
            </a:r>
            <a:r>
              <a:rPr lang="el-GR" b="1" dirty="0" smtClean="0"/>
              <a:t>λ</a:t>
            </a:r>
            <a:r>
              <a:rPr lang="hr-HR" b="1" dirty="0" smtClean="0"/>
              <a:t>  </a:t>
            </a:r>
            <a:r>
              <a:rPr lang="hr-HR" dirty="0" smtClean="0"/>
              <a:t>, gdje je </a:t>
            </a:r>
            <a:r>
              <a:rPr lang="el-GR" b="1" dirty="0" smtClean="0"/>
              <a:t>λ</a:t>
            </a:r>
            <a:r>
              <a:rPr lang="hr-HR" b="1" dirty="0" smtClean="0"/>
              <a:t> &lt; 1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Pod pretpostavkom da je u brodskoj strukturi samo permanentni </a:t>
            </a:r>
            <a:r>
              <a:rPr lang="hr-HR" dirty="0" err="1" smtClean="0"/>
              <a:t>magnetizam</a:t>
            </a:r>
            <a:r>
              <a:rPr lang="hr-HR" dirty="0" smtClean="0"/>
              <a:t>, horizontalna komponenta zemaljskog magnetizma ostaje na brodu ista kao i na kopnu. Dakle, stalni brodski magnetizam ne mijenja srednju direktivnu silu magnetske ruže pod pretpostavkom da je u brodskoj strukturi samo permanentni magnetizam.  </a:t>
            </a:r>
            <a:endParaRPr lang="hr-HR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djelovanje prolaznog brodskog magnetizma na magnetski kompas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b="1" dirty="0" smtClean="0"/>
              <a:t>DJELOVANJE TIPOVA c i f</a:t>
            </a:r>
          </a:p>
          <a:p>
            <a:pPr>
              <a:buNone/>
            </a:pPr>
            <a:r>
              <a:rPr lang="hr-HR" b="1" dirty="0" smtClean="0"/>
              <a:t>    </a:t>
            </a:r>
            <a:r>
              <a:rPr lang="hr-HR" dirty="0" smtClean="0"/>
              <a:t>Asimetrično vertikalno željezo ponaša se kao permanentni magnetizam. Djelovanje tipova </a:t>
            </a:r>
            <a:r>
              <a:rPr lang="hr-HR" b="1" dirty="0" smtClean="0"/>
              <a:t>c</a:t>
            </a:r>
            <a:r>
              <a:rPr lang="hr-HR" dirty="0" smtClean="0"/>
              <a:t> i </a:t>
            </a:r>
            <a:r>
              <a:rPr lang="hr-HR" b="1" dirty="0" smtClean="0"/>
              <a:t>f</a:t>
            </a:r>
            <a:r>
              <a:rPr lang="hr-HR" dirty="0" smtClean="0"/>
              <a:t> na srednju direktivnu silu isto je kao i permanentnog magnetizma, </a:t>
            </a:r>
            <a:r>
              <a:rPr lang="hr-HR" b="1" dirty="0" smtClean="0"/>
              <a:t>tj. tip c jači je u kursevima N i S, a tip f u  </a:t>
            </a:r>
            <a:r>
              <a:rPr lang="hr-HR" b="1" dirty="0" err="1" smtClean="0"/>
              <a:t>kursevima</a:t>
            </a:r>
            <a:r>
              <a:rPr lang="hr-HR" b="1" dirty="0" smtClean="0"/>
              <a:t> E i W, dok srednja direktivna sila ruže ostaje nepromijenjena. </a:t>
            </a:r>
            <a:endParaRPr lang="hr-HR" b="1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djelovanje tipova   </a:t>
            </a:r>
            <a:r>
              <a:rPr lang="hr-HR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  i   </a:t>
            </a:r>
            <a:r>
              <a:rPr lang="hr-HR" sz="28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r-HR" sz="2800" b="1" dirty="0" smtClean="0">
                <a:latin typeface="Times New Roman" pitchFamily="18" charset="0"/>
                <a:cs typeface="Times New Roman" pitchFamily="18" charset="0"/>
              </a:rPr>
              <a:t>  (simetrično horizontalno željezo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/>
              <a:t>Kako je brod mnogo duži nego širi mnogo je jače djelovanje tipova bližih magneta, tj. </a:t>
            </a:r>
            <a:r>
              <a:rPr lang="hr-HR" b="1" i="1" dirty="0" smtClean="0"/>
              <a:t>e</a:t>
            </a:r>
            <a:r>
              <a:rPr lang="hr-HR" b="1" dirty="0" smtClean="0"/>
              <a:t> nego ono tipova </a:t>
            </a:r>
            <a:r>
              <a:rPr lang="hr-HR" b="1" i="1" dirty="0" smtClean="0"/>
              <a:t>a</a:t>
            </a:r>
            <a:r>
              <a:rPr lang="hr-HR" b="1" dirty="0" smtClean="0"/>
              <a:t>, čiji su polovi dalji od ruže.</a:t>
            </a:r>
          </a:p>
          <a:p>
            <a:endParaRPr lang="hr-HR" dirty="0" smtClean="0"/>
          </a:p>
          <a:p>
            <a:r>
              <a:rPr lang="hr-HR" b="1" dirty="0" smtClean="0"/>
              <a:t>Parametar </a:t>
            </a:r>
            <a:r>
              <a:rPr lang="hr-HR" b="1" i="1" dirty="0" smtClean="0"/>
              <a:t>a</a:t>
            </a:r>
            <a:r>
              <a:rPr lang="hr-HR" b="1" dirty="0" smtClean="0"/>
              <a:t> predstavlja uzdužno horizontalno meko željezo koje ima pozitivan predznak ako je prekinuto na mjestu kompasa, a negativno ako je neprekinuto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b="1" dirty="0" smtClean="0"/>
              <a:t>U kursevima N i S, iako je indukcija u uzdužnom mekom željezu najveća jer se os tipa  </a:t>
            </a:r>
            <a:r>
              <a:rPr lang="hr-HR" b="1" i="1" dirty="0" smtClean="0"/>
              <a:t>a</a:t>
            </a:r>
            <a:r>
              <a:rPr lang="hr-HR" b="1" dirty="0" smtClean="0"/>
              <a:t> , poklapa s magnetskim meridijanom, neće proizvesti otklon magnetske igle pa neće niti biti devijacije.</a:t>
            </a:r>
            <a:endParaRPr lang="hr-HR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r>
              <a:rPr lang="hr-HR" b="1" dirty="0" smtClean="0"/>
              <a:t>U poprečnom mekom željezu ne inducira se magnetizam jer os tih magneta s magnetskim meridijanom zatvara kut od 90º, a kako je cos90° = 0 , nema induciranog </a:t>
            </a:r>
            <a:r>
              <a:rPr lang="hr-HR" b="1" dirty="0" err="1" smtClean="0"/>
              <a:t>magnetizma</a:t>
            </a:r>
            <a:r>
              <a:rPr lang="hr-HR" b="1" dirty="0" smtClean="0"/>
              <a:t>.</a:t>
            </a:r>
            <a:endParaRPr lang="hr-HR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Da bi kompas mogao udovoljavati traženim navigacijskim uvjetima, mora imati </a:t>
            </a:r>
            <a:r>
              <a:rPr lang="hr-HR" dirty="0" smtClean="0"/>
              <a:t>tri osnovna</a:t>
            </a:r>
            <a:r>
              <a:rPr lang="hr-HR" dirty="0" smtClean="0"/>
              <a:t> svojstva :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</a:t>
            </a:r>
            <a:endParaRPr lang="hr-HR" dirty="0" smtClean="0"/>
          </a:p>
          <a:p>
            <a:r>
              <a:rPr lang="hr-HR" b="1" dirty="0" smtClean="0"/>
              <a:t>Osjetljivost (</a:t>
            </a:r>
            <a:r>
              <a:rPr lang="hr-HR" dirty="0" smtClean="0"/>
              <a:t> magnetski moment povratka ruže)</a:t>
            </a:r>
          </a:p>
          <a:p>
            <a:r>
              <a:rPr lang="hr-HR" dirty="0" smtClean="0"/>
              <a:t> </a:t>
            </a:r>
            <a:r>
              <a:rPr lang="hr-HR" b="1" dirty="0" smtClean="0"/>
              <a:t>Mirnoća</a:t>
            </a:r>
            <a:r>
              <a:rPr lang="hr-HR" dirty="0" smtClean="0"/>
              <a:t> </a:t>
            </a:r>
            <a:r>
              <a:rPr lang="hr-HR" b="1" dirty="0" smtClean="0"/>
              <a:t>ruže kompasa</a:t>
            </a:r>
          </a:p>
          <a:p>
            <a:r>
              <a:rPr lang="hr-HR" dirty="0" smtClean="0"/>
              <a:t> </a:t>
            </a:r>
            <a:r>
              <a:rPr lang="hr-HR" b="1" dirty="0" smtClean="0"/>
              <a:t>Stabilnost ruže kompasa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/>
              <a:t>     SVOJSTVA  MAGNETSKIH  KOMPASA</a:t>
            </a:r>
            <a:endParaRPr lang="hr-HR" b="1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txBody>
          <a:bodyPr/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- pod osjetljivošću se podrazumijeva svojstvo ruže kompasa </a:t>
            </a:r>
            <a:r>
              <a:rPr lang="hr-HR" b="1" dirty="0" smtClean="0"/>
              <a:t>da pokaže i najmanju promjenu kursa od najmanje 0.3º.</a:t>
            </a:r>
          </a:p>
          <a:p>
            <a:pPr algn="just"/>
            <a:endParaRPr lang="hr-HR" dirty="0" smtClean="0"/>
          </a:p>
          <a:p>
            <a:pPr algn="just"/>
            <a:r>
              <a:rPr lang="hr-HR" dirty="0" smtClean="0"/>
              <a:t>Kada se brod okreće, tj. mijenja svoj kurs, okreću se i stalak, kardanski sistem, kotao i stupić kompasa. Tekućina u kompasu opire se okretaju zbog inercije, iako u ograničenom sloju uz kotao, kotao ‘vuče’ za sobom i fluid.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</a:t>
            </a:r>
            <a:r>
              <a:rPr lang="hr-HR" b="1" dirty="0" smtClean="0"/>
              <a:t>OSJETLJIVOST  RUŽE  KOMPASA</a:t>
            </a:r>
            <a:endParaRPr lang="hr-HR" b="1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just"/>
            <a:r>
              <a:rPr lang="hr-HR" b="1" dirty="0" smtClean="0"/>
              <a:t> OSJETLJIVOST RUŽE KOMPASA</a:t>
            </a:r>
          </a:p>
          <a:p>
            <a:pPr algn="just">
              <a:buNone/>
            </a:pPr>
            <a:r>
              <a:rPr lang="hr-HR" sz="1400" dirty="0" smtClean="0"/>
              <a:t>    </a:t>
            </a:r>
            <a:r>
              <a:rPr lang="hr-HR" sz="1800" dirty="0" smtClean="0"/>
              <a:t>Ruža teži da ostane u starom položaju koji je imala i prije okretanja broda zbog:</a:t>
            </a:r>
          </a:p>
          <a:p>
            <a:pPr algn="just">
              <a:buNone/>
            </a:pPr>
            <a:r>
              <a:rPr lang="hr-HR" dirty="0" smtClean="0"/>
              <a:t>   - </a:t>
            </a:r>
            <a:r>
              <a:rPr lang="hr-HR" sz="2000" b="1" dirty="0" smtClean="0"/>
              <a:t>mehaničke inercije   </a:t>
            </a:r>
          </a:p>
          <a:p>
            <a:pPr algn="just">
              <a:buNone/>
            </a:pPr>
            <a:r>
              <a:rPr lang="hr-HR" sz="2000" b="1" dirty="0" smtClean="0"/>
              <a:t>   - magnetskog momenta povratka</a:t>
            </a:r>
            <a:endParaRPr lang="hr-HR" sz="2000" dirty="0" smtClean="0"/>
          </a:p>
          <a:p>
            <a:pPr algn="just"/>
            <a:r>
              <a:rPr lang="hr-HR" sz="1600" dirty="0" smtClean="0"/>
              <a:t>Perioda njihaja ruže kompasa treba iznositi </a:t>
            </a:r>
            <a:r>
              <a:rPr lang="hr-HR" sz="1600" b="1" dirty="0" smtClean="0"/>
              <a:t>od 23 do 35 sekundi, dakle znatno više od periode valjaja broda kako ne bi došlo do interferencije. </a:t>
            </a:r>
            <a:r>
              <a:rPr lang="hr-HR" sz="1600" dirty="0" smtClean="0"/>
              <a:t>Trenje na šiljku treba biti što manje, i to uvjetuje osjetljivost ruže na silu od  0.04 do 0.08  N      kako bi se nakon njihaja ruža ponovno vratila u meridijan.</a:t>
            </a:r>
            <a:endParaRPr lang="hr-HR" dirty="0" smtClean="0"/>
          </a:p>
          <a:p>
            <a:pPr algn="just">
              <a:buNone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683568" y="321297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/>
              <a:t>Propisi zahtijevaju da odstupanja  od meridijana ne smiju biti veća od 0.1º. 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755576" y="388231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Da bi se dobila što osjetljivija ruža, treba biti što </a:t>
            </a:r>
            <a:r>
              <a:rPr lang="hr-HR" b="1" dirty="0" smtClean="0"/>
              <a:t>manje trenje na šiljku, a magneti što jači kako bi imali jači moment povratka</a:t>
            </a:r>
            <a:endParaRPr lang="hr-HR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5376672"/>
          </a:xfrm>
        </p:spPr>
        <p:txBody>
          <a:bodyPr/>
          <a:lstStyle/>
          <a:p>
            <a:r>
              <a:rPr lang="hr-HR" dirty="0" smtClean="0"/>
              <a:t>Ako se magnetska igla duljine </a:t>
            </a:r>
            <a:r>
              <a:rPr lang="hr-HR" b="1" dirty="0" smtClean="0"/>
              <a:t>L</a:t>
            </a:r>
            <a:r>
              <a:rPr lang="hr-HR" dirty="0" smtClean="0"/>
              <a:t> i jačine magnetskih polova </a:t>
            </a:r>
            <a:r>
              <a:rPr lang="hr-HR" b="1" dirty="0" smtClean="0"/>
              <a:t>m</a:t>
            </a:r>
            <a:r>
              <a:rPr lang="hr-HR" dirty="0" smtClean="0"/>
              <a:t> zakrene iz meridijana za kut </a:t>
            </a:r>
            <a:r>
              <a:rPr lang="el-GR" b="1" dirty="0" smtClean="0"/>
              <a:t>β</a:t>
            </a:r>
            <a:r>
              <a:rPr lang="hr-HR" dirty="0" smtClean="0"/>
              <a:t>, na nju počinje djelovati moment povratka (M) :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MAGNETSKI  MOMENT  POVRATKA IGALA  RUŽE  KOMPASA</a:t>
            </a:r>
            <a:endParaRPr lang="hr-H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4827057" cy="37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29396"/>
          </a:xfrm>
        </p:spPr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sz="1800" dirty="0" smtClean="0"/>
              <a:t>              </a:t>
            </a:r>
            <a:r>
              <a:rPr lang="hr-HR" sz="1800" b="1" dirty="0" smtClean="0"/>
              <a:t>Magnetski moment povratka</a:t>
            </a:r>
            <a:endParaRPr lang="hr-HR" sz="1800" dirty="0" smtClean="0"/>
          </a:p>
          <a:p>
            <a:r>
              <a:rPr lang="hr-HR" sz="1800" dirty="0" smtClean="0"/>
              <a:t>Moment je umnožak sile i kraka. Za silu F1 :</a:t>
            </a:r>
          </a:p>
          <a:p>
            <a:pPr>
              <a:buNone/>
            </a:pPr>
            <a:r>
              <a:rPr lang="hr-HR" sz="1800" dirty="0" smtClean="0"/>
              <a:t>          </a:t>
            </a:r>
          </a:p>
          <a:p>
            <a:pPr>
              <a:buNone/>
            </a:pPr>
            <a:r>
              <a:rPr lang="hr-HR" sz="1800" dirty="0" smtClean="0"/>
              <a:t>            za F</a:t>
            </a:r>
            <a:r>
              <a:rPr lang="hr-HR" sz="1800" baseline="-25000" dirty="0" smtClean="0"/>
              <a:t>1</a:t>
            </a:r>
            <a:r>
              <a:rPr lang="hr-HR" sz="1800" dirty="0" smtClean="0"/>
              <a:t> je     M</a:t>
            </a:r>
            <a:r>
              <a:rPr lang="hr-HR" sz="1800" baseline="-25000" dirty="0" smtClean="0"/>
              <a:t>1</a:t>
            </a:r>
            <a:r>
              <a:rPr lang="hr-HR" sz="1800" dirty="0" smtClean="0"/>
              <a:t>= F</a:t>
            </a:r>
            <a:r>
              <a:rPr lang="hr-HR" sz="1800" baseline="-25000" dirty="0" smtClean="0"/>
              <a:t>1</a:t>
            </a:r>
            <a:r>
              <a:rPr lang="hr-HR" sz="1800" dirty="0" smtClean="0"/>
              <a:t>·L</a:t>
            </a:r>
            <a:r>
              <a:rPr lang="hr-HR" sz="1800" baseline="-25000" dirty="0" smtClean="0"/>
              <a:t>1</a:t>
            </a:r>
            <a:r>
              <a:rPr lang="hr-HR" sz="1800" dirty="0" smtClean="0"/>
              <a:t>=m·H·L</a:t>
            </a:r>
            <a:r>
              <a:rPr lang="hr-HR" sz="1800" baseline="-25000" dirty="0" smtClean="0"/>
              <a:t>1</a:t>
            </a:r>
            <a:r>
              <a:rPr lang="hr-HR" sz="1800" dirty="0" smtClean="0"/>
              <a:t>=mH    sin</a:t>
            </a:r>
            <a:r>
              <a:rPr lang="el-GR" sz="1800" dirty="0" smtClean="0"/>
              <a:t>β</a:t>
            </a:r>
            <a:endParaRPr lang="hr-HR" sz="1800" dirty="0" smtClean="0"/>
          </a:p>
          <a:p>
            <a:pPr>
              <a:buNone/>
            </a:pPr>
            <a:r>
              <a:rPr lang="hr-HR" sz="1800" dirty="0" smtClean="0"/>
              <a:t>  </a:t>
            </a:r>
          </a:p>
          <a:p>
            <a:pPr>
              <a:buNone/>
            </a:pPr>
            <a:r>
              <a:rPr lang="hr-HR" sz="1800" dirty="0" smtClean="0"/>
              <a:t>  H = horizontalna komponenta zemaljskog  </a:t>
            </a:r>
          </a:p>
          <a:p>
            <a:pPr>
              <a:buNone/>
            </a:pPr>
            <a:r>
              <a:rPr lang="hr-HR" sz="1800" dirty="0" smtClean="0"/>
              <a:t>         magnetizma</a:t>
            </a:r>
          </a:p>
          <a:p>
            <a:pPr>
              <a:buNone/>
            </a:pPr>
            <a:r>
              <a:rPr lang="hr-HR" sz="1800" dirty="0" smtClean="0"/>
              <a:t>  m = jačina magnetskog polja</a:t>
            </a:r>
          </a:p>
          <a:p>
            <a:pPr>
              <a:buNone/>
            </a:pPr>
            <a:r>
              <a:rPr lang="hr-HR" sz="1800" dirty="0" smtClean="0"/>
              <a:t>  </a:t>
            </a:r>
            <a:r>
              <a:rPr lang="el-GR" sz="1800" dirty="0" smtClean="0"/>
              <a:t>β</a:t>
            </a:r>
            <a:r>
              <a:rPr lang="hr-HR" sz="1800" dirty="0" smtClean="0"/>
              <a:t> = kut otklona magnetske igle iz meridijana</a:t>
            </a:r>
          </a:p>
          <a:p>
            <a:pPr>
              <a:buNone/>
            </a:pPr>
            <a:r>
              <a:rPr lang="hr-HR" sz="1800" dirty="0" smtClean="0"/>
              <a:t>  L = duljina magnetske igle</a:t>
            </a:r>
          </a:p>
          <a:p>
            <a:pPr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1412776"/>
            <a:ext cx="142875" cy="609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4320480" cy="283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1294</TotalTime>
  <Words>8253</Words>
  <Application>Microsoft Office PowerPoint</Application>
  <PresentationFormat>On-screen Show (4:3)</PresentationFormat>
  <Paragraphs>641</Paragraphs>
  <Slides>116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8" baseType="lpstr">
      <vt:lpstr>Oriel</vt:lpstr>
      <vt:lpstr>Equation</vt:lpstr>
      <vt:lpstr>3.TEORIJSKE OSNOVE BRODSKOG MAGNETIZMA</vt:lpstr>
      <vt:lpstr> BRODSKI MAGNETIZAM</vt:lpstr>
      <vt:lpstr>VRSTE BRODSKOG MAGNETIZMA</vt:lpstr>
      <vt:lpstr>Slide 4</vt:lpstr>
      <vt:lpstr>stalni brodski magnetizam</vt:lpstr>
      <vt:lpstr>Slide 6</vt:lpstr>
      <vt:lpstr>ORTOGONALNI KOORDINATNI SUSTAV</vt:lpstr>
      <vt:lpstr>Slide 8</vt:lpstr>
      <vt:lpstr>Slide 9</vt:lpstr>
      <vt:lpstr>Slide 10</vt:lpstr>
      <vt:lpstr>ANALIZA P - KOMPONENTE STALNOG BRODSKOG MAGNETIZMA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Analiza Q – komponente stalnog brodskog magnetizma</vt:lpstr>
      <vt:lpstr>Slide 21</vt:lpstr>
      <vt:lpstr>Slide 22</vt:lpstr>
      <vt:lpstr>prolazni brodski magnetizam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Vektorska analiza sile Φ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vektorsko sastavljanje brodskih magnetskih sila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koeficijenti devijacije</vt:lpstr>
      <vt:lpstr>Slide 78</vt:lpstr>
      <vt:lpstr>Slide 79</vt:lpstr>
      <vt:lpstr>smjerna (direktivna) sila</vt:lpstr>
      <vt:lpstr>Slide 81</vt:lpstr>
      <vt:lpstr>Slide 82</vt:lpstr>
      <vt:lpstr>Slide 83</vt:lpstr>
      <vt:lpstr>Slide 84</vt:lpstr>
      <vt:lpstr>određivanje koeficijenta smjerne sile</vt:lpstr>
      <vt:lpstr>Slide 86</vt:lpstr>
      <vt:lpstr>Slide 87</vt:lpstr>
      <vt:lpstr>Slide 88</vt:lpstr>
      <vt:lpstr>Slide 89</vt:lpstr>
      <vt:lpstr>Slide 90</vt:lpstr>
      <vt:lpstr>utjecaj stalnog brodskog magnetizma na smjernu silu</vt:lpstr>
      <vt:lpstr>djelovanje prolaznog brodskog magnetizma na magnetski kompas</vt:lpstr>
      <vt:lpstr>djelovanje tipova   a  i   e  (simetrično horizontalno željezo)</vt:lpstr>
      <vt:lpstr>Slide 94</vt:lpstr>
      <vt:lpstr>     SVOJSTVA  MAGNETSKIH  KOMPASA</vt:lpstr>
      <vt:lpstr>   OSJETLJIVOST  RUŽE  KOMPASA</vt:lpstr>
      <vt:lpstr>Slide 97</vt:lpstr>
      <vt:lpstr>MAGNETSKI  MOMENT  POVRATKA IGALA  RUŽE  KOMPASA</vt:lpstr>
      <vt:lpstr>Slide 99</vt:lpstr>
      <vt:lpstr>Slide 100</vt:lpstr>
      <vt:lpstr>Slide 101</vt:lpstr>
      <vt:lpstr>Slide 102</vt:lpstr>
      <vt:lpstr>         MIRNOĆA  RUŽE KOMPASA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       STABILNOST  RUŽE  KOMPASA</vt:lpstr>
      <vt:lpstr>Slide 116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TEORIJSKE OSNOVE BRODSKOG MAGNETIZMA</dc:title>
  <dc:creator>Korisnik</dc:creator>
  <cp:lastModifiedBy>Kos</cp:lastModifiedBy>
  <cp:revision>143</cp:revision>
  <dcterms:created xsi:type="dcterms:W3CDTF">2016-12-10T15:52:13Z</dcterms:created>
  <dcterms:modified xsi:type="dcterms:W3CDTF">2017-09-27T10:16:18Z</dcterms:modified>
</cp:coreProperties>
</file>