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336" r:id="rId3"/>
    <p:sldId id="334" r:id="rId4"/>
    <p:sldId id="257" r:id="rId5"/>
    <p:sldId id="258" r:id="rId6"/>
    <p:sldId id="259" r:id="rId7"/>
    <p:sldId id="260" r:id="rId8"/>
    <p:sldId id="314" r:id="rId9"/>
    <p:sldId id="261" r:id="rId10"/>
    <p:sldId id="262" r:id="rId11"/>
    <p:sldId id="263" r:id="rId12"/>
    <p:sldId id="264" r:id="rId13"/>
    <p:sldId id="265" r:id="rId14"/>
    <p:sldId id="266" r:id="rId15"/>
    <p:sldId id="267" r:id="rId16"/>
    <p:sldId id="315" r:id="rId17"/>
    <p:sldId id="316" r:id="rId18"/>
    <p:sldId id="317" r:id="rId19"/>
    <p:sldId id="268" r:id="rId20"/>
    <p:sldId id="269" r:id="rId21"/>
    <p:sldId id="270" r:id="rId22"/>
    <p:sldId id="271" r:id="rId23"/>
    <p:sldId id="272" r:id="rId24"/>
    <p:sldId id="273" r:id="rId25"/>
    <p:sldId id="274" r:id="rId26"/>
    <p:sldId id="318" r:id="rId27"/>
    <p:sldId id="319" r:id="rId28"/>
    <p:sldId id="320" r:id="rId29"/>
    <p:sldId id="275" r:id="rId30"/>
    <p:sldId id="303" r:id="rId31"/>
    <p:sldId id="321" r:id="rId32"/>
    <p:sldId id="322" r:id="rId33"/>
    <p:sldId id="323" r:id="rId34"/>
    <p:sldId id="324" r:id="rId35"/>
    <p:sldId id="325" r:id="rId36"/>
    <p:sldId id="326" r:id="rId37"/>
    <p:sldId id="327" r:id="rId38"/>
    <p:sldId id="328" r:id="rId39"/>
    <p:sldId id="329" r:id="rId40"/>
    <p:sldId id="330" r:id="rId41"/>
    <p:sldId id="333" r:id="rId42"/>
    <p:sldId id="276" r:id="rId43"/>
    <p:sldId id="277" r:id="rId44"/>
    <p:sldId id="278" r:id="rId45"/>
    <p:sldId id="279" r:id="rId46"/>
    <p:sldId id="280" r:id="rId47"/>
    <p:sldId id="281" r:id="rId48"/>
    <p:sldId id="282" r:id="rId49"/>
    <p:sldId id="283" r:id="rId50"/>
    <p:sldId id="284" r:id="rId51"/>
    <p:sldId id="285" r:id="rId52"/>
    <p:sldId id="286" r:id="rId53"/>
    <p:sldId id="287" r:id="rId54"/>
    <p:sldId id="288" r:id="rId55"/>
    <p:sldId id="289" r:id="rId56"/>
    <p:sldId id="290" r:id="rId57"/>
    <p:sldId id="295" r:id="rId58"/>
    <p:sldId id="296" r:id="rId59"/>
    <p:sldId id="297" r:id="rId60"/>
    <p:sldId id="298" r:id="rId61"/>
    <p:sldId id="301" r:id="rId62"/>
    <p:sldId id="331" r:id="rId63"/>
    <p:sldId id="302" r:id="rId64"/>
    <p:sldId id="291" r:id="rId65"/>
    <p:sldId id="292" r:id="rId66"/>
    <p:sldId id="293" r:id="rId67"/>
    <p:sldId id="294" r:id="rId68"/>
    <p:sldId id="299" r:id="rId69"/>
    <p:sldId id="300" r:id="rId70"/>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47F37-E389-4F55-A071-F540BCB8774A}" type="datetimeFigureOut">
              <a:rPr lang="hr-HR" smtClean="0"/>
              <a:pPr/>
              <a:t>7.11.2019.</a:t>
            </a:fld>
            <a:endParaRPr lang="hr-HR"/>
          </a:p>
        </p:txBody>
      </p:sp>
      <p:sp>
        <p:nvSpPr>
          <p:cNvPr id="4" name="Rezervirano mjesto slike slajd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F08B7A-6E9C-4494-AC0B-C3BAD80607B2}" type="slidenum">
              <a:rPr lang="hr-HR" smtClean="0"/>
              <a:pPr/>
              <a:t>‹#›</a:t>
            </a:fld>
            <a:endParaRPr lang="hr-HR"/>
          </a:p>
        </p:txBody>
      </p:sp>
    </p:spTree>
    <p:extLst>
      <p:ext uri="{BB962C8B-B14F-4D97-AF65-F5344CB8AC3E}">
        <p14:creationId xmlns:p14="http://schemas.microsoft.com/office/powerpoint/2010/main" val="231016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dirty="0"/>
          </a:p>
        </p:txBody>
      </p:sp>
      <p:sp>
        <p:nvSpPr>
          <p:cNvPr id="4" name="Rezervirano mjesto broja slajda 3"/>
          <p:cNvSpPr>
            <a:spLocks noGrp="1"/>
          </p:cNvSpPr>
          <p:nvPr>
            <p:ph type="sldNum" sz="quarter" idx="10"/>
          </p:nvPr>
        </p:nvSpPr>
        <p:spPr/>
        <p:txBody>
          <a:bodyPr/>
          <a:lstStyle/>
          <a:p>
            <a:fld id="{C9F08B7A-6E9C-4494-AC0B-C3BAD80607B2}" type="slidenum">
              <a:rPr lang="hr-HR" smtClean="0"/>
              <a:pPr/>
              <a:t>52</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Kliknite da biste uredili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Kliknite da biste uredili stil podnaslova matrice</a:t>
            </a:r>
            <a:endParaRPr lang="hr-HR"/>
          </a:p>
        </p:txBody>
      </p:sp>
      <p:sp>
        <p:nvSpPr>
          <p:cNvPr id="4" name="Rezervirano mjesto datuma 3"/>
          <p:cNvSpPr>
            <a:spLocks noGrp="1"/>
          </p:cNvSpPr>
          <p:nvPr>
            <p:ph type="dt" sz="half" idx="10"/>
          </p:nvPr>
        </p:nvSpPr>
        <p:spPr/>
        <p:txBody>
          <a:bodyPr/>
          <a:lstStyle/>
          <a:p>
            <a:fld id="{15F5546D-2A90-4CB8-8543-27499AE3CB00}" type="datetimeFigureOut">
              <a:rPr lang="hr-HR" smtClean="0"/>
              <a:pPr/>
              <a:t>7.11.2019.</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919B0D0A-A6E5-4286-B91A-046739DDDD0D}"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15F5546D-2A90-4CB8-8543-27499AE3CB00}" type="datetimeFigureOut">
              <a:rPr lang="hr-HR" smtClean="0"/>
              <a:pPr/>
              <a:t>7.11.2019.</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919B0D0A-A6E5-4286-B91A-046739DDDD0D}"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15F5546D-2A90-4CB8-8543-27499AE3CB00}" type="datetimeFigureOut">
              <a:rPr lang="hr-HR" smtClean="0"/>
              <a:pPr/>
              <a:t>7.11.2019.</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919B0D0A-A6E5-4286-B91A-046739DDDD0D}"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15F5546D-2A90-4CB8-8543-27499AE3CB00}" type="datetimeFigureOut">
              <a:rPr lang="hr-HR" smtClean="0"/>
              <a:pPr/>
              <a:t>7.11.2019.</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919B0D0A-A6E5-4286-B91A-046739DDDD0D}"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Kliknite da biste uredili stilove teksta matrice</a:t>
            </a:r>
          </a:p>
        </p:txBody>
      </p:sp>
      <p:sp>
        <p:nvSpPr>
          <p:cNvPr id="4" name="Rezervirano mjesto datuma 3"/>
          <p:cNvSpPr>
            <a:spLocks noGrp="1"/>
          </p:cNvSpPr>
          <p:nvPr>
            <p:ph type="dt" sz="half" idx="10"/>
          </p:nvPr>
        </p:nvSpPr>
        <p:spPr/>
        <p:txBody>
          <a:bodyPr/>
          <a:lstStyle/>
          <a:p>
            <a:fld id="{15F5546D-2A90-4CB8-8543-27499AE3CB00}" type="datetimeFigureOut">
              <a:rPr lang="hr-HR" smtClean="0"/>
              <a:pPr/>
              <a:t>7.11.2019.</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919B0D0A-A6E5-4286-B91A-046739DDDD0D}"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15F5546D-2A90-4CB8-8543-27499AE3CB00}" type="datetimeFigureOut">
              <a:rPr lang="hr-HR" smtClean="0"/>
              <a:pPr/>
              <a:t>7.11.2019.</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919B0D0A-A6E5-4286-B91A-046739DDDD0D}"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15F5546D-2A90-4CB8-8543-27499AE3CB00}" type="datetimeFigureOut">
              <a:rPr lang="hr-HR" smtClean="0"/>
              <a:pPr/>
              <a:t>7.11.2019.</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919B0D0A-A6E5-4286-B91A-046739DDDD0D}"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datuma 2"/>
          <p:cNvSpPr>
            <a:spLocks noGrp="1"/>
          </p:cNvSpPr>
          <p:nvPr>
            <p:ph type="dt" sz="half" idx="10"/>
          </p:nvPr>
        </p:nvSpPr>
        <p:spPr/>
        <p:txBody>
          <a:bodyPr/>
          <a:lstStyle/>
          <a:p>
            <a:fld id="{15F5546D-2A90-4CB8-8543-27499AE3CB00}" type="datetimeFigureOut">
              <a:rPr lang="hr-HR" smtClean="0"/>
              <a:pPr/>
              <a:t>7.11.2019.</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919B0D0A-A6E5-4286-B91A-046739DDDD0D}"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15F5546D-2A90-4CB8-8543-27499AE3CB00}" type="datetimeFigureOut">
              <a:rPr lang="hr-HR" smtClean="0"/>
              <a:pPr/>
              <a:t>7.11.2019.</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919B0D0A-A6E5-4286-B91A-046739DDDD0D}"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15F5546D-2A90-4CB8-8543-27499AE3CB00}" type="datetimeFigureOut">
              <a:rPr lang="hr-HR" smtClean="0"/>
              <a:pPr/>
              <a:t>7.11.2019.</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919B0D0A-A6E5-4286-B91A-046739DDDD0D}"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15F5546D-2A90-4CB8-8543-27499AE3CB00}" type="datetimeFigureOut">
              <a:rPr lang="hr-HR" smtClean="0"/>
              <a:pPr/>
              <a:t>7.11.2019.</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919B0D0A-A6E5-4286-B91A-046739DDDD0D}"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5546D-2A90-4CB8-8543-27499AE3CB00}" type="datetimeFigureOut">
              <a:rPr lang="hr-HR" smtClean="0"/>
              <a:pPr/>
              <a:t>7.11.2019.</a:t>
            </a:fld>
            <a:endParaRPr lang="hr-H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B0D0A-A6E5-4286-B91A-046739DDDD0D}"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5.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3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3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3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59.jpeg"/></Relationships>
</file>

<file path=ppt/slides/_rels/slide3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6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4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4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4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5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92.png"/></Relationships>
</file>

<file path=ppt/slides/_rels/slide52.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 Id="rId4" Type="http://schemas.openxmlformats.org/officeDocument/2006/relationships/image" Target="../media/image101.jpeg"/></Relationships>
</file>

<file path=ppt/slides/_rels/slide58.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06.jpeg"/><Relationship Id="rId2"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105.jpeg"/><Relationship Id="rId5" Type="http://schemas.openxmlformats.org/officeDocument/2006/relationships/image" Target="../media/image104.jpeg"/><Relationship Id="rId4" Type="http://schemas.openxmlformats.org/officeDocument/2006/relationships/image" Target="../media/image103.jpeg"/></Relationships>
</file>

<file path=ppt/slides/_rels/slide5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07.png"/><Relationship Id="rId1" Type="http://schemas.openxmlformats.org/officeDocument/2006/relationships/slideLayout" Target="../slideLayouts/slideLayout2.xml"/><Relationship Id="rId6" Type="http://schemas.openxmlformats.org/officeDocument/2006/relationships/image" Target="../media/image110.jpeg"/><Relationship Id="rId5" Type="http://schemas.openxmlformats.org/officeDocument/2006/relationships/image" Target="../media/image109.jpeg"/><Relationship Id="rId4" Type="http://schemas.openxmlformats.org/officeDocument/2006/relationships/image" Target="../media/image10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15.jpeg"/><Relationship Id="rId2"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114.jpeg"/><Relationship Id="rId5" Type="http://schemas.openxmlformats.org/officeDocument/2006/relationships/image" Target="../media/image113.jpeg"/><Relationship Id="rId4" Type="http://schemas.openxmlformats.org/officeDocument/2006/relationships/image" Target="../media/image112.jpeg"/></Relationships>
</file>

<file path=ppt/slides/_rels/slide61.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83568" y="2492896"/>
            <a:ext cx="7772400" cy="1470025"/>
          </a:xfrm>
        </p:spPr>
        <p:txBody>
          <a:bodyPr>
            <a:noAutofit/>
          </a:bodyPr>
          <a:lstStyle/>
          <a:p>
            <a:r>
              <a:rPr lang="hr-HR" sz="4800" dirty="0" smtClean="0">
                <a:latin typeface="Engravers MT" pitchFamily="18" charset="0"/>
              </a:rPr>
              <a:t>KARTOGRAFSKE PROJEKCIJE</a:t>
            </a:r>
            <a:endParaRPr lang="hr-HR" sz="4800" dirty="0">
              <a:latin typeface="Engravers MT" pitchFamily="18" charset="0"/>
            </a:endParaRPr>
          </a:p>
        </p:txBody>
      </p:sp>
      <p:sp>
        <p:nvSpPr>
          <p:cNvPr id="3" name="Podnaslov 2"/>
          <p:cNvSpPr>
            <a:spLocks noGrp="1"/>
          </p:cNvSpPr>
          <p:nvPr>
            <p:ph type="subTitle" idx="1"/>
          </p:nvPr>
        </p:nvSpPr>
        <p:spPr/>
        <p:txBody>
          <a:bodyPr/>
          <a:lstStyle/>
          <a:p>
            <a:endParaRPr lang="hr-H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b="1" dirty="0" smtClean="0"/>
              <a:t>Karakteristike cilindrične projekcije</a:t>
            </a:r>
            <a:endParaRPr lang="hr-HR" b="1" dirty="0"/>
          </a:p>
        </p:txBody>
      </p:sp>
      <p:sp>
        <p:nvSpPr>
          <p:cNvPr id="3" name="Rezervirano mjesto sadržaja 2"/>
          <p:cNvSpPr>
            <a:spLocks noGrp="1"/>
          </p:cNvSpPr>
          <p:nvPr>
            <p:ph idx="1"/>
          </p:nvPr>
        </p:nvSpPr>
        <p:spPr>
          <a:xfrm>
            <a:off x="457200" y="1340768"/>
            <a:ext cx="8229600" cy="5184576"/>
          </a:xfrm>
        </p:spPr>
        <p:txBody>
          <a:bodyPr>
            <a:normAutofit/>
          </a:bodyPr>
          <a:lstStyle/>
          <a:p>
            <a:r>
              <a:rPr lang="hr-HR" altLang="sr-Latn-RS" sz="2000" dirty="0" smtClean="0">
                <a:solidFill>
                  <a:srgbClr val="FF0000"/>
                </a:solidFill>
                <a:cs typeface="Times New Roman" pitchFamily="18" charset="0"/>
              </a:rPr>
              <a:t>meridijani su pravci međusobno paralelni</a:t>
            </a:r>
            <a:br>
              <a:rPr lang="hr-HR" altLang="sr-Latn-RS" sz="2000" dirty="0" smtClean="0">
                <a:solidFill>
                  <a:srgbClr val="FF0000"/>
                </a:solidFill>
                <a:cs typeface="Times New Roman" pitchFamily="18" charset="0"/>
              </a:rPr>
            </a:br>
            <a:r>
              <a:rPr lang="hr-HR" altLang="sr-Latn-RS" sz="2000" dirty="0" smtClean="0">
                <a:solidFill>
                  <a:srgbClr val="FF0000"/>
                </a:solidFill>
                <a:cs typeface="Times New Roman" pitchFamily="18" charset="0"/>
              </a:rPr>
              <a:t> i jednako razmaknuti u svim zemljopisnim </a:t>
            </a:r>
            <a:br>
              <a:rPr lang="hr-HR" altLang="sr-Latn-RS" sz="2000" dirty="0" smtClean="0">
                <a:solidFill>
                  <a:srgbClr val="FF0000"/>
                </a:solidFill>
                <a:cs typeface="Times New Roman" pitchFamily="18" charset="0"/>
              </a:rPr>
            </a:br>
            <a:r>
              <a:rPr lang="hr-HR" altLang="sr-Latn-RS" sz="2000" dirty="0" smtClean="0">
                <a:solidFill>
                  <a:srgbClr val="FF0000"/>
                </a:solidFill>
                <a:cs typeface="Times New Roman" pitchFamily="18" charset="0"/>
              </a:rPr>
              <a:t>širinama</a:t>
            </a:r>
            <a:r>
              <a:rPr lang="hr-HR" altLang="sr-Latn-RS" sz="2000" dirty="0" smtClean="0">
                <a:cs typeface="Times New Roman" pitchFamily="18" charset="0"/>
              </a:rPr>
              <a:t> (R = Δλ), </a:t>
            </a:r>
            <a:br>
              <a:rPr lang="hr-HR" altLang="sr-Latn-RS" sz="2000" dirty="0" smtClean="0">
                <a:cs typeface="Times New Roman" pitchFamily="18" charset="0"/>
              </a:rPr>
            </a:br>
            <a:r>
              <a:rPr lang="hr-HR" altLang="sr-Latn-RS" sz="2000" dirty="0" smtClean="0">
                <a:cs typeface="Times New Roman" pitchFamily="18" charset="0"/>
              </a:rPr>
              <a:t>dok na sferi konvergiraju (R = Δλ∙cos</a:t>
            </a:r>
            <a:r>
              <a:rPr lang="el-GR" altLang="sr-Latn-RS" sz="2000" dirty="0" smtClean="0">
                <a:cs typeface="Arial"/>
              </a:rPr>
              <a:t>φ</a:t>
            </a:r>
            <a:r>
              <a:rPr lang="hr-HR" altLang="sr-Latn-RS" sz="2000" dirty="0" smtClean="0">
                <a:cs typeface="Times New Roman" pitchFamily="18" charset="0"/>
              </a:rPr>
              <a:t>)</a:t>
            </a:r>
          </a:p>
          <a:p>
            <a:r>
              <a:rPr lang="hr-HR" altLang="sr-Latn-RS" sz="2000" dirty="0" smtClean="0">
                <a:solidFill>
                  <a:srgbClr val="FF0000"/>
                </a:solidFill>
                <a:cs typeface="Times New Roman" pitchFamily="18" charset="0"/>
              </a:rPr>
              <a:t>paralele su međusobno paralelni pravci koji </a:t>
            </a:r>
            <a:br>
              <a:rPr lang="hr-HR" altLang="sr-Latn-RS" sz="2000" dirty="0" smtClean="0">
                <a:solidFill>
                  <a:srgbClr val="FF0000"/>
                </a:solidFill>
                <a:cs typeface="Times New Roman" pitchFamily="18" charset="0"/>
              </a:rPr>
            </a:br>
            <a:r>
              <a:rPr lang="hr-HR" altLang="sr-Latn-RS" sz="2000" dirty="0" smtClean="0">
                <a:solidFill>
                  <a:srgbClr val="FF0000"/>
                </a:solidFill>
                <a:cs typeface="Times New Roman" pitchFamily="18" charset="0"/>
              </a:rPr>
              <a:t>su okomiti na meridijane i za istu vrijednost </a:t>
            </a:r>
            <a:br>
              <a:rPr lang="hr-HR" altLang="sr-Latn-RS" sz="2000" dirty="0" smtClean="0">
                <a:solidFill>
                  <a:srgbClr val="FF0000"/>
                </a:solidFill>
                <a:cs typeface="Times New Roman" pitchFamily="18" charset="0"/>
              </a:rPr>
            </a:br>
            <a:r>
              <a:rPr lang="hr-HR" altLang="sr-Latn-RS" sz="2000" dirty="0" smtClean="0">
                <a:solidFill>
                  <a:srgbClr val="FF0000"/>
                </a:solidFill>
                <a:cs typeface="Times New Roman" pitchFamily="18" charset="0"/>
              </a:rPr>
              <a:t>Δ</a:t>
            </a:r>
            <a:r>
              <a:rPr lang="el-GR" altLang="sr-Latn-RS" sz="2000" dirty="0" smtClean="0">
                <a:solidFill>
                  <a:srgbClr val="FF0000"/>
                </a:solidFill>
                <a:cs typeface="Arial"/>
              </a:rPr>
              <a:t>φ</a:t>
            </a:r>
            <a:r>
              <a:rPr lang="hr-HR" altLang="sr-Latn-RS" sz="2000" dirty="0" smtClean="0">
                <a:solidFill>
                  <a:srgbClr val="FF0000"/>
                </a:solidFill>
                <a:cs typeface="Times New Roman" pitchFamily="18" charset="0"/>
              </a:rPr>
              <a:t> nejednako razmaknuti </a:t>
            </a:r>
            <a:r>
              <a:rPr lang="hr-HR" altLang="sr-Latn-RS" sz="2000" dirty="0" smtClean="0">
                <a:cs typeface="Times New Roman" pitchFamily="18" charset="0"/>
              </a:rPr>
              <a:t>(paralele </a:t>
            </a:r>
            <a:br>
              <a:rPr lang="hr-HR" altLang="sr-Latn-RS" sz="2000" dirty="0" smtClean="0">
                <a:cs typeface="Times New Roman" pitchFamily="18" charset="0"/>
              </a:rPr>
            </a:br>
            <a:r>
              <a:rPr lang="hr-HR" altLang="sr-Latn-RS" sz="2000" dirty="0" smtClean="0">
                <a:cs typeface="Times New Roman" pitchFamily="18" charset="0"/>
              </a:rPr>
              <a:t>odstupaju od ekvatora za y = tg</a:t>
            </a:r>
            <a:r>
              <a:rPr lang="el-GR" altLang="sr-Latn-RS" sz="2000" dirty="0" smtClean="0">
                <a:cs typeface="Arial"/>
              </a:rPr>
              <a:t>φ</a:t>
            </a:r>
            <a:r>
              <a:rPr lang="hr-HR" altLang="sr-Latn-RS" sz="2000" dirty="0" smtClean="0">
                <a:cs typeface="Times New Roman" pitchFamily="18" charset="0"/>
              </a:rPr>
              <a:t>, </a:t>
            </a:r>
            <a:br>
              <a:rPr lang="hr-HR" altLang="sr-Latn-RS" sz="2000" dirty="0" smtClean="0">
                <a:cs typeface="Times New Roman" pitchFamily="18" charset="0"/>
              </a:rPr>
            </a:br>
            <a:r>
              <a:rPr lang="hr-HR" altLang="sr-Latn-RS" sz="2000" dirty="0" smtClean="0">
                <a:cs typeface="Times New Roman" pitchFamily="18" charset="0"/>
              </a:rPr>
              <a:t>ako je radijus zemlje R=1)</a:t>
            </a:r>
          </a:p>
          <a:p>
            <a:r>
              <a:rPr lang="hr-HR" altLang="sr-Latn-RS" sz="2000" dirty="0" smtClean="0">
                <a:cs typeface="Times New Roman" pitchFamily="18" charset="0"/>
              </a:rPr>
              <a:t>rastezanje paralela (sa sec</a:t>
            </a:r>
            <a:r>
              <a:rPr lang="el-GR" altLang="sr-Latn-RS" sz="2000" dirty="0" smtClean="0">
                <a:cs typeface="Arial"/>
              </a:rPr>
              <a:t>φ</a:t>
            </a:r>
            <a:r>
              <a:rPr lang="hr-HR" altLang="sr-Latn-RS" sz="2000" dirty="0" smtClean="0">
                <a:cs typeface="Times New Roman" pitchFamily="18" charset="0"/>
              </a:rPr>
              <a:t>) veće je nego </a:t>
            </a:r>
            <a:br>
              <a:rPr lang="hr-HR" altLang="sr-Latn-RS" sz="2000" dirty="0" smtClean="0">
                <a:cs typeface="Times New Roman" pitchFamily="18" charset="0"/>
              </a:rPr>
            </a:br>
            <a:r>
              <a:rPr lang="hr-HR" altLang="sr-Latn-RS" sz="2000" dirty="0" smtClean="0">
                <a:cs typeface="Times New Roman" pitchFamily="18" charset="0"/>
              </a:rPr>
              <a:t>rastezanje meridijana (sa </a:t>
            </a:r>
            <a:r>
              <a:rPr lang="hr-HR" sz="2000" dirty="0"/>
              <a:t>sec</a:t>
            </a:r>
            <a:r>
              <a:rPr lang="hr-HR" sz="2000" baseline="30000" dirty="0"/>
              <a:t>2</a:t>
            </a:r>
            <a:r>
              <a:rPr lang="hr-HR" sz="2000" dirty="0" smtClean="0">
                <a:sym typeface="Symbol" panose="05050102010706020507" pitchFamily="18" charset="2"/>
              </a:rPr>
              <a:t></a:t>
            </a:r>
            <a:r>
              <a:rPr lang="hr-HR" altLang="sr-Latn-RS" sz="2000" dirty="0" smtClean="0">
                <a:cs typeface="Times New Roman" pitchFamily="18" charset="0"/>
              </a:rPr>
              <a:t>), pa nastaje </a:t>
            </a:r>
            <a:br>
              <a:rPr lang="hr-HR" altLang="sr-Latn-RS" sz="2000" dirty="0" smtClean="0">
                <a:cs typeface="Times New Roman" pitchFamily="18" charset="0"/>
              </a:rPr>
            </a:br>
            <a:r>
              <a:rPr lang="hr-HR" altLang="sr-Latn-RS" sz="2000" dirty="0" smtClean="0">
                <a:cs typeface="Times New Roman" pitchFamily="18" charset="0"/>
              </a:rPr>
              <a:t>deformacija likova, tj. kutovi nisu vjerno </a:t>
            </a:r>
            <a:br>
              <a:rPr lang="hr-HR" altLang="sr-Latn-RS" sz="2000" dirty="0" smtClean="0">
                <a:cs typeface="Times New Roman" pitchFamily="18" charset="0"/>
              </a:rPr>
            </a:br>
            <a:r>
              <a:rPr lang="hr-HR" altLang="sr-Latn-RS" sz="2000" dirty="0" smtClean="0">
                <a:cs typeface="Times New Roman" pitchFamily="18" charset="0"/>
              </a:rPr>
              <a:t>prikazani (</a:t>
            </a:r>
            <a:r>
              <a:rPr lang="hr-HR" altLang="sr-Latn-RS" sz="2000" dirty="0" smtClean="0">
                <a:solidFill>
                  <a:srgbClr val="FF0000"/>
                </a:solidFill>
                <a:cs typeface="Times New Roman" pitchFamily="18" charset="0"/>
              </a:rPr>
              <a:t>karta</a:t>
            </a:r>
            <a:r>
              <a:rPr lang="hr-HR" altLang="sr-Latn-RS" sz="2000" dirty="0" smtClean="0">
                <a:cs typeface="Times New Roman" pitchFamily="18" charset="0"/>
              </a:rPr>
              <a:t> </a:t>
            </a:r>
            <a:r>
              <a:rPr lang="hr-HR" altLang="sr-Latn-RS" sz="2000" dirty="0" smtClean="0">
                <a:solidFill>
                  <a:srgbClr val="FF0000"/>
                </a:solidFill>
                <a:cs typeface="Times New Roman" pitchFamily="18" charset="0"/>
              </a:rPr>
              <a:t>nije konformna</a:t>
            </a:r>
            <a:r>
              <a:rPr lang="hr-HR" altLang="sr-Latn-RS" sz="2000" dirty="0" smtClean="0">
                <a:cs typeface="Times New Roman" pitchFamily="18" charset="0"/>
              </a:rPr>
              <a:t>)</a:t>
            </a:r>
          </a:p>
          <a:p>
            <a:r>
              <a:rPr lang="hr-HR" altLang="sr-Latn-RS" sz="2000" dirty="0" smtClean="0">
                <a:solidFill>
                  <a:srgbClr val="FF0000"/>
                </a:solidFill>
                <a:cs typeface="Times New Roman" pitchFamily="18" charset="0"/>
              </a:rPr>
              <a:t>loksodroma je prikazana kao krivulja</a:t>
            </a:r>
          </a:p>
          <a:p>
            <a:endParaRPr lang="hr-HR" sz="2800" dirty="0"/>
          </a:p>
        </p:txBody>
      </p:sp>
      <p:pic>
        <p:nvPicPr>
          <p:cNvPr id="4" name="Slika 4" descr="cilindar 2.PNG"/>
          <p:cNvPicPr>
            <a:picLocks noChangeAspect="1"/>
          </p:cNvPicPr>
          <p:nvPr/>
        </p:nvPicPr>
        <p:blipFill>
          <a:blip r:embed="rId2" cstate="print"/>
          <a:stretch>
            <a:fillRect/>
          </a:stretch>
        </p:blipFill>
        <p:spPr>
          <a:xfrm>
            <a:off x="5364088" y="1196752"/>
            <a:ext cx="3528392" cy="504056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Cilindrična projekcija</a:t>
            </a:r>
            <a:endParaRPr lang="hr-HR" b="1" dirty="0"/>
          </a:p>
        </p:txBody>
      </p:sp>
      <p:pic>
        <p:nvPicPr>
          <p:cNvPr id="4" name="Rezervirano mjesto sadržaja 3" descr="cilindar 3.PNG"/>
          <p:cNvPicPr>
            <a:picLocks noGrp="1" noChangeAspect="1"/>
          </p:cNvPicPr>
          <p:nvPr>
            <p:ph idx="1"/>
          </p:nvPr>
        </p:nvPicPr>
        <p:blipFill>
          <a:blip r:embed="rId2" cstate="print"/>
          <a:stretch>
            <a:fillRect/>
          </a:stretch>
        </p:blipFill>
        <p:spPr>
          <a:xfrm>
            <a:off x="395536" y="1484784"/>
            <a:ext cx="7680204" cy="5014722"/>
          </a:xfrm>
        </p:spPr>
      </p:pic>
      <p:pic>
        <p:nvPicPr>
          <p:cNvPr id="7" name="Picture 2" descr="C:\Users\Kos\Documents\IMG_1813.JPG"/>
          <p:cNvPicPr>
            <a:picLocks noChangeAspect="1" noChangeArrowheads="1"/>
          </p:cNvPicPr>
          <p:nvPr/>
        </p:nvPicPr>
        <p:blipFill>
          <a:blip r:embed="rId3" cstate="print"/>
          <a:srcRect/>
          <a:stretch>
            <a:fillRect/>
          </a:stretch>
        </p:blipFill>
        <p:spPr bwMode="auto">
          <a:xfrm>
            <a:off x="3531628" y="2492896"/>
            <a:ext cx="5443838" cy="122388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zervirano mjesto sadržaja 3" descr="cilindar 3.PNG"/>
          <p:cNvPicPr>
            <a:picLocks noChangeAspect="1"/>
          </p:cNvPicPr>
          <p:nvPr/>
        </p:nvPicPr>
        <p:blipFill>
          <a:blip r:embed="rId2" cstate="print"/>
          <a:srcRect l="49495" t="57239"/>
          <a:stretch>
            <a:fillRect/>
          </a:stretch>
        </p:blipFill>
        <p:spPr>
          <a:xfrm>
            <a:off x="5837419" y="476672"/>
            <a:ext cx="3270765" cy="1808156"/>
          </a:xfrm>
          <a:prstGeom prst="rect">
            <a:avLst/>
          </a:prstGeom>
        </p:spPr>
      </p:pic>
      <p:sp>
        <p:nvSpPr>
          <p:cNvPr id="2" name="Naslov 1"/>
          <p:cNvSpPr>
            <a:spLocks noGrp="1"/>
          </p:cNvSpPr>
          <p:nvPr>
            <p:ph type="title"/>
          </p:nvPr>
        </p:nvSpPr>
        <p:spPr/>
        <p:txBody>
          <a:bodyPr/>
          <a:lstStyle/>
          <a:p>
            <a:pPr algn="l"/>
            <a:r>
              <a:rPr lang="hr-HR" b="1" dirty="0" smtClean="0"/>
              <a:t>Cilindrična projekcija</a:t>
            </a:r>
            <a:endParaRPr lang="hr-HR" b="1" dirty="0"/>
          </a:p>
        </p:txBody>
      </p:sp>
      <p:sp>
        <p:nvSpPr>
          <p:cNvPr id="3" name="Rezervirano mjesto sadržaja 2"/>
          <p:cNvSpPr>
            <a:spLocks noGrp="1"/>
          </p:cNvSpPr>
          <p:nvPr>
            <p:ph idx="1"/>
          </p:nvPr>
        </p:nvSpPr>
        <p:spPr>
          <a:xfrm>
            <a:off x="457200" y="1600200"/>
            <a:ext cx="8229600" cy="4781128"/>
          </a:xfrm>
        </p:spPr>
        <p:txBody>
          <a:bodyPr>
            <a:normAutofit/>
          </a:bodyPr>
          <a:lstStyle/>
          <a:p>
            <a:r>
              <a:rPr lang="hr-HR" sz="2400" dirty="0" smtClean="0"/>
              <a:t>Trokut na zemlji</a:t>
            </a:r>
          </a:p>
          <a:p>
            <a:endParaRPr lang="hr-HR" sz="2400" dirty="0"/>
          </a:p>
          <a:p>
            <a:r>
              <a:rPr lang="hr-HR" sz="2400" dirty="0" smtClean="0"/>
              <a:t>Trokut na cilindru</a:t>
            </a:r>
          </a:p>
          <a:p>
            <a:endParaRPr lang="hr-HR" sz="2400" dirty="0"/>
          </a:p>
          <a:p>
            <a:r>
              <a:rPr lang="hr-HR" altLang="sr-Latn-RS" sz="1800" dirty="0" smtClean="0">
                <a:cs typeface="Times New Roman" pitchFamily="18" charset="0"/>
              </a:rPr>
              <a:t>Dakle, K≠K' (</a:t>
            </a:r>
            <a:r>
              <a:rPr lang="hr-HR" altLang="sr-Latn-RS" sz="1800" dirty="0" smtClean="0"/>
              <a:t>tgK’=tgK</a:t>
            </a:r>
            <a:r>
              <a:rPr lang="hr-HR" altLang="sr-Latn-RS" sz="1800" dirty="0" smtClean="0">
                <a:cs typeface="Times New Roman" pitchFamily="18" charset="0"/>
              </a:rPr>
              <a:t>·</a:t>
            </a:r>
            <a:r>
              <a:rPr lang="hr-HR" altLang="sr-Latn-RS" sz="1800" dirty="0" smtClean="0"/>
              <a:t>cos</a:t>
            </a:r>
            <a:r>
              <a:rPr lang="hr-HR" altLang="sr-Latn-RS" sz="1800" dirty="0">
                <a:latin typeface="Arial"/>
                <a:cs typeface="Times New Roman" pitchFamily="18" charset="0"/>
              </a:rPr>
              <a:t>φ</a:t>
            </a:r>
            <a:r>
              <a:rPr lang="hr-HR" altLang="sr-Latn-RS" sz="1800" dirty="0" smtClean="0">
                <a:cs typeface="Times New Roman" pitchFamily="18" charset="0"/>
              </a:rPr>
              <a:t>), odnosno </a:t>
            </a:r>
            <a:r>
              <a:rPr lang="hr-HR" altLang="sr-Latn-RS" sz="1800" dirty="0" smtClean="0">
                <a:solidFill>
                  <a:srgbClr val="FF0000"/>
                </a:solidFill>
                <a:cs typeface="Times New Roman" pitchFamily="18" charset="0"/>
              </a:rPr>
              <a:t>kutovi na karti ne odgovaraju kutovima u prirodi</a:t>
            </a:r>
            <a:r>
              <a:rPr lang="hr-HR" altLang="sr-Latn-RS" sz="1800" dirty="0" smtClean="0">
                <a:cs typeface="Times New Roman" pitchFamily="18" charset="0"/>
              </a:rPr>
              <a:t>, pa karta nije konformna. Da bi karta bila konformna, trebalo bi da razvlačenje paralela i meridijana bude jednako. Kako iz klasične cilindrične projekcije dobiti konformnu kartu pokazao je 1569. godine nizozemski kartograf Gerhard Kramer zvan </a:t>
            </a:r>
            <a:r>
              <a:rPr lang="hr-HR" altLang="sr-Latn-RS" sz="1800" dirty="0" err="1" smtClean="0">
                <a:solidFill>
                  <a:srgbClr val="FF0000"/>
                </a:solidFill>
                <a:cs typeface="Times New Roman" pitchFamily="18" charset="0"/>
              </a:rPr>
              <a:t>Merkator</a:t>
            </a:r>
            <a:r>
              <a:rPr lang="hr-HR" altLang="sr-Latn-RS" sz="1800" dirty="0" smtClean="0">
                <a:solidFill>
                  <a:srgbClr val="FF0000"/>
                </a:solidFill>
                <a:cs typeface="Times New Roman" pitchFamily="18" charset="0"/>
              </a:rPr>
              <a:t>.</a:t>
            </a:r>
            <a:endParaRPr lang="hr-HR" sz="1800" dirty="0" smtClean="0">
              <a:solidFill>
                <a:srgbClr val="FF0000"/>
              </a:solidFill>
            </a:endParaRPr>
          </a:p>
          <a:p>
            <a:endParaRPr lang="hr-HR" sz="2400" dirty="0"/>
          </a:p>
        </p:txBody>
      </p:sp>
      <p:pic>
        <p:nvPicPr>
          <p:cNvPr id="4" name="Slika 3" descr="trokut na zemlji.PNG"/>
          <p:cNvPicPr>
            <a:picLocks noChangeAspect="1"/>
          </p:cNvPicPr>
          <p:nvPr/>
        </p:nvPicPr>
        <p:blipFill>
          <a:blip r:embed="rId3" cstate="print"/>
          <a:stretch>
            <a:fillRect/>
          </a:stretch>
        </p:blipFill>
        <p:spPr>
          <a:xfrm>
            <a:off x="3059832" y="1556792"/>
            <a:ext cx="2448272" cy="720080"/>
          </a:xfrm>
          <a:prstGeom prst="rect">
            <a:avLst/>
          </a:prstGeom>
        </p:spPr>
      </p:pic>
      <p:pic>
        <p:nvPicPr>
          <p:cNvPr id="5" name="Slika 4" descr="trokut na cilindru.PNG"/>
          <p:cNvPicPr>
            <a:picLocks noChangeAspect="1"/>
          </p:cNvPicPr>
          <p:nvPr/>
        </p:nvPicPr>
        <p:blipFill>
          <a:blip r:embed="rId4" cstate="print"/>
          <a:stretch>
            <a:fillRect/>
          </a:stretch>
        </p:blipFill>
        <p:spPr>
          <a:xfrm>
            <a:off x="3275856" y="2348880"/>
            <a:ext cx="5160571" cy="1008112"/>
          </a:xfrm>
          <a:prstGeom prst="rect">
            <a:avLst/>
          </a:prstGeom>
        </p:spPr>
      </p:pic>
      <p:pic>
        <p:nvPicPr>
          <p:cNvPr id="7" name="Picture 2" descr="C:\Users\Kos\Documents\IMG_1813.JPG"/>
          <p:cNvPicPr>
            <a:picLocks noChangeAspect="1" noChangeArrowheads="1"/>
          </p:cNvPicPr>
          <p:nvPr/>
        </p:nvPicPr>
        <p:blipFill>
          <a:blip r:embed="rId5" cstate="print"/>
          <a:srcRect/>
          <a:stretch>
            <a:fillRect/>
          </a:stretch>
        </p:blipFill>
        <p:spPr bwMode="auto">
          <a:xfrm>
            <a:off x="1187624" y="4797152"/>
            <a:ext cx="7046417" cy="158417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922114"/>
          </a:xfrm>
        </p:spPr>
        <p:txBody>
          <a:bodyPr/>
          <a:lstStyle/>
          <a:p>
            <a:r>
              <a:rPr lang="hr-HR" b="1" dirty="0" smtClean="0"/>
              <a:t>Merkatorova projekcija</a:t>
            </a:r>
            <a:endParaRPr lang="hr-HR" b="1" dirty="0"/>
          </a:p>
        </p:txBody>
      </p:sp>
      <p:sp>
        <p:nvSpPr>
          <p:cNvPr id="3" name="Rezervirano mjesto sadržaja 2"/>
          <p:cNvSpPr>
            <a:spLocks noGrp="1"/>
          </p:cNvSpPr>
          <p:nvPr>
            <p:ph idx="1"/>
          </p:nvPr>
        </p:nvSpPr>
        <p:spPr>
          <a:xfrm>
            <a:off x="457200" y="1196752"/>
            <a:ext cx="8229600" cy="5184576"/>
          </a:xfrm>
        </p:spPr>
        <p:txBody>
          <a:bodyPr>
            <a:normAutofit/>
          </a:bodyPr>
          <a:lstStyle/>
          <a:p>
            <a:r>
              <a:rPr lang="hr-HR" altLang="sr-Latn-RS" sz="2400" dirty="0" smtClean="0">
                <a:solidFill>
                  <a:srgbClr val="FF0000"/>
                </a:solidFill>
                <a:cs typeface="Times New Roman" pitchFamily="18" charset="0"/>
              </a:rPr>
              <a:t>Merkatorova projekcija </a:t>
            </a:r>
            <a:r>
              <a:rPr lang="hr-HR" altLang="sr-Latn-RS" sz="2400" dirty="0" smtClean="0">
                <a:cs typeface="Times New Roman" pitchFamily="18" charset="0"/>
              </a:rPr>
              <a:t>dobila je ime po nizozemskom kartografu Gerhardu Krameru (1512-1594) zvanom </a:t>
            </a:r>
            <a:r>
              <a:rPr lang="hr-HR" altLang="sr-Latn-RS" sz="2400" dirty="0" err="1" smtClean="0">
                <a:cs typeface="Times New Roman" pitchFamily="18" charset="0"/>
              </a:rPr>
              <a:t>Merkator</a:t>
            </a:r>
            <a:endParaRPr lang="hr-HR" altLang="sr-Latn-RS" sz="2400" dirty="0" smtClean="0">
              <a:cs typeface="Times New Roman" pitchFamily="18" charset="0"/>
            </a:endParaRPr>
          </a:p>
          <a:p>
            <a:r>
              <a:rPr lang="hr-HR" altLang="sr-Latn-RS" sz="2400" dirty="0" smtClean="0">
                <a:cs typeface="Times New Roman" pitchFamily="18" charset="0"/>
              </a:rPr>
              <a:t>Merkator je zadržao dio cilindrične projekcije (meridijani se dobiju projiciranjem, tj. razvlačenje paralela ostaje proporcionalno sec</a:t>
            </a:r>
            <a:r>
              <a:rPr lang="el-GR" altLang="sr-Latn-RS" sz="2400" dirty="0" smtClean="0">
                <a:latin typeface="Arial"/>
                <a:cs typeface="Arial"/>
              </a:rPr>
              <a:t>φ</a:t>
            </a:r>
            <a:r>
              <a:rPr lang="hr-HR" altLang="sr-Latn-RS" sz="2400" dirty="0" smtClean="0">
                <a:cs typeface="Times New Roman" pitchFamily="18" charset="0"/>
              </a:rPr>
              <a:t>), međutim razmak između paralela nije dobio projiciranjem već matematičkim proračunom uz pretpostavku da se meridijani razvlače također po </a:t>
            </a:r>
            <a:r>
              <a:rPr lang="hr-HR" altLang="sr-Latn-RS" sz="2400" b="1" dirty="0" smtClean="0">
                <a:cs typeface="Times New Roman" pitchFamily="18" charset="0"/>
              </a:rPr>
              <a:t>sec</a:t>
            </a:r>
            <a:r>
              <a:rPr lang="el-GR" altLang="sr-Latn-RS" sz="2400" b="1" dirty="0" smtClean="0">
                <a:latin typeface="Arial"/>
                <a:cs typeface="Arial"/>
              </a:rPr>
              <a:t>φ</a:t>
            </a:r>
            <a:r>
              <a:rPr lang="hr-HR" altLang="sr-Latn-RS" sz="2400" dirty="0" smtClean="0">
                <a:latin typeface="Arial"/>
                <a:cs typeface="Arial"/>
              </a:rPr>
              <a:t> (a ne  </a:t>
            </a:r>
            <a:br>
              <a:rPr lang="hr-HR" altLang="sr-Latn-RS" sz="2400" dirty="0" smtClean="0">
                <a:latin typeface="Arial"/>
                <a:cs typeface="Arial"/>
              </a:rPr>
            </a:br>
            <a:r>
              <a:rPr lang="hr-HR" altLang="sr-Latn-RS" sz="2400" b="1" dirty="0" smtClean="0">
                <a:cs typeface="Times New Roman" pitchFamily="18" charset="0"/>
              </a:rPr>
              <a:t> sec</a:t>
            </a:r>
            <a:r>
              <a:rPr lang="el-GR" altLang="sr-Latn-RS" sz="2400" b="1" dirty="0" smtClean="0">
                <a:latin typeface="Arial"/>
                <a:cs typeface="Arial"/>
              </a:rPr>
              <a:t>φ</a:t>
            </a:r>
            <a:r>
              <a:rPr lang="hr-HR" altLang="sr-Latn-RS" sz="2400" b="1" dirty="0" smtClean="0">
                <a:latin typeface="Arial"/>
                <a:cs typeface="Arial"/>
              </a:rPr>
              <a:t> x </a:t>
            </a:r>
            <a:r>
              <a:rPr lang="hr-HR" altLang="sr-Latn-RS" sz="2400" b="1" dirty="0" smtClean="0">
                <a:cs typeface="Times New Roman" pitchFamily="18" charset="0"/>
              </a:rPr>
              <a:t>sec</a:t>
            </a:r>
            <a:r>
              <a:rPr lang="el-GR" altLang="sr-Latn-RS" sz="2400" b="1" dirty="0" smtClean="0">
                <a:latin typeface="Arial"/>
                <a:cs typeface="Arial"/>
              </a:rPr>
              <a:t>φ</a:t>
            </a:r>
            <a:r>
              <a:rPr lang="hr-HR" altLang="sr-Latn-RS" sz="2400" b="1" dirty="0" smtClean="0">
                <a:latin typeface="Arial"/>
                <a:cs typeface="Arial"/>
              </a:rPr>
              <a:t> )</a:t>
            </a:r>
            <a:endParaRPr lang="hr-HR" altLang="sr-Latn-RS" sz="2400" dirty="0" smtClean="0">
              <a:cs typeface="Times New Roman" pitchFamily="18" charset="0"/>
            </a:endParaRPr>
          </a:p>
          <a:p>
            <a:r>
              <a:rPr lang="hr-HR" altLang="sr-Latn-RS" sz="2400" dirty="0" smtClean="0">
                <a:cs typeface="Times New Roman" pitchFamily="18" charset="0"/>
              </a:rPr>
              <a:t>Na ovaj način razvlačenje meridijana i paralela ostaje isto, tj. </a:t>
            </a:r>
            <a:r>
              <a:rPr lang="hr-HR" altLang="sr-Latn-RS" sz="2400" dirty="0" smtClean="0">
                <a:solidFill>
                  <a:srgbClr val="FF0000"/>
                </a:solidFill>
                <a:cs typeface="Times New Roman" pitchFamily="18" charset="0"/>
              </a:rPr>
              <a:t>zadovoljava se uvjet konformnosti.</a:t>
            </a:r>
            <a:endParaRPr lang="hr-HR" altLang="sr-Latn-RS" sz="2400" dirty="0" smtClean="0">
              <a:solidFill>
                <a:srgbClr val="FF0000"/>
              </a:solidFill>
            </a:endParaRPr>
          </a:p>
          <a:p>
            <a:endParaRPr lang="hr-HR" sz="2800" dirty="0"/>
          </a:p>
        </p:txBody>
      </p:sp>
      <p:pic>
        <p:nvPicPr>
          <p:cNvPr id="4" name="Picture 2" descr="C:\Users\Kos\Documents\IMG_1813.JPG"/>
          <p:cNvPicPr>
            <a:picLocks noChangeAspect="1" noChangeArrowheads="1"/>
          </p:cNvPicPr>
          <p:nvPr/>
        </p:nvPicPr>
        <p:blipFill>
          <a:blip r:embed="rId2" cstate="print"/>
          <a:srcRect/>
          <a:stretch>
            <a:fillRect/>
          </a:stretch>
        </p:blipFill>
        <p:spPr bwMode="auto">
          <a:xfrm>
            <a:off x="1259632" y="5085184"/>
            <a:ext cx="7046417" cy="158417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b="1" dirty="0" smtClean="0"/>
              <a:t>Merkatorova širina za Zemlju kao kuglu</a:t>
            </a:r>
            <a:endParaRPr lang="hr-HR" b="1" dirty="0"/>
          </a:p>
        </p:txBody>
      </p:sp>
      <p:pic>
        <p:nvPicPr>
          <p:cNvPr id="4" name="Rezervirano mjesto sadržaja 3" descr="merkator 1.PNG"/>
          <p:cNvPicPr>
            <a:picLocks noGrp="1" noChangeAspect="1"/>
          </p:cNvPicPr>
          <p:nvPr>
            <p:ph idx="1"/>
          </p:nvPr>
        </p:nvPicPr>
        <p:blipFill>
          <a:blip r:embed="rId2" cstate="print"/>
          <a:stretch>
            <a:fillRect/>
          </a:stretch>
        </p:blipFill>
        <p:spPr>
          <a:xfrm>
            <a:off x="683568" y="1268760"/>
            <a:ext cx="3598150" cy="936104"/>
          </a:xfrm>
        </p:spPr>
      </p:pic>
      <p:pic>
        <p:nvPicPr>
          <p:cNvPr id="5" name="Slika 4" descr="đš.PNG"/>
          <p:cNvPicPr>
            <a:picLocks noChangeAspect="1"/>
          </p:cNvPicPr>
          <p:nvPr/>
        </p:nvPicPr>
        <p:blipFill>
          <a:blip r:embed="rId3" cstate="print"/>
          <a:stretch>
            <a:fillRect/>
          </a:stretch>
        </p:blipFill>
        <p:spPr>
          <a:xfrm>
            <a:off x="899592" y="2492896"/>
            <a:ext cx="3528392" cy="1227266"/>
          </a:xfrm>
          <a:prstGeom prst="rect">
            <a:avLst/>
          </a:prstGeom>
        </p:spPr>
      </p:pic>
      <p:pic>
        <p:nvPicPr>
          <p:cNvPr id="6" name="Slika 5" descr="merkator 2.PNG"/>
          <p:cNvPicPr>
            <a:picLocks noChangeAspect="1"/>
          </p:cNvPicPr>
          <p:nvPr/>
        </p:nvPicPr>
        <p:blipFill>
          <a:blip r:embed="rId4" cstate="print"/>
          <a:stretch>
            <a:fillRect/>
          </a:stretch>
        </p:blipFill>
        <p:spPr>
          <a:xfrm>
            <a:off x="4860032" y="2564904"/>
            <a:ext cx="1944216" cy="1044413"/>
          </a:xfrm>
          <a:prstGeom prst="rect">
            <a:avLst/>
          </a:prstGeom>
        </p:spPr>
      </p:pic>
      <p:pic>
        <p:nvPicPr>
          <p:cNvPr id="14" name="Rezervirano mjesto sadržaja 3" descr="cilindar 3.PNG"/>
          <p:cNvPicPr>
            <a:picLocks noChangeAspect="1"/>
          </p:cNvPicPr>
          <p:nvPr/>
        </p:nvPicPr>
        <p:blipFill>
          <a:blip r:embed="rId5" cstate="print"/>
          <a:stretch>
            <a:fillRect/>
          </a:stretch>
        </p:blipFill>
        <p:spPr>
          <a:xfrm>
            <a:off x="5868144" y="1052736"/>
            <a:ext cx="2448272" cy="1598578"/>
          </a:xfrm>
          <a:prstGeom prst="rect">
            <a:avLst/>
          </a:prstGeom>
        </p:spPr>
      </p:pic>
      <p:pic>
        <p:nvPicPr>
          <p:cNvPr id="3074" name="Picture 2" descr="C:\Users\Kos\Documents\IMG_1814.JPG"/>
          <p:cNvPicPr>
            <a:picLocks noChangeAspect="1" noChangeArrowheads="1"/>
          </p:cNvPicPr>
          <p:nvPr/>
        </p:nvPicPr>
        <p:blipFill>
          <a:blip r:embed="rId6" cstate="print"/>
          <a:srcRect/>
          <a:stretch>
            <a:fillRect/>
          </a:stretch>
        </p:blipFill>
        <p:spPr bwMode="auto">
          <a:xfrm>
            <a:off x="899592" y="3678565"/>
            <a:ext cx="7560840" cy="294599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706090"/>
          </a:xfrm>
        </p:spPr>
        <p:txBody>
          <a:bodyPr>
            <a:normAutofit/>
          </a:bodyPr>
          <a:lstStyle/>
          <a:p>
            <a:r>
              <a:rPr lang="hr-HR" sz="3600" b="1" dirty="0" smtClean="0"/>
              <a:t>Merkatorova širina za Zemlju kao kuglu</a:t>
            </a:r>
            <a:endParaRPr lang="hr-HR" sz="3600" b="1" dirty="0"/>
          </a:p>
        </p:txBody>
      </p:sp>
      <p:pic>
        <p:nvPicPr>
          <p:cNvPr id="6" name="Rezervirano mjesto sadržaja 5" descr="đž.PNG"/>
          <p:cNvPicPr>
            <a:picLocks noGrp="1" noChangeAspect="1"/>
          </p:cNvPicPr>
          <p:nvPr>
            <p:ph idx="1"/>
          </p:nvPr>
        </p:nvPicPr>
        <p:blipFill>
          <a:blip r:embed="rId2" cstate="print"/>
          <a:stretch>
            <a:fillRect/>
          </a:stretch>
        </p:blipFill>
        <p:spPr>
          <a:xfrm>
            <a:off x="683568" y="980728"/>
            <a:ext cx="4464496" cy="306262"/>
          </a:xfrm>
        </p:spPr>
      </p:pic>
      <p:pic>
        <p:nvPicPr>
          <p:cNvPr id="9" name="Slika 8" descr="ćš.PNG"/>
          <p:cNvPicPr>
            <a:picLocks noChangeAspect="1"/>
          </p:cNvPicPr>
          <p:nvPr/>
        </p:nvPicPr>
        <p:blipFill>
          <a:blip r:embed="rId3" cstate="print"/>
          <a:stretch>
            <a:fillRect/>
          </a:stretch>
        </p:blipFill>
        <p:spPr>
          <a:xfrm>
            <a:off x="683568" y="4653136"/>
            <a:ext cx="3528392" cy="318133"/>
          </a:xfrm>
          <a:prstGeom prst="rect">
            <a:avLst/>
          </a:prstGeom>
        </p:spPr>
      </p:pic>
      <p:pic>
        <p:nvPicPr>
          <p:cNvPr id="10" name="Slika 9" descr="merkator 10.PNG"/>
          <p:cNvPicPr>
            <a:picLocks noChangeAspect="1"/>
          </p:cNvPicPr>
          <p:nvPr/>
        </p:nvPicPr>
        <p:blipFill>
          <a:blip r:embed="rId4" cstate="print"/>
          <a:stretch>
            <a:fillRect/>
          </a:stretch>
        </p:blipFill>
        <p:spPr>
          <a:xfrm>
            <a:off x="611560" y="5157192"/>
            <a:ext cx="5514963" cy="648072"/>
          </a:xfrm>
          <a:prstGeom prst="rect">
            <a:avLst/>
          </a:prstGeom>
        </p:spPr>
      </p:pic>
      <p:pic>
        <p:nvPicPr>
          <p:cNvPr id="11" name="Slika 10" descr="merkator 11.PNG"/>
          <p:cNvPicPr>
            <a:picLocks noChangeAspect="1"/>
          </p:cNvPicPr>
          <p:nvPr/>
        </p:nvPicPr>
        <p:blipFill>
          <a:blip r:embed="rId5" cstate="print"/>
          <a:stretch>
            <a:fillRect/>
          </a:stretch>
        </p:blipFill>
        <p:spPr>
          <a:xfrm>
            <a:off x="683568" y="5805264"/>
            <a:ext cx="3096344" cy="595451"/>
          </a:xfrm>
          <a:prstGeom prst="rect">
            <a:avLst/>
          </a:prstGeom>
        </p:spPr>
      </p:pic>
      <p:pic>
        <p:nvPicPr>
          <p:cNvPr id="12" name="Slika 9" descr="merkator 5.PNG"/>
          <p:cNvPicPr>
            <a:picLocks noChangeAspect="1"/>
          </p:cNvPicPr>
          <p:nvPr/>
        </p:nvPicPr>
        <p:blipFill>
          <a:blip r:embed="rId6" cstate="print"/>
          <a:stretch>
            <a:fillRect/>
          </a:stretch>
        </p:blipFill>
        <p:spPr>
          <a:xfrm>
            <a:off x="5436096" y="836712"/>
            <a:ext cx="1008112" cy="532587"/>
          </a:xfrm>
          <a:prstGeom prst="rect">
            <a:avLst/>
          </a:prstGeom>
        </p:spPr>
      </p:pic>
      <p:pic>
        <p:nvPicPr>
          <p:cNvPr id="13" name="Slika 12" descr="merkator 7.PNG"/>
          <p:cNvPicPr>
            <a:picLocks noChangeAspect="1"/>
          </p:cNvPicPr>
          <p:nvPr/>
        </p:nvPicPr>
        <p:blipFill>
          <a:blip r:embed="rId7" cstate="print"/>
          <a:stretch>
            <a:fillRect/>
          </a:stretch>
        </p:blipFill>
        <p:spPr>
          <a:xfrm>
            <a:off x="6804248" y="836712"/>
            <a:ext cx="1328017" cy="648072"/>
          </a:xfrm>
          <a:prstGeom prst="rect">
            <a:avLst/>
          </a:prstGeom>
        </p:spPr>
      </p:pic>
      <p:sp>
        <p:nvSpPr>
          <p:cNvPr id="4915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r-HR"/>
          </a:p>
        </p:txBody>
      </p:sp>
      <p:sp>
        <p:nvSpPr>
          <p:cNvPr id="49158" name="Rectangle 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r-Latn-CS" sz="1800" b="0" i="0" u="none" strike="noStrike" cap="none" normalizeH="0" baseline="0" smtClean="0">
              <a:ln>
                <a:noFill/>
              </a:ln>
              <a:solidFill>
                <a:schemeClr val="tx1"/>
              </a:solidFill>
              <a:effectLst/>
              <a:latin typeface="Arial" pitchFamily="34" charset="0"/>
              <a:cs typeface="Arial" pitchFamily="34" charset="0"/>
            </a:endParaRPr>
          </a:p>
        </p:txBody>
      </p:sp>
      <p:sp>
        <p:nvSpPr>
          <p:cNvPr id="49159" name="Rectangle 7"/>
          <p:cNvSpPr>
            <a:spLocks noChangeArrowheads="1"/>
          </p:cNvSpPr>
          <p:nvPr/>
        </p:nvSpPr>
        <p:spPr bwMode="auto">
          <a:xfrm>
            <a:off x="0" y="1524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r-Latn-C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r-HR"/>
          </a:p>
        </p:txBody>
      </p:sp>
      <p:sp>
        <p:nvSpPr>
          <p:cNvPr id="49165" name="Rectangle 13"/>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r-Latn-CS" sz="1800" b="0" i="0" u="none" strike="noStrike" cap="none" normalizeH="0" baseline="0" smtClean="0">
              <a:ln>
                <a:noFill/>
              </a:ln>
              <a:solidFill>
                <a:schemeClr val="tx1"/>
              </a:solidFill>
              <a:effectLst/>
              <a:latin typeface="Arial" pitchFamily="34" charset="0"/>
              <a:cs typeface="Arial" pitchFamily="34" charset="0"/>
            </a:endParaRPr>
          </a:p>
        </p:txBody>
      </p:sp>
      <p:sp>
        <p:nvSpPr>
          <p:cNvPr id="49166" name="Rectangle 14"/>
          <p:cNvSpPr>
            <a:spLocks noChangeArrowheads="1"/>
          </p:cNvSpPr>
          <p:nvPr/>
        </p:nvSpPr>
        <p:spPr bwMode="auto">
          <a:xfrm>
            <a:off x="0" y="1524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r-Latn-CS" sz="1800" b="0" i="0" u="none" strike="noStrike" cap="none" normalizeH="0" baseline="0" smtClean="0">
              <a:ln>
                <a:noFill/>
              </a:ln>
              <a:solidFill>
                <a:schemeClr val="tx1"/>
              </a:solidFill>
              <a:effectLst/>
              <a:latin typeface="Arial" pitchFamily="34" charset="0"/>
              <a:cs typeface="Arial" pitchFamily="34" charset="0"/>
            </a:endParaRPr>
          </a:p>
        </p:txBody>
      </p:sp>
      <p:sp>
        <p:nvSpPr>
          <p:cNvPr id="4917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r-HR"/>
          </a:p>
        </p:txBody>
      </p:sp>
      <p:sp>
        <p:nvSpPr>
          <p:cNvPr id="49172" name="Rectangle 20"/>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r-Latn-CS" sz="1800" b="0" i="0" u="none" strike="noStrike" cap="none" normalizeH="0" baseline="0" smtClean="0">
              <a:ln>
                <a:noFill/>
              </a:ln>
              <a:solidFill>
                <a:schemeClr val="tx1"/>
              </a:solidFill>
              <a:effectLst/>
              <a:latin typeface="Arial" pitchFamily="34" charset="0"/>
              <a:cs typeface="Arial" pitchFamily="34" charset="0"/>
            </a:endParaRPr>
          </a:p>
        </p:txBody>
      </p:sp>
      <p:sp>
        <p:nvSpPr>
          <p:cNvPr id="49173" name="Rectangle 21"/>
          <p:cNvSpPr>
            <a:spLocks noChangeArrowheads="1"/>
          </p:cNvSpPr>
          <p:nvPr/>
        </p:nvSpPr>
        <p:spPr bwMode="auto">
          <a:xfrm>
            <a:off x="0" y="1524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r-Latn-CS" sz="1800" b="0" i="0" u="none" strike="noStrike" cap="none" normalizeH="0" baseline="0" smtClean="0">
              <a:ln>
                <a:noFill/>
              </a:ln>
              <a:solidFill>
                <a:schemeClr val="tx1"/>
              </a:solidFill>
              <a:effectLst/>
              <a:latin typeface="Arial" pitchFamily="34" charset="0"/>
              <a:cs typeface="Arial" pitchFamily="34" charset="0"/>
            </a:endParaRPr>
          </a:p>
        </p:txBody>
      </p:sp>
      <p:sp>
        <p:nvSpPr>
          <p:cNvPr id="49177"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r-HR"/>
          </a:p>
        </p:txBody>
      </p:sp>
      <p:sp>
        <p:nvSpPr>
          <p:cNvPr id="49179" name="Rectangle 27"/>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r-Latn-CS" sz="1800" b="0" i="0" u="none" strike="noStrike" cap="none" normalizeH="0" baseline="0" smtClean="0">
              <a:ln>
                <a:noFill/>
              </a:ln>
              <a:solidFill>
                <a:schemeClr val="tx1"/>
              </a:solidFill>
              <a:effectLst/>
              <a:latin typeface="Arial" pitchFamily="34" charset="0"/>
              <a:cs typeface="Arial" pitchFamily="34" charset="0"/>
            </a:endParaRPr>
          </a:p>
        </p:txBody>
      </p:sp>
      <p:sp>
        <p:nvSpPr>
          <p:cNvPr id="49180" name="Rectangle 28"/>
          <p:cNvSpPr>
            <a:spLocks noChangeArrowheads="1"/>
          </p:cNvSpPr>
          <p:nvPr/>
        </p:nvSpPr>
        <p:spPr bwMode="auto">
          <a:xfrm>
            <a:off x="0" y="1524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r-Latn-CS" sz="1800" b="0" i="0" u="none" strike="noStrike" cap="none" normalizeH="0" baseline="0" smtClean="0">
              <a:ln>
                <a:noFill/>
              </a:ln>
              <a:solidFill>
                <a:schemeClr val="tx1"/>
              </a:solidFill>
              <a:effectLst/>
              <a:latin typeface="Arial" pitchFamily="34" charset="0"/>
              <a:cs typeface="Arial" pitchFamily="34" charset="0"/>
            </a:endParaRPr>
          </a:p>
        </p:txBody>
      </p:sp>
      <p:pic>
        <p:nvPicPr>
          <p:cNvPr id="49183" name="Picture 3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308304" y="4869160"/>
            <a:ext cx="742950" cy="276225"/>
          </a:xfrm>
          <a:prstGeom prst="rect">
            <a:avLst/>
          </a:prstGeom>
          <a:noFill/>
        </p:spPr>
      </p:pic>
      <p:pic>
        <p:nvPicPr>
          <p:cNvPr id="49182" name="Picture 3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092280" y="5301208"/>
            <a:ext cx="1076325" cy="276225"/>
          </a:xfrm>
          <a:prstGeom prst="rect">
            <a:avLst/>
          </a:prstGeom>
          <a:noFill/>
        </p:spPr>
      </p:pic>
      <p:pic>
        <p:nvPicPr>
          <p:cNvPr id="49181" name="Picture 29"/>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588224" y="5733256"/>
            <a:ext cx="2228850" cy="514350"/>
          </a:xfrm>
          <a:prstGeom prst="rect">
            <a:avLst/>
          </a:prstGeom>
          <a:noFill/>
        </p:spPr>
      </p:pic>
      <p:sp>
        <p:nvSpPr>
          <p:cNvPr id="49184" name="Rectangle 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r-HR"/>
          </a:p>
        </p:txBody>
      </p:sp>
      <p:sp>
        <p:nvSpPr>
          <p:cNvPr id="49185" name="Rectangle 33"/>
          <p:cNvSpPr>
            <a:spLocks noChangeArrowheads="1"/>
          </p:cNvSpPr>
          <p:nvPr/>
        </p:nvSpPr>
        <p:spPr bwMode="auto">
          <a:xfrm flipH="1">
            <a:off x="-1692696" y="463897"/>
            <a:ext cx="169269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360</a:t>
            </a:r>
            <a:endParaRPr kumimoji="0" lang="hr-H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186" name="Rectangle 34"/>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r-Latn-CS" sz="1800" b="0" i="0" u="none" strike="noStrike" cap="none" normalizeH="0" baseline="0" smtClean="0">
              <a:ln>
                <a:noFill/>
              </a:ln>
              <a:solidFill>
                <a:schemeClr val="tx1"/>
              </a:solidFill>
              <a:effectLst/>
              <a:latin typeface="Arial" pitchFamily="34" charset="0"/>
              <a:cs typeface="Arial" pitchFamily="34" charset="0"/>
            </a:endParaRPr>
          </a:p>
        </p:txBody>
      </p:sp>
      <p:sp>
        <p:nvSpPr>
          <p:cNvPr id="49187" name="Rectangle 35"/>
          <p:cNvSpPr>
            <a:spLocks noChangeArrowheads="1"/>
          </p:cNvSpPr>
          <p:nvPr/>
        </p:nvSpPr>
        <p:spPr bwMode="auto">
          <a:xfrm>
            <a:off x="0" y="1524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r-Latn-CS"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46"/>
          <p:cNvSpPr/>
          <p:nvPr/>
        </p:nvSpPr>
        <p:spPr>
          <a:xfrm>
            <a:off x="6516216" y="5229201"/>
            <a:ext cx="648072" cy="369332"/>
          </a:xfrm>
          <a:prstGeom prst="rect">
            <a:avLst/>
          </a:prstGeom>
        </p:spPr>
        <p:txBody>
          <a:bodyPr wrap="square">
            <a:spAutoFit/>
          </a:bodyPr>
          <a:lstStyle/>
          <a:p>
            <a:r>
              <a:rPr lang="hr-HR" dirty="0" smtClean="0">
                <a:latin typeface="Calibri" pitchFamily="34" charset="0"/>
                <a:ea typeface="Times New Roman" pitchFamily="18" charset="0"/>
                <a:cs typeface="Times New Roman" pitchFamily="18" charset="0"/>
              </a:rPr>
              <a:t>  360</a:t>
            </a:r>
            <a:endParaRPr lang="hr-HR" dirty="0"/>
          </a:p>
        </p:txBody>
      </p:sp>
      <p:pic>
        <p:nvPicPr>
          <p:cNvPr id="4098" name="Picture 2" descr="C:\Users\Kos\Documents\IMG_1817.JPG"/>
          <p:cNvPicPr>
            <a:picLocks noChangeAspect="1" noChangeArrowheads="1"/>
          </p:cNvPicPr>
          <p:nvPr/>
        </p:nvPicPr>
        <p:blipFill>
          <a:blip r:embed="rId11" cstate="print"/>
          <a:srcRect/>
          <a:stretch>
            <a:fillRect/>
          </a:stretch>
        </p:blipFill>
        <p:spPr bwMode="auto">
          <a:xfrm>
            <a:off x="755576" y="1412776"/>
            <a:ext cx="6624736" cy="3240360"/>
          </a:xfrm>
          <a:prstGeom prst="rect">
            <a:avLst/>
          </a:prstGeom>
          <a:noFill/>
        </p:spPr>
      </p:pic>
      <p:pic>
        <p:nvPicPr>
          <p:cNvPr id="34" name="Picture 2" descr="C:\Users\Kos\Documents\IMG_1803.JPG"/>
          <p:cNvPicPr>
            <a:picLocks noChangeAspect="1" noChangeArrowheads="1"/>
          </p:cNvPicPr>
          <p:nvPr/>
        </p:nvPicPr>
        <p:blipFill>
          <a:blip r:embed="rId12" cstate="print"/>
          <a:srcRect/>
          <a:stretch>
            <a:fillRect/>
          </a:stretch>
        </p:blipFill>
        <p:spPr bwMode="auto">
          <a:xfrm>
            <a:off x="4211960" y="4725144"/>
            <a:ext cx="2939384" cy="46388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hr-HR" sz="3600" b="1" dirty="0" smtClean="0"/>
              <a:t>Merkatorova širina za Zemlju kao kuglu</a:t>
            </a:r>
            <a:endParaRPr lang="hr-HR" sz="3600" b="1" dirty="0"/>
          </a:p>
        </p:txBody>
      </p:sp>
      <p:sp>
        <p:nvSpPr>
          <p:cNvPr id="3" name="Content Placeholder 2"/>
          <p:cNvSpPr>
            <a:spLocks noGrp="1"/>
          </p:cNvSpPr>
          <p:nvPr>
            <p:ph idx="1"/>
          </p:nvPr>
        </p:nvSpPr>
        <p:spPr>
          <a:xfrm>
            <a:off x="457200" y="1052736"/>
            <a:ext cx="8229600" cy="5073427"/>
          </a:xfrm>
        </p:spPr>
        <p:txBody>
          <a:bodyPr>
            <a:normAutofit/>
          </a:bodyPr>
          <a:lstStyle/>
          <a:p>
            <a:pPr>
              <a:buNone/>
            </a:pPr>
            <a:r>
              <a:rPr lang="hr-HR" sz="2000" dirty="0" smtClean="0"/>
              <a:t>- </a:t>
            </a:r>
            <a:r>
              <a:rPr lang="hr-HR" sz="2800" dirty="0" smtClean="0"/>
              <a:t>Karta dobivena proračunom razmaka između paralela prema prethodno dobivenom izrazu ne zadovoljava , ako se želi prikazati površina cijele Zemlje jer su predjeli oko Zemaljskih polova jako razvučeni ,a sam pol je u beskonačnosti. Pojam razvučenosti karte vezan je uz pojam parcijalnog(djelomičnog razmjera) koji se razlikuje od glavnog(nominalnog) razmjera) karte na raznim dijelovima karte. Manje razvlačenje se dobije ako cilindar ne tangira Zemlju na ekvatoru nego je siječe po nekoj paraleli. </a:t>
            </a:r>
            <a:endParaRPr lang="hr-HR"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hr-HR" sz="3600" b="1" dirty="0" smtClean="0"/>
              <a:t>Merkatorova širina za Zemlju kao kuglu</a:t>
            </a:r>
            <a:endParaRPr lang="hr-HR" sz="3600" b="1" dirty="0"/>
          </a:p>
        </p:txBody>
      </p:sp>
      <p:sp>
        <p:nvSpPr>
          <p:cNvPr id="3" name="Content Placeholder 2"/>
          <p:cNvSpPr>
            <a:spLocks noGrp="1"/>
          </p:cNvSpPr>
          <p:nvPr>
            <p:ph idx="1"/>
          </p:nvPr>
        </p:nvSpPr>
        <p:spPr>
          <a:xfrm>
            <a:off x="457200" y="1052736"/>
            <a:ext cx="8229600" cy="5073427"/>
          </a:xfrm>
        </p:spPr>
        <p:txBody>
          <a:bodyPr>
            <a:normAutofit/>
          </a:bodyPr>
          <a:lstStyle/>
          <a:p>
            <a:pPr>
              <a:buNone/>
            </a:pPr>
            <a:r>
              <a:rPr lang="hr-HR" sz="2400" dirty="0" smtClean="0"/>
              <a:t>Geografska paralela na kojoj cilindar siječe Zemlju zove se </a:t>
            </a:r>
            <a:r>
              <a:rPr lang="hr-HR" sz="2400" b="1" dirty="0" smtClean="0"/>
              <a:t>KONSTRUKCIJSKA ŠIRINA (</a:t>
            </a:r>
            <a:r>
              <a:rPr lang="el-GR" sz="2400" b="1" dirty="0" smtClean="0"/>
              <a:t>ϕ</a:t>
            </a:r>
            <a:r>
              <a:rPr lang="hr-HR" sz="2400" b="1" dirty="0" smtClean="0"/>
              <a:t>k) ili KONSTRUKCIJSKA PARALELA. </a:t>
            </a:r>
            <a:r>
              <a:rPr lang="hr-HR" sz="2400" dirty="0" smtClean="0"/>
              <a:t>Na </a:t>
            </a:r>
            <a:r>
              <a:rPr lang="el-GR" sz="2400" b="1" dirty="0" smtClean="0"/>
              <a:t>ϕ</a:t>
            </a:r>
            <a:r>
              <a:rPr lang="hr-HR" sz="2400" b="1" dirty="0" smtClean="0"/>
              <a:t>k </a:t>
            </a:r>
            <a:r>
              <a:rPr lang="hr-HR" sz="2400" dirty="0" smtClean="0"/>
              <a:t>nema razvlačenja pa je glavni(nominalni) </a:t>
            </a:r>
            <a:br>
              <a:rPr lang="hr-HR" sz="2400" dirty="0" smtClean="0"/>
            </a:br>
            <a:r>
              <a:rPr lang="hr-HR" sz="2400" dirty="0" smtClean="0"/>
              <a:t>                          razmjer karte jednak djelomičnom razmjeru.</a:t>
            </a:r>
            <a:br>
              <a:rPr lang="hr-HR" sz="2400" dirty="0" smtClean="0"/>
            </a:br>
            <a:r>
              <a:rPr lang="hr-HR" sz="2400" dirty="0" smtClean="0"/>
              <a:t>                          Praktički se sve karte osim karte cijelog svijeta </a:t>
            </a:r>
            <a:br>
              <a:rPr lang="hr-HR" sz="2400" dirty="0" smtClean="0"/>
            </a:br>
            <a:r>
              <a:rPr lang="hr-HR" sz="2400" dirty="0" smtClean="0"/>
              <a:t>                          proračunavaju i crtaju za neko </a:t>
            </a:r>
            <a:r>
              <a:rPr lang="el-GR" sz="2400" b="1" dirty="0" smtClean="0"/>
              <a:t>ϕ</a:t>
            </a:r>
            <a:r>
              <a:rPr lang="hr-HR" sz="2400" b="1" dirty="0" smtClean="0"/>
              <a:t>k</a:t>
            </a:r>
            <a:r>
              <a:rPr lang="hr-HR" sz="2400" dirty="0" smtClean="0"/>
              <a:t> koje prolazi </a:t>
            </a:r>
            <a:br>
              <a:rPr lang="hr-HR" sz="2400" dirty="0" smtClean="0"/>
            </a:br>
            <a:r>
              <a:rPr lang="hr-HR" sz="2400" dirty="0" smtClean="0"/>
              <a:t>                          kroz sredinu karte , ali </a:t>
            </a:r>
            <a:r>
              <a:rPr lang="el-GR" sz="2400" b="1" dirty="0" smtClean="0"/>
              <a:t>ϕ</a:t>
            </a:r>
            <a:r>
              <a:rPr lang="hr-HR" sz="2400" b="1" dirty="0" smtClean="0"/>
              <a:t>k </a:t>
            </a:r>
            <a:r>
              <a:rPr lang="hr-HR" sz="2400" dirty="0" smtClean="0"/>
              <a:t>može biti i neka druga</a:t>
            </a:r>
            <a:br>
              <a:rPr lang="hr-HR" sz="2400" dirty="0" smtClean="0"/>
            </a:br>
            <a:r>
              <a:rPr lang="hr-HR" sz="2400" dirty="0" smtClean="0"/>
              <a:t>                          paralela pa čak i izvan karte.</a:t>
            </a:r>
            <a:br>
              <a:rPr lang="hr-HR" sz="2400" dirty="0" smtClean="0"/>
            </a:br>
            <a:r>
              <a:rPr lang="hr-HR" sz="2400" dirty="0" smtClean="0"/>
              <a:t>                            </a:t>
            </a:r>
          </a:p>
          <a:p>
            <a:pPr>
              <a:buNone/>
            </a:pPr>
            <a:r>
              <a:rPr lang="hr-HR" sz="2400" dirty="0" smtClean="0"/>
              <a:t>Mogu se spajati samo karte iste </a:t>
            </a:r>
            <a:r>
              <a:rPr lang="el-GR" sz="2400" b="1" dirty="0" smtClean="0"/>
              <a:t>ϕ</a:t>
            </a:r>
            <a:r>
              <a:rPr lang="hr-HR" sz="2400" b="1" dirty="0" smtClean="0"/>
              <a:t>k </a:t>
            </a:r>
            <a:r>
              <a:rPr lang="hr-HR" sz="2400" dirty="0" smtClean="0"/>
              <a:t> i istog razmjera (mjerila).</a:t>
            </a:r>
            <a:endParaRPr lang="hr-HR" sz="2400" dirty="0"/>
          </a:p>
        </p:txBody>
      </p:sp>
      <p:pic>
        <p:nvPicPr>
          <p:cNvPr id="5" name="Picture 2" descr="C:\Users\Kos\Documents\IMG_1818.JPG"/>
          <p:cNvPicPr>
            <a:picLocks noChangeAspect="1" noChangeArrowheads="1"/>
          </p:cNvPicPr>
          <p:nvPr/>
        </p:nvPicPr>
        <p:blipFill>
          <a:blip r:embed="rId2" cstate="print"/>
          <a:srcRect/>
          <a:stretch>
            <a:fillRect/>
          </a:stretch>
        </p:blipFill>
        <p:spPr bwMode="auto">
          <a:xfrm>
            <a:off x="683568" y="2204864"/>
            <a:ext cx="1946976" cy="227488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hr-HR" sz="2800" b="1" dirty="0" smtClean="0"/>
              <a:t>KRAJNJA GRANICA TOČNOSTI MJERILA KARTE- RAZLUČIVOST KARTE </a:t>
            </a:r>
            <a:endParaRPr lang="hr-HR" sz="2800" b="1" dirty="0"/>
          </a:p>
        </p:txBody>
      </p:sp>
      <p:sp>
        <p:nvSpPr>
          <p:cNvPr id="3" name="Content Placeholder 2"/>
          <p:cNvSpPr>
            <a:spLocks noGrp="1"/>
          </p:cNvSpPr>
          <p:nvPr>
            <p:ph idx="1"/>
          </p:nvPr>
        </p:nvSpPr>
        <p:spPr>
          <a:xfrm>
            <a:off x="457200" y="1196752"/>
            <a:ext cx="8229600" cy="4929411"/>
          </a:xfrm>
        </p:spPr>
        <p:txBody>
          <a:bodyPr>
            <a:normAutofit/>
          </a:bodyPr>
          <a:lstStyle/>
          <a:p>
            <a:pPr>
              <a:buNone/>
            </a:pPr>
            <a:r>
              <a:rPr lang="hr-HR" sz="2000" dirty="0" smtClean="0"/>
              <a:t>Pretpostavlja se da je svaka točka na papirnatoj karti ucrtana s točnošću +/- 0,5 mm. Ako se izmjeri udaljenost između dvije točke na papirnatoj karti POLOŽAJNA GREŠKA  se množi s         . Ako se dobivena vrijednost pomnoži s dva (2) dobije se VJEROJATNA POGREŠKA. Ova pogreška ne ovisi od izmjerene udaljenosti  , ali se mijenja zbog deformacije papira na različitim dijelovima karte.</a:t>
            </a:r>
          </a:p>
          <a:p>
            <a:pPr>
              <a:buNone/>
            </a:pPr>
            <a:r>
              <a:rPr lang="hr-HR" sz="2000" b="1" dirty="0" smtClean="0"/>
              <a:t>KRAJNJA GRANICA TOČNOSTI MJERILA KARTE (RAZLUČIVOST KARTE) – </a:t>
            </a:r>
            <a:r>
              <a:rPr lang="hr-HR" sz="2000" dirty="0" smtClean="0"/>
              <a:t>zavisi od sposobnosti ljudskog oka koje na udaljenosti od cca 25 -30 cm ne može uočiti razliku udaljenosti između dviju točaka , ako je manja od </a:t>
            </a:r>
            <a:r>
              <a:rPr lang="hr-HR" sz="2000" b="1" dirty="0" smtClean="0"/>
              <a:t>0,07 mm odnosno približno 0,10 mm</a:t>
            </a:r>
            <a:r>
              <a:rPr lang="hr-HR" sz="2000" dirty="0"/>
              <a:t> </a:t>
            </a:r>
            <a:r>
              <a:rPr lang="hr-HR" sz="2000" dirty="0" smtClean="0"/>
              <a:t>( vidi se pod kutom od </a:t>
            </a:r>
            <a:r>
              <a:rPr lang="hr-HR" sz="2000" b="1" dirty="0" smtClean="0"/>
              <a:t>1 ‘</a:t>
            </a:r>
            <a:r>
              <a:rPr lang="hr-HR" sz="2000" dirty="0" smtClean="0"/>
              <a:t>).</a:t>
            </a:r>
          </a:p>
          <a:p>
            <a:pPr>
              <a:buNone/>
            </a:pPr>
            <a:r>
              <a:rPr lang="hr-HR" sz="2000" b="1" dirty="0" smtClean="0"/>
              <a:t>Dužina u prirodi koja odgovara 0,1 mm na karti zove se KRAJNJA GRANICA TOČNOSTI MJERILA KARTE (</a:t>
            </a:r>
            <a:r>
              <a:rPr lang="hr-HR" sz="2000" dirty="0" smtClean="0"/>
              <a:t> Npr. za kartu nominalnog mjerila </a:t>
            </a:r>
            <a:r>
              <a:rPr lang="hr-HR" sz="2000" b="1" dirty="0" smtClean="0"/>
              <a:t>1 : 100 000  ona iznosi 10 m).</a:t>
            </a:r>
          </a:p>
        </p:txBody>
      </p:sp>
      <p:pic>
        <p:nvPicPr>
          <p:cNvPr id="5" name="Picture 2" descr="C:\Users\Kos\Documents\IMG_1820.JPG"/>
          <p:cNvPicPr>
            <a:picLocks noChangeAspect="1" noChangeArrowheads="1"/>
          </p:cNvPicPr>
          <p:nvPr/>
        </p:nvPicPr>
        <p:blipFill>
          <a:blip r:embed="rId2" cstate="print"/>
          <a:srcRect/>
          <a:stretch>
            <a:fillRect/>
          </a:stretch>
        </p:blipFill>
        <p:spPr bwMode="auto">
          <a:xfrm>
            <a:off x="4211960" y="1844824"/>
            <a:ext cx="433834" cy="32418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600" b="1" dirty="0" smtClean="0"/>
              <a:t>Značajke Merkatorove projekcije</a:t>
            </a:r>
            <a:endParaRPr lang="hr-HR" sz="3600" b="1" dirty="0"/>
          </a:p>
        </p:txBody>
      </p:sp>
      <p:sp>
        <p:nvSpPr>
          <p:cNvPr id="3" name="Rezervirano mjesto sadržaja 2"/>
          <p:cNvSpPr>
            <a:spLocks noGrp="1"/>
          </p:cNvSpPr>
          <p:nvPr>
            <p:ph idx="1"/>
          </p:nvPr>
        </p:nvSpPr>
        <p:spPr>
          <a:xfrm>
            <a:off x="395536" y="1844824"/>
            <a:ext cx="6336704" cy="4709120"/>
          </a:xfrm>
        </p:spPr>
        <p:txBody>
          <a:bodyPr>
            <a:normAutofit fontScale="77500" lnSpcReduction="20000"/>
          </a:bodyPr>
          <a:lstStyle/>
          <a:p>
            <a:r>
              <a:rPr lang="hr-HR" altLang="sr-Latn-RS" sz="2800" dirty="0" smtClean="0">
                <a:solidFill>
                  <a:srgbClr val="FF0000"/>
                </a:solidFill>
              </a:rPr>
              <a:t>ekvator i paralele međusobno su paralelni pravci</a:t>
            </a:r>
          </a:p>
          <a:p>
            <a:r>
              <a:rPr lang="hr-HR" altLang="sr-Latn-RS" sz="2800" dirty="0" smtClean="0">
                <a:solidFill>
                  <a:srgbClr val="FF0000"/>
                </a:solidFill>
              </a:rPr>
              <a:t>paralele su međusobno nejednako razmaknute za isto Δ</a:t>
            </a:r>
            <a:r>
              <a:rPr lang="el-GR" altLang="sr-Latn-RS" sz="2800" dirty="0" smtClean="0">
                <a:solidFill>
                  <a:srgbClr val="FF0000"/>
                </a:solidFill>
                <a:latin typeface="Arial"/>
                <a:cs typeface="Arial"/>
              </a:rPr>
              <a:t>φ</a:t>
            </a:r>
            <a:r>
              <a:rPr lang="hr-HR" altLang="sr-Latn-RS" sz="2800" dirty="0" smtClean="0">
                <a:solidFill>
                  <a:srgbClr val="FF0000"/>
                </a:solidFill>
              </a:rPr>
              <a:t> na sferi</a:t>
            </a:r>
            <a:r>
              <a:rPr lang="hr-HR" altLang="sr-Latn-RS" sz="2800" dirty="0" smtClean="0"/>
              <a:t> (između dvije paralele na karti udaljenost Δ</a:t>
            </a:r>
            <a:r>
              <a:rPr lang="el-GR" altLang="sr-Latn-RS" sz="2800" dirty="0" smtClean="0">
                <a:latin typeface="Arial"/>
                <a:cs typeface="Arial"/>
              </a:rPr>
              <a:t>φ</a:t>
            </a:r>
            <a:r>
              <a:rPr lang="hr-HR" altLang="sr-Latn-RS" sz="2800" dirty="0" smtClean="0"/>
              <a:t>M raste s povećanjem zemljopisne širine za sec</a:t>
            </a:r>
            <a:r>
              <a:rPr lang="el-GR" altLang="sr-Latn-RS" sz="2800" dirty="0" smtClean="0">
                <a:latin typeface="Arial"/>
                <a:cs typeface="Arial"/>
              </a:rPr>
              <a:t>φ</a:t>
            </a:r>
            <a:r>
              <a:rPr lang="hr-HR" altLang="sr-Latn-RS" sz="2800" dirty="0" smtClean="0"/>
              <a:t>) i </a:t>
            </a:r>
            <a:r>
              <a:rPr lang="hr-HR" altLang="sr-Latn-RS" sz="2800" dirty="0" smtClean="0">
                <a:solidFill>
                  <a:srgbClr val="FF0000"/>
                </a:solidFill>
              </a:rPr>
              <a:t>pol se na karti ne može prikazati</a:t>
            </a:r>
          </a:p>
          <a:p>
            <a:r>
              <a:rPr lang="hr-HR" altLang="sr-Latn-RS" sz="2800" dirty="0" smtClean="0">
                <a:solidFill>
                  <a:srgbClr val="FF0000"/>
                </a:solidFill>
              </a:rPr>
              <a:t>meridijani su međusobno paralelni pravci i za istu vrijednost (Δλ) jednako razmaknuti u svim zemljopisnim širinama </a:t>
            </a:r>
            <a:r>
              <a:rPr lang="hr-HR" altLang="sr-Latn-RS" sz="2800" dirty="0" smtClean="0"/>
              <a:t>(dio svake paralele R rastegne se za sec</a:t>
            </a:r>
            <a:r>
              <a:rPr lang="el-GR" altLang="sr-Latn-RS" sz="2800" dirty="0" smtClean="0">
                <a:latin typeface="Arial"/>
                <a:cs typeface="Arial"/>
              </a:rPr>
              <a:t>φ</a:t>
            </a:r>
            <a:r>
              <a:rPr lang="hr-HR" altLang="sr-Latn-RS" sz="2800" dirty="0" smtClean="0"/>
              <a:t>: Δλ=R∙sec</a:t>
            </a:r>
            <a:r>
              <a:rPr lang="el-GR" altLang="sr-Latn-RS" sz="2800" dirty="0" smtClean="0">
                <a:latin typeface="Arial"/>
                <a:cs typeface="Arial"/>
              </a:rPr>
              <a:t>φ</a:t>
            </a:r>
            <a:r>
              <a:rPr lang="hr-HR" altLang="sr-Latn-RS" sz="2800" dirty="0" smtClean="0"/>
              <a:t>)</a:t>
            </a:r>
          </a:p>
          <a:p>
            <a:r>
              <a:rPr lang="hr-HR" altLang="sr-Latn-RS" sz="2800" dirty="0" smtClean="0">
                <a:solidFill>
                  <a:srgbClr val="FF0000"/>
                </a:solidFill>
              </a:rPr>
              <a:t>zemljopisna širina paralele na kojoj cilindar siječe Zemlju naziva se konstrukciona širina (</a:t>
            </a:r>
            <a:r>
              <a:rPr lang="hr-HR" altLang="sr-Latn-RS" sz="2800" dirty="0">
                <a:solidFill>
                  <a:srgbClr val="FF0000"/>
                </a:solidFill>
                <a:latin typeface="Arial"/>
                <a:cs typeface="Arial"/>
              </a:rPr>
              <a:t>φ</a:t>
            </a:r>
            <a:r>
              <a:rPr lang="hr-HR" altLang="sr-Latn-RS" sz="2800" dirty="0" smtClean="0">
                <a:solidFill>
                  <a:srgbClr val="FF0000"/>
                </a:solidFill>
              </a:rPr>
              <a:t>k), odnosno konstrukcijska paralela </a:t>
            </a:r>
            <a:r>
              <a:rPr lang="hr-HR" altLang="sr-Latn-RS" sz="2800" dirty="0" smtClean="0"/>
              <a:t>(na ovoj paraleli nema razvlačenja-glavno mjerilo jednako je djelomičnom)</a:t>
            </a:r>
            <a:endParaRPr lang="hr-HR" sz="2800" dirty="0"/>
          </a:p>
        </p:txBody>
      </p:sp>
      <p:pic>
        <p:nvPicPr>
          <p:cNvPr id="4" name="Rezervirano mjesto sadržaja 3" descr="cilindar 3.PNG"/>
          <p:cNvPicPr>
            <a:picLocks noChangeAspect="1"/>
          </p:cNvPicPr>
          <p:nvPr/>
        </p:nvPicPr>
        <p:blipFill>
          <a:blip r:embed="rId2" cstate="print"/>
          <a:stretch>
            <a:fillRect/>
          </a:stretch>
        </p:blipFill>
        <p:spPr>
          <a:xfrm>
            <a:off x="6516216" y="1340768"/>
            <a:ext cx="2520280" cy="223224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hr-HR" sz="2800" b="1" dirty="0" smtClean="0"/>
              <a:t>OSNOVNI POJMOVI HIDROLOGIJE I HIDROGRAFIJE</a:t>
            </a:r>
            <a:endParaRPr lang="en-US" sz="2800" b="1" dirty="0"/>
          </a:p>
        </p:txBody>
      </p:sp>
      <p:sp>
        <p:nvSpPr>
          <p:cNvPr id="3" name="Content Placeholder 2"/>
          <p:cNvSpPr>
            <a:spLocks noGrp="1"/>
          </p:cNvSpPr>
          <p:nvPr>
            <p:ph idx="1"/>
          </p:nvPr>
        </p:nvSpPr>
        <p:spPr>
          <a:xfrm>
            <a:off x="457200" y="1124744"/>
            <a:ext cx="8229600" cy="5001419"/>
          </a:xfrm>
        </p:spPr>
        <p:txBody>
          <a:bodyPr>
            <a:normAutofit/>
          </a:bodyPr>
          <a:lstStyle/>
          <a:p>
            <a:pPr marL="0" indent="0">
              <a:buNone/>
            </a:pPr>
            <a:r>
              <a:rPr lang="hr-HR" sz="2400" b="1" dirty="0" smtClean="0"/>
              <a:t>HIDROLOGIJA – </a:t>
            </a:r>
            <a:r>
              <a:rPr lang="hr-HR" sz="2400" dirty="0" smtClean="0"/>
              <a:t>znanost koja se bavi proučavanjem voda – vodnog balansa rijeka, jezera, mora i oceana na površini i ispod površine Zemlje.</a:t>
            </a:r>
          </a:p>
          <a:p>
            <a:pPr marL="0" indent="0">
              <a:buNone/>
            </a:pPr>
            <a:r>
              <a:rPr lang="hr-HR" sz="2400" b="1" dirty="0" smtClean="0"/>
              <a:t>HIDROGRAFIJA</a:t>
            </a:r>
            <a:r>
              <a:rPr lang="hr-HR" sz="2400" dirty="0" smtClean="0"/>
              <a:t> – grana primijenjene znanosti koja se bavi mjerenjem i opisivanjem fizičkih karakteristika za navigaciju pogodnih dijelova Zemaljske oceanske površine i pripadajućih obalnih i priobalnih morskih područja.</a:t>
            </a:r>
          </a:p>
          <a:p>
            <a:pPr marL="0" indent="0">
              <a:buNone/>
            </a:pPr>
            <a:r>
              <a:rPr lang="hr-HR" sz="2400" b="1" dirty="0" smtClean="0"/>
              <a:t>IHO – International Hydrographic Organization</a:t>
            </a:r>
            <a:r>
              <a:rPr lang="hr-HR" sz="2400" dirty="0" smtClean="0"/>
              <a:t> – sjedište Monaco/ Monte Carlo- osnovana 1891. god. Osnovni zadaci te organizacije usmjereni su k povećanju sigurnosti pomorske plovidbe, provode se kroz koordinaciju aktivnosti hidrografske službe, standardizaciju pomorskih karata, navigacijskih priručnika, … itd. </a:t>
            </a:r>
            <a:endParaRPr lang="en-US" sz="2400" dirty="0"/>
          </a:p>
        </p:txBody>
      </p:sp>
    </p:spTree>
    <p:extLst>
      <p:ext uri="{BB962C8B-B14F-4D97-AF65-F5344CB8AC3E}">
        <p14:creationId xmlns:p14="http://schemas.microsoft.com/office/powerpoint/2010/main" val="3547835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600" b="1" dirty="0" smtClean="0"/>
              <a:t>Značajke Merkatorove projekcije</a:t>
            </a:r>
            <a:endParaRPr lang="hr-HR" sz="3600" b="1" dirty="0"/>
          </a:p>
        </p:txBody>
      </p:sp>
      <p:sp>
        <p:nvSpPr>
          <p:cNvPr id="3" name="Rezervirano mjesto sadržaja 2"/>
          <p:cNvSpPr>
            <a:spLocks noGrp="1"/>
          </p:cNvSpPr>
          <p:nvPr>
            <p:ph idx="1"/>
          </p:nvPr>
        </p:nvSpPr>
        <p:spPr>
          <a:xfrm>
            <a:off x="457200" y="1772816"/>
            <a:ext cx="6059016" cy="4752528"/>
          </a:xfrm>
        </p:spPr>
        <p:txBody>
          <a:bodyPr>
            <a:normAutofit fontScale="70000" lnSpcReduction="20000"/>
          </a:bodyPr>
          <a:lstStyle/>
          <a:p>
            <a:r>
              <a:rPr lang="hr-HR" altLang="sr-Latn-RS" sz="2800" dirty="0" smtClean="0">
                <a:solidFill>
                  <a:srgbClr val="FF0000"/>
                </a:solidFill>
              </a:rPr>
              <a:t>karta vjerno prikazuje kutove, tj. karta je konformna, što omogućuje izravno mjerenje i ucrtavanje kursova i azimuta</a:t>
            </a:r>
          </a:p>
          <a:p>
            <a:r>
              <a:rPr lang="hr-HR" altLang="sr-Latn-RS" sz="2800" dirty="0" smtClean="0">
                <a:solidFill>
                  <a:srgbClr val="FF0000"/>
                </a:solidFill>
              </a:rPr>
              <a:t>loksodroma je prikazana pravcem, što pojednostavljuje rješavanje navigacijskih zadataka</a:t>
            </a:r>
          </a:p>
          <a:p>
            <a:r>
              <a:rPr lang="hr-HR" altLang="sr-Latn-RS" sz="2800" dirty="0" smtClean="0">
                <a:solidFill>
                  <a:srgbClr val="FF0000"/>
                </a:solidFill>
              </a:rPr>
              <a:t>udaljenosti se mogu dovoljno točno izravno mjeriti s karte, ali ne na jedinstvenom razmjerniku, osim na kartama malih površina (npr. planovi); udaljenosti je potrebno mjeriti na skali širine i u visini pozicije broda</a:t>
            </a:r>
          </a:p>
          <a:p>
            <a:r>
              <a:rPr lang="hr-HR" altLang="sr-Latn-RS" sz="2800" dirty="0" smtClean="0">
                <a:solidFill>
                  <a:srgbClr val="FF0000"/>
                </a:solidFill>
              </a:rPr>
              <a:t>Izmjerena udaljenost je pogrešna za veličinu </a:t>
            </a:r>
            <a:br>
              <a:rPr lang="hr-HR" altLang="sr-Latn-RS" sz="2800" dirty="0" smtClean="0">
                <a:solidFill>
                  <a:srgbClr val="FF0000"/>
                </a:solidFill>
              </a:rPr>
            </a:br>
            <a:r>
              <a:rPr lang="hr-HR" altLang="sr-Latn-RS" sz="2800" dirty="0" smtClean="0">
                <a:solidFill>
                  <a:srgbClr val="FF0000"/>
                </a:solidFill>
              </a:rPr>
              <a:t>(</a:t>
            </a:r>
            <a:r>
              <a:rPr lang="el-GR" altLang="sr-Latn-RS" sz="2800" dirty="0" smtClean="0">
                <a:solidFill>
                  <a:srgbClr val="FF0000"/>
                </a:solidFill>
              </a:rPr>
              <a:t>Δϕ</a:t>
            </a:r>
            <a:r>
              <a:rPr lang="hr-HR" altLang="sr-Latn-RS" sz="2800" dirty="0" smtClean="0">
                <a:solidFill>
                  <a:srgbClr val="FF0000"/>
                </a:solidFill>
              </a:rPr>
              <a:t>M/</a:t>
            </a:r>
            <a:r>
              <a:rPr lang="el-GR" altLang="sr-Latn-RS" sz="2800" dirty="0" smtClean="0">
                <a:solidFill>
                  <a:srgbClr val="FF0000"/>
                </a:solidFill>
              </a:rPr>
              <a:t> Δϕ</a:t>
            </a:r>
            <a:r>
              <a:rPr lang="hr-HR" altLang="sr-Latn-RS" sz="2800" dirty="0" smtClean="0">
                <a:solidFill>
                  <a:srgbClr val="FF0000"/>
                </a:solidFill>
              </a:rPr>
              <a:t>)</a:t>
            </a:r>
          </a:p>
          <a:p>
            <a:r>
              <a:rPr lang="hr-HR" altLang="sr-Latn-RS" sz="2800" dirty="0" smtClean="0">
                <a:solidFill>
                  <a:srgbClr val="FF0000"/>
                </a:solidFill>
              </a:rPr>
              <a:t>površine na karti nisu vjerno prikazane, kako se povećava zemljopisna širina površine su sve veće u usporedbi s površinama u prirodi</a:t>
            </a:r>
          </a:p>
          <a:p>
            <a:r>
              <a:rPr lang="hr-HR" altLang="sr-Latn-RS" sz="2800" dirty="0" smtClean="0">
                <a:solidFill>
                  <a:srgbClr val="FF0000"/>
                </a:solidFill>
              </a:rPr>
              <a:t>pozicija na karti ucrtava se u pravokutnom koordinatnom sustavu (</a:t>
            </a:r>
            <a:r>
              <a:rPr lang="el-GR" altLang="sr-Latn-RS" sz="2800" dirty="0" smtClean="0">
                <a:solidFill>
                  <a:srgbClr val="FF0000"/>
                </a:solidFill>
                <a:latin typeface="Arial"/>
                <a:cs typeface="Arial"/>
              </a:rPr>
              <a:t>φ</a:t>
            </a:r>
            <a:r>
              <a:rPr lang="hr-HR" altLang="sr-Latn-RS" sz="2800" dirty="0" smtClean="0">
                <a:solidFill>
                  <a:srgbClr val="FF0000"/>
                </a:solidFill>
              </a:rPr>
              <a:t> i λ)</a:t>
            </a:r>
            <a:endParaRPr lang="hr-HR" sz="2800" dirty="0"/>
          </a:p>
        </p:txBody>
      </p:sp>
      <p:pic>
        <p:nvPicPr>
          <p:cNvPr id="4" name="Picture 3" descr="C:\Users\Dave\Downloads\IMG_7562.JPG"/>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l="6290" t="9757" r="5895"/>
          <a:stretch/>
        </p:blipFill>
        <p:spPr bwMode="auto">
          <a:xfrm>
            <a:off x="6300192" y="3501008"/>
            <a:ext cx="2626144" cy="1725088"/>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b="1" dirty="0" smtClean="0"/>
              <a:t>Konstrukcija Merkatorove projekcije</a:t>
            </a:r>
            <a:endParaRPr lang="hr-HR" b="1" dirty="0"/>
          </a:p>
        </p:txBody>
      </p:sp>
      <p:sp>
        <p:nvSpPr>
          <p:cNvPr id="3" name="Rezervirano mjesto sadržaja 2"/>
          <p:cNvSpPr>
            <a:spLocks noGrp="1"/>
          </p:cNvSpPr>
          <p:nvPr>
            <p:ph idx="1"/>
          </p:nvPr>
        </p:nvSpPr>
        <p:spPr/>
        <p:txBody>
          <a:bodyPr/>
          <a:lstStyle/>
          <a:p>
            <a:r>
              <a:rPr lang="hr-HR" sz="2800" dirty="0" smtClean="0"/>
              <a:t>Računski</a:t>
            </a:r>
          </a:p>
          <a:p>
            <a:pPr lvl="1"/>
            <a:r>
              <a:rPr lang="hr-HR" sz="2400" dirty="0"/>
              <a:t>z</a:t>
            </a:r>
            <a:r>
              <a:rPr lang="hr-HR" sz="2400" dirty="0" smtClean="0"/>
              <a:t>a Zemlju kao kuglu</a:t>
            </a:r>
          </a:p>
          <a:p>
            <a:pPr lvl="1"/>
            <a:r>
              <a:rPr lang="hr-HR" sz="2400" dirty="0"/>
              <a:t>z</a:t>
            </a:r>
            <a:r>
              <a:rPr lang="hr-HR" sz="2400" dirty="0" smtClean="0"/>
              <a:t>a Zemlju kao elipsoid</a:t>
            </a:r>
          </a:p>
          <a:p>
            <a:r>
              <a:rPr lang="hr-HR" sz="2800" dirty="0" smtClean="0"/>
              <a:t>Grafički</a:t>
            </a:r>
            <a:endParaRPr lang="hr-HR"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Računski (Zemlja kao kugla)</a:t>
            </a:r>
            <a:endParaRPr lang="hr-HR" b="1" dirty="0"/>
          </a:p>
        </p:txBody>
      </p:sp>
      <p:sp>
        <p:nvSpPr>
          <p:cNvPr id="3" name="Rezervirano mjesto sadržaja 2"/>
          <p:cNvSpPr>
            <a:spLocks noGrp="1"/>
          </p:cNvSpPr>
          <p:nvPr>
            <p:ph idx="1"/>
          </p:nvPr>
        </p:nvSpPr>
        <p:spPr>
          <a:xfrm>
            <a:off x="251520" y="1340768"/>
            <a:ext cx="8640960" cy="5328592"/>
          </a:xfrm>
        </p:spPr>
        <p:txBody>
          <a:bodyPr>
            <a:normAutofit/>
          </a:bodyPr>
          <a:lstStyle/>
          <a:p>
            <a:r>
              <a:rPr lang="hr-HR" altLang="sr-Latn-RS" sz="2800" dirty="0" smtClean="0">
                <a:cs typeface="Times New Roman" pitchFamily="18" charset="0"/>
              </a:rPr>
              <a:t>odabere se glavno mjerilo (M) i konstrukciona širina (</a:t>
            </a:r>
            <a:r>
              <a:rPr lang="hr-HR" altLang="sr-Latn-RS" sz="2800" dirty="0" smtClean="0">
                <a:latin typeface="Arial"/>
                <a:cs typeface="Times New Roman" pitchFamily="18" charset="0"/>
              </a:rPr>
              <a:t>φ</a:t>
            </a:r>
            <a:r>
              <a:rPr lang="hr-HR" altLang="sr-Latn-RS" sz="2800" dirty="0" smtClean="0">
                <a:cs typeface="Times New Roman" pitchFamily="18" charset="0"/>
              </a:rPr>
              <a:t>k)</a:t>
            </a:r>
          </a:p>
          <a:p>
            <a:r>
              <a:rPr lang="hr-HR" altLang="sr-Latn-RS" sz="2800" dirty="0" smtClean="0">
                <a:cs typeface="Times New Roman" pitchFamily="18" charset="0"/>
              </a:rPr>
              <a:t>širina karte (razmak između meridijana) u milimetrima iznosi:</a:t>
            </a:r>
            <a:endParaRPr lang="hr-HR" sz="2800" dirty="0" smtClean="0">
              <a:cs typeface="Times New Roman" pitchFamily="18" charset="0"/>
            </a:endParaRPr>
          </a:p>
          <a:p>
            <a:endParaRPr lang="hr-HR" altLang="sr-Latn-RS" sz="2800" dirty="0" smtClean="0">
              <a:cs typeface="Times New Roman" pitchFamily="18" charset="0"/>
            </a:endParaRPr>
          </a:p>
          <a:p>
            <a:r>
              <a:rPr lang="hr-HR" altLang="sr-Latn-RS" sz="2800" dirty="0" smtClean="0">
                <a:cs typeface="Times New Roman" pitchFamily="18" charset="0"/>
              </a:rPr>
              <a:t>visina karte (razmak između paralela u milimetrima) iznosi:</a:t>
            </a:r>
          </a:p>
          <a:p>
            <a:pPr marL="2689225" indent="0">
              <a:buNone/>
            </a:pPr>
            <a:endParaRPr lang="hr-HR" sz="2800" dirty="0">
              <a:cs typeface="Times New Roman" pitchFamily="18" charset="0"/>
            </a:endParaRPr>
          </a:p>
          <a:p>
            <a:pPr marL="2689225" indent="0">
              <a:buNone/>
            </a:pPr>
            <a:r>
              <a:rPr lang="hr-HR" sz="2400" dirty="0" smtClean="0">
                <a:cs typeface="Times New Roman" pitchFamily="18" charset="0"/>
              </a:rPr>
              <a:t>Izraz</a:t>
            </a:r>
            <a:r>
              <a:rPr lang="hr-HR" sz="2400" dirty="0" smtClean="0"/>
              <a:t> </a:t>
            </a:r>
            <a:r>
              <a:rPr lang="hr-HR" sz="2400" dirty="0" smtClean="0">
                <a:cs typeface="Times New Roman" pitchFamily="18" charset="0"/>
              </a:rPr>
              <a:t>predstavlja jednu minutu zemljopisne          dužine na konstrukcionoj širini, izražena u milimetrima (1'Δλ</a:t>
            </a:r>
            <a:r>
              <a:rPr lang="el-GR" sz="2400" dirty="0" smtClean="0">
                <a:latin typeface="Arial"/>
                <a:cs typeface="Arial"/>
              </a:rPr>
              <a:t>φ</a:t>
            </a:r>
            <a:r>
              <a:rPr lang="hr-HR" sz="2400" baseline="-30000" dirty="0" err="1" smtClean="0">
                <a:cs typeface="Times New Roman" pitchFamily="18" charset="0"/>
              </a:rPr>
              <a:t>kon</a:t>
            </a:r>
            <a:r>
              <a:rPr lang="hr-HR" sz="2400" dirty="0" smtClean="0">
                <a:cs typeface="Times New Roman" pitchFamily="18" charset="0"/>
              </a:rPr>
              <a:t>)</a:t>
            </a:r>
            <a:r>
              <a:rPr lang="hr-HR" sz="2400" dirty="0" smtClean="0"/>
              <a:t> </a:t>
            </a:r>
            <a:endParaRPr lang="en-GB" sz="2400" dirty="0" smtClean="0"/>
          </a:p>
          <a:p>
            <a:pPr>
              <a:buNone/>
            </a:pPr>
            <a:endParaRPr lang="hr-HR" sz="2800" dirty="0"/>
          </a:p>
        </p:txBody>
      </p:sp>
      <p:pic>
        <p:nvPicPr>
          <p:cNvPr id="4" name="Slika 3" descr="žđ.PNG"/>
          <p:cNvPicPr>
            <a:picLocks noChangeAspect="1"/>
          </p:cNvPicPr>
          <p:nvPr/>
        </p:nvPicPr>
        <p:blipFill>
          <a:blip r:embed="rId2" cstate="print"/>
          <a:stretch>
            <a:fillRect/>
          </a:stretch>
        </p:blipFill>
        <p:spPr>
          <a:xfrm>
            <a:off x="2051720" y="2852936"/>
            <a:ext cx="4010711" cy="648073"/>
          </a:xfrm>
          <a:prstGeom prst="rect">
            <a:avLst/>
          </a:prstGeom>
          <a:ln>
            <a:noFill/>
          </a:ln>
          <a:effectLst>
            <a:outerShdw blurRad="292100" dist="139700" dir="2700000" algn="tl" rotWithShape="0">
              <a:srgbClr val="333333">
                <a:alpha val="65000"/>
              </a:srgbClr>
            </a:outerShdw>
          </a:effectLst>
        </p:spPr>
      </p:pic>
      <p:pic>
        <p:nvPicPr>
          <p:cNvPr id="5" name="Slika 4" descr="žđ2.PNG"/>
          <p:cNvPicPr>
            <a:picLocks noChangeAspect="1"/>
          </p:cNvPicPr>
          <p:nvPr/>
        </p:nvPicPr>
        <p:blipFill>
          <a:blip r:embed="rId3" cstate="print"/>
          <a:stretch>
            <a:fillRect/>
          </a:stretch>
        </p:blipFill>
        <p:spPr>
          <a:xfrm>
            <a:off x="2411760" y="4437112"/>
            <a:ext cx="4104456" cy="608510"/>
          </a:xfrm>
          <a:prstGeom prst="rect">
            <a:avLst/>
          </a:prstGeom>
          <a:ln>
            <a:noFill/>
          </a:ln>
          <a:effectLst>
            <a:outerShdw blurRad="292100" dist="139700" dir="2700000" algn="tl" rotWithShape="0">
              <a:srgbClr val="333333">
                <a:alpha val="65000"/>
              </a:srgbClr>
            </a:outerShdw>
          </a:effectLst>
        </p:spPr>
      </p:pic>
      <p:pic>
        <p:nvPicPr>
          <p:cNvPr id="6" name="Slika 5" descr="žđ3.PNG"/>
          <p:cNvPicPr>
            <a:picLocks noChangeAspect="1"/>
          </p:cNvPicPr>
          <p:nvPr/>
        </p:nvPicPr>
        <p:blipFill>
          <a:blip r:embed="rId4" cstate="print"/>
          <a:stretch>
            <a:fillRect/>
          </a:stretch>
        </p:blipFill>
        <p:spPr>
          <a:xfrm>
            <a:off x="611560" y="5229200"/>
            <a:ext cx="2232248" cy="757611"/>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Računski (Zemlja kao kugla)</a:t>
            </a:r>
            <a:endParaRPr lang="hr-HR" b="1" dirty="0"/>
          </a:p>
        </p:txBody>
      </p:sp>
      <p:pic>
        <p:nvPicPr>
          <p:cNvPr id="4" name="Rezervirano mjesto sadržaja 3" descr="primjer.PNG"/>
          <p:cNvPicPr>
            <a:picLocks noGrp="1" noChangeAspect="1"/>
          </p:cNvPicPr>
          <p:nvPr>
            <p:ph idx="1"/>
          </p:nvPr>
        </p:nvPicPr>
        <p:blipFill>
          <a:blip r:embed="rId2" cstate="print"/>
          <a:stretch>
            <a:fillRect/>
          </a:stretch>
        </p:blipFill>
        <p:spPr>
          <a:xfrm>
            <a:off x="611560" y="1340768"/>
            <a:ext cx="7848872" cy="5274442"/>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b="1" dirty="0" smtClean="0"/>
              <a:t>Grafička konstrukcija Merkatorove projekcije</a:t>
            </a:r>
            <a:endParaRPr lang="hr-HR" b="1" dirty="0"/>
          </a:p>
        </p:txBody>
      </p:sp>
      <p:pic>
        <p:nvPicPr>
          <p:cNvPr id="4" name="Rezervirano mjesto sadržaja 3" descr="merkator grafički.PNG"/>
          <p:cNvPicPr>
            <a:picLocks noGrp="1" noChangeAspect="1"/>
          </p:cNvPicPr>
          <p:nvPr>
            <p:ph idx="1"/>
          </p:nvPr>
        </p:nvPicPr>
        <p:blipFill>
          <a:blip r:embed="rId2" cstate="print"/>
          <a:stretch>
            <a:fillRect/>
          </a:stretch>
        </p:blipFill>
        <p:spPr>
          <a:xfrm>
            <a:off x="1835696" y="1484784"/>
            <a:ext cx="5279555" cy="5164504"/>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922114"/>
          </a:xfrm>
        </p:spPr>
        <p:txBody>
          <a:bodyPr>
            <a:normAutofit/>
          </a:bodyPr>
          <a:lstStyle/>
          <a:p>
            <a:r>
              <a:rPr lang="hr-HR" sz="3200" b="1" dirty="0" smtClean="0"/>
              <a:t>Grafička konstrukcija Merkatorove projekcije</a:t>
            </a:r>
            <a:endParaRPr lang="hr-HR" sz="3200" b="1" dirty="0"/>
          </a:p>
        </p:txBody>
      </p:sp>
      <p:sp>
        <p:nvSpPr>
          <p:cNvPr id="3" name="Rezervirano mjesto sadržaja 2"/>
          <p:cNvSpPr>
            <a:spLocks noGrp="1"/>
          </p:cNvSpPr>
          <p:nvPr>
            <p:ph idx="1"/>
          </p:nvPr>
        </p:nvSpPr>
        <p:spPr>
          <a:xfrm>
            <a:off x="457200" y="1196752"/>
            <a:ext cx="8229600" cy="4929411"/>
          </a:xfrm>
        </p:spPr>
        <p:txBody>
          <a:bodyPr>
            <a:normAutofit/>
          </a:bodyPr>
          <a:lstStyle/>
          <a:p>
            <a:pPr>
              <a:buNone/>
            </a:pPr>
            <a:r>
              <a:rPr lang="hr-HR" sz="2000" dirty="0" smtClean="0"/>
              <a:t>Bijela karta se može konstruirati i bez zadavanja glavnog mjerila, tako da se proizvoljno odredi razmak između meridijana (obično </a:t>
            </a:r>
            <a:r>
              <a:rPr lang="el-GR" sz="2000" dirty="0" smtClean="0"/>
              <a:t>Δλ</a:t>
            </a:r>
            <a:r>
              <a:rPr lang="hr-HR" sz="2000" dirty="0" smtClean="0"/>
              <a:t>1°= 100 mm). </a:t>
            </a:r>
            <a:r>
              <a:rPr lang="el-GR" sz="2000" dirty="0" smtClean="0"/>
              <a:t>Δϕ</a:t>
            </a:r>
            <a:r>
              <a:rPr lang="hr-HR" sz="2000" dirty="0" smtClean="0"/>
              <a:t>M se može izračunati pomoću jednadžbe ili približno pomoću izraza</a:t>
            </a:r>
            <a:r>
              <a:rPr lang="el-GR" sz="2000" dirty="0" smtClean="0"/>
              <a:t> Δϕ</a:t>
            </a:r>
            <a:r>
              <a:rPr lang="hr-HR" sz="2000" dirty="0" smtClean="0"/>
              <a:t>M= 100 sec</a:t>
            </a:r>
            <a:r>
              <a:rPr lang="el-GR" sz="2000" dirty="0" smtClean="0"/>
              <a:t>ϕ</a:t>
            </a:r>
            <a:r>
              <a:rPr lang="hr-HR" sz="2000" dirty="0" smtClean="0"/>
              <a:t>s , odnosno </a:t>
            </a:r>
            <a:r>
              <a:rPr lang="el-GR" sz="2000" dirty="0" smtClean="0"/>
              <a:t>Δϕ</a:t>
            </a:r>
            <a:r>
              <a:rPr lang="hr-HR" sz="2000" dirty="0" smtClean="0"/>
              <a:t>M= 100/</a:t>
            </a:r>
            <a:r>
              <a:rPr lang="hr-HR" sz="2000" dirty="0" err="1" smtClean="0"/>
              <a:t>cos</a:t>
            </a:r>
            <a:r>
              <a:rPr lang="el-GR" sz="2000" dirty="0" smtClean="0"/>
              <a:t>ϕ</a:t>
            </a:r>
            <a:r>
              <a:rPr lang="hr-HR" sz="2000" dirty="0" smtClean="0"/>
              <a:t>s. Karta se može koristiti i ako joj se ne poznaje glavno mjerilo . Ako je potrebno glavno mjerilo (Mgl) se može izračunati iz poznate </a:t>
            </a:r>
            <a:r>
              <a:rPr lang="el-GR" sz="2000" dirty="0" smtClean="0"/>
              <a:t>Δλ</a:t>
            </a:r>
            <a:r>
              <a:rPr lang="hr-HR" sz="2000" dirty="0" smtClean="0"/>
              <a:t> pomoću izraza :  </a:t>
            </a:r>
            <a:endParaRPr lang="hr-HR" sz="2000" dirty="0"/>
          </a:p>
        </p:txBody>
      </p:sp>
      <p:pic>
        <p:nvPicPr>
          <p:cNvPr id="6" name="Picture 2" descr="C:\Users\Kos\Documents\IMG_1822.JPG"/>
          <p:cNvPicPr>
            <a:picLocks noChangeAspect="1" noChangeArrowheads="1"/>
          </p:cNvPicPr>
          <p:nvPr/>
        </p:nvPicPr>
        <p:blipFill>
          <a:blip r:embed="rId2" cstate="print"/>
          <a:srcRect/>
          <a:stretch>
            <a:fillRect/>
          </a:stretch>
        </p:blipFill>
        <p:spPr bwMode="auto">
          <a:xfrm>
            <a:off x="1547664" y="3140967"/>
            <a:ext cx="6192688" cy="303900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hr-HR" sz="3200" b="1" dirty="0" smtClean="0"/>
              <a:t>Grafička konstrukcija Merkatorove projekcije</a:t>
            </a:r>
            <a:endParaRPr lang="hr-HR" sz="3200" dirty="0"/>
          </a:p>
        </p:txBody>
      </p:sp>
      <p:sp>
        <p:nvSpPr>
          <p:cNvPr id="3" name="Content Placeholder 2"/>
          <p:cNvSpPr>
            <a:spLocks noGrp="1"/>
          </p:cNvSpPr>
          <p:nvPr>
            <p:ph idx="1"/>
          </p:nvPr>
        </p:nvSpPr>
        <p:spPr>
          <a:xfrm>
            <a:off x="457200" y="1052736"/>
            <a:ext cx="8229600" cy="5073427"/>
          </a:xfrm>
        </p:spPr>
        <p:txBody>
          <a:bodyPr>
            <a:normAutofit/>
          </a:bodyPr>
          <a:lstStyle/>
          <a:p>
            <a:pPr>
              <a:buNone/>
            </a:pPr>
            <a:r>
              <a:rPr lang="hr-HR" sz="2000" dirty="0" smtClean="0"/>
              <a:t>Kako se </a:t>
            </a:r>
            <a:r>
              <a:rPr lang="el-GR" sz="2000" dirty="0" smtClean="0"/>
              <a:t>Δλ</a:t>
            </a:r>
            <a:r>
              <a:rPr lang="hr-HR" sz="2000" dirty="0" smtClean="0"/>
              <a:t>1’ dobije tako da se razmak između dva susjedna meridijana u minutama podijeli s istim razmakom u milimetrima , odnosno :</a:t>
            </a:r>
            <a:endParaRPr lang="hr-HR" sz="2000" dirty="0"/>
          </a:p>
        </p:txBody>
      </p:sp>
      <p:pic>
        <p:nvPicPr>
          <p:cNvPr id="5" name="Picture 2" descr="C:\Users\Kos\Documents\IMG_1824.JPG"/>
          <p:cNvPicPr>
            <a:picLocks noChangeAspect="1" noChangeArrowheads="1"/>
          </p:cNvPicPr>
          <p:nvPr/>
        </p:nvPicPr>
        <p:blipFill>
          <a:blip r:embed="rId2" cstate="print"/>
          <a:srcRect/>
          <a:stretch>
            <a:fillRect/>
          </a:stretch>
        </p:blipFill>
        <p:spPr bwMode="auto">
          <a:xfrm>
            <a:off x="1007314" y="1693763"/>
            <a:ext cx="6805046" cy="504512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hr-HR" sz="3200" b="1" dirty="0" smtClean="0"/>
              <a:t>Loksodroma na  Merkatorovoj projekciji</a:t>
            </a:r>
            <a:endParaRPr lang="hr-HR" sz="3200" dirty="0"/>
          </a:p>
        </p:txBody>
      </p:sp>
      <p:sp>
        <p:nvSpPr>
          <p:cNvPr id="3" name="Content Placeholder 2"/>
          <p:cNvSpPr>
            <a:spLocks noGrp="1"/>
          </p:cNvSpPr>
          <p:nvPr>
            <p:ph idx="1"/>
          </p:nvPr>
        </p:nvSpPr>
        <p:spPr>
          <a:xfrm>
            <a:off x="457200" y="980728"/>
            <a:ext cx="8229600" cy="5145435"/>
          </a:xfrm>
        </p:spPr>
        <p:txBody>
          <a:bodyPr>
            <a:normAutofit/>
          </a:bodyPr>
          <a:lstStyle/>
          <a:p>
            <a:pPr>
              <a:buNone/>
            </a:pPr>
            <a:r>
              <a:rPr lang="hr-HR" sz="2000" dirty="0" smtClean="0"/>
              <a:t>Najvažnije svojstvo Mercatorove projekcije je da mogućnost da se LOKSODROMA koja je na Zemlji krivulja može nacrtati kao PRAVAC.Dokaz : </a:t>
            </a:r>
            <a:endParaRPr lang="hr-HR" sz="2000" dirty="0"/>
          </a:p>
        </p:txBody>
      </p:sp>
      <p:pic>
        <p:nvPicPr>
          <p:cNvPr id="6" name="Picture 2" descr="C:\Users\Kos\Documents\IMG_1825.JPG"/>
          <p:cNvPicPr>
            <a:picLocks noChangeAspect="1" noChangeArrowheads="1"/>
          </p:cNvPicPr>
          <p:nvPr/>
        </p:nvPicPr>
        <p:blipFill>
          <a:blip r:embed="rId2" cstate="print"/>
          <a:srcRect/>
          <a:stretch>
            <a:fillRect/>
          </a:stretch>
        </p:blipFill>
        <p:spPr bwMode="auto">
          <a:xfrm>
            <a:off x="971600" y="1700808"/>
            <a:ext cx="6912768" cy="1352241"/>
          </a:xfrm>
          <a:prstGeom prst="rect">
            <a:avLst/>
          </a:prstGeom>
          <a:noFill/>
        </p:spPr>
      </p:pic>
      <p:pic>
        <p:nvPicPr>
          <p:cNvPr id="8" name="Picture 3" descr="C:\Users\Kos\Documents\IMG_1826.JPG"/>
          <p:cNvPicPr>
            <a:picLocks noChangeAspect="1" noChangeArrowheads="1"/>
          </p:cNvPicPr>
          <p:nvPr/>
        </p:nvPicPr>
        <p:blipFill>
          <a:blip r:embed="rId3" cstate="print"/>
          <a:srcRect/>
          <a:stretch>
            <a:fillRect/>
          </a:stretch>
        </p:blipFill>
        <p:spPr bwMode="auto">
          <a:xfrm>
            <a:off x="971600" y="3068960"/>
            <a:ext cx="6912768" cy="345638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hr-HR" sz="3200" b="1" dirty="0" smtClean="0"/>
              <a:t>Dokaz konformnosti Merkatorove projekcije</a:t>
            </a:r>
            <a:endParaRPr lang="hr-HR" sz="3200" dirty="0"/>
          </a:p>
        </p:txBody>
      </p:sp>
      <p:sp>
        <p:nvSpPr>
          <p:cNvPr id="3" name="Content Placeholder 2"/>
          <p:cNvSpPr>
            <a:spLocks noGrp="1"/>
          </p:cNvSpPr>
          <p:nvPr>
            <p:ph idx="1"/>
          </p:nvPr>
        </p:nvSpPr>
        <p:spPr>
          <a:xfrm>
            <a:off x="457200" y="908720"/>
            <a:ext cx="8229600" cy="5217443"/>
          </a:xfrm>
        </p:spPr>
        <p:txBody>
          <a:bodyPr>
            <a:normAutofit/>
          </a:bodyPr>
          <a:lstStyle/>
          <a:p>
            <a:pPr>
              <a:buNone/>
            </a:pPr>
            <a:r>
              <a:rPr lang="hr-HR" sz="2000" dirty="0" smtClean="0"/>
              <a:t>Mercatorova projekcija je KONFORMNA – kutovjerna . Dokaz :</a:t>
            </a:r>
            <a:endParaRPr lang="hr-HR" sz="2000" dirty="0"/>
          </a:p>
        </p:txBody>
      </p:sp>
      <p:pic>
        <p:nvPicPr>
          <p:cNvPr id="10242" name="Picture 2" descr="C:\Users\Kos\Documents\IMG_1827.JPG"/>
          <p:cNvPicPr>
            <a:picLocks noChangeAspect="1" noChangeArrowheads="1"/>
          </p:cNvPicPr>
          <p:nvPr/>
        </p:nvPicPr>
        <p:blipFill>
          <a:blip r:embed="rId2" cstate="print"/>
          <a:srcRect/>
          <a:stretch>
            <a:fillRect/>
          </a:stretch>
        </p:blipFill>
        <p:spPr bwMode="auto">
          <a:xfrm>
            <a:off x="540837" y="1340768"/>
            <a:ext cx="7663707" cy="2952328"/>
          </a:xfrm>
          <a:prstGeom prst="rect">
            <a:avLst/>
          </a:prstGeom>
          <a:noFill/>
        </p:spPr>
      </p:pic>
      <p:pic>
        <p:nvPicPr>
          <p:cNvPr id="10243" name="Picture 3" descr="C:\Users\Kos\Documents\IMG_1828.JPG"/>
          <p:cNvPicPr>
            <a:picLocks noChangeAspect="1" noChangeArrowheads="1"/>
          </p:cNvPicPr>
          <p:nvPr/>
        </p:nvPicPr>
        <p:blipFill>
          <a:blip r:embed="rId3" cstate="print"/>
          <a:srcRect/>
          <a:stretch>
            <a:fillRect/>
          </a:stretch>
        </p:blipFill>
        <p:spPr bwMode="auto">
          <a:xfrm>
            <a:off x="1835696" y="4365104"/>
            <a:ext cx="2589984" cy="2304256"/>
          </a:xfrm>
          <a:prstGeom prst="rect">
            <a:avLst/>
          </a:prstGeom>
          <a:noFill/>
        </p:spPr>
      </p:pic>
      <p:pic>
        <p:nvPicPr>
          <p:cNvPr id="10244" name="Picture 4" descr="C:\Users\Kos\Documents\IMG_1829.JPG"/>
          <p:cNvPicPr>
            <a:picLocks noChangeAspect="1" noChangeArrowheads="1"/>
          </p:cNvPicPr>
          <p:nvPr/>
        </p:nvPicPr>
        <p:blipFill>
          <a:blip r:embed="rId4" cstate="print"/>
          <a:srcRect/>
          <a:stretch>
            <a:fillRect/>
          </a:stretch>
        </p:blipFill>
        <p:spPr bwMode="auto">
          <a:xfrm>
            <a:off x="4716016" y="4437112"/>
            <a:ext cx="3126764" cy="208823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Merkatorova projekcija</a:t>
            </a:r>
            <a:endParaRPr lang="hr-HR" b="1" dirty="0"/>
          </a:p>
        </p:txBody>
      </p:sp>
      <p:pic>
        <p:nvPicPr>
          <p:cNvPr id="4" name="Rezervirano mjesto sadržaja 3" descr="merkatorova karta.PNG"/>
          <p:cNvPicPr>
            <a:picLocks noGrp="1" noChangeAspect="1"/>
          </p:cNvPicPr>
          <p:nvPr>
            <p:ph idx="1"/>
          </p:nvPr>
        </p:nvPicPr>
        <p:blipFill>
          <a:blip r:embed="rId2" cstate="print"/>
          <a:stretch>
            <a:fillRect/>
          </a:stretch>
        </p:blipFill>
        <p:spPr>
          <a:xfrm>
            <a:off x="1331640" y="1412776"/>
            <a:ext cx="6408712" cy="5186946"/>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hr-HR" sz="2400" b="1" dirty="0" smtClean="0"/>
              <a:t>OSNOVNO O KARTOGRAFIJI</a:t>
            </a:r>
            <a:endParaRPr lang="en-US" sz="2400" b="1" dirty="0"/>
          </a:p>
        </p:txBody>
      </p:sp>
      <p:sp>
        <p:nvSpPr>
          <p:cNvPr id="3" name="Content Placeholder 2"/>
          <p:cNvSpPr>
            <a:spLocks noGrp="1"/>
          </p:cNvSpPr>
          <p:nvPr>
            <p:ph idx="1"/>
          </p:nvPr>
        </p:nvSpPr>
        <p:spPr>
          <a:xfrm>
            <a:off x="457200" y="908720"/>
            <a:ext cx="8229600" cy="5217443"/>
          </a:xfrm>
        </p:spPr>
        <p:txBody>
          <a:bodyPr>
            <a:normAutofit/>
          </a:bodyPr>
          <a:lstStyle/>
          <a:p>
            <a:pPr marL="0" indent="0">
              <a:buNone/>
            </a:pPr>
            <a:r>
              <a:rPr lang="hr-HR" sz="2800" b="1" dirty="0" smtClean="0"/>
              <a:t>KARTOGRAFIJA - znanost o kartama. </a:t>
            </a:r>
            <a:r>
              <a:rPr lang="hr-HR" sz="2800" dirty="0" smtClean="0"/>
              <a:t>U širem smislu obuhvaća : geodeziju, topografiju, hidrografiju , izradu i reprodukciju karata- sve discipline koje se koriste kod izrade karata od premjera na terenu do tiskanja karata.</a:t>
            </a:r>
          </a:p>
          <a:p>
            <a:pPr marL="0" indent="0">
              <a:buNone/>
            </a:pPr>
            <a:r>
              <a:rPr lang="hr-HR" sz="2800" b="1" dirty="0" smtClean="0"/>
              <a:t>Podjela kartografije : -  teorijska , praktična.</a:t>
            </a:r>
          </a:p>
          <a:p>
            <a:pPr marL="0" indent="0">
              <a:buNone/>
            </a:pPr>
            <a:r>
              <a:rPr lang="hr-HR" sz="2800" b="1" dirty="0" smtClean="0"/>
              <a:t>Teorijska kartografija- </a:t>
            </a:r>
            <a:r>
              <a:rPr lang="hr-HR" sz="2800" dirty="0" smtClean="0"/>
              <a:t>obuhvaća </a:t>
            </a:r>
            <a:r>
              <a:rPr lang="hr-HR" sz="2800" b="1" dirty="0" smtClean="0"/>
              <a:t>matematičku kartografiju ( teorija kartografskih projekcija) i geodetsku kartografiju (</a:t>
            </a:r>
            <a:r>
              <a:rPr lang="hr-HR" sz="2800" dirty="0" smtClean="0"/>
              <a:t>koordinate, </a:t>
            </a:r>
            <a:r>
              <a:rPr lang="hr-HR" sz="2800" dirty="0" err="1" smtClean="0"/>
              <a:t>kutevi</a:t>
            </a:r>
            <a:r>
              <a:rPr lang="hr-HR" sz="2800" dirty="0" smtClean="0"/>
              <a:t>, dužine,…).</a:t>
            </a:r>
          </a:p>
          <a:p>
            <a:pPr marL="0" indent="0">
              <a:buNone/>
            </a:pPr>
            <a:r>
              <a:rPr lang="hr-HR" sz="2800" b="1" dirty="0" smtClean="0"/>
              <a:t>Praktična kartografija – </a:t>
            </a:r>
            <a:r>
              <a:rPr lang="hr-HR" sz="2800" dirty="0" smtClean="0"/>
              <a:t>bavi se sastavljanjem , izradom i umnožavanjem karata za različite svrhe. </a:t>
            </a:r>
            <a:endParaRPr lang="en-US" sz="2800" b="1" dirty="0"/>
          </a:p>
        </p:txBody>
      </p:sp>
    </p:spTree>
    <p:extLst>
      <p:ext uri="{BB962C8B-B14F-4D97-AF65-F5344CB8AC3E}">
        <p14:creationId xmlns:p14="http://schemas.microsoft.com/office/powerpoint/2010/main" val="3662282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200" b="1" dirty="0" smtClean="0"/>
              <a:t>Konstrukcija karte Mercatorove projekcije za Zemlju kao dvoosni rotacijski elipsoid</a:t>
            </a:r>
            <a:endParaRPr lang="hr-HR" sz="3200" b="1" dirty="0"/>
          </a:p>
        </p:txBody>
      </p:sp>
      <p:pic>
        <p:nvPicPr>
          <p:cNvPr id="4" name="Rezervirano mjesto sadržaja 3" descr="1.PNG"/>
          <p:cNvPicPr>
            <a:picLocks noGrp="1" noChangeAspect="1"/>
          </p:cNvPicPr>
          <p:nvPr>
            <p:ph idx="1"/>
          </p:nvPr>
        </p:nvPicPr>
        <p:blipFill>
          <a:blip r:embed="rId2" cstate="print"/>
          <a:stretch>
            <a:fillRect/>
          </a:stretch>
        </p:blipFill>
        <p:spPr>
          <a:xfrm>
            <a:off x="467544" y="1412776"/>
            <a:ext cx="8317802" cy="2232248"/>
          </a:xfrm>
        </p:spPr>
      </p:pic>
      <p:pic>
        <p:nvPicPr>
          <p:cNvPr id="5" name="Slika 4" descr="2.PNG"/>
          <p:cNvPicPr>
            <a:picLocks noChangeAspect="1"/>
          </p:cNvPicPr>
          <p:nvPr/>
        </p:nvPicPr>
        <p:blipFill>
          <a:blip r:embed="rId3" cstate="print"/>
          <a:stretch>
            <a:fillRect/>
          </a:stretch>
        </p:blipFill>
        <p:spPr>
          <a:xfrm>
            <a:off x="2555775" y="3429000"/>
            <a:ext cx="4121209" cy="3168352"/>
          </a:xfrm>
          <a:prstGeom prst="rect">
            <a:avLst/>
          </a:prstGeom>
        </p:spPr>
      </p:pic>
    </p:spTree>
    <p:extLst>
      <p:ext uri="{BB962C8B-B14F-4D97-AF65-F5344CB8AC3E}">
        <p14:creationId xmlns:p14="http://schemas.microsoft.com/office/powerpoint/2010/main" val="3800997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122" y="296887"/>
            <a:ext cx="7886700" cy="786847"/>
          </a:xfrm>
        </p:spPr>
        <p:txBody>
          <a:bodyPr>
            <a:normAutofit fontScale="90000"/>
          </a:bodyPr>
          <a:lstStyle/>
          <a:p>
            <a:r>
              <a:rPr lang="hr-HR" sz="2800" b="1" dirty="0" smtClean="0"/>
              <a:t>Teorijske osnove za konstrukciju karte Mercatorove projekcije za Zemlju kao dvoosni rotacijski elipsoid</a:t>
            </a:r>
            <a:endParaRPr lang="hr-HR" sz="28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557" y="1397001"/>
            <a:ext cx="6041571" cy="364066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4601" y="2594688"/>
            <a:ext cx="3840329" cy="3278754"/>
          </a:xfrm>
          <a:prstGeom prst="rect">
            <a:avLst/>
          </a:prstGeom>
        </p:spPr>
      </p:pic>
      <p:pic>
        <p:nvPicPr>
          <p:cNvPr id="13314" name="Picture 2" descr="C:\Users\Kos\Documents\IMG_1774.JPG"/>
          <p:cNvPicPr>
            <a:picLocks noChangeAspect="1" noChangeArrowheads="1"/>
          </p:cNvPicPr>
          <p:nvPr/>
        </p:nvPicPr>
        <p:blipFill>
          <a:blip r:embed="rId4" cstate="print"/>
          <a:srcRect/>
          <a:stretch>
            <a:fillRect/>
          </a:stretch>
        </p:blipFill>
        <p:spPr bwMode="auto">
          <a:xfrm>
            <a:off x="847725" y="5121424"/>
            <a:ext cx="1546225" cy="1061359"/>
          </a:xfrm>
          <a:prstGeom prst="rect">
            <a:avLst/>
          </a:prstGeom>
          <a:noFill/>
        </p:spPr>
      </p:pic>
    </p:spTree>
    <p:extLst>
      <p:ext uri="{BB962C8B-B14F-4D97-AF65-F5344CB8AC3E}">
        <p14:creationId xmlns:p14="http://schemas.microsoft.com/office/powerpoint/2010/main" val="944739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52475"/>
          </a:xfrm>
        </p:spPr>
        <p:txBody>
          <a:bodyPr>
            <a:normAutofit fontScale="90000"/>
          </a:bodyPr>
          <a:lstStyle/>
          <a:p>
            <a:r>
              <a:rPr lang="hr-HR" sz="2800" b="1" dirty="0" smtClean="0"/>
              <a:t>Teorijske osnove za konstrukciju karte Mercatorove projekcije za Zemlju kao dvoosni rotacijski elipsoid</a:t>
            </a:r>
            <a:endParaRPr lang="hr-HR" sz="28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2638" y="1320801"/>
            <a:ext cx="5429186" cy="467591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7421" y="3277315"/>
            <a:ext cx="3430379" cy="2928751"/>
          </a:xfrm>
          <a:prstGeom prst="rect">
            <a:avLst/>
          </a:prstGeom>
        </p:spPr>
      </p:pic>
      <p:pic>
        <p:nvPicPr>
          <p:cNvPr id="14338" name="Picture 2" descr="C:\Users\Kos\Documents\IMG_1775.JPG"/>
          <p:cNvPicPr>
            <a:picLocks noChangeAspect="1" noChangeArrowheads="1"/>
          </p:cNvPicPr>
          <p:nvPr/>
        </p:nvPicPr>
        <p:blipFill>
          <a:blip r:embed="rId4" cstate="print"/>
          <a:srcRect/>
          <a:stretch>
            <a:fillRect/>
          </a:stretch>
        </p:blipFill>
        <p:spPr bwMode="auto">
          <a:xfrm>
            <a:off x="5924550" y="922867"/>
            <a:ext cx="2583360" cy="2201951"/>
          </a:xfrm>
          <a:prstGeom prst="rect">
            <a:avLst/>
          </a:prstGeom>
          <a:noFill/>
        </p:spPr>
      </p:pic>
    </p:spTree>
    <p:extLst>
      <p:ext uri="{BB962C8B-B14F-4D97-AF65-F5344CB8AC3E}">
        <p14:creationId xmlns:p14="http://schemas.microsoft.com/office/powerpoint/2010/main" val="7054532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35541"/>
          </a:xfrm>
        </p:spPr>
        <p:txBody>
          <a:bodyPr>
            <a:normAutofit fontScale="90000"/>
          </a:bodyPr>
          <a:lstStyle/>
          <a:p>
            <a:r>
              <a:rPr lang="hr-HR" sz="2800" b="1" dirty="0" smtClean="0"/>
              <a:t>Teorijske osnove za konstrukciju karte Mercatorove projekcije za Zemlju kao dvoosni rotacijski elipsoid</a:t>
            </a:r>
            <a:endParaRPr lang="hr-HR" sz="28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4767" y="1718734"/>
            <a:ext cx="5897573" cy="3344400"/>
          </a:xfrm>
        </p:spPr>
      </p:pic>
      <p:pic>
        <p:nvPicPr>
          <p:cNvPr id="3" name="Picture 2"/>
          <p:cNvPicPr>
            <a:picLocks noChangeAspect="1"/>
          </p:cNvPicPr>
          <p:nvPr/>
        </p:nvPicPr>
        <p:blipFill>
          <a:blip r:embed="rId3" cstate="print"/>
          <a:stretch>
            <a:fillRect/>
          </a:stretch>
        </p:blipFill>
        <p:spPr>
          <a:xfrm>
            <a:off x="5740400" y="3519838"/>
            <a:ext cx="3206750" cy="2738623"/>
          </a:xfrm>
          <a:prstGeom prst="rect">
            <a:avLst/>
          </a:prstGeom>
        </p:spPr>
      </p:pic>
      <p:pic>
        <p:nvPicPr>
          <p:cNvPr id="15362" name="Picture 2" descr="C:\Users\Kos\Documents\IMG_1776.JPG"/>
          <p:cNvPicPr>
            <a:picLocks noChangeAspect="1" noChangeArrowheads="1"/>
          </p:cNvPicPr>
          <p:nvPr/>
        </p:nvPicPr>
        <p:blipFill>
          <a:blip r:embed="rId4" cstate="print"/>
          <a:srcRect/>
          <a:stretch>
            <a:fillRect/>
          </a:stretch>
        </p:blipFill>
        <p:spPr bwMode="auto">
          <a:xfrm>
            <a:off x="4810125" y="1103676"/>
            <a:ext cx="3768725" cy="1068024"/>
          </a:xfrm>
          <a:prstGeom prst="rect">
            <a:avLst/>
          </a:prstGeom>
          <a:noFill/>
        </p:spPr>
      </p:pic>
      <p:pic>
        <p:nvPicPr>
          <p:cNvPr id="7" name="Picture 3" descr="C:\Users\Kos\Documents\IMG_1777.JPG"/>
          <p:cNvPicPr>
            <a:picLocks noChangeAspect="1" noChangeArrowheads="1"/>
          </p:cNvPicPr>
          <p:nvPr/>
        </p:nvPicPr>
        <p:blipFill>
          <a:blip r:embed="rId5" cstate="print"/>
          <a:srcRect/>
          <a:stretch>
            <a:fillRect/>
          </a:stretch>
        </p:blipFill>
        <p:spPr bwMode="auto">
          <a:xfrm>
            <a:off x="2560043" y="1142146"/>
            <a:ext cx="1542058" cy="976637"/>
          </a:xfrm>
          <a:prstGeom prst="rect">
            <a:avLst/>
          </a:prstGeom>
          <a:noFill/>
        </p:spPr>
      </p:pic>
      <p:pic>
        <p:nvPicPr>
          <p:cNvPr id="15364" name="Picture 4" descr="C:\Users\Kos\Documents\IMG_1779.JPG"/>
          <p:cNvPicPr>
            <a:picLocks noChangeAspect="1" noChangeArrowheads="1"/>
          </p:cNvPicPr>
          <p:nvPr/>
        </p:nvPicPr>
        <p:blipFill>
          <a:blip r:embed="rId6" cstate="print"/>
          <a:srcRect/>
          <a:stretch>
            <a:fillRect/>
          </a:stretch>
        </p:blipFill>
        <p:spPr bwMode="auto">
          <a:xfrm>
            <a:off x="1536700" y="4035816"/>
            <a:ext cx="1499128" cy="578516"/>
          </a:xfrm>
          <a:prstGeom prst="rect">
            <a:avLst/>
          </a:prstGeom>
          <a:noFill/>
        </p:spPr>
      </p:pic>
    </p:spTree>
    <p:extLst>
      <p:ext uri="{BB962C8B-B14F-4D97-AF65-F5344CB8AC3E}">
        <p14:creationId xmlns:p14="http://schemas.microsoft.com/office/powerpoint/2010/main" val="27970469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25474"/>
          </a:xfrm>
        </p:spPr>
        <p:txBody>
          <a:bodyPr>
            <a:normAutofit fontScale="90000"/>
          </a:bodyPr>
          <a:lstStyle/>
          <a:p>
            <a:r>
              <a:rPr lang="hr-HR" sz="2800" b="1" dirty="0" smtClean="0"/>
              <a:t>Teorijske osnove za konstrukciju karte Mercatorove projekcije za Zemlju kao dvoosni rotacijski elipsoid</a:t>
            </a:r>
            <a:endParaRPr lang="hr-HR" sz="28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9488" y="1852068"/>
            <a:ext cx="5632999" cy="4506399"/>
          </a:xfrm>
        </p:spPr>
      </p:pic>
      <p:pic>
        <p:nvPicPr>
          <p:cNvPr id="3" name="Picture 2"/>
          <p:cNvPicPr>
            <a:picLocks noChangeAspect="1"/>
          </p:cNvPicPr>
          <p:nvPr/>
        </p:nvPicPr>
        <p:blipFill>
          <a:blip r:embed="rId3" cstate="print"/>
          <a:stretch>
            <a:fillRect/>
          </a:stretch>
        </p:blipFill>
        <p:spPr>
          <a:xfrm>
            <a:off x="5703181" y="1471606"/>
            <a:ext cx="3205250" cy="2737341"/>
          </a:xfrm>
          <a:prstGeom prst="rect">
            <a:avLst/>
          </a:prstGeom>
        </p:spPr>
      </p:pic>
      <p:pic>
        <p:nvPicPr>
          <p:cNvPr id="6" name="Picture 2" descr="C:\Users\Kos\Documents\IMG_1780.JPG"/>
          <p:cNvPicPr>
            <a:picLocks noChangeAspect="1" noChangeArrowheads="1"/>
          </p:cNvPicPr>
          <p:nvPr/>
        </p:nvPicPr>
        <p:blipFill>
          <a:blip r:embed="rId4" cstate="print"/>
          <a:srcRect/>
          <a:stretch>
            <a:fillRect/>
          </a:stretch>
        </p:blipFill>
        <p:spPr bwMode="auto">
          <a:xfrm>
            <a:off x="3011289" y="3295925"/>
            <a:ext cx="2824361" cy="904599"/>
          </a:xfrm>
          <a:prstGeom prst="rect">
            <a:avLst/>
          </a:prstGeom>
          <a:noFill/>
        </p:spPr>
      </p:pic>
    </p:spTree>
    <p:extLst>
      <p:ext uri="{BB962C8B-B14F-4D97-AF65-F5344CB8AC3E}">
        <p14:creationId xmlns:p14="http://schemas.microsoft.com/office/powerpoint/2010/main" val="34553295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35541"/>
          </a:xfrm>
        </p:spPr>
        <p:txBody>
          <a:bodyPr>
            <a:normAutofit fontScale="90000"/>
          </a:bodyPr>
          <a:lstStyle/>
          <a:p>
            <a:r>
              <a:rPr lang="hr-HR" sz="2800" b="1" dirty="0" smtClean="0"/>
              <a:t>Teorijske osnove za konstrukciju karte Mercatorove projekcije za Zemlju kao dvoosni rotacijski elipsoid</a:t>
            </a:r>
            <a:endParaRPr lang="hr-HR" sz="28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7155" y="1142947"/>
            <a:ext cx="5791845" cy="5374506"/>
          </a:xfrm>
        </p:spPr>
      </p:pic>
      <p:pic>
        <p:nvPicPr>
          <p:cNvPr id="5" name="Picture 2" descr="C:\Users\Kos\Documents\IMG_1781.JPG"/>
          <p:cNvPicPr>
            <a:picLocks noChangeAspect="1" noChangeArrowheads="1"/>
          </p:cNvPicPr>
          <p:nvPr/>
        </p:nvPicPr>
        <p:blipFill>
          <a:blip r:embed="rId3" cstate="print"/>
          <a:srcRect/>
          <a:stretch>
            <a:fillRect/>
          </a:stretch>
        </p:blipFill>
        <p:spPr bwMode="auto">
          <a:xfrm>
            <a:off x="4841281" y="1524001"/>
            <a:ext cx="3326693" cy="1055163"/>
          </a:xfrm>
          <a:prstGeom prst="rect">
            <a:avLst/>
          </a:prstGeom>
          <a:noFill/>
        </p:spPr>
      </p:pic>
      <p:pic>
        <p:nvPicPr>
          <p:cNvPr id="7" name="Picture 3" descr="C:\Users\Kos\Documents\IMG_1782.JPG"/>
          <p:cNvPicPr>
            <a:picLocks noChangeAspect="1" noChangeArrowheads="1"/>
          </p:cNvPicPr>
          <p:nvPr/>
        </p:nvPicPr>
        <p:blipFill>
          <a:blip r:embed="rId4" cstate="print"/>
          <a:srcRect/>
          <a:stretch>
            <a:fillRect/>
          </a:stretch>
        </p:blipFill>
        <p:spPr bwMode="auto">
          <a:xfrm>
            <a:off x="3315692" y="3063931"/>
            <a:ext cx="1523008" cy="617746"/>
          </a:xfrm>
          <a:prstGeom prst="rect">
            <a:avLst/>
          </a:prstGeom>
          <a:noFill/>
        </p:spPr>
      </p:pic>
      <p:pic>
        <p:nvPicPr>
          <p:cNvPr id="9" name="Picture 4" descr="C:\Users\Kos\Documents\IMG_1783.JPG"/>
          <p:cNvPicPr>
            <a:picLocks noChangeAspect="1" noChangeArrowheads="1"/>
          </p:cNvPicPr>
          <p:nvPr/>
        </p:nvPicPr>
        <p:blipFill>
          <a:blip r:embed="rId5" cstate="print"/>
          <a:srcRect/>
          <a:stretch>
            <a:fillRect/>
          </a:stretch>
        </p:blipFill>
        <p:spPr bwMode="auto">
          <a:xfrm>
            <a:off x="2067918" y="5514538"/>
            <a:ext cx="2504082" cy="1046391"/>
          </a:xfrm>
          <a:prstGeom prst="rect">
            <a:avLst/>
          </a:prstGeom>
          <a:noFill/>
        </p:spPr>
      </p:pic>
    </p:spTree>
    <p:extLst>
      <p:ext uri="{BB962C8B-B14F-4D97-AF65-F5344CB8AC3E}">
        <p14:creationId xmlns:p14="http://schemas.microsoft.com/office/powerpoint/2010/main" val="13818742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51479"/>
            <a:ext cx="7886700" cy="672989"/>
          </a:xfrm>
        </p:spPr>
        <p:txBody>
          <a:bodyPr>
            <a:normAutofit fontScale="90000"/>
          </a:bodyPr>
          <a:lstStyle/>
          <a:p>
            <a:r>
              <a:rPr lang="hr-HR" sz="2800" b="1" dirty="0" smtClean="0"/>
              <a:t>Teorijske osnove za konstrukciju karte Mercatorove projekcije za Zemlju kao dvoosni rotacijski elipsoid</a:t>
            </a:r>
            <a:endParaRPr lang="hr-HR" sz="28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0" y="1106816"/>
            <a:ext cx="5505450" cy="5475690"/>
          </a:xfrm>
        </p:spPr>
      </p:pic>
      <p:pic>
        <p:nvPicPr>
          <p:cNvPr id="5" name="Picture 2" descr="C:\Users\Kos\Documents\IMG_1784.JPG"/>
          <p:cNvPicPr>
            <a:picLocks noChangeAspect="1" noChangeArrowheads="1"/>
          </p:cNvPicPr>
          <p:nvPr/>
        </p:nvPicPr>
        <p:blipFill>
          <a:blip r:embed="rId3" cstate="print"/>
          <a:srcRect/>
          <a:stretch>
            <a:fillRect/>
          </a:stretch>
        </p:blipFill>
        <p:spPr bwMode="auto">
          <a:xfrm>
            <a:off x="2800351" y="3556000"/>
            <a:ext cx="2238983" cy="1227667"/>
          </a:xfrm>
          <a:prstGeom prst="rect">
            <a:avLst/>
          </a:prstGeom>
          <a:noFill/>
        </p:spPr>
      </p:pic>
      <p:pic>
        <p:nvPicPr>
          <p:cNvPr id="7" name="Picture 3" descr="C:\Users\Kos\Documents\IMG_1785.JPG"/>
          <p:cNvPicPr>
            <a:picLocks noChangeAspect="1" noChangeArrowheads="1"/>
          </p:cNvPicPr>
          <p:nvPr/>
        </p:nvPicPr>
        <p:blipFill>
          <a:blip r:embed="rId4" cstate="print"/>
          <a:srcRect/>
          <a:stretch>
            <a:fillRect/>
          </a:stretch>
        </p:blipFill>
        <p:spPr bwMode="auto">
          <a:xfrm>
            <a:off x="1766887" y="5537201"/>
            <a:ext cx="1052513" cy="905933"/>
          </a:xfrm>
          <a:prstGeom prst="rect">
            <a:avLst/>
          </a:prstGeom>
          <a:noFill/>
        </p:spPr>
      </p:pic>
    </p:spTree>
    <p:extLst>
      <p:ext uri="{BB962C8B-B14F-4D97-AF65-F5344CB8AC3E}">
        <p14:creationId xmlns:p14="http://schemas.microsoft.com/office/powerpoint/2010/main" val="33203178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52474"/>
          </a:xfrm>
        </p:spPr>
        <p:txBody>
          <a:bodyPr>
            <a:normAutofit fontScale="90000"/>
          </a:bodyPr>
          <a:lstStyle/>
          <a:p>
            <a:r>
              <a:rPr lang="hr-HR" sz="2800" b="1" dirty="0" smtClean="0"/>
              <a:t>Teorijske osnove za konstrukciju karte Mercatorove projekcije za Zemlju kao dvoosni rotacijski elipsoid</a:t>
            </a:r>
            <a:endParaRPr lang="hr-HR" sz="28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68450" y="1128534"/>
            <a:ext cx="5207000" cy="5388060"/>
          </a:xfrm>
        </p:spPr>
      </p:pic>
      <p:pic>
        <p:nvPicPr>
          <p:cNvPr id="5" name="Picture 2" descr="C:\Users\Kos\Documents\IMG_1788.JPG"/>
          <p:cNvPicPr>
            <a:picLocks noChangeAspect="1" noChangeArrowheads="1"/>
          </p:cNvPicPr>
          <p:nvPr/>
        </p:nvPicPr>
        <p:blipFill>
          <a:blip r:embed="rId3" cstate="print"/>
          <a:srcRect/>
          <a:stretch>
            <a:fillRect/>
          </a:stretch>
        </p:blipFill>
        <p:spPr bwMode="auto">
          <a:xfrm>
            <a:off x="4600377" y="1084297"/>
            <a:ext cx="1355924" cy="816470"/>
          </a:xfrm>
          <a:prstGeom prst="rect">
            <a:avLst/>
          </a:prstGeom>
          <a:noFill/>
        </p:spPr>
      </p:pic>
      <p:pic>
        <p:nvPicPr>
          <p:cNvPr id="7" name="Picture 3" descr="C:\Users\Kos\Documents\IMG_1787.JPG"/>
          <p:cNvPicPr>
            <a:picLocks noChangeAspect="1" noChangeArrowheads="1"/>
          </p:cNvPicPr>
          <p:nvPr/>
        </p:nvPicPr>
        <p:blipFill>
          <a:blip r:embed="rId4" cstate="print"/>
          <a:srcRect/>
          <a:stretch>
            <a:fillRect/>
          </a:stretch>
        </p:blipFill>
        <p:spPr bwMode="auto">
          <a:xfrm>
            <a:off x="1536700" y="2470069"/>
            <a:ext cx="5143500" cy="3896864"/>
          </a:xfrm>
          <a:prstGeom prst="rect">
            <a:avLst/>
          </a:prstGeom>
          <a:noFill/>
        </p:spPr>
      </p:pic>
    </p:spTree>
    <p:extLst>
      <p:ext uri="{BB962C8B-B14F-4D97-AF65-F5344CB8AC3E}">
        <p14:creationId xmlns:p14="http://schemas.microsoft.com/office/powerpoint/2010/main" val="16896276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64142"/>
          </a:xfrm>
        </p:spPr>
        <p:txBody>
          <a:bodyPr>
            <a:normAutofit/>
          </a:bodyPr>
          <a:lstStyle/>
          <a:p>
            <a:r>
              <a:rPr lang="hr-HR" sz="2800" b="1" dirty="0" smtClean="0"/>
              <a:t>Teorijske osnove za konstrukciju karte Mercatorove projekcije za Zemlju kao dvoosni rotacijski elipsoid</a:t>
            </a:r>
            <a:endParaRPr lang="hr-HR" sz="28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04054" y="1427823"/>
            <a:ext cx="5623846" cy="4672726"/>
          </a:xfrm>
        </p:spPr>
      </p:pic>
      <p:pic>
        <p:nvPicPr>
          <p:cNvPr id="20482" name="Picture 2" descr="C:\Users\Kos\Documents\IMG_1787.JPG"/>
          <p:cNvPicPr>
            <a:picLocks noChangeAspect="1" noChangeArrowheads="1"/>
          </p:cNvPicPr>
          <p:nvPr/>
        </p:nvPicPr>
        <p:blipFill>
          <a:blip r:embed="rId3" cstate="print"/>
          <a:srcRect/>
          <a:stretch>
            <a:fillRect/>
          </a:stretch>
        </p:blipFill>
        <p:spPr bwMode="auto">
          <a:xfrm>
            <a:off x="1669766" y="1515533"/>
            <a:ext cx="5729961" cy="1337734"/>
          </a:xfrm>
          <a:prstGeom prst="rect">
            <a:avLst/>
          </a:prstGeom>
          <a:noFill/>
        </p:spPr>
      </p:pic>
      <p:pic>
        <p:nvPicPr>
          <p:cNvPr id="5" name="Picture 2" descr="C:\Users\Kos\Documents\IMG_1784.JPG"/>
          <p:cNvPicPr>
            <a:picLocks noChangeAspect="1" noChangeArrowheads="1"/>
          </p:cNvPicPr>
          <p:nvPr/>
        </p:nvPicPr>
        <p:blipFill>
          <a:blip r:embed="rId4" cstate="print"/>
          <a:srcRect/>
          <a:stretch>
            <a:fillRect/>
          </a:stretch>
        </p:blipFill>
        <p:spPr bwMode="auto">
          <a:xfrm>
            <a:off x="3117853" y="3234266"/>
            <a:ext cx="1631948" cy="1380067"/>
          </a:xfrm>
          <a:prstGeom prst="rect">
            <a:avLst/>
          </a:prstGeom>
          <a:noFill/>
        </p:spPr>
      </p:pic>
      <p:pic>
        <p:nvPicPr>
          <p:cNvPr id="7" name="Picture 3" descr="C:\Users\Kos\Documents\IMG_1789.JPG"/>
          <p:cNvPicPr>
            <a:picLocks noChangeAspect="1" noChangeArrowheads="1"/>
          </p:cNvPicPr>
          <p:nvPr/>
        </p:nvPicPr>
        <p:blipFill>
          <a:blip r:embed="rId5" cstate="print"/>
          <a:srcRect/>
          <a:stretch>
            <a:fillRect/>
          </a:stretch>
        </p:blipFill>
        <p:spPr bwMode="auto">
          <a:xfrm>
            <a:off x="1785541" y="4885268"/>
            <a:ext cx="5232111" cy="1077912"/>
          </a:xfrm>
          <a:prstGeom prst="rect">
            <a:avLst/>
          </a:prstGeom>
          <a:noFill/>
        </p:spPr>
      </p:pic>
    </p:spTree>
    <p:extLst>
      <p:ext uri="{BB962C8B-B14F-4D97-AF65-F5344CB8AC3E}">
        <p14:creationId xmlns:p14="http://schemas.microsoft.com/office/powerpoint/2010/main" val="12622421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11742"/>
          </a:xfrm>
        </p:spPr>
        <p:txBody>
          <a:bodyPr>
            <a:normAutofit fontScale="90000"/>
          </a:bodyPr>
          <a:lstStyle/>
          <a:p>
            <a:r>
              <a:rPr lang="hr-HR" sz="2800" b="1" dirty="0" smtClean="0"/>
              <a:t>Teorijske osnove za konstrukciju karte Mercatorove projekcije za Zemlju kao dvoosni rotacijski elipsoid</a:t>
            </a:r>
            <a:endParaRPr lang="hr-HR" sz="28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4200" y="1236133"/>
            <a:ext cx="7683500" cy="5029200"/>
          </a:xfrm>
        </p:spPr>
      </p:pic>
      <p:pic>
        <p:nvPicPr>
          <p:cNvPr id="5" name="Picture 3" descr="C:\Users\Kos\Documents\IMG_1789.JPG"/>
          <p:cNvPicPr>
            <a:picLocks noChangeAspect="1" noChangeArrowheads="1"/>
          </p:cNvPicPr>
          <p:nvPr/>
        </p:nvPicPr>
        <p:blipFill>
          <a:blip r:embed="rId3" cstate="print"/>
          <a:srcRect/>
          <a:stretch>
            <a:fillRect/>
          </a:stretch>
        </p:blipFill>
        <p:spPr bwMode="auto">
          <a:xfrm>
            <a:off x="1925241" y="2574393"/>
            <a:ext cx="3079694" cy="634474"/>
          </a:xfrm>
          <a:prstGeom prst="rect">
            <a:avLst/>
          </a:prstGeom>
          <a:noFill/>
        </p:spPr>
      </p:pic>
      <p:pic>
        <p:nvPicPr>
          <p:cNvPr id="6" name="Picture 2" descr="C:\Users\Kos\Documents\IMG_1790.JPG"/>
          <p:cNvPicPr>
            <a:picLocks noChangeAspect="1" noChangeArrowheads="1"/>
          </p:cNvPicPr>
          <p:nvPr/>
        </p:nvPicPr>
        <p:blipFill>
          <a:blip r:embed="rId4" cstate="print"/>
          <a:srcRect/>
          <a:stretch>
            <a:fillRect/>
          </a:stretch>
        </p:blipFill>
        <p:spPr bwMode="auto">
          <a:xfrm>
            <a:off x="1181100" y="3395134"/>
            <a:ext cx="6203950" cy="2827867"/>
          </a:xfrm>
          <a:prstGeom prst="rect">
            <a:avLst/>
          </a:prstGeom>
          <a:noFill/>
        </p:spPr>
      </p:pic>
      <p:pic>
        <p:nvPicPr>
          <p:cNvPr id="7" name="Picture 2" descr="C:\Users\Kos\Documents\IMG_1803.JPG"/>
          <p:cNvPicPr>
            <a:picLocks noChangeAspect="1" noChangeArrowheads="1"/>
          </p:cNvPicPr>
          <p:nvPr/>
        </p:nvPicPr>
        <p:blipFill>
          <a:blip r:embed="rId5" cstate="print"/>
          <a:srcRect/>
          <a:stretch>
            <a:fillRect/>
          </a:stretch>
        </p:blipFill>
        <p:spPr bwMode="auto">
          <a:xfrm>
            <a:off x="5023050" y="2554289"/>
            <a:ext cx="3435151" cy="722841"/>
          </a:xfrm>
          <a:prstGeom prst="rect">
            <a:avLst/>
          </a:prstGeom>
          <a:noFill/>
        </p:spPr>
      </p:pic>
    </p:spTree>
    <p:extLst>
      <p:ext uri="{BB962C8B-B14F-4D97-AF65-F5344CB8AC3E}">
        <p14:creationId xmlns:p14="http://schemas.microsoft.com/office/powerpoint/2010/main" val="2038942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Kartografske projekcije</a:t>
            </a:r>
            <a:endParaRPr lang="hr-HR" b="1" dirty="0"/>
          </a:p>
        </p:txBody>
      </p:sp>
      <p:sp>
        <p:nvSpPr>
          <p:cNvPr id="3" name="Rezervirano mjesto sadržaja 2"/>
          <p:cNvSpPr>
            <a:spLocks noGrp="1"/>
          </p:cNvSpPr>
          <p:nvPr>
            <p:ph idx="1"/>
          </p:nvPr>
        </p:nvSpPr>
        <p:spPr>
          <a:xfrm>
            <a:off x="457200" y="1340768"/>
            <a:ext cx="8229600" cy="5112568"/>
          </a:xfrm>
        </p:spPr>
        <p:txBody>
          <a:bodyPr>
            <a:normAutofit fontScale="92500"/>
          </a:bodyPr>
          <a:lstStyle/>
          <a:p>
            <a:r>
              <a:rPr lang="hr-HR" altLang="sr-Latn-RS" sz="2800" dirty="0" smtClean="0">
                <a:solidFill>
                  <a:srgbClr val="FF0000"/>
                </a:solidFill>
              </a:rPr>
              <a:t>Kartografske projekcije </a:t>
            </a:r>
            <a:r>
              <a:rPr lang="hr-HR" altLang="sr-Latn-RS" sz="2800" dirty="0" smtClean="0"/>
              <a:t>su uvjetovane konstrukcije mreža meridijana i paralela koje služe kao matematička osnova za izradu karata</a:t>
            </a:r>
          </a:p>
          <a:p>
            <a:r>
              <a:rPr lang="hr-HR" altLang="sr-Latn-RS" sz="2800" dirty="0" smtClean="0">
                <a:cs typeface="Times New Roman" pitchFamily="18" charset="0"/>
              </a:rPr>
              <a:t>Smatra se da je prvu kartu u nekoj projekciji izradio Tales 600. </a:t>
            </a:r>
            <a:r>
              <a:rPr lang="hr-HR" altLang="sr-Latn-RS" sz="2800" dirty="0" smtClean="0"/>
              <a:t>g.</a:t>
            </a:r>
            <a:r>
              <a:rPr lang="hr-HR" altLang="sr-Latn-RS" sz="2800" dirty="0" smtClean="0">
                <a:cs typeface="Times New Roman" pitchFamily="18" charset="0"/>
              </a:rPr>
              <a:t> p.n.e</a:t>
            </a:r>
            <a:r>
              <a:rPr lang="hr-HR" altLang="sr-Latn-RS" sz="2800" dirty="0" smtClean="0"/>
              <a:t> (</a:t>
            </a:r>
            <a:r>
              <a:rPr lang="hr-HR" altLang="sr-Latn-RS" sz="2800" dirty="0" smtClean="0">
                <a:cs typeface="Times New Roman" pitchFamily="18" charset="0"/>
              </a:rPr>
              <a:t>karta nebeske sfere u gnomonskoj projekciji</a:t>
            </a:r>
            <a:r>
              <a:rPr lang="hr-HR" altLang="sr-Latn-RS" sz="2800" dirty="0" smtClean="0"/>
              <a:t>)</a:t>
            </a:r>
            <a:endParaRPr lang="hr-HR" altLang="sr-Latn-RS" sz="2800" dirty="0">
              <a:cs typeface="Times New Roman" pitchFamily="18" charset="0"/>
            </a:endParaRPr>
          </a:p>
          <a:p>
            <a:r>
              <a:rPr lang="hr-HR" altLang="sr-Latn-RS" sz="2800" dirty="0" smtClean="0">
                <a:cs typeface="Times New Roman" pitchFamily="18" charset="0"/>
              </a:rPr>
              <a:t>Smatra se da su Feničani upotrebljavali karte za plovidbu, međutim prvi pisani podaci o uporabi pomorskih karata su iz 1270. godine, kada su se upotrebljavale karte zvane portolani, crtane rukom na pergamentu ili koži</a:t>
            </a:r>
            <a:endParaRPr lang="hr-HR" altLang="sr-Latn-RS" sz="2800" dirty="0" smtClean="0"/>
          </a:p>
          <a:p>
            <a:r>
              <a:rPr lang="en-GB" altLang="sr-Latn-RS" sz="2800" dirty="0" smtClean="0"/>
              <a:t> </a:t>
            </a:r>
            <a:r>
              <a:rPr lang="hr-HR" altLang="sr-Latn-RS" sz="2800" dirty="0" smtClean="0">
                <a:cs typeface="Times New Roman" pitchFamily="18" charset="0"/>
              </a:rPr>
              <a:t>u 13. stoljeću nastaje prekretnica u kartografiji tj. pojavljuju se prve kompasne karte u Italiji</a:t>
            </a:r>
            <a:r>
              <a:rPr lang="en-GB" altLang="sr-Latn-RS" sz="2800" dirty="0" smtClean="0"/>
              <a:t> </a:t>
            </a:r>
            <a:endParaRPr lang="hr-HR" altLang="sr-Latn-RS" sz="2800" dirty="0" smtClean="0"/>
          </a:p>
          <a:p>
            <a:pPr>
              <a:buNone/>
            </a:pPr>
            <a:endParaRPr lang="hr-HR"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20208"/>
          </a:xfrm>
        </p:spPr>
        <p:txBody>
          <a:bodyPr>
            <a:normAutofit fontScale="90000"/>
          </a:bodyPr>
          <a:lstStyle/>
          <a:p>
            <a:r>
              <a:rPr lang="hr-HR" sz="2800" b="1" dirty="0" smtClean="0"/>
              <a:t>Teorijske osnove za konstrukciju karte Mercatorove projekcije za Zemlju kao dvoosni rotacijski elipsoid</a:t>
            </a:r>
            <a:endParaRPr lang="hr-HR" sz="28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9" y="1238387"/>
            <a:ext cx="7704856" cy="4903107"/>
          </a:xfrm>
        </p:spPr>
      </p:pic>
      <p:pic>
        <p:nvPicPr>
          <p:cNvPr id="5" name="Picture 2" descr="C:\Users\Kos\Documents\IMG_1803.JPG"/>
          <p:cNvPicPr>
            <a:picLocks noChangeAspect="1" noChangeArrowheads="1"/>
          </p:cNvPicPr>
          <p:nvPr/>
        </p:nvPicPr>
        <p:blipFill>
          <a:blip r:embed="rId3" cstate="print"/>
          <a:srcRect/>
          <a:stretch>
            <a:fillRect/>
          </a:stretch>
        </p:blipFill>
        <p:spPr bwMode="auto">
          <a:xfrm>
            <a:off x="4067944" y="1124744"/>
            <a:ext cx="3676451" cy="654579"/>
          </a:xfrm>
          <a:prstGeom prst="rect">
            <a:avLst/>
          </a:prstGeom>
          <a:noFill/>
        </p:spPr>
      </p:pic>
    </p:spTree>
    <p:extLst>
      <p:ext uri="{BB962C8B-B14F-4D97-AF65-F5344CB8AC3E}">
        <p14:creationId xmlns:p14="http://schemas.microsoft.com/office/powerpoint/2010/main" val="20152968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96408"/>
          </a:xfrm>
        </p:spPr>
        <p:txBody>
          <a:bodyPr>
            <a:normAutofit fontScale="90000"/>
          </a:bodyPr>
          <a:lstStyle/>
          <a:p>
            <a:r>
              <a:rPr lang="hr-HR" sz="2800" b="1" dirty="0" smtClean="0"/>
              <a:t>Teorijske osnove za konstrukciju karte Mercatorove projekcije za Zemlju kao dvoosni rotacijski elipsoid</a:t>
            </a:r>
            <a:endParaRPr lang="hr-HR" sz="28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4480" y="1528388"/>
            <a:ext cx="7393881" cy="3805613"/>
          </a:xfrm>
        </p:spPr>
      </p:pic>
      <p:pic>
        <p:nvPicPr>
          <p:cNvPr id="5" name="Picture 2" descr="C:\Users\Kos\Documents\IMG_1791.JPG"/>
          <p:cNvPicPr>
            <a:picLocks noChangeAspect="1" noChangeArrowheads="1"/>
          </p:cNvPicPr>
          <p:nvPr/>
        </p:nvPicPr>
        <p:blipFill>
          <a:blip r:embed="rId3" cstate="print"/>
          <a:srcRect/>
          <a:stretch>
            <a:fillRect/>
          </a:stretch>
        </p:blipFill>
        <p:spPr bwMode="auto">
          <a:xfrm>
            <a:off x="814783" y="2167468"/>
            <a:ext cx="7120361" cy="1012031"/>
          </a:xfrm>
          <a:prstGeom prst="rect">
            <a:avLst/>
          </a:prstGeom>
          <a:noFill/>
        </p:spPr>
      </p:pic>
    </p:spTree>
    <p:extLst>
      <p:ext uri="{BB962C8B-B14F-4D97-AF65-F5344CB8AC3E}">
        <p14:creationId xmlns:p14="http://schemas.microsoft.com/office/powerpoint/2010/main" val="9677783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39552" y="332656"/>
            <a:ext cx="8229600" cy="1143000"/>
          </a:xfrm>
        </p:spPr>
        <p:txBody>
          <a:bodyPr/>
          <a:lstStyle/>
          <a:p>
            <a:r>
              <a:rPr lang="hr-HR" b="1" dirty="0" smtClean="0"/>
              <a:t>Perspektivne projekcije</a:t>
            </a:r>
            <a:endParaRPr lang="hr-HR" b="1" dirty="0"/>
          </a:p>
        </p:txBody>
      </p:sp>
      <p:sp>
        <p:nvSpPr>
          <p:cNvPr id="3" name="Rezervirano mjesto sadržaja 2"/>
          <p:cNvSpPr>
            <a:spLocks noGrp="1"/>
          </p:cNvSpPr>
          <p:nvPr>
            <p:ph idx="1"/>
          </p:nvPr>
        </p:nvSpPr>
        <p:spPr/>
        <p:txBody>
          <a:bodyPr/>
          <a:lstStyle/>
          <a:p>
            <a:r>
              <a:rPr lang="hr-HR" altLang="sr-Latn-RS" sz="2800" dirty="0" smtClean="0">
                <a:solidFill>
                  <a:srgbClr val="FF0000"/>
                </a:solidFill>
              </a:rPr>
              <a:t>Perspektivne projekcije su one koje nastaju kada se Zemljina površina projicira na ravninu</a:t>
            </a:r>
            <a:r>
              <a:rPr lang="hr-HR" altLang="sr-Latn-RS" sz="2800" dirty="0" smtClean="0"/>
              <a:t>. Dijele se na: </a:t>
            </a:r>
          </a:p>
          <a:p>
            <a:pPr lvl="1"/>
            <a:r>
              <a:rPr lang="hr-HR" altLang="sr-Latn-RS" sz="2400" dirty="0" smtClean="0">
                <a:solidFill>
                  <a:srgbClr val="FF0000"/>
                </a:solidFill>
              </a:rPr>
              <a:t>gnomonske</a:t>
            </a:r>
            <a:r>
              <a:rPr lang="hr-HR" altLang="sr-Latn-RS" sz="2400" dirty="0" smtClean="0"/>
              <a:t> (projicira se iz središta Zemlje)</a:t>
            </a:r>
          </a:p>
          <a:p>
            <a:pPr lvl="1"/>
            <a:r>
              <a:rPr lang="hr-HR" altLang="sr-Latn-RS" sz="2400" dirty="0" smtClean="0">
                <a:solidFill>
                  <a:srgbClr val="FF0000"/>
                </a:solidFill>
              </a:rPr>
              <a:t>stereografske</a:t>
            </a:r>
            <a:r>
              <a:rPr lang="hr-HR" altLang="sr-Latn-RS" sz="2400" dirty="0" smtClean="0"/>
              <a:t> (ako se projicira iz točke na suprotnoj strani Zemlje od dodirne ravnine)</a:t>
            </a:r>
          </a:p>
          <a:p>
            <a:pPr lvl="1"/>
            <a:r>
              <a:rPr lang="hr-HR" altLang="sr-Latn-RS" sz="2400" dirty="0" smtClean="0">
                <a:solidFill>
                  <a:srgbClr val="FF0000"/>
                </a:solidFill>
              </a:rPr>
              <a:t>vanjske projekcije </a:t>
            </a:r>
            <a:r>
              <a:rPr lang="hr-HR" altLang="sr-Latn-RS" sz="2400" dirty="0" smtClean="0"/>
              <a:t>(ako se projicira iz točke izvan Zemlje)</a:t>
            </a:r>
          </a:p>
          <a:p>
            <a:pPr lvl="1"/>
            <a:r>
              <a:rPr lang="hr-HR" altLang="sr-Latn-RS" sz="2400" dirty="0" smtClean="0">
                <a:solidFill>
                  <a:srgbClr val="FF0000"/>
                </a:solidFill>
              </a:rPr>
              <a:t>ortografska</a:t>
            </a:r>
            <a:r>
              <a:rPr lang="hr-HR" altLang="sr-Latn-RS" sz="2400" dirty="0" smtClean="0"/>
              <a:t> (ako točka iz koje se projicira ide u beskonačnost)</a:t>
            </a:r>
          </a:p>
          <a:p>
            <a:pPr>
              <a:buNone/>
            </a:pPr>
            <a:endParaRPr lang="hr-H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490066"/>
          </a:xfrm>
        </p:spPr>
        <p:txBody>
          <a:bodyPr>
            <a:normAutofit fontScale="90000"/>
          </a:bodyPr>
          <a:lstStyle/>
          <a:p>
            <a:r>
              <a:rPr lang="hr-HR" b="1" dirty="0" smtClean="0"/>
              <a:t>Perspektivne projekcije</a:t>
            </a:r>
            <a:endParaRPr lang="hr-HR" b="1" dirty="0"/>
          </a:p>
        </p:txBody>
      </p:sp>
      <p:pic>
        <p:nvPicPr>
          <p:cNvPr id="4" name="Rezervirano mjesto sadržaja 3" descr="perspektivne 1.PNG"/>
          <p:cNvPicPr>
            <a:picLocks noGrp="1" noChangeAspect="1"/>
          </p:cNvPicPr>
          <p:nvPr>
            <p:ph idx="1"/>
          </p:nvPr>
        </p:nvPicPr>
        <p:blipFill>
          <a:blip r:embed="rId2" cstate="print"/>
          <a:stretch>
            <a:fillRect/>
          </a:stretch>
        </p:blipFill>
        <p:spPr>
          <a:xfrm>
            <a:off x="539552" y="908721"/>
            <a:ext cx="4320480" cy="3888432"/>
          </a:xfrm>
        </p:spPr>
      </p:pic>
      <p:pic>
        <p:nvPicPr>
          <p:cNvPr id="5" name="Slika 4" descr="perspektivne 2.PNG"/>
          <p:cNvPicPr>
            <a:picLocks noChangeAspect="1"/>
          </p:cNvPicPr>
          <p:nvPr/>
        </p:nvPicPr>
        <p:blipFill>
          <a:blip r:embed="rId3" cstate="print"/>
          <a:stretch>
            <a:fillRect/>
          </a:stretch>
        </p:blipFill>
        <p:spPr>
          <a:xfrm>
            <a:off x="5220072" y="1119153"/>
            <a:ext cx="3240360" cy="4986310"/>
          </a:xfrm>
          <a:prstGeom prst="rect">
            <a:avLst/>
          </a:prstGeom>
        </p:spPr>
      </p:pic>
      <p:pic>
        <p:nvPicPr>
          <p:cNvPr id="6" name="Slika 5" descr="perspektivne 3.PNG"/>
          <p:cNvPicPr>
            <a:picLocks noChangeAspect="1"/>
          </p:cNvPicPr>
          <p:nvPr/>
        </p:nvPicPr>
        <p:blipFill>
          <a:blip r:embed="rId4" cstate="print"/>
          <a:stretch>
            <a:fillRect/>
          </a:stretch>
        </p:blipFill>
        <p:spPr>
          <a:xfrm>
            <a:off x="1043608" y="4869160"/>
            <a:ext cx="4248472" cy="1844825"/>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562074"/>
          </a:xfrm>
        </p:spPr>
        <p:txBody>
          <a:bodyPr>
            <a:normAutofit fontScale="90000"/>
          </a:bodyPr>
          <a:lstStyle/>
          <a:p>
            <a:pPr algn="l"/>
            <a:r>
              <a:rPr lang="hr-HR" sz="3200" b="1" dirty="0" smtClean="0"/>
              <a:t>Perspektivne projekcije</a:t>
            </a:r>
            <a:endParaRPr lang="hr-HR" sz="3200" b="1" dirty="0"/>
          </a:p>
        </p:txBody>
      </p:sp>
      <p:pic>
        <p:nvPicPr>
          <p:cNvPr id="4" name="Rezervirano mjesto sadržaja 3" descr="perspektivne 4.PNG"/>
          <p:cNvPicPr>
            <a:picLocks noGrp="1" noChangeAspect="1"/>
          </p:cNvPicPr>
          <p:nvPr>
            <p:ph idx="1"/>
          </p:nvPr>
        </p:nvPicPr>
        <p:blipFill>
          <a:blip r:embed="rId2" cstate="print"/>
          <a:stretch>
            <a:fillRect/>
          </a:stretch>
        </p:blipFill>
        <p:spPr>
          <a:xfrm>
            <a:off x="35496" y="764704"/>
            <a:ext cx="6264696" cy="5791618"/>
          </a:xfrm>
        </p:spPr>
      </p:pic>
      <p:pic>
        <p:nvPicPr>
          <p:cNvPr id="5" name="Rezervirano mjesto sadržaja 3" descr="perspektivne 1.PNG"/>
          <p:cNvPicPr>
            <a:picLocks noChangeAspect="1"/>
          </p:cNvPicPr>
          <p:nvPr/>
        </p:nvPicPr>
        <p:blipFill>
          <a:blip r:embed="rId3" cstate="print"/>
          <a:stretch>
            <a:fillRect/>
          </a:stretch>
        </p:blipFill>
        <p:spPr>
          <a:xfrm>
            <a:off x="5292496" y="116641"/>
            <a:ext cx="3744000" cy="2808304"/>
          </a:xfrm>
          <a:prstGeom prst="rect">
            <a:avLst/>
          </a:prstGeom>
        </p:spPr>
      </p:pic>
      <p:pic>
        <p:nvPicPr>
          <p:cNvPr id="6" name="Slika 5" descr="perspektivne 3.PNG"/>
          <p:cNvPicPr>
            <a:picLocks noChangeAspect="1"/>
          </p:cNvPicPr>
          <p:nvPr/>
        </p:nvPicPr>
        <p:blipFill>
          <a:blip r:embed="rId4" cstate="print"/>
          <a:stretch>
            <a:fillRect/>
          </a:stretch>
        </p:blipFill>
        <p:spPr>
          <a:xfrm>
            <a:off x="5148064" y="2996952"/>
            <a:ext cx="3877062" cy="1872208"/>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Gnomonske projekcije</a:t>
            </a:r>
            <a:endParaRPr lang="hr-HR" b="1" dirty="0"/>
          </a:p>
        </p:txBody>
      </p:sp>
      <p:sp>
        <p:nvSpPr>
          <p:cNvPr id="3" name="Rezervirano mjesto sadržaja 2"/>
          <p:cNvSpPr>
            <a:spLocks noGrp="1"/>
          </p:cNvSpPr>
          <p:nvPr>
            <p:ph idx="1"/>
          </p:nvPr>
        </p:nvSpPr>
        <p:spPr>
          <a:xfrm>
            <a:off x="457200" y="1268760"/>
            <a:ext cx="8229600" cy="5400600"/>
          </a:xfrm>
        </p:spPr>
        <p:txBody>
          <a:bodyPr>
            <a:normAutofit fontScale="92500"/>
          </a:bodyPr>
          <a:lstStyle/>
          <a:p>
            <a:r>
              <a:rPr lang="hr-HR" altLang="sr-Latn-RS" sz="2800" dirty="0" smtClean="0">
                <a:solidFill>
                  <a:srgbClr val="FF0000"/>
                </a:solidFill>
              </a:rPr>
              <a:t>Kod svih gnomonskih projekcija zajedničko je da je točka Q u središtu Zemlje i da projekcijska ravnina dodiruje Zemlju u točki Zo</a:t>
            </a:r>
            <a:r>
              <a:rPr lang="hr-HR" altLang="sr-Latn-RS" sz="2800" dirty="0" smtClean="0"/>
              <a:t>. Formule za sve gnomonske projekcije mogu se dobiti ako se u formule za sve perspektivne projekcije uvrsti da je D=0 i L=R</a:t>
            </a:r>
          </a:p>
          <a:p>
            <a:endParaRPr lang="hr-HR" sz="2800" dirty="0"/>
          </a:p>
          <a:p>
            <a:endParaRPr lang="hr-HR" sz="2800" dirty="0" smtClean="0"/>
          </a:p>
          <a:p>
            <a:r>
              <a:rPr lang="hr-HR" altLang="sr-Latn-RS" sz="2800" dirty="0" smtClean="0">
                <a:solidFill>
                  <a:srgbClr val="FF0000"/>
                </a:solidFill>
              </a:rPr>
              <a:t>Gnomonske projekcije mogu biti: polarne, ekvatorske i horizontske</a:t>
            </a:r>
          </a:p>
          <a:p>
            <a:r>
              <a:rPr lang="hr-HR" altLang="sr-Latn-RS" sz="2800" dirty="0" smtClean="0">
                <a:solidFill>
                  <a:srgbClr val="FF0000"/>
                </a:solidFill>
              </a:rPr>
              <a:t>Koriste se za prikazivanje polarnih područja, zvijezda i sazviježđa, te kao pomoćne karte za proračune elemenata ortodrome</a:t>
            </a:r>
            <a:endParaRPr lang="hr-HR" sz="2800" dirty="0">
              <a:solidFill>
                <a:srgbClr val="FF0000"/>
              </a:solidFill>
            </a:endParaRPr>
          </a:p>
        </p:txBody>
      </p:sp>
      <p:pic>
        <p:nvPicPr>
          <p:cNvPr id="4" name="Slika 3" descr="gnomonska 1.PNG"/>
          <p:cNvPicPr>
            <a:picLocks noChangeAspect="1"/>
          </p:cNvPicPr>
          <p:nvPr/>
        </p:nvPicPr>
        <p:blipFill>
          <a:blip r:embed="rId2" cstate="print"/>
          <a:stretch>
            <a:fillRect/>
          </a:stretch>
        </p:blipFill>
        <p:spPr>
          <a:xfrm>
            <a:off x="4427984" y="3212976"/>
            <a:ext cx="4083651" cy="576064"/>
          </a:xfrm>
          <a:prstGeom prst="rect">
            <a:avLst/>
          </a:prstGeom>
        </p:spPr>
      </p:pic>
      <p:pic>
        <p:nvPicPr>
          <p:cNvPr id="5" name="Slika 4" descr="gnomska 2.PNG"/>
          <p:cNvPicPr>
            <a:picLocks noChangeAspect="1"/>
          </p:cNvPicPr>
          <p:nvPr/>
        </p:nvPicPr>
        <p:blipFill>
          <a:blip r:embed="rId3" cstate="print"/>
          <a:stretch>
            <a:fillRect/>
          </a:stretch>
        </p:blipFill>
        <p:spPr>
          <a:xfrm>
            <a:off x="4499992" y="3789040"/>
            <a:ext cx="3548551" cy="576064"/>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b="1" dirty="0" smtClean="0"/>
              <a:t>Gnomonska polarna projekcija</a:t>
            </a:r>
            <a:br>
              <a:rPr lang="hr-HR" b="1" dirty="0" smtClean="0"/>
            </a:br>
            <a:r>
              <a:rPr lang="hr-HR" b="1" dirty="0" smtClean="0"/>
              <a:t>R = 50 mm</a:t>
            </a:r>
            <a:endParaRPr lang="hr-HR" b="1" dirty="0"/>
          </a:p>
        </p:txBody>
      </p:sp>
      <p:sp>
        <p:nvSpPr>
          <p:cNvPr id="3" name="Rezervirano mjesto sadržaja 2"/>
          <p:cNvSpPr>
            <a:spLocks noGrp="1"/>
          </p:cNvSpPr>
          <p:nvPr>
            <p:ph idx="1"/>
          </p:nvPr>
        </p:nvSpPr>
        <p:spPr>
          <a:xfrm>
            <a:off x="457200" y="1600200"/>
            <a:ext cx="8229600" cy="4997152"/>
          </a:xfrm>
        </p:spPr>
        <p:txBody>
          <a:bodyPr>
            <a:normAutofit/>
          </a:bodyPr>
          <a:lstStyle/>
          <a:p>
            <a:pPr>
              <a:buNone/>
            </a:pPr>
            <a:r>
              <a:rPr lang="hr-HR" sz="1400" dirty="0" smtClean="0"/>
              <a:t>                                                                                                                                                         Ako se u opću formulu </a:t>
            </a:r>
          </a:p>
          <a:p>
            <a:pPr>
              <a:buNone/>
            </a:pPr>
            <a:r>
              <a:rPr lang="hr-HR" sz="1400" dirty="0" smtClean="0"/>
              <a:t>                                                                                                                                                         za gnomonske projekcije</a:t>
            </a:r>
          </a:p>
          <a:p>
            <a:pPr>
              <a:buNone/>
            </a:pPr>
            <a:r>
              <a:rPr lang="hr-HR" sz="1400" dirty="0" smtClean="0"/>
              <a:t>                                                                                                                                                         uvrsti </a:t>
            </a:r>
            <a:r>
              <a:rPr lang="hr-HR" sz="1400" dirty="0" err="1">
                <a:latin typeface="Arial"/>
                <a:cs typeface="Arial"/>
              </a:rPr>
              <a:t>φ</a:t>
            </a:r>
            <a:r>
              <a:rPr lang="hr-HR" sz="1400" dirty="0" err="1" smtClean="0"/>
              <a:t>o</a:t>
            </a:r>
            <a:r>
              <a:rPr lang="hr-HR" sz="1400" dirty="0" smtClean="0"/>
              <a:t>=90° dobiva se: </a:t>
            </a:r>
          </a:p>
          <a:p>
            <a:endParaRPr lang="hr-HR" sz="1400" dirty="0" smtClean="0"/>
          </a:p>
          <a:p>
            <a:pPr>
              <a:buNone/>
            </a:pPr>
            <a:r>
              <a:rPr lang="hr-HR" sz="1400" dirty="0" smtClean="0"/>
              <a:t>                                                                                                                                                                         x=-R∙</a:t>
            </a:r>
            <a:r>
              <a:rPr lang="hr-HR" sz="1400" dirty="0" err="1" smtClean="0"/>
              <a:t>ctg</a:t>
            </a:r>
            <a:r>
              <a:rPr lang="el-GR" sz="1400" dirty="0" smtClean="0">
                <a:latin typeface="Arial"/>
                <a:cs typeface="Arial"/>
              </a:rPr>
              <a:t>φ</a:t>
            </a:r>
            <a:r>
              <a:rPr lang="hr-HR" sz="1400" dirty="0" smtClean="0"/>
              <a:t>∙</a:t>
            </a:r>
            <a:r>
              <a:rPr lang="hr-HR" sz="1400" dirty="0" err="1" smtClean="0"/>
              <a:t>cosΔλ</a:t>
            </a:r>
            <a:r>
              <a:rPr lang="hr-HR" sz="1400" dirty="0" smtClean="0"/>
              <a:t>       </a:t>
            </a:r>
          </a:p>
          <a:p>
            <a:pPr>
              <a:buNone/>
            </a:pPr>
            <a:r>
              <a:rPr lang="hr-HR" sz="1400" dirty="0" smtClean="0"/>
              <a:t>                                                                                                                                                                         y=R∙</a:t>
            </a:r>
            <a:r>
              <a:rPr lang="hr-HR" sz="1400" dirty="0" err="1" smtClean="0"/>
              <a:t>ctg</a:t>
            </a:r>
            <a:r>
              <a:rPr lang="el-GR" sz="1400" dirty="0" smtClean="0">
                <a:latin typeface="Arial"/>
                <a:cs typeface="Arial"/>
              </a:rPr>
              <a:t>φ</a:t>
            </a:r>
            <a:r>
              <a:rPr lang="hr-HR" sz="1400" dirty="0" smtClean="0"/>
              <a:t>∙</a:t>
            </a:r>
            <a:r>
              <a:rPr lang="hr-HR" sz="1400" dirty="0" err="1" smtClean="0"/>
              <a:t>sinΔλ</a:t>
            </a:r>
            <a:endParaRPr lang="hr-HR" sz="1400" dirty="0" smtClean="0"/>
          </a:p>
          <a:p>
            <a:pPr>
              <a:buNone/>
            </a:pPr>
            <a:endParaRPr lang="hr-HR" sz="1400" dirty="0" smtClean="0"/>
          </a:p>
          <a:p>
            <a:pPr>
              <a:buNone/>
            </a:pPr>
            <a:endParaRPr lang="hr-HR" sz="1400" dirty="0" smtClean="0"/>
          </a:p>
          <a:p>
            <a:pPr>
              <a:buNone/>
            </a:pPr>
            <a:endParaRPr lang="hr-HR" sz="1400" dirty="0" smtClean="0"/>
          </a:p>
          <a:p>
            <a:pPr>
              <a:buNone/>
            </a:pPr>
            <a:endParaRPr lang="hr-HR" sz="1400" dirty="0" smtClean="0"/>
          </a:p>
          <a:p>
            <a:pPr>
              <a:buNone/>
            </a:pPr>
            <a:r>
              <a:rPr lang="hr-HR" sz="1400" dirty="0" smtClean="0"/>
              <a:t>                                                                                                                                                     </a:t>
            </a:r>
          </a:p>
          <a:p>
            <a:pPr>
              <a:buNone/>
            </a:pPr>
            <a:r>
              <a:rPr lang="hr-HR" sz="1400" dirty="0" smtClean="0"/>
              <a:t>                                                                                                                                                  R – umanjeni radijus Zemlje kao                                                                                                                          </a:t>
            </a:r>
            <a:r>
              <a:rPr lang="hr-HR" sz="1400" dirty="0" err="1" smtClean="0"/>
              <a:t>kao</a:t>
            </a:r>
            <a:r>
              <a:rPr lang="hr-HR" sz="1400" dirty="0" smtClean="0"/>
              <a:t> kugle na </a:t>
            </a:r>
            <a:r>
              <a:rPr lang="hr-HR" sz="1400" dirty="0" err="1" smtClean="0"/>
              <a:t>gnomonskoj</a:t>
            </a:r>
            <a:r>
              <a:rPr lang="hr-HR" sz="1400" dirty="0" smtClean="0"/>
              <a:t> projekciji</a:t>
            </a:r>
          </a:p>
          <a:p>
            <a:pPr>
              <a:buNone/>
            </a:pPr>
            <a:r>
              <a:rPr lang="hr-HR" sz="1400" dirty="0" smtClean="0"/>
              <a:t>                                                                                                                                                          R = 50 mm</a:t>
            </a:r>
          </a:p>
          <a:p>
            <a:pPr>
              <a:buNone/>
            </a:pPr>
            <a:endParaRPr lang="hr-HR" sz="1400" dirty="0" smtClean="0"/>
          </a:p>
          <a:p>
            <a:pPr>
              <a:buNone/>
            </a:pPr>
            <a:endParaRPr lang="hr-HR" sz="1400" dirty="0" smtClean="0"/>
          </a:p>
          <a:p>
            <a:pPr>
              <a:buNone/>
            </a:pPr>
            <a:r>
              <a:rPr lang="hr-HR" sz="1400" dirty="0" smtClean="0"/>
              <a:t>                                                                                                                                        </a:t>
            </a:r>
            <a:endParaRPr lang="hr-HR" sz="1400" dirty="0"/>
          </a:p>
        </p:txBody>
      </p:sp>
      <p:pic>
        <p:nvPicPr>
          <p:cNvPr id="4" name="Slika 3" descr="gnomonska polarna.PNG"/>
          <p:cNvPicPr>
            <a:picLocks noChangeAspect="1"/>
          </p:cNvPicPr>
          <p:nvPr/>
        </p:nvPicPr>
        <p:blipFill>
          <a:blip r:embed="rId2" cstate="print"/>
          <a:stretch>
            <a:fillRect/>
          </a:stretch>
        </p:blipFill>
        <p:spPr>
          <a:xfrm>
            <a:off x="827584" y="1412776"/>
            <a:ext cx="5059173" cy="5112568"/>
          </a:xfrm>
          <a:prstGeom prst="rect">
            <a:avLst/>
          </a:prstGeom>
        </p:spPr>
      </p:pic>
      <p:pic>
        <p:nvPicPr>
          <p:cNvPr id="5" name="Slika 4" descr="Izrezakgnomonska polarna 3.PNG"/>
          <p:cNvPicPr>
            <a:picLocks noChangeAspect="1"/>
          </p:cNvPicPr>
          <p:nvPr/>
        </p:nvPicPr>
        <p:blipFill>
          <a:blip r:embed="rId3" cstate="print"/>
          <a:stretch>
            <a:fillRect/>
          </a:stretch>
        </p:blipFill>
        <p:spPr>
          <a:xfrm>
            <a:off x="6228184" y="3356992"/>
            <a:ext cx="2697026" cy="432048"/>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7715200" cy="850106"/>
          </a:xfrm>
        </p:spPr>
        <p:txBody>
          <a:bodyPr>
            <a:normAutofit fontScale="90000"/>
          </a:bodyPr>
          <a:lstStyle/>
          <a:p>
            <a:r>
              <a:rPr lang="hr-HR" b="1" dirty="0" smtClean="0"/>
              <a:t>Gnomonska ekvatorska projekcija</a:t>
            </a:r>
            <a:br>
              <a:rPr lang="hr-HR" b="1" dirty="0" smtClean="0"/>
            </a:br>
            <a:r>
              <a:rPr lang="hr-HR" b="1" dirty="0" smtClean="0"/>
              <a:t>R = 55 mm</a:t>
            </a:r>
            <a:endParaRPr lang="hr-HR" b="1" dirty="0"/>
          </a:p>
        </p:txBody>
      </p:sp>
      <p:pic>
        <p:nvPicPr>
          <p:cNvPr id="4" name="Rezervirano mjesto sadržaja 3" descr="gnomonska ekvatorska.PNG"/>
          <p:cNvPicPr>
            <a:picLocks noGrp="1" noChangeAspect="1"/>
          </p:cNvPicPr>
          <p:nvPr>
            <p:ph idx="1"/>
          </p:nvPr>
        </p:nvPicPr>
        <p:blipFill>
          <a:blip r:embed="rId2" cstate="print"/>
          <a:stretch>
            <a:fillRect/>
          </a:stretch>
        </p:blipFill>
        <p:spPr>
          <a:xfrm>
            <a:off x="395536" y="1196752"/>
            <a:ext cx="4391096" cy="5661248"/>
          </a:xfrm>
        </p:spPr>
      </p:pic>
      <p:sp>
        <p:nvSpPr>
          <p:cNvPr id="5" name="Pravokutnik 4"/>
          <p:cNvSpPr/>
          <p:nvPr/>
        </p:nvSpPr>
        <p:spPr>
          <a:xfrm>
            <a:off x="5364088" y="1844824"/>
            <a:ext cx="4572000" cy="2585323"/>
          </a:xfrm>
          <a:prstGeom prst="rect">
            <a:avLst/>
          </a:prstGeom>
        </p:spPr>
        <p:txBody>
          <a:bodyPr wrap="square">
            <a:spAutoFit/>
          </a:bodyPr>
          <a:lstStyle/>
          <a:p>
            <a:r>
              <a:rPr lang="hr-HR" dirty="0" smtClean="0"/>
              <a:t>Ako se u opću formulu za </a:t>
            </a:r>
          </a:p>
          <a:p>
            <a:r>
              <a:rPr lang="hr-HR" dirty="0" smtClean="0"/>
              <a:t>gnomonske projekcije uvrsti</a:t>
            </a:r>
          </a:p>
          <a:p>
            <a:r>
              <a:rPr lang="hr-HR" dirty="0" smtClean="0"/>
              <a:t> </a:t>
            </a:r>
            <a:r>
              <a:rPr lang="hr-HR" dirty="0" err="1">
                <a:latin typeface="Arial"/>
                <a:cs typeface="Arial"/>
              </a:rPr>
              <a:t>φ</a:t>
            </a:r>
            <a:r>
              <a:rPr lang="hr-HR" dirty="0" err="1" smtClean="0"/>
              <a:t>o</a:t>
            </a:r>
            <a:r>
              <a:rPr lang="hr-HR" dirty="0" smtClean="0"/>
              <a:t>=0, dobiva se:</a:t>
            </a:r>
          </a:p>
          <a:p>
            <a:endParaRPr lang="hr-HR" dirty="0" smtClean="0"/>
          </a:p>
          <a:p>
            <a:r>
              <a:rPr lang="hr-HR" dirty="0" smtClean="0"/>
              <a:t>x = R∙</a:t>
            </a:r>
            <a:r>
              <a:rPr lang="hr-HR" dirty="0" err="1" smtClean="0"/>
              <a:t>secΔλ</a:t>
            </a:r>
            <a:r>
              <a:rPr lang="hr-HR" dirty="0" smtClean="0"/>
              <a:t>∙tg</a:t>
            </a:r>
            <a:r>
              <a:rPr lang="el-GR" dirty="0" smtClean="0">
                <a:latin typeface="Arial"/>
                <a:cs typeface="Arial"/>
              </a:rPr>
              <a:t>φ</a:t>
            </a:r>
            <a:r>
              <a:rPr lang="hr-HR" dirty="0" smtClean="0"/>
              <a:t>    </a:t>
            </a:r>
          </a:p>
          <a:p>
            <a:r>
              <a:rPr lang="hr-HR" dirty="0" smtClean="0"/>
              <a:t>y=R∙</a:t>
            </a:r>
            <a:r>
              <a:rPr lang="hr-HR" dirty="0" err="1" smtClean="0"/>
              <a:t>tgΔλ</a:t>
            </a:r>
            <a:endParaRPr lang="hr-HR" dirty="0" smtClean="0"/>
          </a:p>
          <a:p>
            <a:endParaRPr lang="hr-HR" dirty="0" smtClean="0"/>
          </a:p>
          <a:p>
            <a:endParaRPr lang="hr-HR" dirty="0" smtClean="0"/>
          </a:p>
          <a:p>
            <a:r>
              <a:rPr lang="hr-HR" dirty="0" smtClean="0"/>
              <a:t>R = 80 mm – umanjeni radijus Zemlje</a:t>
            </a:r>
            <a:endParaRPr lang="hr-H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922114"/>
          </a:xfrm>
        </p:spPr>
        <p:txBody>
          <a:bodyPr>
            <a:normAutofit fontScale="90000"/>
          </a:bodyPr>
          <a:lstStyle/>
          <a:p>
            <a:r>
              <a:rPr lang="hr-HR" sz="2800" b="1" dirty="0" smtClean="0"/>
              <a:t>Gnomonska </a:t>
            </a:r>
            <a:r>
              <a:rPr lang="hr-HR" sz="2800" b="1" dirty="0" err="1" smtClean="0"/>
              <a:t>horizontska</a:t>
            </a:r>
            <a:r>
              <a:rPr lang="hr-HR" sz="2800" b="1" dirty="0" smtClean="0"/>
              <a:t> projekcija</a:t>
            </a:r>
            <a:br>
              <a:rPr lang="hr-HR" sz="2800" b="1" dirty="0" smtClean="0"/>
            </a:br>
            <a:r>
              <a:rPr lang="hr-HR" sz="2800" b="1" dirty="0" smtClean="0"/>
              <a:t>R = 45 mm</a:t>
            </a:r>
            <a:endParaRPr lang="hr-HR" sz="2800" b="1" dirty="0"/>
          </a:p>
        </p:txBody>
      </p:sp>
      <p:pic>
        <p:nvPicPr>
          <p:cNvPr id="4" name="Rezervirano mjesto sadržaja 3" descr="gnomonska horizontska 1.PNG"/>
          <p:cNvPicPr>
            <a:picLocks noGrp="1" noChangeAspect="1"/>
          </p:cNvPicPr>
          <p:nvPr>
            <p:ph idx="1"/>
          </p:nvPr>
        </p:nvPicPr>
        <p:blipFill>
          <a:blip r:embed="rId2" cstate="print"/>
          <a:stretch>
            <a:fillRect/>
          </a:stretch>
        </p:blipFill>
        <p:spPr>
          <a:xfrm>
            <a:off x="467544" y="1052736"/>
            <a:ext cx="8136904" cy="4320480"/>
          </a:xfrm>
        </p:spPr>
      </p:pic>
      <p:pic>
        <p:nvPicPr>
          <p:cNvPr id="5" name="Slika 4" descr="gnomonska horizontska 2.PNG"/>
          <p:cNvPicPr>
            <a:picLocks noChangeAspect="1"/>
          </p:cNvPicPr>
          <p:nvPr/>
        </p:nvPicPr>
        <p:blipFill>
          <a:blip r:embed="rId3" cstate="print"/>
          <a:stretch>
            <a:fillRect/>
          </a:stretch>
        </p:blipFill>
        <p:spPr>
          <a:xfrm>
            <a:off x="539552" y="5589240"/>
            <a:ext cx="4032448" cy="576064"/>
          </a:xfrm>
          <a:prstGeom prst="rect">
            <a:avLst/>
          </a:prstGeom>
        </p:spPr>
      </p:pic>
      <p:pic>
        <p:nvPicPr>
          <p:cNvPr id="6" name="Slika 5" descr="gnomonska horizontska 3.PNG"/>
          <p:cNvPicPr>
            <a:picLocks noChangeAspect="1"/>
          </p:cNvPicPr>
          <p:nvPr/>
        </p:nvPicPr>
        <p:blipFill>
          <a:blip r:embed="rId4" cstate="print"/>
          <a:stretch>
            <a:fillRect/>
          </a:stretch>
        </p:blipFill>
        <p:spPr>
          <a:xfrm>
            <a:off x="4860032" y="5445224"/>
            <a:ext cx="4046495" cy="648072"/>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Stereografske projekcije</a:t>
            </a:r>
            <a:endParaRPr lang="hr-HR" b="1" dirty="0"/>
          </a:p>
        </p:txBody>
      </p:sp>
      <p:sp>
        <p:nvSpPr>
          <p:cNvPr id="3" name="Rezervirano mjesto sadržaja 2"/>
          <p:cNvSpPr>
            <a:spLocks noGrp="1"/>
          </p:cNvSpPr>
          <p:nvPr>
            <p:ph idx="1"/>
          </p:nvPr>
        </p:nvSpPr>
        <p:spPr>
          <a:xfrm>
            <a:off x="457200" y="1340768"/>
            <a:ext cx="8229600" cy="5256584"/>
          </a:xfrm>
        </p:spPr>
        <p:txBody>
          <a:bodyPr>
            <a:normAutofit/>
          </a:bodyPr>
          <a:lstStyle/>
          <a:p>
            <a:r>
              <a:rPr lang="hr-HR" altLang="sr-Latn-RS" sz="2800" dirty="0" smtClean="0">
                <a:solidFill>
                  <a:srgbClr val="FF0000"/>
                </a:solidFill>
              </a:rPr>
              <a:t>Kod stereografskih projekcija uobičajeno je da ravnina projekcije prolazi kroz središte Zemlje ili nebeske sfere </a:t>
            </a:r>
            <a:r>
              <a:rPr lang="hr-HR" altLang="sr-Latn-RS" sz="2800" dirty="0" smtClean="0"/>
              <a:t>(kod karata kojima se prikazuju zvijezde). Ako se u formule za sve perspektivne projekcije uvrsti da je L=D=R, dobivaju se formule za sve stereografske projekcije: </a:t>
            </a:r>
          </a:p>
          <a:p>
            <a:endParaRPr lang="hr-HR" altLang="sr-Latn-RS" sz="2800" dirty="0"/>
          </a:p>
          <a:p>
            <a:r>
              <a:rPr lang="hr-HR" altLang="sr-Latn-RS" sz="2800" dirty="0" smtClean="0">
                <a:solidFill>
                  <a:srgbClr val="FF0000"/>
                </a:solidFill>
              </a:rPr>
              <a:t>Stereografske karte mogu biti: polarne, ekvatorske i horizontske</a:t>
            </a:r>
          </a:p>
          <a:p>
            <a:r>
              <a:rPr lang="hr-HR" altLang="sr-Latn-RS" sz="2800" dirty="0" smtClean="0">
                <a:solidFill>
                  <a:srgbClr val="FF0000"/>
                </a:solidFill>
              </a:rPr>
              <a:t>Karta stereografske projekcije koristi se u navigaciji najčešće za prikazivanje položaja zvijezda i sazviježđa</a:t>
            </a:r>
          </a:p>
          <a:p>
            <a:endParaRPr lang="hr-HR" altLang="sr-Latn-RS" sz="2800" dirty="0" smtClean="0"/>
          </a:p>
          <a:p>
            <a:endParaRPr lang="hr-HR" dirty="0"/>
          </a:p>
        </p:txBody>
      </p:sp>
      <p:pic>
        <p:nvPicPr>
          <p:cNvPr id="4" name="Slika 3" descr="stereografske 1.PNG"/>
          <p:cNvPicPr>
            <a:picLocks noChangeAspect="1"/>
          </p:cNvPicPr>
          <p:nvPr/>
        </p:nvPicPr>
        <p:blipFill>
          <a:blip r:embed="rId2" cstate="print"/>
          <a:stretch>
            <a:fillRect/>
          </a:stretch>
        </p:blipFill>
        <p:spPr>
          <a:xfrm>
            <a:off x="971600" y="4005064"/>
            <a:ext cx="3340838" cy="504056"/>
          </a:xfrm>
          <a:prstGeom prst="rect">
            <a:avLst/>
          </a:prstGeom>
        </p:spPr>
      </p:pic>
      <p:pic>
        <p:nvPicPr>
          <p:cNvPr id="5" name="Slika 4" descr="stereografske 2.PNG"/>
          <p:cNvPicPr>
            <a:picLocks noChangeAspect="1"/>
          </p:cNvPicPr>
          <p:nvPr/>
        </p:nvPicPr>
        <p:blipFill>
          <a:blip r:embed="rId3" cstate="print"/>
          <a:stretch>
            <a:fillRect/>
          </a:stretch>
        </p:blipFill>
        <p:spPr>
          <a:xfrm>
            <a:off x="4499992" y="4005064"/>
            <a:ext cx="3528392" cy="51997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b="1" dirty="0" smtClean="0"/>
              <a:t>Podjela kartografskih projekcija prema deformacijama</a:t>
            </a:r>
            <a:endParaRPr lang="hr-HR" b="1" dirty="0"/>
          </a:p>
        </p:txBody>
      </p:sp>
      <p:sp>
        <p:nvSpPr>
          <p:cNvPr id="3" name="Rezervirano mjesto sadržaja 2"/>
          <p:cNvSpPr>
            <a:spLocks noGrp="1"/>
          </p:cNvSpPr>
          <p:nvPr>
            <p:ph idx="1"/>
          </p:nvPr>
        </p:nvSpPr>
        <p:spPr/>
        <p:txBody>
          <a:bodyPr>
            <a:normAutofit/>
          </a:bodyPr>
          <a:lstStyle/>
          <a:p>
            <a:r>
              <a:rPr lang="hr-HR" sz="2800" dirty="0" smtClean="0">
                <a:solidFill>
                  <a:srgbClr val="FF0000"/>
                </a:solidFill>
              </a:rPr>
              <a:t>Konformne</a:t>
            </a:r>
            <a:r>
              <a:rPr lang="hr-HR" sz="2800" dirty="0" smtClean="0"/>
              <a:t> (kutovi u prirodi odgovaraju kutovima na karti)</a:t>
            </a:r>
          </a:p>
          <a:p>
            <a:r>
              <a:rPr lang="hr-HR" sz="2800" dirty="0" smtClean="0">
                <a:solidFill>
                  <a:srgbClr val="FF0000"/>
                </a:solidFill>
              </a:rPr>
              <a:t>Ekvivalentne</a:t>
            </a:r>
            <a:r>
              <a:rPr lang="hr-HR" sz="2800" dirty="0" smtClean="0"/>
              <a:t> (sačuvana jednakost površina)</a:t>
            </a:r>
          </a:p>
          <a:p>
            <a:r>
              <a:rPr lang="hr-HR" sz="2800" dirty="0" smtClean="0">
                <a:solidFill>
                  <a:srgbClr val="FF0000"/>
                </a:solidFill>
              </a:rPr>
              <a:t>Ekvidistantne</a:t>
            </a:r>
            <a:r>
              <a:rPr lang="hr-HR" sz="2800" dirty="0" smtClean="0"/>
              <a:t> (zadržana jednakost duljina, ali samo u jednom smjeru)</a:t>
            </a:r>
          </a:p>
          <a:p>
            <a:r>
              <a:rPr lang="hr-HR" sz="2800" dirty="0" smtClean="0">
                <a:solidFill>
                  <a:srgbClr val="FF0000"/>
                </a:solidFill>
              </a:rPr>
              <a:t>Proizvoljne</a:t>
            </a:r>
            <a:r>
              <a:rPr lang="hr-HR" sz="2800" dirty="0" smtClean="0"/>
              <a:t> (ostale koje ne spadaju u gore navedene)</a:t>
            </a:r>
            <a:endParaRPr lang="hr-HR" sz="2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003232" cy="922114"/>
          </a:xfrm>
        </p:spPr>
        <p:txBody>
          <a:bodyPr>
            <a:normAutofit fontScale="90000"/>
          </a:bodyPr>
          <a:lstStyle/>
          <a:p>
            <a:r>
              <a:rPr lang="hr-HR" b="1" dirty="0" smtClean="0"/>
              <a:t>Stereografska polarna projekcija</a:t>
            </a:r>
            <a:br>
              <a:rPr lang="hr-HR" b="1" dirty="0" smtClean="0"/>
            </a:br>
            <a:r>
              <a:rPr lang="hr-HR" b="1" dirty="0" smtClean="0"/>
              <a:t>R = 50 mm</a:t>
            </a:r>
            <a:endParaRPr lang="hr-HR" b="1" dirty="0"/>
          </a:p>
        </p:txBody>
      </p:sp>
      <p:pic>
        <p:nvPicPr>
          <p:cNvPr id="5" name="Rezervirano mjesto sadržaja 4" descr="stereografska polarna 1.PNG"/>
          <p:cNvPicPr>
            <a:picLocks noGrp="1" noChangeAspect="1"/>
          </p:cNvPicPr>
          <p:nvPr>
            <p:ph idx="1"/>
          </p:nvPr>
        </p:nvPicPr>
        <p:blipFill>
          <a:blip r:embed="rId2" cstate="print"/>
          <a:stretch>
            <a:fillRect/>
          </a:stretch>
        </p:blipFill>
        <p:spPr>
          <a:xfrm>
            <a:off x="395536" y="1268760"/>
            <a:ext cx="5400600" cy="5372471"/>
          </a:xfrm>
        </p:spPr>
      </p:pic>
      <p:sp>
        <p:nvSpPr>
          <p:cNvPr id="6" name="Pravokutnik 5"/>
          <p:cNvSpPr/>
          <p:nvPr/>
        </p:nvSpPr>
        <p:spPr>
          <a:xfrm>
            <a:off x="6012160" y="1772816"/>
            <a:ext cx="2592288" cy="1754326"/>
          </a:xfrm>
          <a:prstGeom prst="rect">
            <a:avLst/>
          </a:prstGeom>
        </p:spPr>
        <p:txBody>
          <a:bodyPr wrap="square">
            <a:spAutoFit/>
          </a:bodyPr>
          <a:lstStyle/>
          <a:p>
            <a:r>
              <a:rPr lang="hr-HR" dirty="0" smtClean="0"/>
              <a:t>Ako se u opću formulu za </a:t>
            </a:r>
          </a:p>
          <a:p>
            <a:r>
              <a:rPr lang="hr-HR" dirty="0" smtClean="0"/>
              <a:t>stereografske projekcije </a:t>
            </a:r>
          </a:p>
          <a:p>
            <a:r>
              <a:rPr lang="hr-HR" dirty="0" smtClean="0"/>
              <a:t>uvrsti </a:t>
            </a:r>
            <a:r>
              <a:rPr lang="hr-HR" dirty="0" err="1">
                <a:latin typeface="Arial"/>
                <a:cs typeface="Arial"/>
              </a:rPr>
              <a:t>φ</a:t>
            </a:r>
            <a:r>
              <a:rPr lang="hr-HR" dirty="0" err="1" smtClean="0"/>
              <a:t>o</a:t>
            </a:r>
            <a:r>
              <a:rPr lang="hr-HR" dirty="0" smtClean="0"/>
              <a:t>=90°, tada je x i y jednako :</a:t>
            </a:r>
          </a:p>
          <a:p>
            <a:endParaRPr lang="hr-HR" dirty="0" smtClean="0"/>
          </a:p>
          <a:p>
            <a:r>
              <a:rPr lang="hr-HR" dirty="0" smtClean="0"/>
              <a:t>R = 80 mm </a:t>
            </a:r>
            <a:endParaRPr lang="hr-HR" dirty="0"/>
          </a:p>
        </p:txBody>
      </p:sp>
      <p:pic>
        <p:nvPicPr>
          <p:cNvPr id="7" name="Slika 6" descr="stereografska polarna 2.PNG"/>
          <p:cNvPicPr>
            <a:picLocks noChangeAspect="1"/>
          </p:cNvPicPr>
          <p:nvPr/>
        </p:nvPicPr>
        <p:blipFill>
          <a:blip r:embed="rId3" cstate="print"/>
          <a:stretch>
            <a:fillRect/>
          </a:stretch>
        </p:blipFill>
        <p:spPr>
          <a:xfrm>
            <a:off x="6228184" y="3573016"/>
            <a:ext cx="2110573" cy="576064"/>
          </a:xfrm>
          <a:prstGeom prst="rect">
            <a:avLst/>
          </a:prstGeom>
        </p:spPr>
      </p:pic>
      <p:pic>
        <p:nvPicPr>
          <p:cNvPr id="8" name="Slika 7" descr="stereografska polarna 3.PNG"/>
          <p:cNvPicPr>
            <a:picLocks noChangeAspect="1"/>
          </p:cNvPicPr>
          <p:nvPr/>
        </p:nvPicPr>
        <p:blipFill>
          <a:blip r:embed="rId4" cstate="print"/>
          <a:stretch>
            <a:fillRect/>
          </a:stretch>
        </p:blipFill>
        <p:spPr>
          <a:xfrm>
            <a:off x="6444208" y="4221088"/>
            <a:ext cx="1875903" cy="576065"/>
          </a:xfrm>
          <a:prstGeom prst="rect">
            <a:avLst/>
          </a:prstGeom>
        </p:spPr>
      </p:pic>
      <p:pic>
        <p:nvPicPr>
          <p:cNvPr id="9" name="Slika 8" descr="stereografska polarna 4.PNG"/>
          <p:cNvPicPr>
            <a:picLocks noChangeAspect="1"/>
          </p:cNvPicPr>
          <p:nvPr/>
        </p:nvPicPr>
        <p:blipFill>
          <a:blip r:embed="rId5" cstate="print"/>
          <a:stretch>
            <a:fillRect/>
          </a:stretch>
        </p:blipFill>
        <p:spPr>
          <a:xfrm>
            <a:off x="6084168" y="5301208"/>
            <a:ext cx="2765109" cy="576064"/>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7715200" cy="850106"/>
          </a:xfrm>
        </p:spPr>
        <p:txBody>
          <a:bodyPr>
            <a:normAutofit fontScale="90000"/>
          </a:bodyPr>
          <a:lstStyle/>
          <a:p>
            <a:r>
              <a:rPr lang="hr-HR" b="1" dirty="0" smtClean="0"/>
              <a:t>Stereografska ekvatorska projekcija</a:t>
            </a:r>
            <a:br>
              <a:rPr lang="hr-HR" b="1" dirty="0" smtClean="0"/>
            </a:br>
            <a:r>
              <a:rPr lang="hr-HR" b="1" dirty="0" smtClean="0"/>
              <a:t>R = 80 mm</a:t>
            </a:r>
            <a:endParaRPr lang="hr-HR" b="1" dirty="0"/>
          </a:p>
        </p:txBody>
      </p:sp>
      <p:pic>
        <p:nvPicPr>
          <p:cNvPr id="4" name="Rezervirano mjesto sadržaja 3" descr="stereografska ekvatorska1.PNG"/>
          <p:cNvPicPr>
            <a:picLocks noGrp="1" noChangeAspect="1"/>
          </p:cNvPicPr>
          <p:nvPr>
            <p:ph idx="1"/>
          </p:nvPr>
        </p:nvPicPr>
        <p:blipFill>
          <a:blip r:embed="rId2" cstate="print"/>
          <a:stretch>
            <a:fillRect/>
          </a:stretch>
        </p:blipFill>
        <p:spPr>
          <a:xfrm>
            <a:off x="395535" y="1484784"/>
            <a:ext cx="3919423" cy="3600400"/>
          </a:xfrm>
        </p:spPr>
      </p:pic>
      <p:pic>
        <p:nvPicPr>
          <p:cNvPr id="5" name="Slika 4" descr="stereografska ekvatorska 2.PNG"/>
          <p:cNvPicPr>
            <a:picLocks noChangeAspect="1"/>
          </p:cNvPicPr>
          <p:nvPr/>
        </p:nvPicPr>
        <p:blipFill>
          <a:blip r:embed="rId3" cstate="print"/>
          <a:stretch>
            <a:fillRect/>
          </a:stretch>
        </p:blipFill>
        <p:spPr>
          <a:xfrm>
            <a:off x="4139952" y="1268760"/>
            <a:ext cx="4248472" cy="3953262"/>
          </a:xfrm>
          <a:prstGeom prst="rect">
            <a:avLst/>
          </a:prstGeom>
        </p:spPr>
      </p:pic>
      <p:sp>
        <p:nvSpPr>
          <p:cNvPr id="6" name="Pravokutnik 5"/>
          <p:cNvSpPr/>
          <p:nvPr/>
        </p:nvSpPr>
        <p:spPr>
          <a:xfrm>
            <a:off x="179512" y="5157192"/>
            <a:ext cx="4572000" cy="923330"/>
          </a:xfrm>
          <a:prstGeom prst="rect">
            <a:avLst/>
          </a:prstGeom>
        </p:spPr>
        <p:txBody>
          <a:bodyPr>
            <a:spAutoFit/>
          </a:bodyPr>
          <a:lstStyle/>
          <a:p>
            <a:pPr algn="just"/>
            <a:r>
              <a:rPr lang="hr-HR" dirty="0" smtClean="0"/>
              <a:t>Ako se u opću formulu za </a:t>
            </a:r>
          </a:p>
          <a:p>
            <a:pPr algn="just"/>
            <a:r>
              <a:rPr lang="hr-HR" dirty="0" smtClean="0"/>
              <a:t>stereografske projekcije uvrsti </a:t>
            </a:r>
          </a:p>
          <a:p>
            <a:pPr algn="just"/>
            <a:r>
              <a:rPr lang="hr-HR" dirty="0" err="1">
                <a:latin typeface="Arial"/>
                <a:cs typeface="Arial"/>
              </a:rPr>
              <a:t>φ</a:t>
            </a:r>
            <a:r>
              <a:rPr lang="hr-HR" dirty="0" err="1" smtClean="0"/>
              <a:t>o</a:t>
            </a:r>
            <a:r>
              <a:rPr lang="hr-HR" dirty="0" smtClean="0"/>
              <a:t>=0°, dobivaju se vrijednosti x i y :</a:t>
            </a:r>
            <a:endParaRPr lang="hr-HR" dirty="0"/>
          </a:p>
        </p:txBody>
      </p:sp>
      <p:pic>
        <p:nvPicPr>
          <p:cNvPr id="7" name="Slika 6" descr="stereografska ekvatorska 3.PNG"/>
          <p:cNvPicPr>
            <a:picLocks noChangeAspect="1"/>
          </p:cNvPicPr>
          <p:nvPr/>
        </p:nvPicPr>
        <p:blipFill>
          <a:blip r:embed="rId4" cstate="print"/>
          <a:stretch>
            <a:fillRect/>
          </a:stretch>
        </p:blipFill>
        <p:spPr>
          <a:xfrm>
            <a:off x="1547664" y="6021288"/>
            <a:ext cx="2088232" cy="634824"/>
          </a:xfrm>
          <a:prstGeom prst="rect">
            <a:avLst/>
          </a:prstGeom>
        </p:spPr>
      </p:pic>
      <p:pic>
        <p:nvPicPr>
          <p:cNvPr id="8" name="Slika 7" descr="stereografska ekvatorska 4.PNG"/>
          <p:cNvPicPr>
            <a:picLocks noChangeAspect="1"/>
          </p:cNvPicPr>
          <p:nvPr/>
        </p:nvPicPr>
        <p:blipFill>
          <a:blip r:embed="rId5" cstate="print"/>
          <a:stretch>
            <a:fillRect/>
          </a:stretch>
        </p:blipFill>
        <p:spPr>
          <a:xfrm>
            <a:off x="4427985" y="6093296"/>
            <a:ext cx="2088232" cy="648618"/>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706090"/>
          </a:xfrm>
        </p:spPr>
        <p:txBody>
          <a:bodyPr>
            <a:normAutofit fontScale="90000"/>
          </a:bodyPr>
          <a:lstStyle/>
          <a:p>
            <a:r>
              <a:rPr lang="hr-HR" b="1" dirty="0" smtClean="0"/>
              <a:t>Stereografska horizontska projekcija</a:t>
            </a:r>
            <a:endParaRPr lang="hr-HR" b="1" dirty="0"/>
          </a:p>
        </p:txBody>
      </p:sp>
      <p:sp>
        <p:nvSpPr>
          <p:cNvPr id="3" name="Rezervirano mjesto sadržaja 2"/>
          <p:cNvSpPr>
            <a:spLocks noGrp="1"/>
          </p:cNvSpPr>
          <p:nvPr>
            <p:ph idx="1"/>
          </p:nvPr>
        </p:nvSpPr>
        <p:spPr>
          <a:xfrm>
            <a:off x="457200" y="908720"/>
            <a:ext cx="8229600" cy="5760640"/>
          </a:xfrm>
        </p:spPr>
        <p:txBody>
          <a:bodyPr>
            <a:normAutofit/>
          </a:bodyPr>
          <a:lstStyle/>
          <a:p>
            <a:pPr>
              <a:buNone/>
            </a:pPr>
            <a:r>
              <a:rPr lang="hr-HR" altLang="sr-Latn-RS" sz="2000" dirty="0" smtClean="0"/>
              <a:t>- </a:t>
            </a:r>
            <a:r>
              <a:rPr lang="hr-HR" altLang="sr-Latn-RS" sz="1800" dirty="0" smtClean="0"/>
              <a:t>Za konstrukciju karte stereografske horizontske projekcije koriste se opće formule stereografskih projekcija .      </a:t>
            </a:r>
            <a:r>
              <a:rPr lang="hr-HR" altLang="sr-Latn-RS" sz="1800" b="1" dirty="0" smtClean="0"/>
              <a:t>R = 20 mm</a:t>
            </a:r>
            <a:endParaRPr lang="hr-HR" sz="1800" dirty="0"/>
          </a:p>
        </p:txBody>
      </p:sp>
      <p:pic>
        <p:nvPicPr>
          <p:cNvPr id="1026" name="Picture 2" descr="C:\Users\Kos\Documents\IMG_1963.JPG"/>
          <p:cNvPicPr>
            <a:picLocks noChangeAspect="1" noChangeArrowheads="1"/>
          </p:cNvPicPr>
          <p:nvPr/>
        </p:nvPicPr>
        <p:blipFill>
          <a:blip r:embed="rId3" cstate="print"/>
          <a:srcRect/>
          <a:stretch>
            <a:fillRect/>
          </a:stretch>
        </p:blipFill>
        <p:spPr bwMode="auto">
          <a:xfrm>
            <a:off x="2267744" y="1484784"/>
            <a:ext cx="4248472" cy="528656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Ortografske projekcije</a:t>
            </a:r>
            <a:endParaRPr lang="hr-HR" b="1" dirty="0"/>
          </a:p>
        </p:txBody>
      </p:sp>
      <p:pic>
        <p:nvPicPr>
          <p:cNvPr id="4" name="Rezervirano mjesto sadržaja 3" descr="ortografske projekcije.PNG"/>
          <p:cNvPicPr>
            <a:picLocks noGrp="1" noChangeAspect="1"/>
          </p:cNvPicPr>
          <p:nvPr>
            <p:ph idx="1"/>
          </p:nvPr>
        </p:nvPicPr>
        <p:blipFill>
          <a:blip r:embed="rId2" cstate="print"/>
          <a:stretch>
            <a:fillRect/>
          </a:stretch>
        </p:blipFill>
        <p:spPr>
          <a:xfrm>
            <a:off x="395536" y="1700808"/>
            <a:ext cx="8314705" cy="4536504"/>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Konusne projekcije</a:t>
            </a:r>
            <a:endParaRPr lang="hr-HR" b="1" dirty="0"/>
          </a:p>
        </p:txBody>
      </p:sp>
      <p:sp>
        <p:nvSpPr>
          <p:cNvPr id="6" name="Rezervirano mjesto sadržaja 5"/>
          <p:cNvSpPr>
            <a:spLocks noGrp="1"/>
          </p:cNvSpPr>
          <p:nvPr>
            <p:ph idx="1"/>
          </p:nvPr>
        </p:nvSpPr>
        <p:spPr>
          <a:xfrm>
            <a:off x="395536" y="1412776"/>
            <a:ext cx="8229600" cy="5246043"/>
          </a:xfrm>
        </p:spPr>
        <p:txBody>
          <a:bodyPr>
            <a:normAutofit lnSpcReduction="10000"/>
          </a:bodyPr>
          <a:lstStyle/>
          <a:p>
            <a:endParaRPr lang="hr-HR" sz="2400" dirty="0" smtClean="0"/>
          </a:p>
          <a:p>
            <a:endParaRPr lang="hr-HR" sz="2400" dirty="0"/>
          </a:p>
          <a:p>
            <a:endParaRPr lang="hr-HR" sz="2400" dirty="0" smtClean="0"/>
          </a:p>
          <a:p>
            <a:endParaRPr lang="hr-HR" sz="2400" dirty="0"/>
          </a:p>
          <a:p>
            <a:endParaRPr lang="hr-HR" sz="2400" dirty="0" smtClean="0"/>
          </a:p>
          <a:p>
            <a:endParaRPr lang="hr-HR" sz="2400" dirty="0"/>
          </a:p>
          <a:p>
            <a:r>
              <a:rPr lang="hr-HR" sz="2400" dirty="0" smtClean="0">
                <a:solidFill>
                  <a:srgbClr val="FF0000"/>
                </a:solidFill>
              </a:rPr>
              <a:t>Konusne (stožaste) projekcije nastaju kada se površina Zemlje projicira na plašt konusa</a:t>
            </a:r>
            <a:r>
              <a:rPr lang="hr-HR" sz="2400" dirty="0" smtClean="0"/>
              <a:t>, odnosno na konus koji dotiče Zemlju po jednoj paraleli ili je siječe po dvije paralele. Ovisno o položaja osi konusa prema osi Zemlje konusne projekcije mogu biti: prave, poprečne i kose</a:t>
            </a:r>
          </a:p>
          <a:p>
            <a:r>
              <a:rPr lang="hr-HR" sz="2400" dirty="0" smtClean="0"/>
              <a:t>Zbog jednostavnosti konstrukcije najviše se upotrebljavaju prave konusne projekcije. Jedna od njih je </a:t>
            </a:r>
            <a:r>
              <a:rPr lang="hr-HR" sz="2400" dirty="0" smtClean="0">
                <a:solidFill>
                  <a:srgbClr val="FF0000"/>
                </a:solidFill>
              </a:rPr>
              <a:t>Lambertova konusna projekcija </a:t>
            </a:r>
          </a:p>
          <a:p>
            <a:endParaRPr lang="hr-HR" sz="2800" dirty="0"/>
          </a:p>
        </p:txBody>
      </p:sp>
      <p:pic>
        <p:nvPicPr>
          <p:cNvPr id="7" name="Slika 6" descr="konusne projekcije.PNG"/>
          <p:cNvPicPr>
            <a:picLocks noChangeAspect="1"/>
          </p:cNvPicPr>
          <p:nvPr/>
        </p:nvPicPr>
        <p:blipFill>
          <a:blip r:embed="rId2" cstate="print"/>
          <a:stretch>
            <a:fillRect/>
          </a:stretch>
        </p:blipFill>
        <p:spPr>
          <a:xfrm>
            <a:off x="1763688" y="1268760"/>
            <a:ext cx="5616624" cy="2452164"/>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Konusne projekcije</a:t>
            </a:r>
            <a:endParaRPr lang="hr-HR" b="1" dirty="0"/>
          </a:p>
        </p:txBody>
      </p:sp>
      <p:pic>
        <p:nvPicPr>
          <p:cNvPr id="4" name="Rezervirano mjesto sadržaja 3" descr="konus 1.PNG"/>
          <p:cNvPicPr>
            <a:picLocks noGrp="1" noChangeAspect="1"/>
          </p:cNvPicPr>
          <p:nvPr>
            <p:ph idx="1"/>
          </p:nvPr>
        </p:nvPicPr>
        <p:blipFill>
          <a:blip r:embed="rId2" cstate="print"/>
          <a:stretch>
            <a:fillRect/>
          </a:stretch>
        </p:blipFill>
        <p:spPr>
          <a:xfrm>
            <a:off x="395536" y="1340768"/>
            <a:ext cx="3888432" cy="3130945"/>
          </a:xfrm>
        </p:spPr>
      </p:pic>
      <p:pic>
        <p:nvPicPr>
          <p:cNvPr id="5" name="Slika 4" descr="konus 2.PNG"/>
          <p:cNvPicPr>
            <a:picLocks noChangeAspect="1"/>
          </p:cNvPicPr>
          <p:nvPr/>
        </p:nvPicPr>
        <p:blipFill>
          <a:blip r:embed="rId3" cstate="print"/>
          <a:stretch>
            <a:fillRect/>
          </a:stretch>
        </p:blipFill>
        <p:spPr>
          <a:xfrm>
            <a:off x="4067944" y="2348880"/>
            <a:ext cx="4823124" cy="4032448"/>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b="1" dirty="0" smtClean="0"/>
              <a:t>Ekvivalentna Lambertova projekcija</a:t>
            </a:r>
            <a:endParaRPr lang="hr-HR" b="1" dirty="0"/>
          </a:p>
        </p:txBody>
      </p:sp>
      <p:sp>
        <p:nvSpPr>
          <p:cNvPr id="3" name="Rezervirano mjesto sadržaja 2"/>
          <p:cNvSpPr>
            <a:spLocks noGrp="1"/>
          </p:cNvSpPr>
          <p:nvPr>
            <p:ph idx="1"/>
          </p:nvPr>
        </p:nvSpPr>
        <p:spPr>
          <a:xfrm>
            <a:off x="457200" y="1268760"/>
            <a:ext cx="8229600" cy="5400600"/>
          </a:xfrm>
        </p:spPr>
        <p:txBody>
          <a:bodyPr>
            <a:normAutofit fontScale="92500" lnSpcReduction="20000"/>
          </a:bodyPr>
          <a:lstStyle/>
          <a:p>
            <a:r>
              <a:rPr lang="hr-HR" altLang="sr-Latn-RS" sz="2800" dirty="0" smtClean="0">
                <a:solidFill>
                  <a:srgbClr val="FF0000"/>
                </a:solidFill>
              </a:rPr>
              <a:t>Kod ove projekcije meridijani su pravci koji konvergiraju prema polu, a paralele koncentrične kružnice kojima je središte u polu</a:t>
            </a:r>
          </a:p>
          <a:p>
            <a:r>
              <a:rPr lang="hr-HR" altLang="sr-Latn-RS" sz="2800" dirty="0" smtClean="0">
                <a:solidFill>
                  <a:srgbClr val="FF0000"/>
                </a:solidFill>
              </a:rPr>
              <a:t>Meridijani i paralele sijeku se pod pravim kutom, kao i na sferi, pa je ova karta konformna </a:t>
            </a:r>
            <a:r>
              <a:rPr lang="hr-HR" altLang="sr-Latn-RS" sz="2800" dirty="0" smtClean="0"/>
              <a:t>(isti kutovi na karti kao i u prirodi)</a:t>
            </a:r>
          </a:p>
          <a:p>
            <a:r>
              <a:rPr lang="hr-HR" altLang="sr-Latn-RS" sz="2800" dirty="0" smtClean="0">
                <a:solidFill>
                  <a:srgbClr val="FF0000"/>
                </a:solidFill>
              </a:rPr>
              <a:t>Deformacija karte je neznatna </a:t>
            </a:r>
            <a:r>
              <a:rPr lang="hr-HR" altLang="sr-Latn-RS" sz="2800" dirty="0" smtClean="0"/>
              <a:t>(u području između dodirnih paralela, odnosno u njihovoj blizini). </a:t>
            </a:r>
            <a:r>
              <a:rPr lang="hr-HR" altLang="sr-Latn-RS" sz="2800" dirty="0" smtClean="0">
                <a:solidFill>
                  <a:srgbClr val="FF0000"/>
                </a:solidFill>
              </a:rPr>
              <a:t>Pravac na karti blizak je ortodromi, a ne udaljava se mnogo ni od loksodrome</a:t>
            </a:r>
            <a:r>
              <a:rPr lang="hr-HR" altLang="sr-Latn-RS" sz="2800" dirty="0" smtClean="0"/>
              <a:t>, koja je prikazana kao blaga kriva crta</a:t>
            </a:r>
          </a:p>
          <a:p>
            <a:r>
              <a:rPr lang="hr-HR" altLang="sr-Latn-RS" sz="2800" dirty="0" smtClean="0">
                <a:solidFill>
                  <a:srgbClr val="FF0000"/>
                </a:solidFill>
              </a:rPr>
              <a:t>Kurs i udaljenost mogu se mjeriti izravno na karti</a:t>
            </a:r>
          </a:p>
          <a:p>
            <a:r>
              <a:rPr lang="hr-HR" altLang="sr-Latn-RS" sz="2800" dirty="0" smtClean="0">
                <a:solidFill>
                  <a:srgbClr val="FF0000"/>
                </a:solidFill>
              </a:rPr>
              <a:t>Udaljenost se mjeri na skali širine (meridijan) </a:t>
            </a:r>
            <a:r>
              <a:rPr lang="hr-HR" altLang="sr-Latn-RS" sz="2800" dirty="0" smtClean="0"/>
              <a:t>ili na skali duljine posebno ucrtanoj na karti, dok se za mjerenje kutova koristi navigacijski trokut</a:t>
            </a:r>
          </a:p>
          <a:p>
            <a:r>
              <a:rPr lang="hr-HR" sz="2800" dirty="0" smtClean="0"/>
              <a:t>Projekcija se koristi u zrakoplovnoj navigaciji</a:t>
            </a:r>
            <a:endParaRPr lang="hr-HR" sz="28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562074"/>
          </a:xfrm>
        </p:spPr>
        <p:txBody>
          <a:bodyPr>
            <a:normAutofit fontScale="90000"/>
          </a:bodyPr>
          <a:lstStyle/>
          <a:p>
            <a:r>
              <a:rPr lang="hr-HR" b="1" dirty="0" smtClean="0"/>
              <a:t>Ekvivalentna Lambertova projekcija</a:t>
            </a:r>
            <a:endParaRPr lang="hr-HR" b="1" dirty="0"/>
          </a:p>
        </p:txBody>
      </p:sp>
      <p:pic>
        <p:nvPicPr>
          <p:cNvPr id="4" name="Rezervirano mjesto sadržaja 3" descr="lam 1.PNG"/>
          <p:cNvPicPr>
            <a:picLocks noGrp="1" noChangeAspect="1"/>
          </p:cNvPicPr>
          <p:nvPr>
            <p:ph idx="1"/>
          </p:nvPr>
        </p:nvPicPr>
        <p:blipFill>
          <a:blip r:embed="rId2" cstate="print"/>
          <a:stretch>
            <a:fillRect/>
          </a:stretch>
        </p:blipFill>
        <p:spPr>
          <a:xfrm>
            <a:off x="35496" y="836712"/>
            <a:ext cx="5040560" cy="5877272"/>
          </a:xfrm>
        </p:spPr>
      </p:pic>
      <p:pic>
        <p:nvPicPr>
          <p:cNvPr id="5" name="Rezervirano mjesto sadržaja 3" descr="lam ekvatorska.PNG"/>
          <p:cNvPicPr>
            <a:picLocks noChangeAspect="1"/>
          </p:cNvPicPr>
          <p:nvPr/>
        </p:nvPicPr>
        <p:blipFill>
          <a:blip r:embed="rId3" cstate="print"/>
          <a:stretch>
            <a:fillRect/>
          </a:stretch>
        </p:blipFill>
        <p:spPr>
          <a:xfrm>
            <a:off x="3636496" y="3985667"/>
            <a:ext cx="5400000" cy="2827709"/>
          </a:xfrm>
          <a:prstGeom prst="rect">
            <a:avLst/>
          </a:prstGeom>
        </p:spPr>
      </p:pic>
      <p:pic>
        <p:nvPicPr>
          <p:cNvPr id="6" name="Picture 2" descr="C:\Users\Kos\Documents\IMG_1830.JPG"/>
          <p:cNvPicPr>
            <a:picLocks noChangeAspect="1" noChangeArrowheads="1"/>
          </p:cNvPicPr>
          <p:nvPr/>
        </p:nvPicPr>
        <p:blipFill>
          <a:blip r:embed="rId4" cstate="print"/>
          <a:srcRect/>
          <a:stretch>
            <a:fillRect/>
          </a:stretch>
        </p:blipFill>
        <p:spPr bwMode="auto">
          <a:xfrm>
            <a:off x="1187624" y="4293096"/>
            <a:ext cx="2139851" cy="501627"/>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39552" y="188640"/>
            <a:ext cx="8229600" cy="922114"/>
          </a:xfrm>
        </p:spPr>
        <p:txBody>
          <a:bodyPr>
            <a:normAutofit fontScale="90000"/>
          </a:bodyPr>
          <a:lstStyle/>
          <a:p>
            <a:r>
              <a:rPr lang="hr-HR" b="1" dirty="0" smtClean="0"/>
              <a:t>Ekvivalentna Lambertova p</a:t>
            </a:r>
            <a:r>
              <a:rPr lang="hr-HR" dirty="0" smtClean="0"/>
              <a:t>rojekcija</a:t>
            </a:r>
            <a:endParaRPr lang="hr-HR" dirty="0"/>
          </a:p>
        </p:txBody>
      </p:sp>
      <p:pic>
        <p:nvPicPr>
          <p:cNvPr id="6" name="Rezervirano mjesto sadržaja 5" descr="lam 3.PNG"/>
          <p:cNvPicPr>
            <a:picLocks noGrp="1" noChangeAspect="1"/>
          </p:cNvPicPr>
          <p:nvPr>
            <p:ph idx="1"/>
          </p:nvPr>
        </p:nvPicPr>
        <p:blipFill>
          <a:blip r:embed="rId2" cstate="print"/>
          <a:stretch>
            <a:fillRect/>
          </a:stretch>
        </p:blipFill>
        <p:spPr>
          <a:xfrm>
            <a:off x="35496" y="1052736"/>
            <a:ext cx="6418999" cy="5616624"/>
          </a:xfrm>
        </p:spPr>
      </p:pic>
      <p:pic>
        <p:nvPicPr>
          <p:cNvPr id="4" name="Rezervirano mjesto sadržaja 3" descr="lam ekvatorska.PNG"/>
          <p:cNvPicPr>
            <a:picLocks noChangeAspect="1"/>
          </p:cNvPicPr>
          <p:nvPr/>
        </p:nvPicPr>
        <p:blipFill>
          <a:blip r:embed="rId3" cstate="print"/>
          <a:stretch>
            <a:fillRect/>
          </a:stretch>
        </p:blipFill>
        <p:spPr>
          <a:xfrm>
            <a:off x="4676529" y="3861048"/>
            <a:ext cx="4287559" cy="2245179"/>
          </a:xfrm>
          <a:prstGeom prst="rect">
            <a:avLst/>
          </a:prstGeom>
        </p:spPr>
      </p:pic>
      <p:pic>
        <p:nvPicPr>
          <p:cNvPr id="7" name="Picture 3" descr="C:\Users\Kos\Documents\IMG_1831.JPG"/>
          <p:cNvPicPr>
            <a:picLocks noChangeAspect="1" noChangeArrowheads="1"/>
          </p:cNvPicPr>
          <p:nvPr/>
        </p:nvPicPr>
        <p:blipFill>
          <a:blip r:embed="rId4" cstate="print"/>
          <a:srcRect/>
          <a:stretch>
            <a:fillRect/>
          </a:stretch>
        </p:blipFill>
        <p:spPr bwMode="auto">
          <a:xfrm>
            <a:off x="107504" y="1268761"/>
            <a:ext cx="4752528" cy="720080"/>
          </a:xfrm>
          <a:prstGeom prst="rect">
            <a:avLst/>
          </a:prstGeom>
          <a:noFill/>
        </p:spPr>
      </p:pic>
      <p:pic>
        <p:nvPicPr>
          <p:cNvPr id="9" name="Picture 4" descr="C:\Users\Kos\Documents\IMG_1832.JPG"/>
          <p:cNvPicPr>
            <a:picLocks noChangeAspect="1" noChangeArrowheads="1"/>
          </p:cNvPicPr>
          <p:nvPr/>
        </p:nvPicPr>
        <p:blipFill>
          <a:blip r:embed="rId5" cstate="print"/>
          <a:srcRect/>
          <a:stretch>
            <a:fillRect/>
          </a:stretch>
        </p:blipFill>
        <p:spPr bwMode="auto">
          <a:xfrm>
            <a:off x="107504" y="2492896"/>
            <a:ext cx="5472608" cy="648071"/>
          </a:xfrm>
          <a:prstGeom prst="rect">
            <a:avLst/>
          </a:prstGeom>
          <a:noFill/>
        </p:spPr>
      </p:pic>
      <p:pic>
        <p:nvPicPr>
          <p:cNvPr id="11" name="Picture 5" descr="C:\Users\Kos\Documents\IMG_1832.JPG"/>
          <p:cNvPicPr>
            <a:picLocks noChangeAspect="1" noChangeArrowheads="1"/>
          </p:cNvPicPr>
          <p:nvPr/>
        </p:nvPicPr>
        <p:blipFill>
          <a:blip r:embed="rId6" cstate="print"/>
          <a:srcRect/>
          <a:stretch>
            <a:fillRect/>
          </a:stretch>
        </p:blipFill>
        <p:spPr bwMode="auto">
          <a:xfrm>
            <a:off x="107504" y="3501008"/>
            <a:ext cx="5041131" cy="585206"/>
          </a:xfrm>
          <a:prstGeom prst="rect">
            <a:avLst/>
          </a:prstGeom>
          <a:noFill/>
        </p:spPr>
      </p:pic>
      <p:pic>
        <p:nvPicPr>
          <p:cNvPr id="13" name="Picture 6" descr="C:\Users\Kos\Documents\IMG_1833.JPG"/>
          <p:cNvPicPr>
            <a:picLocks noChangeAspect="1" noChangeArrowheads="1"/>
          </p:cNvPicPr>
          <p:nvPr/>
        </p:nvPicPr>
        <p:blipFill>
          <a:blip r:embed="rId7" cstate="print"/>
          <a:srcRect/>
          <a:stretch>
            <a:fillRect/>
          </a:stretch>
        </p:blipFill>
        <p:spPr bwMode="auto">
          <a:xfrm>
            <a:off x="3419872" y="6097033"/>
            <a:ext cx="4392488" cy="760967"/>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188640"/>
            <a:ext cx="8229600" cy="504056"/>
          </a:xfrm>
        </p:spPr>
        <p:txBody>
          <a:bodyPr>
            <a:normAutofit fontScale="90000"/>
          </a:bodyPr>
          <a:lstStyle/>
          <a:p>
            <a:r>
              <a:rPr lang="hr-HR" b="1" dirty="0" smtClean="0"/>
              <a:t>Ekvivalentna Lambertova projekcija</a:t>
            </a:r>
            <a:endParaRPr lang="hr-HR" b="1" dirty="0"/>
          </a:p>
        </p:txBody>
      </p:sp>
      <p:pic>
        <p:nvPicPr>
          <p:cNvPr id="4" name="Rezervirano mjesto sadržaja 3" descr="lam 4.PNG"/>
          <p:cNvPicPr>
            <a:picLocks noGrp="1" noChangeAspect="1"/>
          </p:cNvPicPr>
          <p:nvPr>
            <p:ph idx="1"/>
          </p:nvPr>
        </p:nvPicPr>
        <p:blipFill>
          <a:blip r:embed="rId2" cstate="print"/>
          <a:stretch>
            <a:fillRect/>
          </a:stretch>
        </p:blipFill>
        <p:spPr>
          <a:xfrm>
            <a:off x="35496" y="764705"/>
            <a:ext cx="6552728" cy="6093296"/>
          </a:xfrm>
        </p:spPr>
      </p:pic>
      <p:pic>
        <p:nvPicPr>
          <p:cNvPr id="5" name="Rezervirano mjesto sadržaja 3" descr="lam ekvatorska.PNG"/>
          <p:cNvPicPr>
            <a:picLocks noChangeAspect="1"/>
          </p:cNvPicPr>
          <p:nvPr/>
        </p:nvPicPr>
        <p:blipFill>
          <a:blip r:embed="rId3" cstate="print"/>
          <a:stretch>
            <a:fillRect/>
          </a:stretch>
        </p:blipFill>
        <p:spPr>
          <a:xfrm>
            <a:off x="4748937" y="4509120"/>
            <a:ext cx="4287559" cy="2304256"/>
          </a:xfrm>
          <a:prstGeom prst="rect">
            <a:avLst/>
          </a:prstGeom>
        </p:spPr>
      </p:pic>
      <p:pic>
        <p:nvPicPr>
          <p:cNvPr id="13314" name="Picture 2" descr="C:\Users\Kos\Documents\IMG_1834.JPG"/>
          <p:cNvPicPr>
            <a:picLocks noChangeAspect="1" noChangeArrowheads="1"/>
          </p:cNvPicPr>
          <p:nvPr/>
        </p:nvPicPr>
        <p:blipFill>
          <a:blip r:embed="rId4" cstate="print"/>
          <a:srcRect/>
          <a:stretch>
            <a:fillRect/>
          </a:stretch>
        </p:blipFill>
        <p:spPr bwMode="auto">
          <a:xfrm>
            <a:off x="5652120" y="764704"/>
            <a:ext cx="961008" cy="562876"/>
          </a:xfrm>
          <a:prstGeom prst="rect">
            <a:avLst/>
          </a:prstGeom>
          <a:noFill/>
        </p:spPr>
      </p:pic>
      <p:pic>
        <p:nvPicPr>
          <p:cNvPr id="7" name="Picture 3" descr="C:\Users\Kos\Documents\IMG_1835.JPG"/>
          <p:cNvPicPr>
            <a:picLocks noChangeAspect="1" noChangeArrowheads="1"/>
          </p:cNvPicPr>
          <p:nvPr/>
        </p:nvPicPr>
        <p:blipFill>
          <a:blip r:embed="rId5" cstate="print"/>
          <a:srcRect/>
          <a:stretch>
            <a:fillRect/>
          </a:stretch>
        </p:blipFill>
        <p:spPr bwMode="auto">
          <a:xfrm>
            <a:off x="107504" y="3212976"/>
            <a:ext cx="5544616" cy="792089"/>
          </a:xfrm>
          <a:prstGeom prst="rect">
            <a:avLst/>
          </a:prstGeom>
          <a:noFill/>
        </p:spPr>
      </p:pic>
      <p:pic>
        <p:nvPicPr>
          <p:cNvPr id="13316" name="Picture 4" descr="C:\Users\Kos\Documents\IMG_1836.JPG"/>
          <p:cNvPicPr>
            <a:picLocks noChangeAspect="1" noChangeArrowheads="1"/>
          </p:cNvPicPr>
          <p:nvPr/>
        </p:nvPicPr>
        <p:blipFill>
          <a:blip r:embed="rId6" cstate="print"/>
          <a:srcRect/>
          <a:stretch>
            <a:fillRect/>
          </a:stretch>
        </p:blipFill>
        <p:spPr bwMode="auto">
          <a:xfrm>
            <a:off x="3491880" y="5661248"/>
            <a:ext cx="1152128" cy="32752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Idealna karta</a:t>
            </a:r>
            <a:endParaRPr lang="hr-HR" b="1" dirty="0"/>
          </a:p>
        </p:txBody>
      </p:sp>
      <p:sp>
        <p:nvSpPr>
          <p:cNvPr id="3" name="Rezervirano mjesto sadržaja 2"/>
          <p:cNvSpPr>
            <a:spLocks noGrp="1"/>
          </p:cNvSpPr>
          <p:nvPr>
            <p:ph idx="1"/>
          </p:nvPr>
        </p:nvSpPr>
        <p:spPr/>
        <p:txBody>
          <a:bodyPr>
            <a:normAutofit/>
          </a:bodyPr>
          <a:lstStyle/>
          <a:p>
            <a:r>
              <a:rPr lang="hr-HR" altLang="sr-Latn-RS" sz="2800" dirty="0" smtClean="0">
                <a:solidFill>
                  <a:srgbClr val="FF0000"/>
                </a:solidFill>
              </a:rPr>
              <a:t>Idealna karta bi bila konformna, ekvivalentna i ekvidistantna, međutim takva karta ne postoji</a:t>
            </a:r>
          </a:p>
          <a:p>
            <a:r>
              <a:rPr lang="hr-HR" altLang="sr-Latn-RS" sz="2800" dirty="0" smtClean="0">
                <a:solidFill>
                  <a:srgbClr val="FF0000"/>
                </a:solidFill>
              </a:rPr>
              <a:t>Globus je najbliži idealnom rješenju</a:t>
            </a:r>
            <a:r>
              <a:rPr lang="hr-HR" altLang="sr-Latn-RS" sz="2800" dirty="0" smtClean="0"/>
              <a:t>, odnosno zadovoljavanju sva tri navedena uvjeta, ali zbog veličine je neprikladan za praktičnu uporabu</a:t>
            </a:r>
            <a:endParaRPr lang="hr-HR" sz="28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634082"/>
          </a:xfrm>
        </p:spPr>
        <p:txBody>
          <a:bodyPr>
            <a:normAutofit fontScale="90000"/>
          </a:bodyPr>
          <a:lstStyle/>
          <a:p>
            <a:r>
              <a:rPr lang="hr-HR" b="1" dirty="0" smtClean="0"/>
              <a:t>Ekvivalentna Lambertova projekcija</a:t>
            </a:r>
            <a:endParaRPr lang="hr-HR" b="1" dirty="0"/>
          </a:p>
        </p:txBody>
      </p:sp>
      <p:pic>
        <p:nvPicPr>
          <p:cNvPr id="4" name="Rezervirano mjesto sadržaja 3" descr="lam 5.PNG"/>
          <p:cNvPicPr>
            <a:picLocks noGrp="1" noChangeAspect="1"/>
          </p:cNvPicPr>
          <p:nvPr>
            <p:ph idx="1"/>
          </p:nvPr>
        </p:nvPicPr>
        <p:blipFill>
          <a:blip r:embed="rId2" cstate="print"/>
          <a:stretch>
            <a:fillRect/>
          </a:stretch>
        </p:blipFill>
        <p:spPr>
          <a:xfrm>
            <a:off x="0" y="764704"/>
            <a:ext cx="6480000" cy="3856368"/>
          </a:xfrm>
        </p:spPr>
      </p:pic>
      <p:pic>
        <p:nvPicPr>
          <p:cNvPr id="5" name="Rezervirano mjesto sadržaja 3" descr="lam ekvatorska.PNG"/>
          <p:cNvPicPr>
            <a:picLocks noChangeAspect="1"/>
          </p:cNvPicPr>
          <p:nvPr/>
        </p:nvPicPr>
        <p:blipFill>
          <a:blip r:embed="rId3" cstate="print"/>
          <a:stretch>
            <a:fillRect/>
          </a:stretch>
        </p:blipFill>
        <p:spPr>
          <a:xfrm>
            <a:off x="3995936" y="4333697"/>
            <a:ext cx="4104456" cy="2524301"/>
          </a:xfrm>
          <a:prstGeom prst="rect">
            <a:avLst/>
          </a:prstGeom>
        </p:spPr>
      </p:pic>
      <p:pic>
        <p:nvPicPr>
          <p:cNvPr id="6" name="Picture 2" descr="C:\Users\Kos\Documents\IMG_1837.JPG"/>
          <p:cNvPicPr>
            <a:picLocks noChangeAspect="1" noChangeArrowheads="1"/>
          </p:cNvPicPr>
          <p:nvPr/>
        </p:nvPicPr>
        <p:blipFill>
          <a:blip r:embed="rId4" cstate="print"/>
          <a:srcRect/>
          <a:stretch>
            <a:fillRect/>
          </a:stretch>
        </p:blipFill>
        <p:spPr bwMode="auto">
          <a:xfrm>
            <a:off x="3491880" y="1700808"/>
            <a:ext cx="4681091" cy="727585"/>
          </a:xfrm>
          <a:prstGeom prst="rect">
            <a:avLst/>
          </a:prstGeom>
          <a:noFill/>
        </p:spPr>
      </p:pic>
      <p:pic>
        <p:nvPicPr>
          <p:cNvPr id="8" name="Picture 3" descr="C:\Users\Kos\Documents\IMG_1838.JPG"/>
          <p:cNvPicPr>
            <a:picLocks noChangeAspect="1" noChangeArrowheads="1"/>
          </p:cNvPicPr>
          <p:nvPr/>
        </p:nvPicPr>
        <p:blipFill>
          <a:blip r:embed="rId5" cstate="print"/>
          <a:srcRect/>
          <a:stretch>
            <a:fillRect/>
          </a:stretch>
        </p:blipFill>
        <p:spPr bwMode="auto">
          <a:xfrm>
            <a:off x="107504" y="3068960"/>
            <a:ext cx="4969123" cy="782682"/>
          </a:xfrm>
          <a:prstGeom prst="rect">
            <a:avLst/>
          </a:prstGeom>
          <a:noFill/>
        </p:spPr>
      </p:pic>
      <p:pic>
        <p:nvPicPr>
          <p:cNvPr id="10" name="Picture 4" descr="C:\Users\Kos\Documents\IMG_1839.JPG"/>
          <p:cNvPicPr>
            <a:picLocks noChangeAspect="1" noChangeArrowheads="1"/>
          </p:cNvPicPr>
          <p:nvPr/>
        </p:nvPicPr>
        <p:blipFill>
          <a:blip r:embed="rId6" cstate="print"/>
          <a:srcRect/>
          <a:stretch>
            <a:fillRect/>
          </a:stretch>
        </p:blipFill>
        <p:spPr bwMode="auto">
          <a:xfrm>
            <a:off x="5111552" y="3068960"/>
            <a:ext cx="4032448" cy="805780"/>
          </a:xfrm>
          <a:prstGeom prst="rect">
            <a:avLst/>
          </a:prstGeom>
          <a:noFill/>
        </p:spPr>
      </p:pic>
      <p:pic>
        <p:nvPicPr>
          <p:cNvPr id="14341" name="Picture 5" descr="C:\Users\Kos\Documents\IMG_1840.JPG"/>
          <p:cNvPicPr>
            <a:picLocks noChangeAspect="1" noChangeArrowheads="1"/>
          </p:cNvPicPr>
          <p:nvPr/>
        </p:nvPicPr>
        <p:blipFill>
          <a:blip r:embed="rId7" cstate="print"/>
          <a:srcRect/>
          <a:stretch>
            <a:fillRect/>
          </a:stretch>
        </p:blipFill>
        <p:spPr bwMode="auto">
          <a:xfrm>
            <a:off x="107504" y="4077072"/>
            <a:ext cx="5112568" cy="646523"/>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994122"/>
          </a:xfrm>
        </p:spPr>
        <p:txBody>
          <a:bodyPr>
            <a:normAutofit fontScale="90000"/>
          </a:bodyPr>
          <a:lstStyle/>
          <a:p>
            <a:r>
              <a:rPr lang="hr-HR" b="1" dirty="0" smtClean="0"/>
              <a:t>Konstrukcija karte Lambertove ekvatorske projekcije</a:t>
            </a:r>
            <a:endParaRPr lang="hr-HR" b="1" dirty="0"/>
          </a:p>
        </p:txBody>
      </p:sp>
      <p:pic>
        <p:nvPicPr>
          <p:cNvPr id="15362" name="Picture 2" descr="C:\Users\Kos\Documents\IMG_1841.JPG"/>
          <p:cNvPicPr>
            <a:picLocks noGrp="1" noChangeAspect="1" noChangeArrowheads="1"/>
          </p:cNvPicPr>
          <p:nvPr>
            <p:ph idx="1"/>
          </p:nvPr>
        </p:nvPicPr>
        <p:blipFill>
          <a:blip r:embed="rId2" cstate="print"/>
          <a:srcRect/>
          <a:stretch>
            <a:fillRect/>
          </a:stretch>
        </p:blipFill>
        <p:spPr bwMode="auto">
          <a:xfrm>
            <a:off x="657673" y="1556792"/>
            <a:ext cx="7863477" cy="4392488"/>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hr-HR" sz="3200" b="1" dirty="0" smtClean="0"/>
              <a:t>Konstrukcija karte Lambertove ekvatorske projekcije</a:t>
            </a:r>
            <a:endParaRPr lang="hr-HR" sz="3200" dirty="0"/>
          </a:p>
        </p:txBody>
      </p:sp>
      <p:pic>
        <p:nvPicPr>
          <p:cNvPr id="4" name="Picture 2" descr="C:\Users\Kos\Documents\IMG_1841.JPG"/>
          <p:cNvPicPr>
            <a:picLocks noGrp="1" noChangeAspect="1" noChangeArrowheads="1"/>
          </p:cNvPicPr>
          <p:nvPr>
            <p:ph idx="1"/>
          </p:nvPr>
        </p:nvPicPr>
        <p:blipFill>
          <a:blip r:embed="rId2" cstate="print"/>
          <a:srcRect/>
          <a:stretch>
            <a:fillRect/>
          </a:stretch>
        </p:blipFill>
        <p:spPr bwMode="auto">
          <a:xfrm>
            <a:off x="1619672" y="3098808"/>
            <a:ext cx="6130563" cy="3239988"/>
          </a:xfrm>
          <a:prstGeom prst="rect">
            <a:avLst/>
          </a:prstGeom>
          <a:noFill/>
        </p:spPr>
      </p:pic>
      <p:pic>
        <p:nvPicPr>
          <p:cNvPr id="17410" name="Picture 2" descr="C:\Users\Kos\Documents\IMG_1843.JPG"/>
          <p:cNvPicPr>
            <a:picLocks noChangeAspect="1" noChangeArrowheads="1"/>
          </p:cNvPicPr>
          <p:nvPr/>
        </p:nvPicPr>
        <p:blipFill>
          <a:blip r:embed="rId3" cstate="print"/>
          <a:srcRect/>
          <a:stretch>
            <a:fillRect/>
          </a:stretch>
        </p:blipFill>
        <p:spPr bwMode="auto">
          <a:xfrm>
            <a:off x="1691680" y="980728"/>
            <a:ext cx="5976664" cy="2053562"/>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778098"/>
          </a:xfrm>
        </p:spPr>
        <p:txBody>
          <a:bodyPr>
            <a:normAutofit fontScale="90000"/>
          </a:bodyPr>
          <a:lstStyle/>
          <a:p>
            <a:r>
              <a:rPr lang="hr-HR" sz="3200" b="1" dirty="0" smtClean="0"/>
              <a:t>Konstrukcija karte Lambertove polarne projekcije</a:t>
            </a:r>
            <a:endParaRPr lang="hr-HR" sz="3200" b="1" dirty="0"/>
          </a:p>
        </p:txBody>
      </p:sp>
      <p:pic>
        <p:nvPicPr>
          <p:cNvPr id="16386" name="Picture 2" descr="C:\Users\Kos\Documents\IMG_1842.JPG"/>
          <p:cNvPicPr>
            <a:picLocks noGrp="1" noChangeAspect="1" noChangeArrowheads="1"/>
          </p:cNvPicPr>
          <p:nvPr>
            <p:ph idx="1"/>
          </p:nvPr>
        </p:nvPicPr>
        <p:blipFill>
          <a:blip r:embed="rId2" cstate="print"/>
          <a:srcRect/>
          <a:stretch>
            <a:fillRect/>
          </a:stretch>
        </p:blipFill>
        <p:spPr bwMode="auto">
          <a:xfrm>
            <a:off x="762000" y="1125537"/>
            <a:ext cx="7770440" cy="5183783"/>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Lambertova konusna projekcija</a:t>
            </a:r>
            <a:endParaRPr lang="hr-HR" b="1" dirty="0"/>
          </a:p>
        </p:txBody>
      </p:sp>
      <p:pic>
        <p:nvPicPr>
          <p:cNvPr id="4" name="Rezervirano mjesto sadržaja 3" descr="lambert konus.PNG"/>
          <p:cNvPicPr>
            <a:picLocks noGrp="1" noChangeAspect="1"/>
          </p:cNvPicPr>
          <p:nvPr>
            <p:ph idx="1"/>
          </p:nvPr>
        </p:nvPicPr>
        <p:blipFill>
          <a:blip r:embed="rId2" cstate="print"/>
          <a:stretch>
            <a:fillRect/>
          </a:stretch>
        </p:blipFill>
        <p:spPr>
          <a:xfrm>
            <a:off x="1547664" y="1700808"/>
            <a:ext cx="5976664" cy="4708887"/>
          </a:xfr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UTM koordinatni sustav</a:t>
            </a:r>
            <a:endParaRPr lang="hr-HR" b="1" dirty="0"/>
          </a:p>
        </p:txBody>
      </p:sp>
      <p:sp>
        <p:nvSpPr>
          <p:cNvPr id="3" name="Rezervirano mjesto sadržaja 2"/>
          <p:cNvSpPr>
            <a:spLocks noGrp="1"/>
          </p:cNvSpPr>
          <p:nvPr>
            <p:ph idx="1"/>
          </p:nvPr>
        </p:nvSpPr>
        <p:spPr>
          <a:xfrm>
            <a:off x="457200" y="1600200"/>
            <a:ext cx="8229600" cy="5257800"/>
          </a:xfrm>
        </p:spPr>
        <p:txBody>
          <a:bodyPr>
            <a:normAutofit/>
          </a:bodyPr>
          <a:lstStyle/>
          <a:p>
            <a:r>
              <a:rPr lang="hr-HR" altLang="sr-Latn-RS" sz="2400" dirty="0" smtClean="0">
                <a:solidFill>
                  <a:srgbClr val="FF0000"/>
                </a:solidFill>
              </a:rPr>
              <a:t>Karte u Merkatorovoj poprečnoj projekciji (</a:t>
            </a:r>
            <a:r>
              <a:rPr lang="hr-HR" altLang="sr-Latn-RS" sz="2400" i="1" dirty="0" err="1" smtClean="0">
                <a:solidFill>
                  <a:srgbClr val="FF0000"/>
                </a:solidFill>
              </a:rPr>
              <a:t>Universal</a:t>
            </a:r>
            <a:r>
              <a:rPr lang="hr-HR" altLang="sr-Latn-RS" sz="2400" i="1" dirty="0" smtClean="0">
                <a:solidFill>
                  <a:srgbClr val="FF0000"/>
                </a:solidFill>
              </a:rPr>
              <a:t> </a:t>
            </a:r>
            <a:r>
              <a:rPr lang="hr-HR" altLang="sr-Latn-RS" sz="2400" i="1" dirty="0" err="1" smtClean="0">
                <a:solidFill>
                  <a:srgbClr val="FF0000"/>
                </a:solidFill>
              </a:rPr>
              <a:t>Transverse</a:t>
            </a:r>
            <a:r>
              <a:rPr lang="hr-HR" altLang="sr-Latn-RS" sz="2400" i="1" dirty="0" smtClean="0">
                <a:solidFill>
                  <a:srgbClr val="FF0000"/>
                </a:solidFill>
              </a:rPr>
              <a:t> Mercator</a:t>
            </a:r>
            <a:r>
              <a:rPr lang="hr-HR" altLang="sr-Latn-RS" sz="2400" dirty="0" smtClean="0">
                <a:solidFill>
                  <a:srgbClr val="FF0000"/>
                </a:solidFill>
              </a:rPr>
              <a:t> -UTM) projekciji se koriste za precizno pozicioniranje</a:t>
            </a:r>
            <a:r>
              <a:rPr lang="hr-HR" altLang="sr-Latn-RS" sz="2400" dirty="0" smtClean="0"/>
              <a:t>, npr. kod istraživanja, polaganja cjevovoda i kablova, postavljanja platformi, u sustavima DP (Dinamičko pozicioniranje), itd.</a:t>
            </a:r>
            <a:endParaRPr lang="hr-HR" sz="2400" dirty="0"/>
          </a:p>
        </p:txBody>
      </p:sp>
      <p:pic>
        <p:nvPicPr>
          <p:cNvPr id="4" name="Slika 3" descr="utm 1.PNG"/>
          <p:cNvPicPr>
            <a:picLocks noChangeAspect="1"/>
          </p:cNvPicPr>
          <p:nvPr/>
        </p:nvPicPr>
        <p:blipFill>
          <a:blip r:embed="rId2" cstate="print"/>
          <a:stretch>
            <a:fillRect/>
          </a:stretch>
        </p:blipFill>
        <p:spPr>
          <a:xfrm>
            <a:off x="755576" y="3645024"/>
            <a:ext cx="3096344" cy="3083388"/>
          </a:xfrm>
          <a:prstGeom prst="rect">
            <a:avLst/>
          </a:prstGeom>
        </p:spPr>
      </p:pic>
      <p:pic>
        <p:nvPicPr>
          <p:cNvPr id="5" name="Slika 4" descr="utm 2.PNG"/>
          <p:cNvPicPr>
            <a:picLocks noChangeAspect="1"/>
          </p:cNvPicPr>
          <p:nvPr/>
        </p:nvPicPr>
        <p:blipFill>
          <a:blip r:embed="rId3" cstate="print"/>
          <a:stretch>
            <a:fillRect/>
          </a:stretch>
        </p:blipFill>
        <p:spPr>
          <a:xfrm>
            <a:off x="4860032" y="3573016"/>
            <a:ext cx="3096344" cy="3122147"/>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UTM koordinatni sustav</a:t>
            </a:r>
            <a:endParaRPr lang="hr-HR" b="1" dirty="0"/>
          </a:p>
        </p:txBody>
      </p:sp>
      <p:sp>
        <p:nvSpPr>
          <p:cNvPr id="3" name="Rezervirano mjesto sadržaja 2"/>
          <p:cNvSpPr>
            <a:spLocks noGrp="1"/>
          </p:cNvSpPr>
          <p:nvPr>
            <p:ph idx="1"/>
          </p:nvPr>
        </p:nvSpPr>
        <p:spPr/>
        <p:txBody>
          <a:bodyPr>
            <a:normAutofit/>
          </a:bodyPr>
          <a:lstStyle/>
          <a:p>
            <a:r>
              <a:rPr lang="hr-HR" altLang="sr-Latn-RS" sz="2400" dirty="0" smtClean="0">
                <a:solidFill>
                  <a:srgbClr val="FF0000"/>
                </a:solidFill>
              </a:rPr>
              <a:t>UTM je poput Merkatorove karte cilindrična projekcija</a:t>
            </a:r>
            <a:r>
              <a:rPr lang="hr-HR" altLang="sr-Latn-RS" sz="2400" dirty="0" smtClean="0"/>
              <a:t>, ali na UTM projekciji se os cilindra proteže ravninom ekvatora. Crta kontakta između cilindra i sfere je meridijan i njemu pripadajući anti-meridijan</a:t>
            </a:r>
            <a:endParaRPr lang="hr-HR" sz="2400" dirty="0"/>
          </a:p>
        </p:txBody>
      </p:sp>
      <p:pic>
        <p:nvPicPr>
          <p:cNvPr id="4" name="Slika 3" descr="utm 3.PNG"/>
          <p:cNvPicPr>
            <a:picLocks noChangeAspect="1"/>
          </p:cNvPicPr>
          <p:nvPr/>
        </p:nvPicPr>
        <p:blipFill>
          <a:blip r:embed="rId2" cstate="print"/>
          <a:stretch>
            <a:fillRect/>
          </a:stretch>
        </p:blipFill>
        <p:spPr>
          <a:xfrm>
            <a:off x="611560" y="3429000"/>
            <a:ext cx="3096344" cy="3108117"/>
          </a:xfrm>
          <a:prstGeom prst="rect">
            <a:avLst/>
          </a:prstGeom>
        </p:spPr>
      </p:pic>
      <p:pic>
        <p:nvPicPr>
          <p:cNvPr id="5" name="Slika 4" descr="utm 4.PNG"/>
          <p:cNvPicPr>
            <a:picLocks noChangeAspect="1"/>
          </p:cNvPicPr>
          <p:nvPr/>
        </p:nvPicPr>
        <p:blipFill>
          <a:blip r:embed="rId3" cstate="print"/>
          <a:stretch>
            <a:fillRect/>
          </a:stretch>
        </p:blipFill>
        <p:spPr>
          <a:xfrm>
            <a:off x="5364088" y="2852936"/>
            <a:ext cx="2232248" cy="3732815"/>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UTM koordinatni sustav NATO</a:t>
            </a:r>
            <a:endParaRPr lang="hr-HR" b="1" dirty="0"/>
          </a:p>
        </p:txBody>
      </p:sp>
      <p:pic>
        <p:nvPicPr>
          <p:cNvPr id="4" name="Rezervirano mjesto sadržaja 3" descr="utm nato.PNG"/>
          <p:cNvPicPr>
            <a:picLocks noGrp="1" noChangeAspect="1"/>
          </p:cNvPicPr>
          <p:nvPr>
            <p:ph idx="1"/>
          </p:nvPr>
        </p:nvPicPr>
        <p:blipFill>
          <a:blip r:embed="rId2" cstate="print"/>
          <a:stretch>
            <a:fillRect/>
          </a:stretch>
        </p:blipFill>
        <p:spPr>
          <a:xfrm>
            <a:off x="755576" y="1196752"/>
            <a:ext cx="7632848" cy="5494656"/>
          </a:xfr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Elipsoid</a:t>
            </a:r>
            <a:endParaRPr lang="hr-HR" b="1" dirty="0"/>
          </a:p>
        </p:txBody>
      </p:sp>
      <p:sp>
        <p:nvSpPr>
          <p:cNvPr id="3" name="Rezervirano mjesto sadržaja 2"/>
          <p:cNvSpPr>
            <a:spLocks noGrp="1"/>
          </p:cNvSpPr>
          <p:nvPr>
            <p:ph idx="1"/>
          </p:nvPr>
        </p:nvSpPr>
        <p:spPr>
          <a:xfrm>
            <a:off x="457200" y="1600200"/>
            <a:ext cx="8229600" cy="4781128"/>
          </a:xfrm>
        </p:spPr>
        <p:txBody>
          <a:bodyPr>
            <a:normAutofit/>
          </a:bodyPr>
          <a:lstStyle/>
          <a:p>
            <a:r>
              <a:rPr lang="hr-HR" sz="2400" dirty="0" smtClean="0">
                <a:solidFill>
                  <a:srgbClr val="FF0000"/>
                </a:solidFill>
              </a:rPr>
              <a:t>Referentni elipsoid</a:t>
            </a:r>
            <a:r>
              <a:rPr lang="hr-HR" sz="2400" dirty="0" smtClean="0"/>
              <a:t> je rotacijski elipsoid čija je rotacijska os paralelna s osi rotacije Zemlje, a dimenzije se određuju iz uvjeta optimalne aproksimacije geoida na premjerenom području</a:t>
            </a:r>
          </a:p>
          <a:p>
            <a:r>
              <a:rPr lang="hr-HR" sz="2400" dirty="0" smtClean="0">
                <a:solidFill>
                  <a:srgbClr val="FF0000"/>
                </a:solidFill>
              </a:rPr>
              <a:t>Geodetski datum</a:t>
            </a:r>
            <a:r>
              <a:rPr lang="hr-HR" sz="2400" dirty="0" smtClean="0"/>
              <a:t> može se rastaviti na “horizontalni geodetski datum” kojeg čini skup podataka koji definiraju položaj i dimenzije referentnog elipsoida i “vertikalni geodetski datum” kojim se definira osnovna referentna ploha za visine</a:t>
            </a:r>
          </a:p>
          <a:p>
            <a:r>
              <a:rPr lang="hr-HR" sz="2400" dirty="0" err="1" smtClean="0">
                <a:solidFill>
                  <a:srgbClr val="FF0000"/>
                </a:solidFill>
              </a:rPr>
              <a:t>Geocentar</a:t>
            </a:r>
            <a:r>
              <a:rPr lang="hr-HR" sz="2400" dirty="0" smtClean="0"/>
              <a:t> je centar mase Zemlje</a:t>
            </a:r>
          </a:p>
          <a:p>
            <a:r>
              <a:rPr lang="hr-HR" sz="2400" dirty="0" err="1" smtClean="0">
                <a:solidFill>
                  <a:srgbClr val="FF0000"/>
                </a:solidFill>
              </a:rPr>
              <a:t>Geoid</a:t>
            </a:r>
            <a:r>
              <a:rPr lang="hr-HR" sz="2400" dirty="0" smtClean="0"/>
              <a:t> je fizikalno definiran oblik Zemlje</a:t>
            </a:r>
          </a:p>
          <a:p>
            <a:r>
              <a:rPr lang="hr-HR" sz="2400" dirty="0" smtClean="0">
                <a:solidFill>
                  <a:srgbClr val="FF0000"/>
                </a:solidFill>
              </a:rPr>
              <a:t>UT</a:t>
            </a:r>
            <a:r>
              <a:rPr lang="hr-HR" sz="2400" dirty="0" smtClean="0"/>
              <a:t> – </a:t>
            </a:r>
            <a:r>
              <a:rPr lang="hr-HR" sz="2400" dirty="0" err="1" smtClean="0"/>
              <a:t>Universal</a:t>
            </a:r>
            <a:r>
              <a:rPr lang="hr-HR" sz="2400" dirty="0" smtClean="0"/>
              <a:t> Time je srednje Sunčevo mjesno vrijeme </a:t>
            </a:r>
            <a:r>
              <a:rPr lang="hr-HR" sz="2400" dirty="0" err="1" smtClean="0"/>
              <a:t>Greenwickog</a:t>
            </a:r>
            <a:r>
              <a:rPr lang="hr-HR" sz="2400" dirty="0" smtClean="0"/>
              <a:t> meridijana ili Svjetsko vrijeme</a:t>
            </a:r>
            <a:endParaRPr lang="hr-HR" sz="24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hr-HR" sz="3600" b="1" dirty="0" smtClean="0"/>
              <a:t>Dimenzije važnijih referentnih Zemaljskih dvoosnih rotacijskih elipsoida</a:t>
            </a:r>
            <a:endParaRPr lang="hr-HR" sz="3600" b="1" dirty="0"/>
          </a:p>
        </p:txBody>
      </p:sp>
      <p:pic>
        <p:nvPicPr>
          <p:cNvPr id="4" name="Rezervirano mjesto sadržaja 3" descr="Tablica za kartografske projekcije.PNG"/>
          <p:cNvPicPr>
            <a:picLocks noGrp="1" noChangeAspect="1"/>
          </p:cNvPicPr>
          <p:nvPr>
            <p:ph idx="1"/>
          </p:nvPr>
        </p:nvPicPr>
        <p:blipFill>
          <a:blip r:embed="rId2" cstate="print"/>
          <a:stretch>
            <a:fillRect/>
          </a:stretch>
        </p:blipFill>
        <p:spPr>
          <a:xfrm>
            <a:off x="683568" y="1844824"/>
            <a:ext cx="7741834" cy="432048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Projekcija Zemlje</a:t>
            </a:r>
            <a:endParaRPr lang="hr-HR" b="1" dirty="0"/>
          </a:p>
        </p:txBody>
      </p:sp>
      <p:sp>
        <p:nvSpPr>
          <p:cNvPr id="3" name="Rezervirano mjesto sadržaja 2"/>
          <p:cNvSpPr>
            <a:spLocks noGrp="1"/>
          </p:cNvSpPr>
          <p:nvPr>
            <p:ph idx="1"/>
          </p:nvPr>
        </p:nvSpPr>
        <p:spPr/>
        <p:txBody>
          <a:bodyPr/>
          <a:lstStyle/>
          <a:p>
            <a:r>
              <a:rPr lang="hr-HR" altLang="sr-Latn-RS" sz="2800" dirty="0" smtClean="0"/>
              <a:t>Zemlja kao kugla ili elipsoid može se projicirati na cilindar, ravninu ili konus. Sukladno postoje sljedeće projekcije:</a:t>
            </a:r>
          </a:p>
          <a:p>
            <a:pPr lvl="1"/>
            <a:r>
              <a:rPr lang="hr-HR" altLang="sr-Latn-RS" sz="2400" dirty="0" smtClean="0">
                <a:solidFill>
                  <a:srgbClr val="FF0000"/>
                </a:solidFill>
              </a:rPr>
              <a:t>cilindrične (valjkaste)</a:t>
            </a:r>
          </a:p>
          <a:p>
            <a:pPr lvl="1"/>
            <a:r>
              <a:rPr lang="hr-HR" altLang="sr-Latn-RS" sz="2400" dirty="0" smtClean="0">
                <a:solidFill>
                  <a:srgbClr val="FF0000"/>
                </a:solidFill>
              </a:rPr>
              <a:t>perspektivne</a:t>
            </a:r>
          </a:p>
          <a:p>
            <a:pPr lvl="1"/>
            <a:r>
              <a:rPr lang="hr-HR" altLang="sr-Latn-RS" sz="2400" dirty="0" smtClean="0">
                <a:solidFill>
                  <a:srgbClr val="FF0000"/>
                </a:solidFill>
              </a:rPr>
              <a:t>konusne</a:t>
            </a:r>
          </a:p>
          <a:p>
            <a:endParaRPr lang="hr-H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4000" b="1" dirty="0" smtClean="0"/>
              <a:t>VRSTE KARTOGRAFSKIH PROJEKCIJA</a:t>
            </a:r>
            <a:endParaRPr lang="hr-HR" sz="4000" b="1" dirty="0"/>
          </a:p>
        </p:txBody>
      </p:sp>
      <p:sp>
        <p:nvSpPr>
          <p:cNvPr id="3" name="Content Placeholder 2"/>
          <p:cNvSpPr>
            <a:spLocks noGrp="1"/>
          </p:cNvSpPr>
          <p:nvPr>
            <p:ph idx="1"/>
          </p:nvPr>
        </p:nvSpPr>
        <p:spPr>
          <a:xfrm>
            <a:off x="457200" y="1268760"/>
            <a:ext cx="8229600" cy="4857403"/>
          </a:xfrm>
        </p:spPr>
        <p:txBody>
          <a:bodyPr>
            <a:normAutofit/>
          </a:bodyPr>
          <a:lstStyle/>
          <a:p>
            <a:pPr>
              <a:buNone/>
            </a:pPr>
            <a:r>
              <a:rPr lang="hr-HR" sz="2000" dirty="0" smtClean="0"/>
              <a:t>Površina Zemlje kao kugle ili rotacijskog elipsoida može se projicirati na CILINDAR(VALJAK) , RAVNINU (perspektivne projekcije) ili na KONUS.</a:t>
            </a:r>
            <a:endParaRPr lang="hr-HR" sz="2000" dirty="0"/>
          </a:p>
        </p:txBody>
      </p:sp>
      <p:pic>
        <p:nvPicPr>
          <p:cNvPr id="1027" name="Picture 3" descr="C:\Users\Kos\Documents\IMG_1811.JPG"/>
          <p:cNvPicPr>
            <a:picLocks noChangeAspect="1" noChangeArrowheads="1"/>
          </p:cNvPicPr>
          <p:nvPr/>
        </p:nvPicPr>
        <p:blipFill>
          <a:blip r:embed="rId2" cstate="print"/>
          <a:srcRect/>
          <a:stretch>
            <a:fillRect/>
          </a:stretch>
        </p:blipFill>
        <p:spPr bwMode="auto">
          <a:xfrm>
            <a:off x="1835696" y="1988840"/>
            <a:ext cx="4659238" cy="3006700"/>
          </a:xfrm>
          <a:prstGeom prst="rect">
            <a:avLst/>
          </a:prstGeom>
          <a:noFill/>
        </p:spPr>
      </p:pic>
      <p:pic>
        <p:nvPicPr>
          <p:cNvPr id="1028" name="Picture 4" descr="C:\Users\Kos\Documents\IMG_1812.JPG"/>
          <p:cNvPicPr>
            <a:picLocks noChangeAspect="1" noChangeArrowheads="1"/>
          </p:cNvPicPr>
          <p:nvPr/>
        </p:nvPicPr>
        <p:blipFill>
          <a:blip r:embed="rId3" cstate="print"/>
          <a:srcRect/>
          <a:stretch>
            <a:fillRect/>
          </a:stretch>
        </p:blipFill>
        <p:spPr bwMode="auto">
          <a:xfrm>
            <a:off x="1691680" y="5013176"/>
            <a:ext cx="4896544" cy="141455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Cilindrične projekcije</a:t>
            </a:r>
            <a:endParaRPr lang="hr-HR" b="1" dirty="0"/>
          </a:p>
        </p:txBody>
      </p:sp>
      <p:pic>
        <p:nvPicPr>
          <p:cNvPr id="4" name="Rezervirano mjesto sadržaja 3" descr="cilindar 1.PNG"/>
          <p:cNvPicPr>
            <a:picLocks noGrp="1" noChangeAspect="1"/>
          </p:cNvPicPr>
          <p:nvPr>
            <p:ph idx="1"/>
          </p:nvPr>
        </p:nvPicPr>
        <p:blipFill>
          <a:blip r:embed="rId2" cstate="print"/>
          <a:stretch>
            <a:fillRect/>
          </a:stretch>
        </p:blipFill>
        <p:spPr>
          <a:xfrm>
            <a:off x="816400" y="1628800"/>
            <a:ext cx="7870400" cy="4104456"/>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1197</TotalTime>
  <Words>2227</Words>
  <Application>Microsoft Office PowerPoint</Application>
  <PresentationFormat>On-screen Show (4:3)</PresentationFormat>
  <Paragraphs>205</Paragraphs>
  <Slides>69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69</vt:i4>
      </vt:variant>
    </vt:vector>
  </HeadingPairs>
  <TitlesOfParts>
    <vt:vector size="75" baseType="lpstr">
      <vt:lpstr>Arial</vt:lpstr>
      <vt:lpstr>Calibri</vt:lpstr>
      <vt:lpstr>Engravers MT</vt:lpstr>
      <vt:lpstr>Symbol</vt:lpstr>
      <vt:lpstr>Times New Roman</vt:lpstr>
      <vt:lpstr>Office tema</vt:lpstr>
      <vt:lpstr>KARTOGRAFSKE PROJEKCIJE</vt:lpstr>
      <vt:lpstr>OSNOVNI POJMOVI HIDROLOGIJE I HIDROGRAFIJE</vt:lpstr>
      <vt:lpstr>OSNOVNO O KARTOGRAFIJI</vt:lpstr>
      <vt:lpstr>Kartografske projekcije</vt:lpstr>
      <vt:lpstr>Podjela kartografskih projekcija prema deformacijama</vt:lpstr>
      <vt:lpstr>Idealna karta</vt:lpstr>
      <vt:lpstr>Projekcija Zemlje</vt:lpstr>
      <vt:lpstr>VRSTE KARTOGRAFSKIH PROJEKCIJA</vt:lpstr>
      <vt:lpstr>Cilindrične projekcije</vt:lpstr>
      <vt:lpstr>Karakteristike cilindrične projekcije</vt:lpstr>
      <vt:lpstr>Cilindrična projekcija</vt:lpstr>
      <vt:lpstr>Cilindrična projekcija</vt:lpstr>
      <vt:lpstr>Merkatorova projekcija</vt:lpstr>
      <vt:lpstr>Merkatorova širina za Zemlju kao kuglu</vt:lpstr>
      <vt:lpstr>Merkatorova širina za Zemlju kao kuglu</vt:lpstr>
      <vt:lpstr>Merkatorova širina za Zemlju kao kuglu</vt:lpstr>
      <vt:lpstr>Merkatorova širina za Zemlju kao kuglu</vt:lpstr>
      <vt:lpstr>KRAJNJA GRANICA TOČNOSTI MJERILA KARTE- RAZLUČIVOST KARTE </vt:lpstr>
      <vt:lpstr>Značajke Merkatorove projekcije</vt:lpstr>
      <vt:lpstr>Značajke Merkatorove projekcije</vt:lpstr>
      <vt:lpstr>Konstrukcija Merkatorove projekcije</vt:lpstr>
      <vt:lpstr>Računski (Zemlja kao kugla)</vt:lpstr>
      <vt:lpstr>Računski (Zemlja kao kugla)</vt:lpstr>
      <vt:lpstr>Grafička konstrukcija Merkatorove projekcije</vt:lpstr>
      <vt:lpstr>Grafička konstrukcija Merkatorove projekcije</vt:lpstr>
      <vt:lpstr>Grafička konstrukcija Merkatorove projekcije</vt:lpstr>
      <vt:lpstr>Loksodroma na  Merkatorovoj projekciji</vt:lpstr>
      <vt:lpstr>Dokaz konformnosti Merkatorove projekcije</vt:lpstr>
      <vt:lpstr>Merkatorova projekcija</vt:lpstr>
      <vt:lpstr>Konstrukcija karte Mercatorove projekcije za Zemlju kao dvoosni rotacijski elipsoid</vt:lpstr>
      <vt:lpstr>Teorijske osnove za konstrukciju karte Mercatorove projekcije za Zemlju kao dvoosni rotacijski elipsoid</vt:lpstr>
      <vt:lpstr>Teorijske osnove za konstrukciju karte Mercatorove projekcije za Zemlju kao dvoosni rotacijski elipsoid</vt:lpstr>
      <vt:lpstr>Teorijske osnove za konstrukciju karte Mercatorove projekcije za Zemlju kao dvoosni rotacijski elipsoid</vt:lpstr>
      <vt:lpstr>Teorijske osnove za konstrukciju karte Mercatorove projekcije za Zemlju kao dvoosni rotacijski elipsoid</vt:lpstr>
      <vt:lpstr>Teorijske osnove za konstrukciju karte Mercatorove projekcije za Zemlju kao dvoosni rotacijski elipsoid</vt:lpstr>
      <vt:lpstr>Teorijske osnove za konstrukciju karte Mercatorove projekcije za Zemlju kao dvoosni rotacijski elipsoid</vt:lpstr>
      <vt:lpstr>Teorijske osnove za konstrukciju karte Mercatorove projekcije za Zemlju kao dvoosni rotacijski elipsoid</vt:lpstr>
      <vt:lpstr>Teorijske osnove za konstrukciju karte Mercatorove projekcije za Zemlju kao dvoosni rotacijski elipsoid</vt:lpstr>
      <vt:lpstr>Teorijske osnove za konstrukciju karte Mercatorove projekcije za Zemlju kao dvoosni rotacijski elipsoid</vt:lpstr>
      <vt:lpstr>Teorijske osnove za konstrukciju karte Mercatorove projekcije za Zemlju kao dvoosni rotacijski elipsoid</vt:lpstr>
      <vt:lpstr>Teorijske osnove za konstrukciju karte Mercatorove projekcije za Zemlju kao dvoosni rotacijski elipsoid</vt:lpstr>
      <vt:lpstr>Perspektivne projekcije</vt:lpstr>
      <vt:lpstr>Perspektivne projekcije</vt:lpstr>
      <vt:lpstr>Perspektivne projekcije</vt:lpstr>
      <vt:lpstr>Gnomonske projekcije</vt:lpstr>
      <vt:lpstr>Gnomonska polarna projekcija R = 50 mm</vt:lpstr>
      <vt:lpstr>Gnomonska ekvatorska projekcija R = 55 mm</vt:lpstr>
      <vt:lpstr>Gnomonska horizontska projekcija R = 45 mm</vt:lpstr>
      <vt:lpstr>Stereografske projekcije</vt:lpstr>
      <vt:lpstr>Stereografska polarna projekcija R = 50 mm</vt:lpstr>
      <vt:lpstr>Stereografska ekvatorska projekcija R = 80 mm</vt:lpstr>
      <vt:lpstr>Stereografska horizontska projekcija</vt:lpstr>
      <vt:lpstr>Ortografske projekcije</vt:lpstr>
      <vt:lpstr>Konusne projekcije</vt:lpstr>
      <vt:lpstr>Konusne projekcije</vt:lpstr>
      <vt:lpstr>Ekvivalentna Lambertova projekcija</vt:lpstr>
      <vt:lpstr>Ekvivalentna Lambertova projekcija</vt:lpstr>
      <vt:lpstr>Ekvivalentna Lambertova projekcija</vt:lpstr>
      <vt:lpstr>Ekvivalentna Lambertova projekcija</vt:lpstr>
      <vt:lpstr>Ekvivalentna Lambertova projekcija</vt:lpstr>
      <vt:lpstr>Konstrukcija karte Lambertove ekvatorske projekcije</vt:lpstr>
      <vt:lpstr>Konstrukcija karte Lambertove ekvatorske projekcije</vt:lpstr>
      <vt:lpstr>Konstrukcija karte Lambertove polarne projekcije</vt:lpstr>
      <vt:lpstr>Lambertova konusna projekcija</vt:lpstr>
      <vt:lpstr>UTM koordinatni sustav</vt:lpstr>
      <vt:lpstr>UTM koordinatni sustav</vt:lpstr>
      <vt:lpstr>UTM koordinatni sustav NATO</vt:lpstr>
      <vt:lpstr>Elipsoid</vt:lpstr>
      <vt:lpstr>Dimenzije važnijih referentnih Zemaljskih dvoosnih rotacijskih elipsoida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Antoni</dc:creator>
  <cp:lastModifiedBy>Serđo Kos</cp:lastModifiedBy>
  <cp:revision>119</cp:revision>
  <dcterms:created xsi:type="dcterms:W3CDTF">2014-10-22T08:34:53Z</dcterms:created>
  <dcterms:modified xsi:type="dcterms:W3CDTF">2019-11-07T08:37:36Z</dcterms:modified>
</cp:coreProperties>
</file>