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08" r:id="rId19"/>
    <p:sldId id="273" r:id="rId20"/>
    <p:sldId id="274" r:id="rId21"/>
    <p:sldId id="275" r:id="rId22"/>
    <p:sldId id="276" r:id="rId23"/>
    <p:sldId id="277" r:id="rId24"/>
    <p:sldId id="278" r:id="rId25"/>
    <p:sldId id="309" r:id="rId26"/>
    <p:sldId id="279" r:id="rId27"/>
    <p:sldId id="280" r:id="rId28"/>
    <p:sldId id="281" r:id="rId29"/>
    <p:sldId id="282" r:id="rId30"/>
    <p:sldId id="310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306" r:id="rId47"/>
    <p:sldId id="307" r:id="rId48"/>
    <p:sldId id="311" r:id="rId49"/>
    <p:sldId id="312" r:id="rId50"/>
    <p:sldId id="299" r:id="rId51"/>
    <p:sldId id="300" r:id="rId52"/>
    <p:sldId id="301" r:id="rId53"/>
    <p:sldId id="302" r:id="rId54"/>
    <p:sldId id="303" r:id="rId55"/>
    <p:sldId id="304" r:id="rId56"/>
    <p:sldId id="305" r:id="rId5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9" autoAdjust="0"/>
    <p:restoredTop sz="94660"/>
  </p:normalViewPr>
  <p:slideViewPr>
    <p:cSldViewPr>
      <p:cViewPr varScale="1">
        <p:scale>
          <a:sx n="109" d="100"/>
          <a:sy n="109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740B-A19F-4B3B-A52A-6A64CBAECF42}" type="datetimeFigureOut">
              <a:rPr lang="hr-HR" smtClean="0"/>
              <a:pPr/>
              <a:t>16.12.2021.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49AF-ECDF-40E2-A125-D29F9B4B169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740B-A19F-4B3B-A52A-6A64CBAECF42}" type="datetimeFigureOut">
              <a:rPr lang="hr-HR" smtClean="0"/>
              <a:pPr/>
              <a:t>16.12.2021.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49AF-ECDF-40E2-A125-D29F9B4B169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740B-A19F-4B3B-A52A-6A64CBAECF42}" type="datetimeFigureOut">
              <a:rPr lang="hr-HR" smtClean="0"/>
              <a:pPr/>
              <a:t>16.12.2021.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49AF-ECDF-40E2-A125-D29F9B4B169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740B-A19F-4B3B-A52A-6A64CBAECF42}" type="datetimeFigureOut">
              <a:rPr lang="hr-HR" smtClean="0"/>
              <a:pPr/>
              <a:t>16.12.2021.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49AF-ECDF-40E2-A125-D29F9B4B169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740B-A19F-4B3B-A52A-6A64CBAECF42}" type="datetimeFigureOut">
              <a:rPr lang="hr-HR" smtClean="0"/>
              <a:pPr/>
              <a:t>16.12.2021.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49AF-ECDF-40E2-A125-D29F9B4B169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740B-A19F-4B3B-A52A-6A64CBAECF42}" type="datetimeFigureOut">
              <a:rPr lang="hr-HR" smtClean="0"/>
              <a:pPr/>
              <a:t>16.12.2021.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49AF-ECDF-40E2-A125-D29F9B4B169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740B-A19F-4B3B-A52A-6A64CBAECF42}" type="datetimeFigureOut">
              <a:rPr lang="hr-HR" smtClean="0"/>
              <a:pPr/>
              <a:t>16.12.2021.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49AF-ECDF-40E2-A125-D29F9B4B169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740B-A19F-4B3B-A52A-6A64CBAECF42}" type="datetimeFigureOut">
              <a:rPr lang="hr-HR" smtClean="0"/>
              <a:pPr/>
              <a:t>16.12.2021.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49AF-ECDF-40E2-A125-D29F9B4B169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740B-A19F-4B3B-A52A-6A64CBAECF42}" type="datetimeFigureOut">
              <a:rPr lang="hr-HR" smtClean="0"/>
              <a:pPr/>
              <a:t>16.12.2021.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49AF-ECDF-40E2-A125-D29F9B4B169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740B-A19F-4B3B-A52A-6A64CBAECF42}" type="datetimeFigureOut">
              <a:rPr lang="hr-HR" smtClean="0"/>
              <a:pPr/>
              <a:t>16.12.2021.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49AF-ECDF-40E2-A125-D29F9B4B169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740B-A19F-4B3B-A52A-6A64CBAECF42}" type="datetimeFigureOut">
              <a:rPr lang="hr-HR" smtClean="0"/>
              <a:pPr/>
              <a:t>16.12.2021.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49AF-ECDF-40E2-A125-D29F9B4B169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D740B-A19F-4B3B-A52A-6A64CBAECF42}" type="datetimeFigureOut">
              <a:rPr lang="hr-HR" smtClean="0"/>
              <a:pPr/>
              <a:t>16.12.2021.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749AF-ECDF-40E2-A125-D29F9B4B169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>
                <a:latin typeface="Comic Sans MS" pitchFamily="66" charset="0"/>
              </a:rPr>
              <a:t>MORSKE MIJENE</a:t>
            </a:r>
            <a:endParaRPr lang="hr-HR" b="1" dirty="0">
              <a:latin typeface="Comic Sans MS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Vrste morskih mijena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Što se tiče vrsta morskih mijena , morske mijene se mogu klasificirati po sljedećim </a:t>
            </a:r>
            <a:r>
              <a:rPr lang="hr-HR" sz="2400" dirty="0" smtClean="0"/>
              <a:t>kriterijima:</a:t>
            </a:r>
            <a:endParaRPr lang="hr-HR" sz="2400" dirty="0"/>
          </a:p>
          <a:p>
            <a:pPr lvl="1"/>
            <a:r>
              <a:rPr lang="hr-HR" sz="2200" dirty="0"/>
              <a:t>ako u jednom danu nastupaju po dvije visoke i niske vode morske mijene su </a:t>
            </a:r>
            <a:r>
              <a:rPr lang="hr-HR" sz="2200" i="1" dirty="0">
                <a:solidFill>
                  <a:srgbClr val="FF0000"/>
                </a:solidFill>
              </a:rPr>
              <a:t>poludnevnog tipa</a:t>
            </a:r>
            <a:r>
              <a:rPr lang="hr-HR" sz="2200" dirty="0"/>
              <a:t>, </a:t>
            </a:r>
          </a:p>
          <a:p>
            <a:pPr lvl="1"/>
            <a:r>
              <a:rPr lang="hr-HR" sz="2200" dirty="0"/>
              <a:t>ako u jednom danu nastupa samo jedna visoka i jedna niska voda tada su </a:t>
            </a:r>
            <a:r>
              <a:rPr lang="hr-HR" sz="2200" i="1" dirty="0">
                <a:solidFill>
                  <a:srgbClr val="FF0000"/>
                </a:solidFill>
              </a:rPr>
              <a:t>jednodnevnog tipa</a:t>
            </a:r>
            <a:r>
              <a:rPr lang="hr-HR" sz="2200" dirty="0"/>
              <a:t>,  </a:t>
            </a:r>
          </a:p>
          <a:p>
            <a:pPr lvl="1"/>
            <a:r>
              <a:rPr lang="hr-HR" sz="2200" dirty="0"/>
              <a:t>ako su morske mijene u nekom mjestu tijekom jednog mjeseca dijelom poludnevnog, a dijelom jednodnevnog tipa tada se radi o mijenama </a:t>
            </a:r>
            <a:r>
              <a:rPr lang="hr-HR" sz="2200" i="1" dirty="0">
                <a:solidFill>
                  <a:srgbClr val="FF0000"/>
                </a:solidFill>
              </a:rPr>
              <a:t>mješovitog tipa</a:t>
            </a:r>
            <a:r>
              <a:rPr lang="hr-HR" sz="22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Izračun elemenata morskih mijena pomoću tablica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817440"/>
            <a:ext cx="8229600" cy="5040560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Elementi morskih mijena su visina visoke i niske vode i vrijeme nastupa visoke i niske vode</a:t>
            </a:r>
            <a:r>
              <a:rPr lang="hr-HR" sz="2400" dirty="0" smtClean="0"/>
              <a:t>. </a:t>
            </a:r>
          </a:p>
          <a:p>
            <a:r>
              <a:rPr lang="hr-HR" sz="2400" dirty="0" smtClean="0">
                <a:solidFill>
                  <a:srgbClr val="FF0000"/>
                </a:solidFill>
              </a:rPr>
              <a:t>Tablice </a:t>
            </a:r>
            <a:r>
              <a:rPr lang="hr-HR" sz="2400" dirty="0">
                <a:solidFill>
                  <a:srgbClr val="FF0000"/>
                </a:solidFill>
              </a:rPr>
              <a:t>morskih mijena </a:t>
            </a:r>
            <a:r>
              <a:rPr lang="hr-HR" sz="2400" dirty="0"/>
              <a:t>predviđaju vjerojatnu vrijednost elemenata morskih mijena za iduću godinu, a proračunavaju se po dinamičkoj teoriji na osnovu harmonijske analize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Tablice daju </a:t>
            </a:r>
            <a:r>
              <a:rPr lang="hr-HR" sz="2400" dirty="0"/>
              <a:t>prognoze vremena nastupa i visine visoke i niske vode za </a:t>
            </a:r>
            <a:r>
              <a:rPr lang="hr-HR" sz="2400" dirty="0">
                <a:solidFill>
                  <a:srgbClr val="FF0000"/>
                </a:solidFill>
              </a:rPr>
              <a:t>glavne luke </a:t>
            </a:r>
            <a:r>
              <a:rPr lang="hr-HR" sz="2400" dirty="0"/>
              <a:t>i to za svaki dan u godini po mjesecima, te za sporedne luke popravak za vrijeme nastupa i za visine voda u odnosu na odgovarajuću glavnu luku.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Izračun elemenata morskih mijena pomoću tablica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Podaci o morskim mijenama mogu se proračunati jedino za one luke koje su obuhvaćene u tablicama ili u nekoj drugoj publikaciji. Za ostale luke može se koristiti približna metoda “</a:t>
            </a:r>
            <a:r>
              <a:rPr lang="hr-HR" sz="2400" dirty="0" err="1">
                <a:solidFill>
                  <a:srgbClr val="FF0000"/>
                </a:solidFill>
              </a:rPr>
              <a:t>Non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harmonic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tidal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constants</a:t>
            </a:r>
            <a:r>
              <a:rPr lang="hr-HR" sz="2400" dirty="0" smtClean="0">
                <a:solidFill>
                  <a:srgbClr val="FF0000"/>
                </a:solidFill>
              </a:rPr>
              <a:t>”.</a:t>
            </a:r>
          </a:p>
          <a:p>
            <a:r>
              <a:rPr lang="hr-HR" sz="2400" dirty="0" smtClean="0"/>
              <a:t> </a:t>
            </a:r>
            <a:r>
              <a:rPr lang="hr-HR" sz="2400" dirty="0"/>
              <a:t>Da bi se ova metoda mogla koristiti potrebno je poznavati polumjesečnu nejednakost = PMN = vrijeme za koje teoretski odstupa trenutak nastupa visoke vode od trenutka prolaska Mjeseca kroz meridijan i lučko zakašnjenje = LZ = vremenski razmak između trenutka prolaska Mjeseca kroz meridijan do trenutka nastupa visoke vode ako je PMN jednaka nuli za određenu luku. </a:t>
            </a:r>
            <a:endParaRPr lang="hr-HR" sz="2400" dirty="0" smtClean="0"/>
          </a:p>
          <a:p>
            <a:r>
              <a:rPr lang="hr-HR" sz="2400" dirty="0" smtClean="0"/>
              <a:t>Pomoću </a:t>
            </a:r>
            <a:r>
              <a:rPr lang="hr-HR" sz="2400" dirty="0"/>
              <a:t>Nautičkog godišnjaka izračuna se trenutak prolaska Mjeseca kroz gornji </a:t>
            </a:r>
            <a:r>
              <a:rPr lang="hr-HR" sz="2400" dirty="0" smtClean="0"/>
              <a:t>meridijan.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Izračun elemenata morskih mijena pomoću tablica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hr-HR" sz="2400" dirty="0"/>
              <a:t>Tom vremenu doda se PMN i LZ te se dobije vrijeme nastupa visoke vode. Dodavanjem ½ Mjesečevog dana (</a:t>
            </a:r>
            <a:r>
              <a:rPr lang="hr-HR" sz="2400" dirty="0">
                <a:sym typeface="Symbol"/>
              </a:rPr>
              <a:t></a:t>
            </a:r>
            <a:r>
              <a:rPr lang="hr-HR" sz="2400" dirty="0"/>
              <a:t> 12</a:t>
            </a:r>
            <a:r>
              <a:rPr lang="hr-HR" sz="2400" baseline="30000" dirty="0"/>
              <a:t>h</a:t>
            </a:r>
            <a:r>
              <a:rPr lang="hr-HR" sz="2400" dirty="0"/>
              <a:t>25</a:t>
            </a:r>
            <a:r>
              <a:rPr lang="hr-HR" sz="2400" baseline="30000" dirty="0"/>
              <a:t>min</a:t>
            </a:r>
            <a:r>
              <a:rPr lang="hr-HR" sz="2400" dirty="0"/>
              <a:t>) dobije se vrijeme nastupa slijedeće visoke vode. Ako se vremenu proračunate visoke vode doda ¼ Mjesečevog dana (6</a:t>
            </a:r>
            <a:r>
              <a:rPr lang="hr-HR" sz="2400" baseline="30000" dirty="0"/>
              <a:t>h</a:t>
            </a:r>
            <a:r>
              <a:rPr lang="hr-HR" sz="2400" dirty="0"/>
              <a:t> 12,5</a:t>
            </a:r>
            <a:r>
              <a:rPr lang="hr-HR" sz="2400" baseline="30000" dirty="0"/>
              <a:t>min</a:t>
            </a:r>
            <a:r>
              <a:rPr lang="hr-HR" sz="2400" dirty="0"/>
              <a:t>) dobije se vrijeme nastupa iduće niske vode, a oduzimanjem vrijeme prethodne niske vode LZ se određuje kada je PMN=0 </a:t>
            </a:r>
            <a:r>
              <a:rPr lang="hr-HR" sz="2400" dirty="0" err="1"/>
              <a:t>osmatranjem</a:t>
            </a:r>
            <a:r>
              <a:rPr lang="hr-HR" sz="2400" dirty="0"/>
              <a:t> sa </a:t>
            </a:r>
            <a:r>
              <a:rPr lang="hr-HR" sz="2400" dirty="0" err="1"/>
              <a:t>mareografa</a:t>
            </a:r>
            <a:r>
              <a:rPr lang="hr-HR" sz="2400" dirty="0" smtClean="0"/>
              <a:t>.</a:t>
            </a:r>
          </a:p>
          <a:p>
            <a:r>
              <a:rPr lang="hr-HR" sz="2400" dirty="0">
                <a:solidFill>
                  <a:srgbClr val="FF0000"/>
                </a:solidFill>
              </a:rPr>
              <a:t>Općenito pomoću Tablica morskih mijena izračunava se:</a:t>
            </a:r>
          </a:p>
          <a:p>
            <a:pPr lvl="1"/>
            <a:r>
              <a:rPr lang="hr-HR" sz="2000" dirty="0">
                <a:solidFill>
                  <a:srgbClr val="FF0000"/>
                </a:solidFill>
              </a:rPr>
              <a:t>vrijeme nastupa visokih i niskih voda</a:t>
            </a:r>
          </a:p>
          <a:p>
            <a:pPr lvl="1"/>
            <a:r>
              <a:rPr lang="hr-HR" sz="2000" dirty="0">
                <a:solidFill>
                  <a:srgbClr val="FF0000"/>
                </a:solidFill>
              </a:rPr>
              <a:t>visina visokih i niskih voda u odnosu na razinu karte</a:t>
            </a:r>
          </a:p>
          <a:p>
            <a:pPr lvl="1"/>
            <a:r>
              <a:rPr lang="hr-HR" sz="2000" dirty="0">
                <a:solidFill>
                  <a:srgbClr val="FF0000"/>
                </a:solidFill>
              </a:rPr>
              <a:t>dubina mora u bilo kojem trenutku</a:t>
            </a:r>
          </a:p>
          <a:p>
            <a:pPr lvl="1"/>
            <a:r>
              <a:rPr lang="hr-HR" sz="2000" dirty="0">
                <a:solidFill>
                  <a:srgbClr val="FF0000"/>
                </a:solidFill>
              </a:rPr>
              <a:t>reducira izmjerena dubina mora na razinu karte</a:t>
            </a:r>
          </a:p>
          <a:p>
            <a:pPr lvl="1"/>
            <a:r>
              <a:rPr lang="hr-HR" sz="2000" dirty="0">
                <a:solidFill>
                  <a:srgbClr val="FF0000"/>
                </a:solidFill>
              </a:rPr>
              <a:t>vremenski razmak u kojem brod može preći preko </a:t>
            </a:r>
            <a:r>
              <a:rPr lang="hr-HR" sz="2000" dirty="0" err="1">
                <a:solidFill>
                  <a:srgbClr val="FF0000"/>
                </a:solidFill>
              </a:rPr>
              <a:t>plićine</a:t>
            </a:r>
            <a:r>
              <a:rPr lang="hr-HR" sz="2000" dirty="0">
                <a:solidFill>
                  <a:srgbClr val="FF0000"/>
                </a:solidFill>
              </a:rPr>
              <a:t> zbog gaza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200" b="1" dirty="0" smtClean="0"/>
              <a:t>Jednadžba plimnog vala</a:t>
            </a:r>
            <a:endParaRPr lang="hr-HR" sz="3200" b="1" dirty="0"/>
          </a:p>
        </p:txBody>
      </p:sp>
      <p:pic>
        <p:nvPicPr>
          <p:cNvPr id="4" name="Rezervirano mjesto sadržaja 3" descr="jednadžba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6192000" cy="4032861"/>
          </a:xfrm>
        </p:spPr>
      </p:pic>
      <p:pic>
        <p:nvPicPr>
          <p:cNvPr id="5" name="Rezervirano mjesto sadržaja 3" descr="tidal wind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624" y="116632"/>
            <a:ext cx="4273472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r-HR" sz="2400" dirty="0" smtClean="0"/>
              <a:t>                           </a:t>
            </a:r>
            <a:r>
              <a:rPr lang="hr-HR" sz="4000" b="1" dirty="0" smtClean="0"/>
              <a:t>Jednadžba plimnog vala</a:t>
            </a:r>
            <a:endParaRPr lang="hr-HR" sz="4000" b="1" dirty="0"/>
          </a:p>
        </p:txBody>
      </p:sp>
      <p:pic>
        <p:nvPicPr>
          <p:cNvPr id="4" name="Rezervirano mjesto sadržaja 3" descr="jednadžba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556792"/>
            <a:ext cx="6192000" cy="5146598"/>
          </a:xfrm>
        </p:spPr>
      </p:pic>
      <p:pic>
        <p:nvPicPr>
          <p:cNvPr id="5" name="Rezervirano mjesto sadržaja 3" descr="tidal wind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04864"/>
            <a:ext cx="5305000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Grafički prikaz plimnog vala</a:t>
            </a:r>
            <a:endParaRPr lang="hr-HR" b="1" dirty="0"/>
          </a:p>
        </p:txBody>
      </p:sp>
      <p:pic>
        <p:nvPicPr>
          <p:cNvPr id="4" name="Rezervirano mjesto sadržaja 3" descr="tidal window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8403236" cy="41062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764704"/>
          </a:xfrm>
        </p:spPr>
        <p:txBody>
          <a:bodyPr>
            <a:normAutofit/>
          </a:bodyPr>
          <a:lstStyle/>
          <a:p>
            <a:pPr algn="l"/>
            <a:r>
              <a:rPr lang="hr-HR" sz="2800" dirty="0" smtClean="0"/>
              <a:t>                  </a:t>
            </a:r>
            <a:r>
              <a:rPr lang="hr-HR" sz="2800" b="1" dirty="0" smtClean="0"/>
              <a:t>Jednadžba plimnog vala</a:t>
            </a:r>
            <a:endParaRPr lang="hr-HR" sz="2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496" y="836712"/>
            <a:ext cx="8229600" cy="5328592"/>
          </a:xfrm>
        </p:spPr>
        <p:txBody>
          <a:bodyPr>
            <a:normAutofit fontScale="92500" lnSpcReduction="10000"/>
          </a:bodyPr>
          <a:lstStyle/>
          <a:p>
            <a:r>
              <a:rPr lang="hr-HR" sz="2400" dirty="0" smtClean="0"/>
              <a:t>Na koordinatnoj osi x nanosi se vrijeme (t) u pravilnim intervalima od po 6 sati , a ujedno os x predstavlja hidrografsku nulu tj. razinu karte. Na koordinatnoj osi y nanosi se visina vode iznad razine karte, u metrima ili u cm što ovisi o maksimalnoj amplitudi morskih mijena.</a:t>
            </a:r>
          </a:p>
          <a:p>
            <a:r>
              <a:rPr lang="hr-HR" sz="2400" dirty="0" smtClean="0"/>
              <a:t>U prethodno navedenim jednadžbama korišteni članovi jednadžbi imaju </a:t>
            </a:r>
          </a:p>
          <a:p>
            <a:r>
              <a:rPr lang="hr-HR" sz="2400" dirty="0" smtClean="0"/>
              <a:t>sljedeće značenje:</a:t>
            </a:r>
          </a:p>
          <a:p>
            <a:pPr lvl="1"/>
            <a:r>
              <a:rPr lang="hr-HR" sz="2000" i="1" dirty="0" smtClean="0"/>
              <a:t>y 	</a:t>
            </a:r>
            <a:r>
              <a:rPr lang="hr-HR" sz="2000" dirty="0" smtClean="0"/>
              <a:t>– visina vode u nekom po volji odabranom vremenu </a:t>
            </a:r>
            <a:r>
              <a:rPr lang="hr-HR" sz="2000" dirty="0" err="1" smtClean="0"/>
              <a:t>t</a:t>
            </a:r>
            <a:r>
              <a:rPr lang="hr-HR" sz="2000" baseline="-25000" dirty="0" err="1" smtClean="0"/>
              <a:t>x</a:t>
            </a:r>
            <a:r>
              <a:rPr lang="hr-HR" sz="2000" dirty="0" smtClean="0"/>
              <a:t> iznad nivoa tj. razine karte (hidrografske nule)</a:t>
            </a:r>
          </a:p>
          <a:p>
            <a:pPr lvl="1"/>
            <a:r>
              <a:rPr lang="hr-HR" sz="2000" i="1" dirty="0" smtClean="0"/>
              <a:t>V</a:t>
            </a:r>
            <a:r>
              <a:rPr lang="hr-HR" sz="2000" i="1" baseline="-25000" dirty="0" smtClean="0"/>
              <a:t>VV</a:t>
            </a:r>
            <a:r>
              <a:rPr lang="hr-HR" sz="2000" dirty="0" smtClean="0"/>
              <a:t> – visina visoke vode uz vrijeme </a:t>
            </a:r>
            <a:r>
              <a:rPr lang="hr-HR" sz="2000" i="1" dirty="0" err="1" smtClean="0"/>
              <a:t>t</a:t>
            </a:r>
            <a:r>
              <a:rPr lang="hr-HR" sz="2000" i="1" baseline="-25000" dirty="0" err="1" smtClean="0"/>
              <a:t>x</a:t>
            </a:r>
            <a:endParaRPr lang="hr-HR" sz="2000" dirty="0" smtClean="0"/>
          </a:p>
          <a:p>
            <a:pPr lvl="1"/>
            <a:r>
              <a:rPr lang="hr-HR" sz="2000" i="1" dirty="0" smtClean="0"/>
              <a:t>V</a:t>
            </a:r>
            <a:r>
              <a:rPr lang="hr-HR" sz="2000" i="1" baseline="-25000" dirty="0" smtClean="0"/>
              <a:t>NV</a:t>
            </a:r>
            <a:r>
              <a:rPr lang="hr-HR" sz="2000" dirty="0" smtClean="0"/>
              <a:t> – visina niske vode uz vrijem </a:t>
            </a:r>
            <a:r>
              <a:rPr lang="hr-HR" sz="2000" i="1" dirty="0" err="1" smtClean="0"/>
              <a:t>t</a:t>
            </a:r>
            <a:r>
              <a:rPr lang="hr-HR" sz="2000" i="1" baseline="-25000" dirty="0" err="1" smtClean="0"/>
              <a:t>x</a:t>
            </a:r>
            <a:r>
              <a:rPr lang="hr-HR" sz="2000" i="1" dirty="0" smtClean="0"/>
              <a:t> </a:t>
            </a:r>
            <a:endParaRPr lang="hr-HR" sz="2000" dirty="0" smtClean="0"/>
          </a:p>
          <a:p>
            <a:pPr lvl="1"/>
            <a:r>
              <a:rPr lang="hr-HR" sz="2000" i="1" dirty="0" err="1" smtClean="0"/>
              <a:t>t</a:t>
            </a:r>
            <a:r>
              <a:rPr lang="hr-HR" sz="2000" i="1" baseline="-25000" dirty="0" err="1" smtClean="0"/>
              <a:t>VV</a:t>
            </a:r>
            <a:r>
              <a:rPr lang="hr-HR" sz="2000" dirty="0" smtClean="0"/>
              <a:t> – vrijeme visoke vode</a:t>
            </a:r>
          </a:p>
          <a:p>
            <a:pPr lvl="1"/>
            <a:r>
              <a:rPr lang="hr-HR" sz="2000" i="1" dirty="0" err="1" smtClean="0"/>
              <a:t>t</a:t>
            </a:r>
            <a:r>
              <a:rPr lang="hr-HR" sz="2000" i="1" baseline="-25000" dirty="0" err="1" smtClean="0"/>
              <a:t>NV</a:t>
            </a:r>
            <a:r>
              <a:rPr lang="hr-HR" sz="2000" dirty="0" smtClean="0"/>
              <a:t> – vrijeme niske vode</a:t>
            </a:r>
          </a:p>
          <a:p>
            <a:pPr lvl="1"/>
            <a:r>
              <a:rPr lang="hr-HR" sz="2000" i="1" dirty="0" smtClean="0"/>
              <a:t>x</a:t>
            </a:r>
            <a:r>
              <a:rPr lang="hr-HR" sz="2000" dirty="0" smtClean="0"/>
              <a:t> 	– kut na </a:t>
            </a:r>
            <a:r>
              <a:rPr lang="hr-HR" sz="2000" dirty="0" err="1" smtClean="0"/>
              <a:t>cosinusoidi</a:t>
            </a:r>
            <a:r>
              <a:rPr lang="hr-HR" sz="2000" dirty="0" smtClean="0"/>
              <a:t> uz vrijeme </a:t>
            </a:r>
            <a:r>
              <a:rPr lang="hr-HR" sz="2000" i="1" dirty="0" err="1" smtClean="0"/>
              <a:t>t</a:t>
            </a:r>
            <a:r>
              <a:rPr lang="hr-HR" sz="2000" i="1" baseline="-25000" dirty="0" err="1" smtClean="0"/>
              <a:t>x</a:t>
            </a:r>
            <a:r>
              <a:rPr lang="hr-HR" sz="2000" i="1" dirty="0" smtClean="0"/>
              <a:t> </a:t>
            </a:r>
            <a:endParaRPr lang="hr-HR" sz="2000" dirty="0" smtClean="0"/>
          </a:p>
          <a:p>
            <a:pPr lvl="1"/>
            <a:r>
              <a:rPr lang="hr-HR" sz="2000" i="1" dirty="0" smtClean="0"/>
              <a:t>T </a:t>
            </a:r>
            <a:r>
              <a:rPr lang="hr-HR" sz="2000" dirty="0" smtClean="0"/>
              <a:t>–  najveći gaz broda</a:t>
            </a:r>
            <a:endParaRPr lang="hr-HR" sz="2000" dirty="0"/>
          </a:p>
        </p:txBody>
      </p:sp>
      <p:pic>
        <p:nvPicPr>
          <p:cNvPr id="4" name="Rezervirano mjesto sadržaja 3" descr="tidal win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3933" y="4437112"/>
            <a:ext cx="4715555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hr-HR" b="1" dirty="0" smtClean="0"/>
              <a:t>Jednadžba plimnog vala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37112"/>
          </a:xfrm>
        </p:spPr>
        <p:txBody>
          <a:bodyPr>
            <a:normAutofit/>
          </a:bodyPr>
          <a:lstStyle/>
          <a:p>
            <a:r>
              <a:rPr lang="hr-HR" sz="2400" dirty="0" smtClean="0"/>
              <a:t>U konkretnom slučaju navigatoru treba izračunati ili visinu vode „y“ u nekom zadanom vremenu „</a:t>
            </a:r>
            <a:r>
              <a:rPr lang="hr-HR" sz="2400" dirty="0" err="1" smtClean="0"/>
              <a:t>tx</a:t>
            </a:r>
            <a:r>
              <a:rPr lang="hr-HR" sz="2400" dirty="0" smtClean="0"/>
              <a:t>“ ili  treba izračunati vrijeme „</a:t>
            </a:r>
            <a:r>
              <a:rPr lang="hr-HR" sz="2400" dirty="0" err="1" smtClean="0"/>
              <a:t>tx</a:t>
            </a:r>
            <a:r>
              <a:rPr lang="hr-HR" sz="2400" dirty="0" smtClean="0"/>
              <a:t>“ kad će visina vode biti tražena vrijednost „y“.</a:t>
            </a:r>
          </a:p>
          <a:p>
            <a:endParaRPr lang="hr-HR" sz="2400" dirty="0" smtClean="0"/>
          </a:p>
          <a:p>
            <a:r>
              <a:rPr lang="hr-HR" sz="2400" dirty="0" smtClean="0">
                <a:solidFill>
                  <a:srgbClr val="FF0000"/>
                </a:solidFill>
              </a:rPr>
              <a:t>Y=(T+UKC)-</a:t>
            </a:r>
            <a:r>
              <a:rPr lang="hr-HR" sz="2400" dirty="0" err="1" smtClean="0">
                <a:solidFill>
                  <a:srgbClr val="FF0000"/>
                </a:solidFill>
              </a:rPr>
              <a:t>Ch.d</a:t>
            </a:r>
            <a:r>
              <a:rPr lang="hr-HR" sz="2400" dirty="0" smtClean="0">
                <a:solidFill>
                  <a:srgbClr val="FF0000"/>
                </a:solidFill>
              </a:rPr>
              <a:t>             </a:t>
            </a:r>
            <a:r>
              <a:rPr lang="hr-HR" sz="2400" dirty="0" err="1" smtClean="0">
                <a:solidFill>
                  <a:srgbClr val="FF0000"/>
                </a:solidFill>
              </a:rPr>
              <a:t>Ch.d</a:t>
            </a:r>
            <a:r>
              <a:rPr lang="hr-HR" sz="2400" dirty="0" smtClean="0">
                <a:solidFill>
                  <a:srgbClr val="FF0000"/>
                </a:solidFill>
              </a:rPr>
              <a:t>. = </a:t>
            </a:r>
            <a:r>
              <a:rPr lang="hr-HR" sz="2400" dirty="0" err="1" smtClean="0">
                <a:solidFill>
                  <a:srgbClr val="FF0000"/>
                </a:solidFill>
              </a:rPr>
              <a:t>charted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</a:rPr>
              <a:t>depth</a:t>
            </a:r>
            <a:endParaRPr lang="hr-HR" sz="2400" dirty="0" smtClean="0">
              <a:solidFill>
                <a:srgbClr val="FF0000"/>
              </a:solidFill>
            </a:endParaRPr>
          </a:p>
          <a:p>
            <a:r>
              <a:rPr lang="hr-HR" sz="2400" dirty="0" smtClean="0"/>
              <a:t>UKC=(</a:t>
            </a:r>
            <a:r>
              <a:rPr lang="hr-HR" sz="2400" dirty="0" err="1" smtClean="0"/>
              <a:t>Ch.d</a:t>
            </a:r>
            <a:r>
              <a:rPr lang="hr-HR" sz="2400" dirty="0" smtClean="0"/>
              <a:t>+Y)-T</a:t>
            </a:r>
            <a:endParaRPr lang="hr-HR" sz="2400" dirty="0"/>
          </a:p>
        </p:txBody>
      </p:sp>
      <p:pic>
        <p:nvPicPr>
          <p:cNvPr id="4" name="Slika 3" descr="visina vo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789040"/>
            <a:ext cx="6738831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Reduciranje izmjerene dubine na razinu karte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6021288"/>
          </a:xfrm>
        </p:spPr>
        <p:txBody>
          <a:bodyPr>
            <a:normAutofit/>
          </a:bodyPr>
          <a:lstStyle/>
          <a:p>
            <a:r>
              <a:rPr lang="hr-HR" sz="1600" dirty="0">
                <a:solidFill>
                  <a:srgbClr val="FF0000"/>
                </a:solidFill>
              </a:rPr>
              <a:t>Dubine zapisane na pomorskim kartama odnose se na određenu razinu karte odnosno hidrografsku nulu</a:t>
            </a:r>
            <a:r>
              <a:rPr lang="hr-HR" sz="1600" dirty="0"/>
              <a:t>. Zbog toga je potrebno da se izmjerena </a:t>
            </a:r>
            <a:r>
              <a:rPr lang="hr-HR" sz="1600" dirty="0" smtClean="0"/>
              <a:t>dubina mora </a:t>
            </a:r>
            <a:r>
              <a:rPr lang="hr-HR" sz="1600" dirty="0"/>
              <a:t>na određenoj poziciji </a:t>
            </a:r>
            <a:r>
              <a:rPr lang="hr-HR" sz="1600" dirty="0">
                <a:solidFill>
                  <a:srgbClr val="FF0000"/>
                </a:solidFill>
              </a:rPr>
              <a:t>reducira na razinu karte</a:t>
            </a:r>
            <a:r>
              <a:rPr lang="hr-HR" sz="1600" dirty="0"/>
              <a:t>. Pod pojmom reduciranje izmjerene dubine na razinu karte  podrazumijeva se svođenje izmjerene dubine mora pomoću dubinomjera  (dm) na vrijednost dubine na karti (dk</a:t>
            </a:r>
            <a:r>
              <a:rPr lang="hr-HR" sz="1600" dirty="0" smtClean="0"/>
              <a:t>).</a:t>
            </a:r>
          </a:p>
          <a:p>
            <a:pPr lvl="1"/>
            <a:r>
              <a:rPr lang="hr-HR" sz="1600" i="1" dirty="0"/>
              <a:t>dm </a:t>
            </a:r>
            <a:r>
              <a:rPr lang="hr-HR" sz="1600" dirty="0" smtClean="0"/>
              <a:t>= </a:t>
            </a:r>
            <a:r>
              <a:rPr lang="hr-HR" sz="1600" dirty="0"/>
              <a:t>dubina mora izmjerena u trenutku </a:t>
            </a:r>
            <a:r>
              <a:rPr lang="hr-HR" sz="1600" i="1" dirty="0" err="1"/>
              <a:t>t</a:t>
            </a:r>
            <a:r>
              <a:rPr lang="hr-HR" sz="1600" i="1" baseline="-25000" dirty="0" err="1"/>
              <a:t>x</a:t>
            </a:r>
            <a:endParaRPr lang="hr-HR" sz="1600" dirty="0"/>
          </a:p>
          <a:p>
            <a:pPr lvl="1"/>
            <a:r>
              <a:rPr lang="hr-HR" sz="1600" i="1" dirty="0"/>
              <a:t>d</a:t>
            </a:r>
            <a:r>
              <a:rPr lang="hr-HR" sz="1600" i="1" baseline="-25000" dirty="0"/>
              <a:t>k</a:t>
            </a:r>
            <a:r>
              <a:rPr lang="hr-HR" sz="1600" dirty="0"/>
              <a:t> </a:t>
            </a:r>
            <a:r>
              <a:rPr lang="hr-HR" sz="1600" dirty="0" smtClean="0"/>
              <a:t>= </a:t>
            </a:r>
            <a:r>
              <a:rPr lang="hr-HR" sz="1600" dirty="0"/>
              <a:t>dubina karte (</a:t>
            </a:r>
            <a:r>
              <a:rPr lang="hr-HR" sz="1600" dirty="0" err="1"/>
              <a:t>engl</a:t>
            </a:r>
            <a:r>
              <a:rPr lang="hr-HR" sz="1600" dirty="0" smtClean="0"/>
              <a:t>. </a:t>
            </a:r>
            <a:r>
              <a:rPr lang="hr-HR" sz="1600" dirty="0" err="1" smtClean="0"/>
              <a:t>Charted</a:t>
            </a:r>
            <a:r>
              <a:rPr lang="hr-HR" sz="1600" dirty="0" smtClean="0"/>
              <a:t> </a:t>
            </a:r>
            <a:r>
              <a:rPr lang="hr-HR" sz="1600" dirty="0" err="1"/>
              <a:t>depth</a:t>
            </a:r>
            <a:r>
              <a:rPr lang="hr-HR" sz="1600" dirty="0"/>
              <a:t>) na toj poziciji gdje je izmjerena dubina mora (</a:t>
            </a:r>
            <a:r>
              <a:rPr lang="hr-HR" sz="1600" i="1" dirty="0"/>
              <a:t>dm</a:t>
            </a:r>
            <a:r>
              <a:rPr lang="hr-HR" sz="1400" dirty="0"/>
              <a:t>)</a:t>
            </a:r>
          </a:p>
          <a:p>
            <a:r>
              <a:rPr lang="hr-HR" sz="1600" dirty="0"/>
              <a:t>Vrijednost visine vode (y) iznad hidrografske nule u trenutku mjerenja dubine dobiva se iz izraza</a:t>
            </a:r>
            <a:endParaRPr lang="hr-HR" sz="1600" dirty="0" smtClean="0"/>
          </a:p>
          <a:p>
            <a:pPr>
              <a:buNone/>
            </a:pPr>
            <a:endParaRPr lang="hr-HR" sz="2400" dirty="0"/>
          </a:p>
        </p:txBody>
      </p:sp>
      <p:pic>
        <p:nvPicPr>
          <p:cNvPr id="4" name="Slika 3" descr="Izreza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5733256"/>
            <a:ext cx="4358384" cy="1124744"/>
          </a:xfrm>
          <a:prstGeom prst="rect">
            <a:avLst/>
          </a:prstGeom>
        </p:spPr>
      </p:pic>
      <p:pic>
        <p:nvPicPr>
          <p:cNvPr id="5" name="Rezervirano mjesto sadržaja 3" descr="izmjerena dubin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356992"/>
            <a:ext cx="6356634" cy="2118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Osnovni pojmovi o morskim mijenama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hr-HR" sz="2000" dirty="0">
                <a:solidFill>
                  <a:srgbClr val="FF0000"/>
                </a:solidFill>
              </a:rPr>
              <a:t>Morske mijene su periodično dizanje i spuštanje razine mora koje nastaje pod utjecajem gravitacijskih sila nebeskih tijela, poglavito Mjeseca i Sunca što ima za posljedicu promjenu dubine mora na određenoj poziciji i pojavu struja morskih mijena</a:t>
            </a:r>
            <a:r>
              <a:rPr lang="hr-HR" sz="2000" dirty="0"/>
              <a:t>. Kako je Mjesec bliži Zemlji nego Sunce to je utjecaj gravitacijske sile Mjeseca na morske </a:t>
            </a:r>
            <a:r>
              <a:rPr lang="hr-HR" sz="2000" dirty="0" smtClean="0"/>
              <a:t>mijene </a:t>
            </a:r>
            <a:r>
              <a:rPr lang="hr-HR" sz="2000" dirty="0"/>
              <a:t>znatno veći nego li je to utjecaj gravitacijske sile Sunca , pa se </a:t>
            </a:r>
            <a:r>
              <a:rPr lang="hr-HR" sz="2000" dirty="0" smtClean="0"/>
              <a:t>mijene </a:t>
            </a:r>
            <a:r>
              <a:rPr lang="hr-HR" sz="2000" dirty="0"/>
              <a:t>odvijaju unutar jednog mjesečevog </a:t>
            </a:r>
            <a:r>
              <a:rPr lang="hr-HR" sz="2000" dirty="0" smtClean="0"/>
              <a:t>dana. </a:t>
            </a:r>
            <a:r>
              <a:rPr lang="hr-HR" sz="2000" dirty="0" smtClean="0">
                <a:solidFill>
                  <a:srgbClr val="FF0000"/>
                </a:solidFill>
              </a:rPr>
              <a:t>Mjesečev dan – </a:t>
            </a:r>
            <a:r>
              <a:rPr lang="hr-HR" sz="2000" dirty="0" smtClean="0"/>
              <a:t>vremenski razmak između dva uzastopna prolaska Mjeseca kroz meridijan motrilišta </a:t>
            </a:r>
            <a:r>
              <a:rPr lang="hr-HR" sz="2000" dirty="0">
                <a:solidFill>
                  <a:srgbClr val="FF0000"/>
                </a:solidFill>
              </a:rPr>
              <a:t>(</a:t>
            </a:r>
            <a:r>
              <a:rPr lang="hr-HR" sz="2000" dirty="0">
                <a:solidFill>
                  <a:srgbClr val="FF0000"/>
                </a:solidFill>
                <a:sym typeface="Symbol"/>
              </a:rPr>
              <a:t></a:t>
            </a:r>
            <a:r>
              <a:rPr lang="hr-HR" sz="2000" dirty="0">
                <a:solidFill>
                  <a:srgbClr val="FF0000"/>
                </a:solidFill>
              </a:rPr>
              <a:t>24</a:t>
            </a:r>
            <a:r>
              <a:rPr lang="hr-HR" sz="2000" baseline="30000" dirty="0">
                <a:solidFill>
                  <a:srgbClr val="FF0000"/>
                </a:solidFill>
              </a:rPr>
              <a:t>h</a:t>
            </a:r>
            <a:r>
              <a:rPr lang="hr-HR" sz="2000" dirty="0">
                <a:solidFill>
                  <a:srgbClr val="FF0000"/>
                </a:solidFill>
              </a:rPr>
              <a:t>50</a:t>
            </a:r>
            <a:r>
              <a:rPr lang="hr-HR" sz="2000" baseline="30000" dirty="0">
                <a:solidFill>
                  <a:srgbClr val="FF0000"/>
                </a:solidFill>
              </a:rPr>
              <a:t>min</a:t>
            </a:r>
            <a:r>
              <a:rPr lang="hr-HR" sz="2000" dirty="0">
                <a:solidFill>
                  <a:srgbClr val="FF0000"/>
                </a:solidFill>
              </a:rPr>
              <a:t>) </a:t>
            </a:r>
            <a:r>
              <a:rPr lang="hr-HR" sz="2000" dirty="0" smtClean="0">
                <a:solidFill>
                  <a:srgbClr val="FF0000"/>
                </a:solidFill>
              </a:rPr>
              <a:t>.</a:t>
            </a:r>
            <a:endParaRPr lang="hr-HR" sz="2000" dirty="0"/>
          </a:p>
          <a:p>
            <a:pPr>
              <a:lnSpc>
                <a:spcPct val="120000"/>
              </a:lnSpc>
            </a:pPr>
            <a:r>
              <a:rPr lang="hr-HR" sz="2000" dirty="0"/>
              <a:t>Obično se tijekom jednog mjesečevog dana </a:t>
            </a:r>
            <a:r>
              <a:rPr lang="hr-HR" sz="2000" dirty="0" smtClean="0">
                <a:solidFill>
                  <a:srgbClr val="FF0000"/>
                </a:solidFill>
              </a:rPr>
              <a:t> </a:t>
            </a:r>
            <a:r>
              <a:rPr lang="hr-HR" sz="2000" dirty="0"/>
              <a:t>kod tzv</a:t>
            </a:r>
            <a:r>
              <a:rPr lang="hr-HR" sz="2000" dirty="0" smtClean="0"/>
              <a:t>. poludnevnog </a:t>
            </a:r>
            <a:r>
              <a:rPr lang="hr-HR" sz="2000" dirty="0"/>
              <a:t>tipa morskih mijena javljaju dvije visoke i dvije niske vode.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Reduciranje izmjerene dubine na razinu karte</a:t>
            </a:r>
            <a:endParaRPr lang="hr-HR" b="1" dirty="0"/>
          </a:p>
        </p:txBody>
      </p:sp>
      <p:pic>
        <p:nvPicPr>
          <p:cNvPr id="4" name="Rezervirano mjesto sadržaja 3" descr="izmjerena dubin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8516874" cy="2838958"/>
          </a:xfrm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4797152"/>
            <a:ext cx="1440160" cy="360040"/>
          </a:xfrm>
          <a:prstGeom prst="rect">
            <a:avLst/>
          </a:prstGeom>
          <a:noFill/>
        </p:spPr>
      </p:pic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5301208"/>
            <a:ext cx="1440160" cy="360040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Slika 3" descr="Izreza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797152"/>
            <a:ext cx="4358384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Teorijske osnove morskih mijena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hr-HR" sz="2400" dirty="0"/>
              <a:t>Da morske mijene ovise o djelovanju Mjeseca i Sunca na Zemlju shvaćeno je još u I. vijeku prije nove ere (</a:t>
            </a:r>
            <a:r>
              <a:rPr lang="hr-HR" sz="2400" dirty="0" err="1"/>
              <a:t>Pozidonije</a:t>
            </a:r>
            <a:r>
              <a:rPr lang="hr-HR" sz="2400" dirty="0"/>
              <a:t>). Znanstveno objašnjenje, pojave morskih mijena prvi je dao </a:t>
            </a:r>
            <a:r>
              <a:rPr lang="hr-HR" sz="2400" dirty="0" err="1" smtClean="0"/>
              <a:t>Isaac</a:t>
            </a:r>
            <a:r>
              <a:rPr lang="hr-HR" sz="2400" dirty="0" smtClean="0"/>
              <a:t> </a:t>
            </a:r>
            <a:r>
              <a:rPr lang="hr-HR" sz="2400" dirty="0"/>
              <a:t>Newton krajem XVIII. stoljeća. U skladu s općim zakonom gravitacije morske mijene izaziva </a:t>
            </a:r>
            <a:r>
              <a:rPr lang="hr-HR" sz="2400" dirty="0" err="1"/>
              <a:t>rezultantna</a:t>
            </a:r>
            <a:r>
              <a:rPr lang="hr-HR" sz="2400" dirty="0"/>
              <a:t> sila između privlačne sile nebeskih tijela – gravitacije Mjeseca i Sunca te centrifugalne sile revolucije sustava Zemlja – Mjesec oko Sunca</a:t>
            </a:r>
            <a:r>
              <a:rPr lang="hr-HR" sz="2400" dirty="0" smtClean="0"/>
              <a:t>.</a:t>
            </a:r>
            <a:endParaRPr lang="hr-HR" sz="2400" dirty="0"/>
          </a:p>
          <a:p>
            <a:r>
              <a:rPr lang="hr-HR" sz="2400" dirty="0" err="1">
                <a:solidFill>
                  <a:srgbClr val="FF0000"/>
                </a:solidFill>
              </a:rPr>
              <a:t>Plimotvorna</a:t>
            </a:r>
            <a:r>
              <a:rPr lang="hr-HR" sz="2400" dirty="0">
                <a:solidFill>
                  <a:srgbClr val="FF0000"/>
                </a:solidFill>
              </a:rPr>
              <a:t> sila</a:t>
            </a:r>
            <a:r>
              <a:rPr lang="hr-HR" sz="2400" dirty="0"/>
              <a:t> je trenutna razlika između gravitacijskih sila nebeskih tijela i centrifugalne sile na određenoj točki Zemlje što izaziva kolebanje razine mora odnosno pojavu morskih mijena.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Statička teorija morskih mijena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hr-HR" sz="2400" dirty="0"/>
              <a:t>Po statičkoj teoriji (</a:t>
            </a:r>
            <a:r>
              <a:rPr lang="hr-HR" sz="2400" dirty="0" err="1"/>
              <a:t>Newtonova</a:t>
            </a:r>
            <a:r>
              <a:rPr lang="hr-HR" sz="2400" dirty="0"/>
              <a:t> teorija opće gravitacije) položaj trenutne razine more je u statičkoj ravnoteži s </a:t>
            </a:r>
            <a:r>
              <a:rPr lang="hr-HR" sz="2400" dirty="0" err="1"/>
              <a:t>plimotvornim</a:t>
            </a:r>
            <a:r>
              <a:rPr lang="hr-HR" sz="2400" dirty="0"/>
              <a:t> silama Mjeseca i Sunca. Osnovni nedostatak ove teorije je da se pomoću nje ne može objasniti pojava lučkog zakašnjenja nastupa visokih voda , te neuzimanje u obzir utjecaj lokalnih </a:t>
            </a:r>
            <a:r>
              <a:rPr lang="hr-HR" sz="2400" dirty="0" smtClean="0"/>
              <a:t>zemaljskih </a:t>
            </a:r>
            <a:r>
              <a:rPr lang="hr-HR" sz="2400" dirty="0"/>
              <a:t>elemenata na postanak morskih </a:t>
            </a:r>
            <a:r>
              <a:rPr lang="hr-HR" sz="2400" dirty="0" smtClean="0"/>
              <a:t>mijena</a:t>
            </a:r>
          </a:p>
          <a:p>
            <a:r>
              <a:rPr lang="hr-HR" sz="2400" dirty="0">
                <a:solidFill>
                  <a:srgbClr val="FF0000"/>
                </a:solidFill>
              </a:rPr>
              <a:t>Gravitacijska sila (</a:t>
            </a:r>
            <a:r>
              <a:rPr lang="hr-HR" sz="2400" i="1" dirty="0">
                <a:solidFill>
                  <a:srgbClr val="FF0000"/>
                </a:solidFill>
              </a:rPr>
              <a:t>F</a:t>
            </a:r>
            <a:r>
              <a:rPr lang="hr-HR" sz="2400" i="1" baseline="-25000" dirty="0">
                <a:solidFill>
                  <a:srgbClr val="FF0000"/>
                </a:solidFill>
              </a:rPr>
              <a:t>G</a:t>
            </a:r>
            <a:r>
              <a:rPr lang="hr-HR" sz="2400" dirty="0">
                <a:solidFill>
                  <a:srgbClr val="FF0000"/>
                </a:solidFill>
              </a:rPr>
              <a:t>) </a:t>
            </a:r>
            <a:r>
              <a:rPr lang="hr-HR" sz="2400" dirty="0"/>
              <a:t>je sila koja je upravo proporcionalna umnošku masa promatranih tijela (</a:t>
            </a:r>
            <a:r>
              <a:rPr lang="hr-HR" sz="2400" i="1" dirty="0"/>
              <a:t>m</a:t>
            </a:r>
            <a:r>
              <a:rPr lang="hr-HR" sz="2400" dirty="0"/>
              <a:t>), a obrnuto proporcionalna kvadratu njihove međusobne udaljenosti (</a:t>
            </a:r>
            <a:r>
              <a:rPr lang="hr-HR" sz="2400" i="1" dirty="0"/>
              <a:t>d</a:t>
            </a:r>
            <a:r>
              <a:rPr lang="hr-HR" sz="2400" dirty="0"/>
              <a:t>) tj</a:t>
            </a:r>
            <a:r>
              <a:rPr lang="hr-HR" sz="2400" dirty="0" smtClean="0"/>
              <a:t>.</a:t>
            </a:r>
          </a:p>
          <a:p>
            <a:endParaRPr lang="hr-HR" sz="2400" dirty="0"/>
          </a:p>
          <a:p>
            <a:endParaRPr lang="hr-HR" sz="2400" dirty="0" smtClean="0"/>
          </a:p>
          <a:p>
            <a:endParaRPr lang="hr-HR" sz="2400" i="1" dirty="0" smtClean="0"/>
          </a:p>
          <a:p>
            <a:r>
              <a:rPr lang="hr-HR" sz="2000" i="1" dirty="0" smtClean="0"/>
              <a:t>K</a:t>
            </a:r>
            <a:r>
              <a:rPr lang="hr-HR" sz="2000" dirty="0" smtClean="0"/>
              <a:t> </a:t>
            </a:r>
            <a:r>
              <a:rPr lang="hr-HR" sz="2000" dirty="0"/>
              <a:t>= konstanta gravitacije 6,672</a:t>
            </a:r>
            <a:r>
              <a:rPr lang="hr-HR" sz="2000" dirty="0">
                <a:sym typeface="Symbol"/>
              </a:rPr>
              <a:t></a:t>
            </a:r>
            <a:r>
              <a:rPr lang="hr-HR" sz="2000" dirty="0"/>
              <a:t>10</a:t>
            </a:r>
            <a:r>
              <a:rPr lang="hr-HR" sz="2000" baseline="30000" dirty="0"/>
              <a:t>-11 </a:t>
            </a:r>
            <a:r>
              <a:rPr lang="hr-HR" sz="2000" dirty="0"/>
              <a:t>Nm</a:t>
            </a:r>
            <a:r>
              <a:rPr lang="hr-HR" sz="2000" baseline="30000" dirty="0"/>
              <a:t>2</a:t>
            </a:r>
            <a:r>
              <a:rPr lang="hr-HR" sz="2000" dirty="0"/>
              <a:t>kg</a:t>
            </a:r>
            <a:r>
              <a:rPr lang="hr-HR" sz="2000" baseline="30000" dirty="0"/>
              <a:t>-2</a:t>
            </a:r>
            <a:endParaRPr lang="hr-HR" sz="2000" dirty="0"/>
          </a:p>
          <a:p>
            <a:pPr>
              <a:buNone/>
            </a:pPr>
            <a:endParaRPr lang="hr-HR" sz="2400" dirty="0" smtClean="0"/>
          </a:p>
        </p:txBody>
      </p:sp>
      <p:pic>
        <p:nvPicPr>
          <p:cNvPr id="4" name="Slika 3" descr="formula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5013176"/>
            <a:ext cx="2376264" cy="1020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Statička teorija morskih mijena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Centrifugalna sila (</a:t>
            </a:r>
            <a:r>
              <a:rPr lang="hr-HR" sz="2400" i="1" dirty="0">
                <a:solidFill>
                  <a:srgbClr val="FF0000"/>
                </a:solidFill>
              </a:rPr>
              <a:t>F</a:t>
            </a:r>
            <a:r>
              <a:rPr lang="hr-HR" sz="2400" i="1" baseline="-25000" dirty="0">
                <a:solidFill>
                  <a:srgbClr val="FF0000"/>
                </a:solidFill>
              </a:rPr>
              <a:t>C</a:t>
            </a:r>
            <a:r>
              <a:rPr lang="hr-HR" sz="2400" dirty="0">
                <a:solidFill>
                  <a:srgbClr val="FF0000"/>
                </a:solidFill>
              </a:rPr>
              <a:t>) </a:t>
            </a:r>
            <a:r>
              <a:rPr lang="hr-HR" sz="2400" dirty="0"/>
              <a:t>je sila koja je upravo  proporcionalna umnošku mase (</a:t>
            </a:r>
            <a:r>
              <a:rPr lang="hr-HR" sz="2400" i="1" dirty="0"/>
              <a:t>m</a:t>
            </a:r>
            <a:r>
              <a:rPr lang="hr-HR" sz="2400" dirty="0"/>
              <a:t>) i kvadratu brzine tijela koje rotira (</a:t>
            </a:r>
            <a:r>
              <a:rPr lang="hr-HR" sz="2400" i="1" dirty="0"/>
              <a:t>v</a:t>
            </a:r>
            <a:r>
              <a:rPr lang="hr-HR" sz="2400" dirty="0"/>
              <a:t>), a obrnuto proporcionalna udaljenosti (</a:t>
            </a:r>
            <a:r>
              <a:rPr lang="hr-HR" sz="2400" i="1" dirty="0"/>
              <a:t>d</a:t>
            </a:r>
            <a:r>
              <a:rPr lang="hr-HR" sz="2400" dirty="0"/>
              <a:t>) tj</a:t>
            </a:r>
            <a:r>
              <a:rPr lang="hr-HR" sz="2400" dirty="0" smtClean="0"/>
              <a:t>.</a:t>
            </a:r>
          </a:p>
          <a:p>
            <a:endParaRPr lang="hr-HR" sz="2400" dirty="0"/>
          </a:p>
          <a:p>
            <a:endParaRPr lang="hr-HR" sz="2000" i="1" dirty="0" smtClean="0"/>
          </a:p>
          <a:p>
            <a:pPr lvl="1"/>
            <a:r>
              <a:rPr lang="hr-HR" sz="1800" i="1" dirty="0" smtClean="0"/>
              <a:t>d</a:t>
            </a:r>
            <a:r>
              <a:rPr lang="hr-HR" sz="1800" dirty="0" smtClean="0"/>
              <a:t> </a:t>
            </a:r>
            <a:r>
              <a:rPr lang="hr-HR" sz="1800" dirty="0"/>
              <a:t>–polumjer Zemljine staze oko Sunca</a:t>
            </a:r>
            <a:r>
              <a:rPr lang="hr-HR" sz="1600" dirty="0"/>
              <a:t>. </a:t>
            </a:r>
          </a:p>
          <a:p>
            <a:r>
              <a:rPr lang="hr-HR" sz="2400" dirty="0" err="1">
                <a:solidFill>
                  <a:srgbClr val="FF0000"/>
                </a:solidFill>
              </a:rPr>
              <a:t>Plimotvorna</a:t>
            </a:r>
            <a:r>
              <a:rPr lang="hr-HR" sz="2400" dirty="0">
                <a:solidFill>
                  <a:srgbClr val="FF0000"/>
                </a:solidFill>
              </a:rPr>
              <a:t> sila </a:t>
            </a:r>
            <a:r>
              <a:rPr lang="hr-HR" sz="2400" dirty="0"/>
              <a:t>nekog nebeskog tijela (</a:t>
            </a:r>
            <a:r>
              <a:rPr lang="hr-HR" sz="2400" i="1" dirty="0"/>
              <a:t>F</a:t>
            </a:r>
            <a:r>
              <a:rPr lang="hr-HR" sz="2400" i="1" baseline="-25000" dirty="0"/>
              <a:t>PL</a:t>
            </a:r>
            <a:r>
              <a:rPr lang="hr-HR" sz="2400" dirty="0"/>
              <a:t>) je sila koja je  upravo proporcionalna masi tog tijela i polumjeru Zemlje (2</a:t>
            </a:r>
            <a:r>
              <a:rPr lang="hr-HR" sz="2400" i="1" dirty="0"/>
              <a:t>r</a:t>
            </a:r>
            <a:r>
              <a:rPr lang="hr-HR" sz="2400" dirty="0"/>
              <a:t>) a obrnuto proporcionalna trećoj potenciji njegove udaljenosti od Zemlje (</a:t>
            </a:r>
            <a:r>
              <a:rPr lang="hr-HR" sz="2400" i="1" dirty="0"/>
              <a:t>d</a:t>
            </a:r>
            <a:r>
              <a:rPr lang="hr-HR" sz="2400" dirty="0"/>
              <a:t>)  tj</a:t>
            </a:r>
            <a:r>
              <a:rPr lang="hr-HR" sz="2400" dirty="0" smtClean="0"/>
              <a:t>.</a:t>
            </a:r>
          </a:p>
          <a:p>
            <a:endParaRPr lang="hr-HR" sz="2400" dirty="0"/>
          </a:p>
          <a:p>
            <a:endParaRPr lang="hr-HR" sz="2400" dirty="0" smtClean="0"/>
          </a:p>
          <a:p>
            <a:pPr lvl="1"/>
            <a:r>
              <a:rPr lang="hr-HR" sz="1800" i="1" dirty="0"/>
              <a:t>d</a:t>
            </a:r>
            <a:r>
              <a:rPr lang="hr-HR" sz="1800" dirty="0"/>
              <a:t> – udaljenost od središta zemlje do središta nebeskog </a:t>
            </a:r>
            <a:r>
              <a:rPr lang="hr-HR" sz="1800" dirty="0" smtClean="0"/>
              <a:t> tijela</a:t>
            </a:r>
          </a:p>
          <a:p>
            <a:endParaRPr lang="hr-HR" sz="2400" dirty="0"/>
          </a:p>
        </p:txBody>
      </p:sp>
      <p:pic>
        <p:nvPicPr>
          <p:cNvPr id="4" name="Slika 3" descr="formula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5" y="2852936"/>
            <a:ext cx="1801611" cy="792088"/>
          </a:xfrm>
          <a:prstGeom prst="rect">
            <a:avLst/>
          </a:prstGeom>
        </p:spPr>
      </p:pic>
      <p:pic>
        <p:nvPicPr>
          <p:cNvPr id="5" name="Slika 4" descr="formula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5301208"/>
            <a:ext cx="1944216" cy="866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Statička teorija morskih mijena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hr-HR" sz="2400" dirty="0"/>
              <a:t>Analizira li se nastanak visokih i niskih voda pod djelovanjem Sunca kao </a:t>
            </a:r>
            <a:r>
              <a:rPr lang="hr-HR" sz="2400" dirty="0" err="1"/>
              <a:t>plimotvornog</a:t>
            </a:r>
            <a:r>
              <a:rPr lang="hr-HR" sz="2400" dirty="0"/>
              <a:t> tijela u pojednostavljenom slučaju kada se ono nalazi na ekvatoru (</a:t>
            </a:r>
            <a:r>
              <a:rPr lang="hr-HR" sz="2400" i="1" dirty="0">
                <a:sym typeface="Symbol"/>
              </a:rPr>
              <a:t></a:t>
            </a:r>
            <a:r>
              <a:rPr lang="hr-HR" sz="2400" i="1" dirty="0"/>
              <a:t>=0</a:t>
            </a:r>
            <a:r>
              <a:rPr lang="hr-HR" sz="2400" baseline="30000" dirty="0"/>
              <a:t>o</a:t>
            </a:r>
            <a:r>
              <a:rPr lang="hr-HR" sz="2400" dirty="0" smtClean="0"/>
              <a:t>). Radi </a:t>
            </a:r>
            <a:r>
              <a:rPr lang="hr-HR" sz="2400" dirty="0"/>
              <a:t>pojednostavljenja objašnjena nastanka morskih mijena polazi se od </a:t>
            </a:r>
            <a:r>
              <a:rPr lang="hr-HR" sz="2400" dirty="0" smtClean="0"/>
              <a:t>pretpostavki </a:t>
            </a:r>
            <a:r>
              <a:rPr lang="hr-HR" sz="2400" dirty="0"/>
              <a:t>da je Zemlja pravilna vodena </a:t>
            </a:r>
            <a:r>
              <a:rPr lang="hr-HR" sz="2400" dirty="0" smtClean="0"/>
              <a:t>kugla. </a:t>
            </a:r>
            <a:endParaRPr lang="hr-HR" sz="2400" dirty="0"/>
          </a:p>
        </p:txBody>
      </p:sp>
      <p:pic>
        <p:nvPicPr>
          <p:cNvPr id="4" name="Slika 3" descr="zemlj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501008"/>
            <a:ext cx="4232281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hr-HR" sz="3600" b="1" dirty="0" smtClean="0"/>
              <a:t>Teorijsko objašnjenje nastanka vodenog elipsoida na Zemlji</a:t>
            </a:r>
            <a:endParaRPr lang="hr-HR" sz="3600" b="1" dirty="0"/>
          </a:p>
        </p:txBody>
      </p:sp>
      <p:pic>
        <p:nvPicPr>
          <p:cNvPr id="4" name="Rezervirano mjesto sadržaja 3" descr="vodeni elipsoid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467544" y="1412776"/>
            <a:ext cx="8280000" cy="48071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1143000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Statička teorija morskih mijena</a:t>
            </a:r>
            <a:endParaRPr lang="hr-HR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504" y="980728"/>
            <a:ext cx="8229600" cy="4637112"/>
          </a:xfrm>
        </p:spPr>
        <p:txBody>
          <a:bodyPr>
            <a:normAutofit/>
          </a:bodyPr>
          <a:lstStyle/>
          <a:p>
            <a:r>
              <a:rPr lang="hr-HR" sz="1800" dirty="0"/>
              <a:t>Centrifugalna sila revolucije Zemlje oko Sunca jednaka je na svim točkama na Zemlji dok sila gravitacije Sunca varira na pojedinim točkama i direktno ovisi o udaljenosti pojedine točke na Zemlji od Sunca. Tako </a:t>
            </a:r>
            <a:r>
              <a:rPr lang="hr-HR" sz="1800" dirty="0" err="1"/>
              <a:t>npr</a:t>
            </a:r>
            <a:r>
              <a:rPr lang="hr-HR" sz="1800" dirty="0"/>
              <a:t>. u točki </a:t>
            </a:r>
            <a:r>
              <a:rPr lang="hr-HR" sz="1800" i="1" dirty="0"/>
              <a:t>A</a:t>
            </a:r>
            <a:r>
              <a:rPr lang="hr-HR" sz="1800" dirty="0" smtClean="0"/>
              <a:t> </a:t>
            </a:r>
            <a:r>
              <a:rPr lang="hr-HR" sz="1800" dirty="0"/>
              <a:t>koja je najbliža Suncu, sila gravitacije (</a:t>
            </a:r>
            <a:r>
              <a:rPr lang="hr-HR" sz="1800" i="1" dirty="0"/>
              <a:t>F</a:t>
            </a:r>
            <a:r>
              <a:rPr lang="hr-HR" sz="1800" i="1" baseline="-25000" dirty="0"/>
              <a:t>G</a:t>
            </a:r>
            <a:r>
              <a:rPr lang="hr-HR" sz="1800" dirty="0"/>
              <a:t>) je veća od centrifugalne sile (</a:t>
            </a:r>
            <a:r>
              <a:rPr lang="hr-HR" sz="1800" i="1" dirty="0"/>
              <a:t>F</a:t>
            </a:r>
            <a:r>
              <a:rPr lang="hr-HR" sz="1800" i="1" baseline="-25000" dirty="0"/>
              <a:t>C</a:t>
            </a:r>
            <a:r>
              <a:rPr lang="hr-HR" sz="1800" dirty="0"/>
              <a:t>) i uzrokuje </a:t>
            </a:r>
            <a:r>
              <a:rPr lang="hr-HR" sz="1800" dirty="0" err="1"/>
              <a:t>plimotvornu</a:t>
            </a:r>
            <a:r>
              <a:rPr lang="hr-HR" sz="1800" dirty="0"/>
              <a:t> silu (</a:t>
            </a:r>
            <a:r>
              <a:rPr lang="hr-HR" sz="1800" i="1" dirty="0"/>
              <a:t>F</a:t>
            </a:r>
            <a:r>
              <a:rPr lang="hr-HR" sz="1800" i="1" baseline="-25000" dirty="0"/>
              <a:t>PL</a:t>
            </a:r>
            <a:r>
              <a:rPr lang="hr-HR" sz="1800" dirty="0"/>
              <a:t>) koja razinu mora uzdiže prema Suncu. U točki </a:t>
            </a:r>
            <a:r>
              <a:rPr lang="hr-HR" sz="1800" i="1" dirty="0"/>
              <a:t>C</a:t>
            </a:r>
            <a:r>
              <a:rPr lang="hr-HR" sz="1800" dirty="0" smtClean="0"/>
              <a:t> </a:t>
            </a:r>
            <a:r>
              <a:rPr lang="hr-HR" sz="1800" dirty="0"/>
              <a:t>razina mora uzdiže se suprotno od Sunca jer je u toj točki </a:t>
            </a:r>
            <a:r>
              <a:rPr lang="hr-HR" sz="1800" i="1" dirty="0"/>
              <a:t>F</a:t>
            </a:r>
            <a:r>
              <a:rPr lang="hr-HR" sz="1800" i="1" baseline="-25000" dirty="0"/>
              <a:t>C</a:t>
            </a:r>
            <a:r>
              <a:rPr lang="hr-HR" sz="1800" i="1" dirty="0"/>
              <a:t> &gt; F</a:t>
            </a:r>
            <a:r>
              <a:rPr lang="hr-HR" sz="1800" i="1" baseline="-25000" dirty="0"/>
              <a:t>G</a:t>
            </a:r>
            <a:r>
              <a:rPr lang="hr-HR" sz="1800" dirty="0"/>
              <a:t>. Dakle na meridijanu </a:t>
            </a:r>
            <a:r>
              <a:rPr lang="hr-HR" sz="1800" i="1" dirty="0"/>
              <a:t>P</a:t>
            </a:r>
            <a:r>
              <a:rPr lang="hr-HR" sz="1800" i="1" baseline="-25000" dirty="0"/>
              <a:t>N</a:t>
            </a:r>
            <a:r>
              <a:rPr lang="hr-HR" sz="1800" i="1" dirty="0"/>
              <a:t>AP</a:t>
            </a:r>
            <a:r>
              <a:rPr lang="hr-HR" sz="1800" i="1" baseline="-25000" dirty="0"/>
              <a:t>S</a:t>
            </a:r>
            <a:r>
              <a:rPr lang="hr-HR" sz="1800" i="1" dirty="0"/>
              <a:t>CP</a:t>
            </a:r>
            <a:r>
              <a:rPr lang="hr-HR" sz="1800" i="1" baseline="-25000" dirty="0"/>
              <a:t>N</a:t>
            </a:r>
            <a:r>
              <a:rPr lang="hr-HR" sz="1800" i="1" dirty="0"/>
              <a:t> </a:t>
            </a:r>
            <a:r>
              <a:rPr lang="hr-HR" sz="1800" dirty="0"/>
              <a:t>istovremeno postoje dvije visoke vode. Teoretski u točki </a:t>
            </a:r>
            <a:r>
              <a:rPr lang="hr-HR" sz="1800" i="1" dirty="0"/>
              <a:t>A</a:t>
            </a:r>
            <a:r>
              <a:rPr lang="hr-HR" sz="1800" dirty="0" smtClean="0"/>
              <a:t> </a:t>
            </a:r>
            <a:r>
              <a:rPr lang="hr-HR" sz="1800" dirty="0"/>
              <a:t>je visoka voda u podne (Sunce u Zenitu) a u točki </a:t>
            </a:r>
            <a:r>
              <a:rPr lang="hr-HR" sz="1800" i="1" dirty="0"/>
              <a:t>C</a:t>
            </a:r>
            <a:r>
              <a:rPr lang="hr-HR" sz="1800" dirty="0" smtClean="0"/>
              <a:t> </a:t>
            </a:r>
            <a:r>
              <a:rPr lang="hr-HR" sz="1800" dirty="0"/>
              <a:t>je tada ponoć i Sunce je u </a:t>
            </a:r>
            <a:r>
              <a:rPr lang="hr-HR" sz="1800" dirty="0" smtClean="0"/>
              <a:t>nadiru.</a:t>
            </a:r>
            <a:endParaRPr lang="hr-HR" sz="1800" dirty="0"/>
          </a:p>
        </p:txBody>
      </p:sp>
      <p:pic>
        <p:nvPicPr>
          <p:cNvPr id="4" name="Rezervirano mjesto sadržaja 3" descr="vodeni elipsoid.PN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1907704" y="3284984"/>
            <a:ext cx="5581329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496" y="-273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r-HR" sz="3200" b="1" dirty="0" smtClean="0"/>
              <a:t>                 Statička teorija morskih mijena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997152"/>
          </a:xfrm>
        </p:spPr>
        <p:txBody>
          <a:bodyPr>
            <a:noAutofit/>
          </a:bodyPr>
          <a:lstStyle/>
          <a:p>
            <a:r>
              <a:rPr lang="hr-HR" sz="1800" dirty="0"/>
              <a:t>U točkama </a:t>
            </a:r>
            <a:r>
              <a:rPr lang="hr-HR" sz="1800" i="1" dirty="0"/>
              <a:t>B</a:t>
            </a:r>
            <a:r>
              <a:rPr lang="hr-HR" sz="1800" dirty="0" smtClean="0"/>
              <a:t> </a:t>
            </a:r>
            <a:r>
              <a:rPr lang="hr-HR" sz="1800" dirty="0"/>
              <a:t>i </a:t>
            </a:r>
            <a:r>
              <a:rPr lang="hr-HR" sz="1800" i="1" dirty="0"/>
              <a:t>D</a:t>
            </a:r>
            <a:r>
              <a:rPr lang="hr-HR" sz="1800" dirty="0"/>
              <a:t> koje su udaljene za 90</a:t>
            </a:r>
            <a:r>
              <a:rPr lang="hr-HR" sz="1800" baseline="30000" dirty="0"/>
              <a:t>o</a:t>
            </a:r>
            <a:r>
              <a:rPr lang="hr-HR" sz="1800" dirty="0"/>
              <a:t> od točke </a:t>
            </a:r>
            <a:r>
              <a:rPr lang="hr-HR" sz="1800" i="1" dirty="0"/>
              <a:t>A</a:t>
            </a:r>
            <a:r>
              <a:rPr lang="hr-HR" sz="1800" dirty="0"/>
              <a:t> Sunce je na horizontu i u njima dolazi do spuštanja razine mora jer od njih </a:t>
            </a:r>
            <a:r>
              <a:rPr lang="hr-HR" sz="1800" dirty="0" err="1"/>
              <a:t>otiče</a:t>
            </a:r>
            <a:r>
              <a:rPr lang="hr-HR" sz="1800" dirty="0"/>
              <a:t> voda prema točkama </a:t>
            </a:r>
            <a:r>
              <a:rPr lang="hr-HR" sz="1800" i="1" dirty="0"/>
              <a:t>A</a:t>
            </a:r>
            <a:r>
              <a:rPr lang="hr-HR" sz="1800" dirty="0"/>
              <a:t> i </a:t>
            </a:r>
            <a:r>
              <a:rPr lang="hr-HR" sz="1800" i="1" dirty="0"/>
              <a:t>C</a:t>
            </a:r>
            <a:r>
              <a:rPr lang="hr-HR" sz="1800" dirty="0" smtClean="0"/>
              <a:t> </a:t>
            </a:r>
            <a:r>
              <a:rPr lang="hr-HR" sz="1800" dirty="0"/>
              <a:t>(u točkama </a:t>
            </a:r>
            <a:r>
              <a:rPr lang="hr-HR" sz="1800" i="1" dirty="0"/>
              <a:t>B</a:t>
            </a:r>
            <a:r>
              <a:rPr lang="hr-HR" sz="1800" dirty="0" smtClean="0"/>
              <a:t> </a:t>
            </a:r>
            <a:r>
              <a:rPr lang="hr-HR" sz="1800" dirty="0"/>
              <a:t>i </a:t>
            </a:r>
            <a:r>
              <a:rPr lang="hr-HR" sz="1800" i="1" dirty="0"/>
              <a:t>D</a:t>
            </a:r>
            <a:r>
              <a:rPr lang="hr-HR" sz="1800" dirty="0"/>
              <a:t> niska voda). </a:t>
            </a:r>
            <a:r>
              <a:rPr lang="hr-HR" sz="1800" dirty="0" err="1"/>
              <a:t>Plimotvorna</a:t>
            </a:r>
            <a:r>
              <a:rPr lang="hr-HR" sz="1800" dirty="0"/>
              <a:t> sila u točkama </a:t>
            </a:r>
            <a:r>
              <a:rPr lang="hr-HR" sz="1800" i="1" dirty="0"/>
              <a:t>B</a:t>
            </a:r>
            <a:r>
              <a:rPr lang="hr-HR" sz="1800" dirty="0"/>
              <a:t> i </a:t>
            </a:r>
            <a:r>
              <a:rPr lang="hr-HR" sz="1800" i="1" dirty="0"/>
              <a:t>D</a:t>
            </a:r>
            <a:r>
              <a:rPr lang="hr-HR" sz="1800" dirty="0"/>
              <a:t> i u svim točkama meridijana </a:t>
            </a:r>
            <a:r>
              <a:rPr lang="hr-HR" sz="1800" i="1" dirty="0"/>
              <a:t>P</a:t>
            </a:r>
            <a:r>
              <a:rPr lang="hr-HR" sz="1800" i="1" baseline="-25000" dirty="0"/>
              <a:t>N</a:t>
            </a:r>
            <a:r>
              <a:rPr lang="hr-HR" sz="1800" i="1" dirty="0"/>
              <a:t>BP</a:t>
            </a:r>
            <a:r>
              <a:rPr lang="hr-HR" sz="1800" i="1" baseline="-25000" dirty="0"/>
              <a:t>S</a:t>
            </a:r>
            <a:r>
              <a:rPr lang="hr-HR" sz="1800" i="1" dirty="0"/>
              <a:t>DP</a:t>
            </a:r>
            <a:r>
              <a:rPr lang="hr-HR" sz="1800" i="1" baseline="-25000" dirty="0"/>
              <a:t>N</a:t>
            </a:r>
            <a:r>
              <a:rPr lang="hr-HR" sz="1800" dirty="0"/>
              <a:t> jednaka je </a:t>
            </a:r>
            <a:r>
              <a:rPr lang="hr-HR" sz="1800" i="1" dirty="0"/>
              <a:t>nuli </a:t>
            </a:r>
            <a:r>
              <a:rPr lang="hr-HR" sz="1800" dirty="0"/>
              <a:t>zbog jednake vrijednosti </a:t>
            </a:r>
            <a:r>
              <a:rPr lang="hr-HR" sz="1800" i="1" dirty="0"/>
              <a:t>F</a:t>
            </a:r>
            <a:r>
              <a:rPr lang="hr-HR" sz="1800" i="1" baseline="-25000" dirty="0"/>
              <a:t>G</a:t>
            </a:r>
            <a:r>
              <a:rPr lang="hr-HR" sz="1800" i="1" dirty="0"/>
              <a:t> </a:t>
            </a:r>
            <a:r>
              <a:rPr lang="hr-HR" sz="1800" dirty="0"/>
              <a:t>i</a:t>
            </a:r>
            <a:r>
              <a:rPr lang="hr-HR" sz="1800" i="1" dirty="0"/>
              <a:t> F</a:t>
            </a:r>
            <a:r>
              <a:rPr lang="hr-HR" sz="1800" i="1" baseline="-25000" dirty="0"/>
              <a:t>C</a:t>
            </a:r>
            <a:r>
              <a:rPr lang="hr-HR" sz="1800" dirty="0"/>
              <a:t> ali im je smjer djelovanja suprotan pa se poništavaju. Iako Zemlja zbog  dnevne rotacije oko svoje rotacijske osi (</a:t>
            </a:r>
            <a:r>
              <a:rPr lang="hr-HR" sz="1800" i="1" dirty="0"/>
              <a:t>P</a:t>
            </a:r>
            <a:r>
              <a:rPr lang="hr-HR" sz="1800" i="1" baseline="-25000" dirty="0"/>
              <a:t>N</a:t>
            </a:r>
            <a:r>
              <a:rPr lang="hr-HR" sz="1800" i="1" dirty="0"/>
              <a:t>P</a:t>
            </a:r>
            <a:r>
              <a:rPr lang="hr-HR" sz="1800" i="1" baseline="-25000" dirty="0"/>
              <a:t>S</a:t>
            </a:r>
            <a:r>
              <a:rPr lang="hr-HR" sz="1800" dirty="0"/>
              <a:t>) napravi jedan okret tijekom jednog dana (24h), vodeni elipsoid nastao djelovanjem </a:t>
            </a:r>
            <a:r>
              <a:rPr lang="hr-HR" sz="1800" dirty="0" err="1"/>
              <a:t>plimotvorne</a:t>
            </a:r>
            <a:r>
              <a:rPr lang="hr-HR" sz="1800" dirty="0"/>
              <a:t> sile Sunca ne okreće se zajedno sa Zemljom nego stalno zadržava isti položaj u odnosu na Sunce, tako da teoretski dvije visoke vode koje u određenom trenutku postoje na suprotnim točkama istog meridijana premještaju se i u 24 sata naprave krug oko Zemlje.</a:t>
            </a:r>
          </a:p>
        </p:txBody>
      </p:sp>
      <p:pic>
        <p:nvPicPr>
          <p:cNvPr id="4" name="Rezervirano mjesto sadržaja 3" descr="vodeni elipsoid.PN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1907704" y="3573016"/>
            <a:ext cx="5581329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Statička teorija morskih mijena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hr-HR" sz="1800" dirty="0"/>
              <a:t>Tako </a:t>
            </a:r>
            <a:r>
              <a:rPr lang="hr-HR" sz="1800" dirty="0" err="1"/>
              <a:t>npr</a:t>
            </a:r>
            <a:r>
              <a:rPr lang="hr-HR" sz="1800" dirty="0"/>
              <a:t>. mjesto na Zemlji koje se nalazi u točki </a:t>
            </a:r>
            <a:r>
              <a:rPr lang="hr-HR" sz="1800" dirty="0" smtClean="0"/>
              <a:t>“</a:t>
            </a:r>
            <a:r>
              <a:rPr lang="hr-HR" sz="1800" i="1" dirty="0"/>
              <a:t>A</a:t>
            </a:r>
            <a:r>
              <a:rPr lang="hr-HR" sz="1800" dirty="0" smtClean="0"/>
              <a:t>” </a:t>
            </a:r>
            <a:r>
              <a:rPr lang="hr-HR" sz="1800" dirty="0"/>
              <a:t>ima teoretski visoku vodu u podne (12.00</a:t>
            </a:r>
            <a:r>
              <a:rPr lang="hr-HR" sz="1800" baseline="30000" dirty="0"/>
              <a:t>h</a:t>
            </a:r>
            <a:r>
              <a:rPr lang="hr-HR" sz="1800" dirty="0"/>
              <a:t>) a nakon 6 sati u točki </a:t>
            </a:r>
            <a:r>
              <a:rPr lang="hr-HR" sz="1800" dirty="0" smtClean="0"/>
              <a:t>“</a:t>
            </a:r>
            <a:r>
              <a:rPr lang="hr-HR" sz="1800" i="1" dirty="0"/>
              <a:t>B</a:t>
            </a:r>
            <a:r>
              <a:rPr lang="hr-HR" sz="1800" dirty="0" smtClean="0"/>
              <a:t>” </a:t>
            </a:r>
            <a:r>
              <a:rPr lang="hr-HR" sz="1800" dirty="0"/>
              <a:t>imat će nisku vodu. Nakon 12 sati rotacije Zemlje u točki “</a:t>
            </a:r>
            <a:r>
              <a:rPr lang="hr-HR" sz="1800" i="1" dirty="0"/>
              <a:t>A</a:t>
            </a:r>
            <a:r>
              <a:rPr lang="hr-HR" sz="1800" dirty="0"/>
              <a:t>” to isto mjesto ima drugu visoku vodu, a nakon 18 sati rotacije u točki </a:t>
            </a:r>
            <a:r>
              <a:rPr lang="hr-HR" sz="1800" dirty="0" smtClean="0"/>
              <a:t>“</a:t>
            </a:r>
            <a:r>
              <a:rPr lang="hr-HR" sz="1800" i="1" dirty="0"/>
              <a:t>B</a:t>
            </a:r>
            <a:r>
              <a:rPr lang="hr-HR" sz="1800" dirty="0" smtClean="0"/>
              <a:t>” </a:t>
            </a:r>
            <a:r>
              <a:rPr lang="hr-HR" sz="1800" dirty="0"/>
              <a:t>drugu nisku vodu, te nakon 24 sata rotacije opet visoku vodu u točki </a:t>
            </a:r>
            <a:r>
              <a:rPr lang="hr-HR" sz="1800" dirty="0" smtClean="0"/>
              <a:t>“</a:t>
            </a:r>
            <a:r>
              <a:rPr lang="hr-HR" sz="1800" i="1" dirty="0"/>
              <a:t>A</a:t>
            </a:r>
            <a:r>
              <a:rPr lang="hr-HR" sz="1800" dirty="0" smtClean="0"/>
              <a:t>”. </a:t>
            </a:r>
            <a:r>
              <a:rPr lang="hr-HR" sz="1800" dirty="0"/>
              <a:t>Uz pretpostavku da je cijela Zemlja prekrivena vodom deformacijom razine mora pod djelovanjem </a:t>
            </a:r>
            <a:r>
              <a:rPr lang="hr-HR" sz="1800" dirty="0" err="1"/>
              <a:t>plimotvorne</a:t>
            </a:r>
            <a:r>
              <a:rPr lang="hr-HR" sz="1800" dirty="0"/>
              <a:t> sile Sunca poprimila bi oblik produženog elipsoida čija je duža os u pravcu Sunca</a:t>
            </a:r>
            <a:r>
              <a:rPr lang="hr-HR" sz="2400" dirty="0"/>
              <a:t>.</a:t>
            </a:r>
          </a:p>
        </p:txBody>
      </p:sp>
      <p:pic>
        <p:nvPicPr>
          <p:cNvPr id="4" name="Rezervirano mjesto sadržaja 3" descr="vodeni elipsoid.PN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1907705" y="3640744"/>
            <a:ext cx="4968552" cy="2884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Statička teorija morskih mijena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Dakle, plimni val visoke vode pod djelovanjem Sunca nastupa teoretski svakih 12 sati, a vremenski razmak između visoke i niske vode je 6 sati. Prvom visokom vodom označava se ona koja nastupa u ponoć odnosno prva poslije ponoći</a:t>
            </a:r>
            <a:r>
              <a:rPr lang="hr-HR" sz="2400" dirty="0" smtClean="0"/>
              <a:t>.</a:t>
            </a:r>
            <a:endParaRPr lang="hr-HR" sz="2400" dirty="0"/>
          </a:p>
          <a:p>
            <a:r>
              <a:rPr lang="hr-HR" sz="2400" dirty="0" smtClean="0">
                <a:solidFill>
                  <a:srgbClr val="FF0000"/>
                </a:solidFill>
              </a:rPr>
              <a:t>Na </a:t>
            </a:r>
            <a:r>
              <a:rPr lang="hr-HR" sz="2400" dirty="0">
                <a:solidFill>
                  <a:srgbClr val="FF0000"/>
                </a:solidFill>
              </a:rPr>
              <a:t>isti način može se objasniti i djelovanje </a:t>
            </a:r>
            <a:r>
              <a:rPr lang="hr-HR" sz="2400" dirty="0" err="1">
                <a:solidFill>
                  <a:srgbClr val="FF0000"/>
                </a:solidFill>
              </a:rPr>
              <a:t>plimotvorne</a:t>
            </a:r>
            <a:r>
              <a:rPr lang="hr-HR" sz="2400" dirty="0">
                <a:solidFill>
                  <a:srgbClr val="FF0000"/>
                </a:solidFill>
              </a:rPr>
              <a:t> sile Mjeseca koja u tijeku jednog Mjesečevog dana uzrokuje dvije visoke i dvije niske vode, ali je vrijeme nastupa druge visoke vode pomaknuto za približno 12 sati i 25 min</a:t>
            </a:r>
            <a:r>
              <a:rPr lang="hr-HR" sz="2400" dirty="0"/>
              <a:t>. Nakon prve</a:t>
            </a:r>
            <a:r>
              <a:rPr lang="hr-HR" sz="2400" dirty="0" smtClean="0"/>
              <a:t>. Visoka </a:t>
            </a:r>
            <a:r>
              <a:rPr lang="hr-HR" sz="2400" dirty="0"/>
              <a:t>voda nastupa kad je Mjesec u meridijanu ili u </a:t>
            </a:r>
            <a:r>
              <a:rPr lang="hr-HR" sz="2400" dirty="0" err="1"/>
              <a:t>protumeridijanu</a:t>
            </a:r>
            <a:r>
              <a:rPr lang="hr-HR" sz="2400" dirty="0"/>
              <a:t>. Vremenski razmak između nastupa visoke i niske vode je oko 6 sati 12,5 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Elementi plimnog vala</a:t>
            </a:r>
            <a:endParaRPr lang="hr-HR" b="1" dirty="0"/>
          </a:p>
        </p:txBody>
      </p:sp>
      <p:pic>
        <p:nvPicPr>
          <p:cNvPr id="4" name="Rezervirano mjesto sadržaja 3" descr="elementi plimnog val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060848"/>
            <a:ext cx="7408409" cy="3672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Teoretski plimni val</a:t>
            </a:r>
            <a:br>
              <a:rPr lang="hr-HR" b="1" dirty="0" smtClean="0"/>
            </a:br>
            <a:r>
              <a:rPr lang="hr-HR" b="1" dirty="0" smtClean="0"/>
              <a:t>Sunca - Mjeseca</a:t>
            </a:r>
            <a:endParaRPr lang="hr-HR" b="1" dirty="0"/>
          </a:p>
        </p:txBody>
      </p:sp>
      <p:pic>
        <p:nvPicPr>
          <p:cNvPr id="4" name="Rezervirano mjesto sadržaja 3" descr="teoretski plimni val sunca i mjesec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1388" y="2353258"/>
            <a:ext cx="8417560" cy="309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Statička teorija morskih mijena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hr-HR" sz="2400" dirty="0"/>
              <a:t>Mjesečev dan traje 24 sata i 50 minuta zbog rotacije Zemlje oko njene osi (24 sata) i istovremenog kretanja Mjeseca oko Zemlje od zapada prema istoku.</a:t>
            </a:r>
          </a:p>
          <a:p>
            <a:r>
              <a:rPr lang="hr-HR" sz="2400" dirty="0" err="1" smtClean="0"/>
              <a:t>Plimotvorne</a:t>
            </a:r>
            <a:r>
              <a:rPr lang="hr-HR" sz="2400" dirty="0" smtClean="0"/>
              <a:t> </a:t>
            </a:r>
            <a:r>
              <a:rPr lang="hr-HR" sz="2400" dirty="0"/>
              <a:t>sile Mjeseca i Sunca stvaraju dva plimna vala što daje </a:t>
            </a:r>
            <a:r>
              <a:rPr lang="hr-HR" sz="2400" dirty="0" err="1"/>
              <a:t>rezultirajući</a:t>
            </a:r>
            <a:r>
              <a:rPr lang="hr-HR" sz="2400" dirty="0"/>
              <a:t> val morskih mijena. Međutim zbog veće blizine Mjeseca plimni val koji on izaziva ima veću amplitudu od sunčevog plimnog vala. Promjenom relativnog položaja Mjeseca i Sunca u odnosu na Zemlju mijenja se vrijednost </a:t>
            </a:r>
            <a:r>
              <a:rPr lang="hr-HR" sz="2400" dirty="0" err="1"/>
              <a:t>rezultirajuće</a:t>
            </a:r>
            <a:r>
              <a:rPr lang="hr-HR" sz="2400" dirty="0"/>
              <a:t> plimne sile što ima za posljedicu različitu visinu plimnog vala i različito vrijeme nastupa visokih i niskih voda.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Statička teorija morskih mijena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Plimni valovi morskih mijena mogu biti progresivni i stacionarni</a:t>
            </a:r>
            <a:r>
              <a:rPr lang="hr-HR" sz="2400" dirty="0"/>
              <a:t>. </a:t>
            </a:r>
          </a:p>
          <a:p>
            <a:r>
              <a:rPr lang="hr-HR" sz="2400" dirty="0" smtClean="0">
                <a:solidFill>
                  <a:srgbClr val="FF0000"/>
                </a:solidFill>
              </a:rPr>
              <a:t>Progresivni </a:t>
            </a:r>
            <a:r>
              <a:rPr lang="hr-HR" sz="2400" dirty="0">
                <a:solidFill>
                  <a:srgbClr val="FF0000"/>
                </a:solidFill>
              </a:rPr>
              <a:t>plimni valovi nastaju na velikim morima i oceanima, a sve čestice tog vala osciliraju istom periodom, a različitom fazom</a:t>
            </a:r>
            <a:r>
              <a:rPr lang="hr-HR" sz="2400" dirty="0"/>
              <a:t>. Nastaju tako da se na određenom području stvara fazni pomak u vremenu nastupa visokih i niskih voda</a:t>
            </a:r>
            <a:r>
              <a:rPr lang="hr-HR" sz="2400" dirty="0" smtClean="0"/>
              <a:t>.</a:t>
            </a:r>
            <a:endParaRPr lang="hr-HR" sz="2400" dirty="0"/>
          </a:p>
          <a:p>
            <a:r>
              <a:rPr lang="hr-HR" sz="2400" dirty="0" smtClean="0">
                <a:solidFill>
                  <a:srgbClr val="FF0000"/>
                </a:solidFill>
              </a:rPr>
              <a:t>Stacionarni </a:t>
            </a:r>
            <a:r>
              <a:rPr lang="hr-HR" sz="2400" dirty="0">
                <a:solidFill>
                  <a:srgbClr val="FF0000"/>
                </a:solidFill>
              </a:rPr>
              <a:t>plimni valovi nastaju u zatvorenim morima, zaljevima, kanalima i jezerima kao posljedica pobude od oscilacija morske razine s otvorenog mora i iz atmosfere (vjetar i tlak zraka) te se ove oscilacije spajaju s prisilnim oscilacijama morskih mijena izazvanih djelovanjem Mjeseca i Sunca. Karakteristično je da sve čestice ovog vala osciliraju istom fazom, a različitom amplitudom</a:t>
            </a:r>
            <a:r>
              <a:rPr lang="hr-HR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Statička teorija morskih mijena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hr-HR" sz="2400" dirty="0"/>
              <a:t>Kod statičke teorije morskih mijena pretpostavljaju se idealni uvjeti da se hidrosfera na Zemlji idealno podređuje silama gravitacije što nije slučaj u stvarnosti. Motrenjem je ustanovljeno, a i proračunima dokazano, da morske mijene više ovise o utjecaju Mjeseca nego Sunca. Visoke vode javljaju se uvijek bliže vremenu prolaska Mjeseca kroz meridijan. Mjesečeva </a:t>
            </a:r>
            <a:r>
              <a:rPr lang="hr-HR" sz="2400" dirty="0" err="1"/>
              <a:t>plimotvorna</a:t>
            </a:r>
            <a:r>
              <a:rPr lang="hr-HR" sz="2400" dirty="0"/>
              <a:t> sila jača je od Sunčeve, a njihov odnos se može iskazati na sljedeći način: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Statička teorija morskih mijena</a:t>
            </a:r>
            <a:endParaRPr lang="hr-HR" b="1" dirty="0"/>
          </a:p>
        </p:txBody>
      </p:sp>
      <p:pic>
        <p:nvPicPr>
          <p:cNvPr id="4" name="Rezervirano mjesto sadržaja 3" descr="formula 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64805"/>
            <a:ext cx="8280920" cy="41404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Statička teorija morskih mijena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Iako je masa Sunca za oko 27 milijuna puta veća od mase Mjeseca, ipak je Mjesečeva </a:t>
            </a:r>
            <a:r>
              <a:rPr lang="hr-HR" sz="2400" dirty="0" err="1">
                <a:solidFill>
                  <a:srgbClr val="FF0000"/>
                </a:solidFill>
              </a:rPr>
              <a:t>plimotvorna</a:t>
            </a:r>
            <a:r>
              <a:rPr lang="hr-HR" sz="2400" dirty="0">
                <a:solidFill>
                  <a:srgbClr val="FF0000"/>
                </a:solidFill>
              </a:rPr>
              <a:t> sila oko 2,3 puta veća od Sunčeve zbog njegove male udaljenosti od Zemlje. Sunce je oko 389 puta udaljenije od Zemlje nego Mjesec</a:t>
            </a:r>
            <a:r>
              <a:rPr lang="hr-HR" sz="2400" dirty="0" smtClean="0"/>
              <a:t>.</a:t>
            </a:r>
            <a:r>
              <a:rPr lang="hr-HR" sz="2400" dirty="0"/>
              <a:t>					</a:t>
            </a:r>
          </a:p>
          <a:p>
            <a:r>
              <a:rPr lang="hr-HR" sz="2400" dirty="0" smtClean="0"/>
              <a:t>Po </a:t>
            </a:r>
            <a:r>
              <a:rPr lang="hr-HR" sz="2400" dirty="0"/>
              <a:t>ovoj teoriji morske mijene su rezultat zajedničkog djelovanja Mjeseca i Sunca koji formiraju dva plimna vala velikih dužina, a malih visina. U takvim uvjetima u idealnoj </a:t>
            </a:r>
            <a:r>
              <a:rPr lang="hr-HR" sz="2400" dirty="0" err="1"/>
              <a:t>hidrosferi</a:t>
            </a:r>
            <a:r>
              <a:rPr lang="hr-HR" sz="2400" dirty="0"/>
              <a:t> </a:t>
            </a:r>
            <a:r>
              <a:rPr lang="hr-HR" sz="2400" b="1" dirty="0"/>
              <a:t>amplituda Mjesečevog </a:t>
            </a:r>
            <a:r>
              <a:rPr lang="hr-HR" sz="2400" b="1" dirty="0" err="1"/>
              <a:t>plimotvornog</a:t>
            </a:r>
            <a:r>
              <a:rPr lang="hr-HR" sz="2400" b="1" dirty="0"/>
              <a:t> vala </a:t>
            </a:r>
            <a:r>
              <a:rPr lang="hr-HR" sz="2400" dirty="0"/>
              <a:t>na otvorenom oceanu je </a:t>
            </a:r>
            <a:r>
              <a:rPr lang="hr-HR" sz="2400" b="1" dirty="0"/>
              <a:t>56 cm</a:t>
            </a:r>
            <a:r>
              <a:rPr lang="hr-HR" sz="2400" dirty="0"/>
              <a:t>, a </a:t>
            </a:r>
            <a:r>
              <a:rPr lang="hr-HR" sz="2400" b="1" dirty="0"/>
              <a:t>amplituda pod djelovanjem Sunca oko 25 cm.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b="1" dirty="0" smtClean="0"/>
              <a:t>Statička teorija morskih mijena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256584"/>
          </a:xfrm>
        </p:spPr>
        <p:txBody>
          <a:bodyPr>
            <a:noAutofit/>
          </a:bodyPr>
          <a:lstStyle/>
          <a:p>
            <a:r>
              <a:rPr lang="hr-HR" sz="2400" dirty="0"/>
              <a:t>Na morskoj površini jedan val razvija se preko drugoga, a interferencijom se dobije </a:t>
            </a:r>
            <a:r>
              <a:rPr lang="hr-HR" sz="2400" b="1" dirty="0" err="1"/>
              <a:t>rezultantni</a:t>
            </a:r>
            <a:r>
              <a:rPr lang="hr-HR" sz="2400" b="1" dirty="0"/>
              <a:t> plimni val</a:t>
            </a:r>
            <a:r>
              <a:rPr lang="hr-HR" sz="2400" dirty="0"/>
              <a:t>. Ova teorija uzima u obzir </a:t>
            </a:r>
            <a:r>
              <a:rPr lang="hr-HR" sz="2400" dirty="0" smtClean="0"/>
              <a:t>: </a:t>
            </a:r>
            <a:r>
              <a:rPr lang="hr-HR" sz="2400" b="1" dirty="0"/>
              <a:t>relativni međusobni položaj Mjeseca i Sunca prema Zemlji</a:t>
            </a:r>
            <a:r>
              <a:rPr lang="hr-HR" sz="2400" dirty="0"/>
              <a:t>, </a:t>
            </a:r>
            <a:r>
              <a:rPr lang="hr-HR" sz="2400" b="1" dirty="0"/>
              <a:t>promjenu deklinacije ovih tijela i njihove udaljenosti od Zemlje</a:t>
            </a:r>
            <a:r>
              <a:rPr lang="hr-HR" sz="2400" dirty="0"/>
              <a:t>, te </a:t>
            </a:r>
            <a:r>
              <a:rPr lang="hr-HR" sz="2400" b="1" dirty="0"/>
              <a:t>promjene koje nastaju zbog dnevne rotacije </a:t>
            </a:r>
            <a:r>
              <a:rPr lang="hr-HR" sz="2400" b="1" dirty="0" smtClean="0"/>
              <a:t>Zemlje oko osi</a:t>
            </a:r>
            <a:r>
              <a:rPr lang="hr-HR" sz="2400" dirty="0" smtClean="0"/>
              <a:t>. Nedostatak teorije:  </a:t>
            </a:r>
            <a:r>
              <a:rPr lang="hr-HR" sz="2400" b="1" dirty="0"/>
              <a:t>uzima u obzir samo astronomske pojave položaja nebeskih tijela </a:t>
            </a:r>
            <a:r>
              <a:rPr lang="hr-HR" sz="2400" b="1" dirty="0" smtClean="0"/>
              <a:t> </a:t>
            </a:r>
            <a:r>
              <a:rPr lang="hr-HR" sz="2400" dirty="0" smtClean="0"/>
              <a:t>što ne </a:t>
            </a:r>
            <a:r>
              <a:rPr lang="hr-HR" sz="2400" dirty="0"/>
              <a:t>odgovara stvarnoj situaciji jer su </a:t>
            </a:r>
            <a:r>
              <a:rPr lang="hr-HR" sz="2400" b="1" dirty="0"/>
              <a:t>ovi uvjeti znatno poremećeni rasporedom kopna i mora, promjenama dubina, trenjem, kretanjem vodenih masa, utjecajem meteoroloških elemenata i drugim lokalnim čimbenicima zbog čega kasni nastup visokih i niskih voda.</a:t>
            </a:r>
            <a:r>
              <a:rPr lang="hr-HR" sz="2400" dirty="0"/>
              <a:t> Ipak treba istaći da je ova teorija prva znanstveno objasnila zakonitosti postanka morskih mijena i njihov glavni uzrok - </a:t>
            </a:r>
            <a:r>
              <a:rPr lang="hr-HR" sz="2400" b="1" dirty="0" err="1"/>
              <a:t>plimotvornu</a:t>
            </a:r>
            <a:r>
              <a:rPr lang="hr-HR" sz="2400" b="1" dirty="0"/>
              <a:t> silu Mjeseca i Sunca</a:t>
            </a:r>
            <a:r>
              <a:rPr lang="hr-HR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Dinamička teorija morskih mijena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r>
              <a:rPr lang="hr-HR" sz="2400" dirty="0"/>
              <a:t>Statička teorija ima </a:t>
            </a:r>
            <a:r>
              <a:rPr lang="hr-HR" sz="2400" dirty="0" smtClean="0"/>
              <a:t>temeljni </a:t>
            </a:r>
            <a:r>
              <a:rPr lang="hr-HR" sz="2400" dirty="0"/>
              <a:t>nedostatak </a:t>
            </a:r>
            <a:r>
              <a:rPr lang="hr-HR" sz="2400" b="1" dirty="0"/>
              <a:t>jer ne objašnjava pojavu lučkog zakašnjenja, starost morskih mijena i veličinu amplitude. </a:t>
            </a:r>
            <a:r>
              <a:rPr lang="hr-HR" sz="2400" dirty="0"/>
              <a:t>Dinamičku teoriju morskih mijena, prvi je primijenio francuski matematičar </a:t>
            </a:r>
            <a:r>
              <a:rPr lang="hr-HR" sz="2400" dirty="0" err="1"/>
              <a:t>La</a:t>
            </a:r>
            <a:r>
              <a:rPr lang="hr-HR" sz="2400" dirty="0"/>
              <a:t> Place 1774. godine. Tijekom XIX. stoljeća ova teorija je sve više razvijana, a u novije vrijeme pojava morskih mijena objašnjava se uglavnom ovom teorijom</a:t>
            </a:r>
            <a:r>
              <a:rPr lang="hr-HR" sz="2400" dirty="0" smtClean="0"/>
              <a:t>.</a:t>
            </a:r>
            <a:endParaRPr lang="hr-HR" sz="2400" dirty="0"/>
          </a:p>
          <a:p>
            <a:r>
              <a:rPr lang="hr-HR" sz="2400" dirty="0" smtClean="0">
                <a:solidFill>
                  <a:srgbClr val="FF0000"/>
                </a:solidFill>
              </a:rPr>
              <a:t>Dinamička </a:t>
            </a:r>
            <a:r>
              <a:rPr lang="hr-HR" sz="2400" dirty="0">
                <a:solidFill>
                  <a:srgbClr val="FF0000"/>
                </a:solidFill>
              </a:rPr>
              <a:t>teorija objašnjava morske mijene kao valnu pojavu izazvanu ritmičkim silama s tim da mijene imaju jednake periode kao i sile koje ih izazivaju</a:t>
            </a:r>
            <a:r>
              <a:rPr lang="hr-HR" sz="2400" dirty="0"/>
              <a:t>. Iako su morske mijene prisilne oscilacije razine mora, teorija uzima u obzir i slobodne oscilacije morske površine koje mijenjaju amplitudu i fazu prisilnih oscilacija.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Dinamička teorija morskih mijena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r>
              <a:rPr lang="hr-HR" sz="2800" dirty="0"/>
              <a:t>Kako su poznate sile koje uzrokuju morske mijene, objašnjenje se daje </a:t>
            </a:r>
            <a:r>
              <a:rPr lang="hr-HR" sz="2800" b="1" dirty="0"/>
              <a:t>rješavanjem </a:t>
            </a:r>
            <a:r>
              <a:rPr lang="hr-HR" sz="2800" b="1" dirty="0" err="1"/>
              <a:t>hidrodinamičkih</a:t>
            </a:r>
            <a:r>
              <a:rPr lang="hr-HR" sz="2800" b="1" dirty="0"/>
              <a:t> jednadžbi. U proračunu se koriste linearne </a:t>
            </a:r>
            <a:r>
              <a:rPr lang="hr-HR" sz="2800" b="1" dirty="0" err="1"/>
              <a:t>hidrodinamičke</a:t>
            </a:r>
            <a:r>
              <a:rPr lang="hr-HR" sz="2800" b="1" dirty="0"/>
              <a:t> jednadžbe za otvorena mora</a:t>
            </a:r>
            <a:r>
              <a:rPr lang="hr-HR" sz="2800" dirty="0"/>
              <a:t>. Za </a:t>
            </a:r>
            <a:r>
              <a:rPr lang="hr-HR" sz="2800" b="1" dirty="0"/>
              <a:t>rubna mora upotrebljava se </a:t>
            </a:r>
            <a:r>
              <a:rPr lang="hr-HR" sz="2800" b="1" dirty="0" err="1"/>
              <a:t>hidrodinamičko</a:t>
            </a:r>
            <a:r>
              <a:rPr lang="hr-HR" sz="2800" b="1" dirty="0"/>
              <a:t>-numerička metoda i nelinearne jednadžbe</a:t>
            </a:r>
            <a:r>
              <a:rPr lang="hr-HR" sz="2800" dirty="0" smtClean="0"/>
              <a:t>. Za </a:t>
            </a:r>
            <a:r>
              <a:rPr lang="hr-HR" sz="2800" dirty="0"/>
              <a:t>razliku od statičke teorije morskih mijena  </a:t>
            </a:r>
            <a:r>
              <a:rPr lang="hr-HR" sz="2800" b="1" dirty="0"/>
              <a:t>proračuni po dinamičkoj teoriji morskih mijena daju rezultate koji su bliži podacima koji se dobiju </a:t>
            </a:r>
            <a:r>
              <a:rPr lang="hr-HR" sz="2800" b="1" dirty="0" err="1"/>
              <a:t>mareografskim</a:t>
            </a:r>
            <a:r>
              <a:rPr lang="hr-HR" sz="2800" b="1" dirty="0"/>
              <a:t> </a:t>
            </a:r>
            <a:r>
              <a:rPr lang="hr-HR" sz="2800" b="1" dirty="0" err="1"/>
              <a:t>osmatranjima</a:t>
            </a:r>
            <a:r>
              <a:rPr lang="hr-HR" sz="2800" b="1" dirty="0" smtClean="0"/>
              <a:t>.</a:t>
            </a:r>
            <a:endParaRPr lang="hr-HR" sz="2800" b="1" dirty="0"/>
          </a:p>
          <a:p>
            <a:r>
              <a:rPr lang="hr-HR" sz="2800" dirty="0" smtClean="0"/>
              <a:t>U </a:t>
            </a:r>
            <a:r>
              <a:rPr lang="hr-HR" sz="2800" dirty="0"/>
              <a:t>proračunima za predviđanje morskih mijena koristi </a:t>
            </a:r>
            <a:r>
              <a:rPr lang="hr-HR" sz="2800" dirty="0" smtClean="0"/>
              <a:t>se metoda </a:t>
            </a:r>
            <a:r>
              <a:rPr lang="hr-HR" sz="2800" i="1" dirty="0" smtClean="0">
                <a:solidFill>
                  <a:srgbClr val="FF0000"/>
                </a:solidFill>
              </a:rPr>
              <a:t>harmonijske analize</a:t>
            </a:r>
            <a:r>
              <a:rPr lang="hr-HR" sz="2800" dirty="0" smtClean="0">
                <a:solidFill>
                  <a:srgbClr val="FF0000"/>
                </a:solidFill>
              </a:rPr>
              <a:t> </a:t>
            </a:r>
            <a:r>
              <a:rPr lang="hr-HR" sz="2800" dirty="0">
                <a:solidFill>
                  <a:srgbClr val="FF0000"/>
                </a:solidFill>
              </a:rPr>
              <a:t>morskih </a:t>
            </a:r>
            <a:r>
              <a:rPr lang="hr-HR" sz="2800" dirty="0" smtClean="0">
                <a:solidFill>
                  <a:srgbClr val="FF0000"/>
                </a:solidFill>
              </a:rPr>
              <a:t>mijena, </a:t>
            </a:r>
            <a:r>
              <a:rPr lang="hr-HR" sz="2800" dirty="0" smtClean="0"/>
              <a:t>koja se bazira na trima osnovnim postavkama : </a:t>
            </a:r>
          </a:p>
          <a:p>
            <a:r>
              <a:rPr lang="hr-HR" sz="2800" b="1" dirty="0" smtClean="0"/>
              <a:t>1.</a:t>
            </a:r>
            <a:r>
              <a:rPr lang="hr-HR" sz="2800" dirty="0" smtClean="0"/>
              <a:t> - Elementi </a:t>
            </a:r>
            <a:r>
              <a:rPr lang="hr-HR" sz="2800" dirty="0"/>
              <a:t>morskih mijena izračunavaju se iz </a:t>
            </a:r>
            <a:r>
              <a:rPr lang="hr-HR" sz="2800" b="1" dirty="0" err="1"/>
              <a:t>mareograma</a:t>
            </a:r>
            <a:r>
              <a:rPr lang="hr-HR" sz="2800" dirty="0"/>
              <a:t> za određenu luku na osnovi višegodišnjih motrenja.</a:t>
            </a:r>
            <a:r>
              <a:rPr lang="hr-H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Dinamička teorija morskih mijena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2.</a:t>
            </a:r>
            <a:r>
              <a:rPr lang="hr-HR" sz="2400" dirty="0" smtClean="0"/>
              <a:t> Metoda </a:t>
            </a:r>
            <a:r>
              <a:rPr lang="hr-HR" sz="2400" dirty="0"/>
              <a:t>se bazira na </a:t>
            </a:r>
            <a:r>
              <a:rPr lang="hr-HR" sz="2400" b="1" dirty="0"/>
              <a:t>pretpostavci da je nepravilna krivulja visokih i niskih voda na </a:t>
            </a:r>
            <a:r>
              <a:rPr lang="hr-HR" sz="2400" b="1" dirty="0" err="1"/>
              <a:t>mareogramu</a:t>
            </a:r>
            <a:r>
              <a:rPr lang="hr-HR" sz="2400" b="1" dirty="0"/>
              <a:t> rezultanta određenog broja harmonijskih krivulja različitih perioda koje izazivaju </a:t>
            </a:r>
            <a:r>
              <a:rPr lang="hr-HR" sz="2400" b="1" dirty="0" err="1"/>
              <a:t>plimotvorne</a:t>
            </a:r>
            <a:r>
              <a:rPr lang="hr-HR" sz="2400" b="1" dirty="0"/>
              <a:t> sile nebeskih tijela (Mjesec, Sunce) i zemaljski uplivi (konfiguracija obale, dubine, riječna ušća, meteorološki čimbenici</a:t>
            </a:r>
            <a:r>
              <a:rPr lang="hr-HR" sz="2400" b="1" dirty="0" smtClean="0"/>
              <a:t>).</a:t>
            </a:r>
            <a:endParaRPr lang="hr-HR" sz="2400" b="1" dirty="0"/>
          </a:p>
          <a:p>
            <a:r>
              <a:rPr lang="hr-HR" sz="2400" b="1" dirty="0" smtClean="0"/>
              <a:t>3.</a:t>
            </a:r>
            <a:r>
              <a:rPr lang="hr-HR" sz="2400" dirty="0" smtClean="0"/>
              <a:t> Za </a:t>
            </a:r>
            <a:r>
              <a:rPr lang="hr-HR" sz="2400" dirty="0"/>
              <a:t>precizne proračune uzima se u obzir od </a:t>
            </a:r>
            <a:r>
              <a:rPr lang="hr-HR" sz="2400" b="1" dirty="0"/>
              <a:t>30 do 35 pojedinačnih komponentnih valova, a za pomorsku praksu proračuni se obično rade sa 7 do 9 komponenti. </a:t>
            </a:r>
            <a:r>
              <a:rPr lang="hr-HR" sz="2400" dirty="0"/>
              <a:t>Po periodu </a:t>
            </a:r>
            <a:r>
              <a:rPr lang="hr-HR" sz="2400" dirty="0" smtClean="0"/>
              <a:t>komponentni </a:t>
            </a:r>
            <a:r>
              <a:rPr lang="hr-HR" sz="2400" dirty="0"/>
              <a:t>valovi mogu </a:t>
            </a:r>
            <a:r>
              <a:rPr lang="hr-HR" sz="2400" dirty="0" smtClean="0"/>
              <a:t>biti : </a:t>
            </a:r>
            <a:r>
              <a:rPr lang="hr-HR" sz="2400" dirty="0"/>
              <a:t>poludnevni (</a:t>
            </a:r>
            <a:r>
              <a:rPr lang="hr-HR" sz="2400" b="1" dirty="0"/>
              <a:t>12 sati), </a:t>
            </a:r>
            <a:r>
              <a:rPr lang="hr-HR" sz="2400" dirty="0"/>
              <a:t>jednodnevni (</a:t>
            </a:r>
            <a:r>
              <a:rPr lang="hr-HR" sz="2400" b="1" dirty="0"/>
              <a:t>24 sata</a:t>
            </a:r>
            <a:r>
              <a:rPr lang="hr-HR" sz="2400" dirty="0"/>
              <a:t>), kraćeg perioda (</a:t>
            </a:r>
            <a:r>
              <a:rPr lang="hr-HR" sz="2400" b="1" dirty="0"/>
              <a:t>6, 4, 3 sata</a:t>
            </a:r>
            <a:r>
              <a:rPr lang="hr-HR" sz="2400" dirty="0"/>
              <a:t>) i vrlo dugog perioda od </a:t>
            </a:r>
            <a:r>
              <a:rPr lang="hr-HR" sz="2400" b="1" dirty="0"/>
              <a:t>pola i cijelog mjeseca ili čak pola ili cijele godine</a:t>
            </a:r>
            <a:r>
              <a:rPr lang="hr-HR" sz="2400" dirty="0" smtClean="0"/>
              <a:t>.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Osnovni pojmovi o morskim mijenama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257800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U navigacijskoj praksi utjecaj morskih mijena na upravljanje brodom je izuzetno </a:t>
            </a:r>
            <a:r>
              <a:rPr lang="hr-HR" sz="2400" dirty="0" smtClean="0">
                <a:solidFill>
                  <a:srgbClr val="FF0000"/>
                </a:solidFill>
              </a:rPr>
              <a:t>značajan</a:t>
            </a:r>
            <a:r>
              <a:rPr lang="hr-HR" sz="2400" dirty="0" smtClean="0"/>
              <a:t>. Iz </a:t>
            </a:r>
            <a:r>
              <a:rPr lang="hr-HR" sz="2400" dirty="0"/>
              <a:t>tog razloga u nastavku navest će se niz osnovnih pojmova koji omogućavaju pravilno razumijevanje strukture nastanka i djelovanja morskih mijena</a:t>
            </a:r>
            <a:r>
              <a:rPr lang="hr-HR" sz="2400" dirty="0" smtClean="0"/>
              <a:t>.</a:t>
            </a:r>
          </a:p>
          <a:p>
            <a:r>
              <a:rPr lang="hr-HR" sz="2400" i="1" dirty="0" smtClean="0">
                <a:solidFill>
                  <a:srgbClr val="FF0000"/>
                </a:solidFill>
              </a:rPr>
              <a:t>Visina </a:t>
            </a:r>
            <a:r>
              <a:rPr lang="hr-HR" sz="2400" i="1" dirty="0">
                <a:solidFill>
                  <a:srgbClr val="FF0000"/>
                </a:solidFill>
              </a:rPr>
              <a:t>vode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/>
              <a:t>je vertikalna udaljenost trenutne razine mora od razine karte (</a:t>
            </a:r>
            <a:r>
              <a:rPr lang="hr-HR" sz="2400" dirty="0" err="1"/>
              <a:t>Chart</a:t>
            </a:r>
            <a:r>
              <a:rPr lang="hr-HR" sz="2400" dirty="0"/>
              <a:t> datum).</a:t>
            </a:r>
          </a:p>
          <a:p>
            <a:r>
              <a:rPr lang="hr-HR" sz="2400" i="1" dirty="0" smtClean="0">
                <a:solidFill>
                  <a:srgbClr val="FF0000"/>
                </a:solidFill>
              </a:rPr>
              <a:t>Plima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r>
              <a:rPr lang="hr-HR" sz="2400" dirty="0">
                <a:solidFill>
                  <a:srgbClr val="FF0000"/>
                </a:solidFill>
              </a:rPr>
              <a:t>(</a:t>
            </a:r>
            <a:r>
              <a:rPr lang="hr-HR" sz="2400" dirty="0" err="1">
                <a:solidFill>
                  <a:srgbClr val="FF0000"/>
                </a:solidFill>
              </a:rPr>
              <a:t>engl</a:t>
            </a:r>
            <a:r>
              <a:rPr lang="hr-HR" sz="2400" dirty="0">
                <a:solidFill>
                  <a:srgbClr val="FF0000"/>
                </a:solidFill>
              </a:rPr>
              <a:t>. </a:t>
            </a:r>
            <a:r>
              <a:rPr lang="hr-HR" sz="2400" dirty="0" err="1">
                <a:solidFill>
                  <a:srgbClr val="FF0000"/>
                </a:solidFill>
              </a:rPr>
              <a:t>Flood</a:t>
            </a:r>
            <a:r>
              <a:rPr lang="hr-HR" sz="2400" dirty="0">
                <a:solidFill>
                  <a:srgbClr val="FF0000"/>
                </a:solidFill>
              </a:rPr>
              <a:t>) </a:t>
            </a:r>
            <a:r>
              <a:rPr lang="hr-HR" sz="2400" dirty="0"/>
              <a:t>– je vremenski razmak dizanja razine mora od niske vode do iduće visoke vode.</a:t>
            </a:r>
          </a:p>
          <a:p>
            <a:r>
              <a:rPr lang="hr-HR" sz="2400" i="1" dirty="0" smtClean="0">
                <a:solidFill>
                  <a:srgbClr val="FF0000"/>
                </a:solidFill>
              </a:rPr>
              <a:t>Oseka </a:t>
            </a:r>
            <a:r>
              <a:rPr lang="hr-HR" sz="2400" dirty="0">
                <a:solidFill>
                  <a:srgbClr val="FF0000"/>
                </a:solidFill>
              </a:rPr>
              <a:t>(</a:t>
            </a:r>
            <a:r>
              <a:rPr lang="hr-HR" sz="2400" dirty="0" err="1">
                <a:solidFill>
                  <a:srgbClr val="FF0000"/>
                </a:solidFill>
              </a:rPr>
              <a:t>engl</a:t>
            </a:r>
            <a:r>
              <a:rPr lang="hr-HR" sz="2400" dirty="0">
                <a:solidFill>
                  <a:srgbClr val="FF0000"/>
                </a:solidFill>
              </a:rPr>
              <a:t>. </a:t>
            </a:r>
            <a:r>
              <a:rPr lang="hr-HR" sz="2400" dirty="0" err="1">
                <a:solidFill>
                  <a:srgbClr val="FF0000"/>
                </a:solidFill>
              </a:rPr>
              <a:t>Ebb</a:t>
            </a:r>
            <a:r>
              <a:rPr lang="hr-HR" sz="2400" dirty="0">
                <a:solidFill>
                  <a:srgbClr val="FF0000"/>
                </a:solidFill>
              </a:rPr>
              <a:t>) </a:t>
            </a:r>
            <a:r>
              <a:rPr lang="hr-HR" sz="2400" dirty="0"/>
              <a:t>– je vremenski razmak spuštanja razine mora od visoke vode do iduće niske vode</a:t>
            </a:r>
            <a:r>
              <a:rPr lang="hr-HR" sz="2400" dirty="0" smtClean="0"/>
              <a:t>.</a:t>
            </a:r>
          </a:p>
        </p:txBody>
      </p:sp>
      <p:pic>
        <p:nvPicPr>
          <p:cNvPr id="4" name="Rezervirano mjesto sadržaja 3" descr="elementi plimnog val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5301208"/>
            <a:ext cx="2880320" cy="1427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Dinamička teorija morskih mijena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hr-HR" sz="2400" dirty="0"/>
              <a:t>U harmonijskoj analizi proračuna morskih mijena postoje tri faze rada:</a:t>
            </a:r>
          </a:p>
          <a:p>
            <a:pPr lvl="1"/>
            <a:r>
              <a:rPr lang="hr-HR" sz="2000" b="1" dirty="0" smtClean="0"/>
              <a:t>1. Određivanje </a:t>
            </a:r>
            <a:r>
              <a:rPr lang="hr-HR" sz="2000" b="1" dirty="0"/>
              <a:t>broja harmonijskih komponenti koje izazivaju pojedinačne plimne valove u određenoj luci</a:t>
            </a:r>
          </a:p>
          <a:p>
            <a:pPr lvl="1"/>
            <a:r>
              <a:rPr lang="hr-HR" sz="2000" b="1" dirty="0" smtClean="0"/>
              <a:t>2. Izdvajanje </a:t>
            </a:r>
            <a:r>
              <a:rPr lang="hr-HR" sz="2000" b="1" dirty="0"/>
              <a:t>komponentnih valova iz </a:t>
            </a:r>
            <a:r>
              <a:rPr lang="hr-HR" sz="2000" b="1" dirty="0" err="1"/>
              <a:t>rezultirajuće</a:t>
            </a:r>
            <a:r>
              <a:rPr lang="hr-HR" sz="2000" b="1" dirty="0"/>
              <a:t> krivulje plimnog vala određene luke radi određivanja harmonijskih konstanti “H” i “g</a:t>
            </a:r>
            <a:r>
              <a:rPr lang="hr-HR" sz="2000" b="1" dirty="0" smtClean="0"/>
              <a:t>”</a:t>
            </a:r>
          </a:p>
          <a:p>
            <a:pPr lvl="1"/>
            <a:r>
              <a:rPr lang="hr-HR" sz="2000" b="1" dirty="0" smtClean="0"/>
              <a:t>“H”- amplituda komponentnog vala, “g” – modificirani oblik faznog zakašnjenja komponentnog plimnog vala</a:t>
            </a:r>
            <a:endParaRPr lang="hr-HR" sz="2000" b="1" dirty="0"/>
          </a:p>
          <a:p>
            <a:pPr lvl="1"/>
            <a:r>
              <a:rPr lang="hr-HR" sz="2000" b="1" dirty="0" smtClean="0"/>
              <a:t>3. Proračun </a:t>
            </a:r>
            <a:r>
              <a:rPr lang="hr-HR" sz="2000" b="1" dirty="0"/>
              <a:t>i izrada tablica morskih mijena</a:t>
            </a:r>
            <a:r>
              <a:rPr lang="hr-HR" sz="2000" b="1" dirty="0" smtClean="0"/>
              <a:t>.</a:t>
            </a:r>
          </a:p>
          <a:p>
            <a:pPr lvl="1"/>
            <a:endParaRPr lang="hr-HR" sz="2000" dirty="0"/>
          </a:p>
          <a:p>
            <a:r>
              <a:rPr lang="hr-HR" sz="2400" dirty="0"/>
              <a:t>Harmonijske komponente se označavaju simbolima s indeksom koji pokazuje broj visokih voda u jednom </a:t>
            </a:r>
            <a:r>
              <a:rPr lang="hr-HR" sz="2400" dirty="0" smtClean="0"/>
              <a:t>danu: </a:t>
            </a:r>
            <a:r>
              <a:rPr lang="hr-HR" sz="2400" dirty="0"/>
              <a:t>(</a:t>
            </a:r>
            <a:r>
              <a:rPr lang="hr-HR" sz="2400" b="1" dirty="0"/>
              <a:t>indeks </a:t>
            </a:r>
            <a:r>
              <a:rPr lang="hr-HR" sz="2400" b="1" dirty="0" smtClean="0"/>
              <a:t>2 -</a:t>
            </a:r>
            <a:r>
              <a:rPr lang="hr-HR" sz="2400" dirty="0" smtClean="0"/>
              <a:t> </a:t>
            </a:r>
            <a:r>
              <a:rPr lang="hr-HR" sz="2400" dirty="0"/>
              <a:t>poludnevne komponente, </a:t>
            </a:r>
            <a:r>
              <a:rPr lang="hr-HR" sz="2400" b="1" dirty="0"/>
              <a:t>indeks </a:t>
            </a:r>
            <a:r>
              <a:rPr lang="hr-HR" sz="2400" b="1" dirty="0" smtClean="0"/>
              <a:t>1 -</a:t>
            </a:r>
            <a:r>
              <a:rPr lang="hr-HR" sz="2400" dirty="0" smtClean="0"/>
              <a:t> </a:t>
            </a:r>
            <a:r>
              <a:rPr lang="hr-HR" sz="2400" dirty="0"/>
              <a:t>jednodnevne komponente).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Dinamička teorija morskih mijena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400" dirty="0" smtClean="0"/>
              <a:t>Komponente astronomskog podrijetla:</a:t>
            </a:r>
          </a:p>
          <a:p>
            <a:pPr lvl="1"/>
            <a:r>
              <a:rPr lang="hr-HR" sz="2000" b="1" i="1" dirty="0"/>
              <a:t>M</a:t>
            </a:r>
            <a:r>
              <a:rPr lang="hr-HR" sz="2000" b="1" baseline="-25000" dirty="0"/>
              <a:t>2</a:t>
            </a:r>
            <a:r>
              <a:rPr lang="hr-HR" sz="2000" dirty="0"/>
              <a:t> </a:t>
            </a:r>
            <a:r>
              <a:rPr lang="hr-HR" sz="2000" dirty="0" smtClean="0"/>
              <a:t>– glavna </a:t>
            </a:r>
            <a:r>
              <a:rPr lang="hr-HR" sz="2000" dirty="0"/>
              <a:t>Mjesečeva poludnevna komponenta (val)</a:t>
            </a:r>
          </a:p>
          <a:p>
            <a:pPr lvl="1"/>
            <a:r>
              <a:rPr lang="hr-HR" sz="2000" b="1" i="1" dirty="0"/>
              <a:t>S</a:t>
            </a:r>
            <a:r>
              <a:rPr lang="hr-HR" sz="2000" b="1" baseline="-25000" dirty="0"/>
              <a:t>2</a:t>
            </a:r>
            <a:r>
              <a:rPr lang="hr-HR" sz="2000" b="1" dirty="0"/>
              <a:t> </a:t>
            </a:r>
            <a:r>
              <a:rPr lang="hr-HR" sz="2000" dirty="0"/>
              <a:t>  </a:t>
            </a:r>
            <a:r>
              <a:rPr lang="hr-HR" sz="2000" dirty="0" smtClean="0"/>
              <a:t>– glavna </a:t>
            </a:r>
            <a:r>
              <a:rPr lang="hr-HR" sz="2000" dirty="0"/>
              <a:t>Sunčeva poludnevna komponenta (val)</a:t>
            </a:r>
          </a:p>
          <a:p>
            <a:pPr lvl="1"/>
            <a:r>
              <a:rPr lang="hr-HR" sz="2000" b="1" i="1" dirty="0"/>
              <a:t>N</a:t>
            </a:r>
            <a:r>
              <a:rPr lang="hr-HR" sz="2000" b="1" baseline="-25000" dirty="0"/>
              <a:t>2</a:t>
            </a:r>
            <a:r>
              <a:rPr lang="hr-HR" sz="2000" dirty="0"/>
              <a:t> </a:t>
            </a:r>
            <a:r>
              <a:rPr lang="hr-HR" sz="2000" dirty="0" smtClean="0"/>
              <a:t> </a:t>
            </a:r>
            <a:r>
              <a:rPr lang="hr-HR" sz="2000" dirty="0"/>
              <a:t>– </a:t>
            </a:r>
            <a:r>
              <a:rPr lang="hr-HR" sz="2000" dirty="0" smtClean="0"/>
              <a:t>eliptična </a:t>
            </a:r>
            <a:r>
              <a:rPr lang="hr-HR" sz="2000" dirty="0"/>
              <a:t>poludnevna Mjesečeva komponenta (val) – zbog različite putanje Mjeseca oko Zemlje</a:t>
            </a:r>
          </a:p>
          <a:p>
            <a:pPr lvl="1"/>
            <a:r>
              <a:rPr lang="hr-HR" sz="2000" b="1" i="1" dirty="0"/>
              <a:t>K</a:t>
            </a:r>
            <a:r>
              <a:rPr lang="hr-HR" sz="2000" b="1" baseline="-25000" dirty="0"/>
              <a:t>2</a:t>
            </a:r>
            <a:r>
              <a:rPr lang="hr-HR" sz="2000" dirty="0"/>
              <a:t> </a:t>
            </a:r>
            <a:r>
              <a:rPr lang="hr-HR" sz="2000" dirty="0" smtClean="0"/>
              <a:t> </a:t>
            </a:r>
            <a:r>
              <a:rPr lang="hr-HR" sz="2000" dirty="0"/>
              <a:t>– </a:t>
            </a:r>
            <a:r>
              <a:rPr lang="hr-HR" sz="2000" dirty="0" err="1" smtClean="0"/>
              <a:t>lunisolarna</a:t>
            </a:r>
            <a:r>
              <a:rPr lang="hr-HR" sz="2000" dirty="0" smtClean="0"/>
              <a:t> </a:t>
            </a:r>
            <a:r>
              <a:rPr lang="hr-HR" sz="2000" dirty="0"/>
              <a:t>poludnevna komponenta (val) zbog promjene deklinacije </a:t>
            </a:r>
            <a:r>
              <a:rPr lang="hr-HR" sz="2000" dirty="0" smtClean="0"/>
              <a:t>Mjeseca i </a:t>
            </a:r>
            <a:r>
              <a:rPr lang="hr-HR" sz="2000" dirty="0"/>
              <a:t>Sunca</a:t>
            </a:r>
          </a:p>
          <a:p>
            <a:pPr lvl="1"/>
            <a:r>
              <a:rPr lang="hr-HR" sz="2000" b="1" i="1" dirty="0"/>
              <a:t>K</a:t>
            </a:r>
            <a:r>
              <a:rPr lang="hr-HR" sz="2000" b="1" baseline="-25000" dirty="0"/>
              <a:t>1</a:t>
            </a:r>
            <a:r>
              <a:rPr lang="hr-HR" sz="2000" dirty="0"/>
              <a:t>   – </a:t>
            </a:r>
            <a:r>
              <a:rPr lang="hr-HR" sz="2000" dirty="0" err="1" smtClean="0"/>
              <a:t>lunisolarna</a:t>
            </a:r>
            <a:r>
              <a:rPr lang="hr-HR" sz="2000" dirty="0" smtClean="0"/>
              <a:t> </a:t>
            </a:r>
            <a:r>
              <a:rPr lang="hr-HR" sz="2000" dirty="0"/>
              <a:t>dnevna komponenta (val) zbog promjene deklinacije Mjeseca i Sunca </a:t>
            </a:r>
          </a:p>
          <a:p>
            <a:pPr lvl="1"/>
            <a:r>
              <a:rPr lang="hr-HR" sz="2000" b="1" i="1" dirty="0"/>
              <a:t>O</a:t>
            </a:r>
            <a:r>
              <a:rPr lang="hr-HR" sz="2000" b="1" baseline="-25000" dirty="0"/>
              <a:t>1</a:t>
            </a:r>
            <a:r>
              <a:rPr lang="hr-HR" sz="2000" dirty="0"/>
              <a:t> </a:t>
            </a:r>
            <a:r>
              <a:rPr lang="hr-HR" sz="2000" dirty="0" smtClean="0"/>
              <a:t>– glavna </a:t>
            </a:r>
            <a:r>
              <a:rPr lang="hr-HR" sz="2000" dirty="0"/>
              <a:t>solarna dnevna komponenta (val) zbog promjene deklinacije Mjeseca</a:t>
            </a:r>
          </a:p>
          <a:p>
            <a:pPr lvl="1"/>
            <a:r>
              <a:rPr lang="hr-HR" sz="2000" b="1" i="1" dirty="0"/>
              <a:t>P</a:t>
            </a:r>
            <a:r>
              <a:rPr lang="hr-HR" sz="2000" b="1" baseline="-25000" dirty="0"/>
              <a:t>1</a:t>
            </a:r>
            <a:r>
              <a:rPr lang="hr-HR" sz="2000" dirty="0"/>
              <a:t>  </a:t>
            </a:r>
            <a:r>
              <a:rPr lang="hr-HR" sz="2000" dirty="0" smtClean="0"/>
              <a:t>– glavna </a:t>
            </a:r>
            <a:r>
              <a:rPr lang="hr-HR" sz="2000" dirty="0"/>
              <a:t>solarna dnevna komponenta (val) zbog promjene deklinacije Sunca</a:t>
            </a:r>
          </a:p>
          <a:p>
            <a:pPr lvl="1"/>
            <a:r>
              <a:rPr lang="hr-HR" sz="2000" b="1" i="1" dirty="0"/>
              <a:t>M</a:t>
            </a:r>
            <a:r>
              <a:rPr lang="hr-HR" sz="2000" b="1" baseline="-25000" dirty="0"/>
              <a:t>4</a:t>
            </a:r>
            <a:r>
              <a:rPr lang="hr-HR" sz="2000" dirty="0"/>
              <a:t> </a:t>
            </a:r>
            <a:r>
              <a:rPr lang="hr-HR" sz="2000" dirty="0" smtClean="0"/>
              <a:t>– Mjesečev </a:t>
            </a:r>
            <a:r>
              <a:rPr lang="hr-HR" sz="2000" dirty="0"/>
              <a:t>val s periodom od 6 sati itd.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Dinamička teorija morskih mijena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Autofit/>
          </a:bodyPr>
          <a:lstStyle/>
          <a:p>
            <a:r>
              <a:rPr lang="hr-HR" sz="2400" b="1" dirty="0"/>
              <a:t>Najvažnije </a:t>
            </a:r>
            <a:r>
              <a:rPr lang="hr-HR" sz="2400" b="1" dirty="0" smtClean="0"/>
              <a:t> </a:t>
            </a:r>
            <a:r>
              <a:rPr lang="hr-HR" sz="2400" b="1" dirty="0"/>
              <a:t>komponente </a:t>
            </a:r>
            <a:r>
              <a:rPr lang="hr-HR" sz="2400" b="1" dirty="0" smtClean="0"/>
              <a:t>su : </a:t>
            </a:r>
            <a:r>
              <a:rPr lang="hr-HR" sz="2400" b="1" i="1" dirty="0" smtClean="0"/>
              <a:t>M</a:t>
            </a:r>
            <a:r>
              <a:rPr lang="hr-HR" sz="2400" b="1" baseline="-25000" dirty="0" smtClean="0"/>
              <a:t>2</a:t>
            </a:r>
            <a:r>
              <a:rPr lang="hr-HR" sz="2400" b="1" dirty="0" smtClean="0"/>
              <a:t> </a:t>
            </a:r>
            <a:r>
              <a:rPr lang="hr-HR" sz="2400" b="1" dirty="0"/>
              <a:t>i </a:t>
            </a:r>
            <a:r>
              <a:rPr lang="hr-HR" sz="2400" b="1" i="1" dirty="0"/>
              <a:t>S</a:t>
            </a:r>
            <a:r>
              <a:rPr lang="hr-HR" sz="2400" b="1" baseline="-25000" dirty="0"/>
              <a:t>2</a:t>
            </a:r>
            <a:r>
              <a:rPr lang="hr-HR" sz="2400" b="1" dirty="0"/>
              <a:t> koje izazivaju glavni poludnevni Mjesečev plimni val i glavni poludnevni Sunčev plimni val.</a:t>
            </a:r>
            <a:r>
              <a:rPr lang="hr-HR" sz="2400" dirty="0"/>
              <a:t> Plimni valovi koji se stvaraju u plitkim obalnim vodama na ušćima rijeka i u kanalima proračunavaju se kao </a:t>
            </a:r>
            <a:r>
              <a:rPr lang="hr-HR" sz="2400" b="1" dirty="0"/>
              <a:t>više harmonijskih valova od 3, 6, 12 ili 24 sata perioda</a:t>
            </a:r>
            <a:r>
              <a:rPr lang="hr-HR" sz="2400" dirty="0" smtClean="0"/>
              <a:t>.</a:t>
            </a:r>
            <a:endParaRPr lang="hr-HR" sz="2400" dirty="0"/>
          </a:p>
          <a:p>
            <a:r>
              <a:rPr lang="hr-HR" sz="2400" dirty="0" smtClean="0"/>
              <a:t>Harmonijske </a:t>
            </a:r>
            <a:r>
              <a:rPr lang="hr-HR" sz="2400" dirty="0"/>
              <a:t>konstante </a:t>
            </a:r>
            <a:r>
              <a:rPr lang="hr-HR" sz="2400" dirty="0" smtClean="0"/>
              <a:t>“</a:t>
            </a:r>
            <a:r>
              <a:rPr lang="hr-HR" sz="2400" b="1" i="1" dirty="0" smtClean="0"/>
              <a:t>H”</a:t>
            </a:r>
            <a:r>
              <a:rPr lang="hr-HR" sz="2400" b="1" dirty="0" smtClean="0"/>
              <a:t> </a:t>
            </a:r>
            <a:r>
              <a:rPr lang="hr-HR" sz="2400" b="1" dirty="0"/>
              <a:t>i </a:t>
            </a:r>
            <a:r>
              <a:rPr lang="hr-HR" sz="2400" b="1" dirty="0" smtClean="0"/>
              <a:t>“</a:t>
            </a:r>
            <a:r>
              <a:rPr lang="hr-HR" sz="2400" b="1" i="1" dirty="0" smtClean="0"/>
              <a:t>g”</a:t>
            </a:r>
            <a:r>
              <a:rPr lang="hr-HR" sz="2400" b="1" dirty="0" smtClean="0"/>
              <a:t> </a:t>
            </a:r>
            <a:r>
              <a:rPr lang="hr-HR" sz="2400" dirty="0"/>
              <a:t>proračunavaju se posebno za svaki harmonijski komponentni plimni val (</a:t>
            </a:r>
            <a:r>
              <a:rPr lang="hr-HR" sz="2400" b="1" i="1" dirty="0"/>
              <a:t>M</a:t>
            </a:r>
            <a:r>
              <a:rPr lang="hr-HR" sz="2400" b="1" baseline="-25000" dirty="0"/>
              <a:t>2</a:t>
            </a:r>
            <a:r>
              <a:rPr lang="hr-HR" sz="2400" b="1" dirty="0"/>
              <a:t>, </a:t>
            </a:r>
            <a:r>
              <a:rPr lang="hr-HR" sz="2400" b="1" i="1" dirty="0"/>
              <a:t>S</a:t>
            </a:r>
            <a:r>
              <a:rPr lang="hr-HR" sz="2400" b="1" baseline="-25000" dirty="0"/>
              <a:t>2</a:t>
            </a:r>
            <a:r>
              <a:rPr lang="hr-HR" sz="2400" b="1" dirty="0"/>
              <a:t>, </a:t>
            </a:r>
            <a:r>
              <a:rPr lang="hr-HR" sz="2400" b="1" dirty="0" err="1"/>
              <a:t>..</a:t>
            </a:r>
            <a:r>
              <a:rPr lang="hr-HR" sz="2400" b="1" dirty="0"/>
              <a:t>.) </a:t>
            </a:r>
            <a:r>
              <a:rPr lang="hr-HR" sz="2400" dirty="0"/>
              <a:t>i za </a:t>
            </a:r>
            <a:r>
              <a:rPr lang="hr-HR" sz="2400" b="1" dirty="0"/>
              <a:t>svaku luku posebno</a:t>
            </a:r>
            <a:r>
              <a:rPr lang="hr-HR" sz="2400" dirty="0" smtClean="0"/>
              <a:t>.</a:t>
            </a:r>
            <a:endParaRPr lang="hr-HR" sz="2400" dirty="0"/>
          </a:p>
          <a:p>
            <a:r>
              <a:rPr lang="hr-HR" sz="2400" b="1" i="1" dirty="0"/>
              <a:t>H</a:t>
            </a:r>
            <a:r>
              <a:rPr lang="hr-HR" sz="2400" dirty="0"/>
              <a:t> </a:t>
            </a:r>
            <a:r>
              <a:rPr lang="hr-HR" sz="2400" dirty="0" smtClean="0"/>
              <a:t>=</a:t>
            </a:r>
            <a:r>
              <a:rPr lang="hr-HR" sz="2400" b="1" dirty="0" smtClean="0"/>
              <a:t>amplituda</a:t>
            </a:r>
            <a:r>
              <a:rPr lang="hr-HR" sz="2400" dirty="0" smtClean="0"/>
              <a:t> </a:t>
            </a:r>
            <a:r>
              <a:rPr lang="hr-HR" sz="2400" dirty="0"/>
              <a:t>određene komponente reducirana na srednju vrijednost u metrima</a:t>
            </a:r>
          </a:p>
          <a:p>
            <a:r>
              <a:rPr lang="hr-HR" sz="2400" b="1" i="1" dirty="0"/>
              <a:t>g</a:t>
            </a:r>
            <a:r>
              <a:rPr lang="hr-HR" sz="2400" b="1" dirty="0"/>
              <a:t> = </a:t>
            </a:r>
            <a:r>
              <a:rPr lang="hr-HR" sz="2400" b="1" dirty="0" smtClean="0"/>
              <a:t>modificirani </a:t>
            </a:r>
            <a:r>
              <a:rPr lang="hr-HR" sz="2400" b="1" dirty="0"/>
              <a:t>oblik faznog zakašnjenja </a:t>
            </a:r>
            <a:r>
              <a:rPr lang="hr-HR" sz="2400" dirty="0"/>
              <a:t>harmonijske komponente u stupnjevima koji omogućuje neposrednu uporabu astronomskog argumenta u odnosu prema  nultom (</a:t>
            </a:r>
            <a:r>
              <a:rPr lang="hr-HR" sz="2400" dirty="0" err="1"/>
              <a:t>Griničkom</a:t>
            </a:r>
            <a:r>
              <a:rPr lang="hr-HR" sz="2400" dirty="0"/>
              <a:t>) meridijanu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b="1" dirty="0" smtClean="0"/>
              <a:t>Dinamička teorija morskih mijena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45224"/>
          </a:xfrm>
        </p:spPr>
        <p:txBody>
          <a:bodyPr>
            <a:noAutofit/>
          </a:bodyPr>
          <a:lstStyle/>
          <a:p>
            <a:r>
              <a:rPr lang="hr-HR" sz="2300" dirty="0"/>
              <a:t>Pored ovih konstanti potrebno je poznavati i vrijednost </a:t>
            </a:r>
            <a:r>
              <a:rPr lang="hr-HR" sz="2300" b="1" dirty="0"/>
              <a:t>“</a:t>
            </a:r>
            <a:r>
              <a:rPr lang="hr-HR" sz="2300" b="1" i="1" dirty="0" err="1"/>
              <a:t>Z</a:t>
            </a:r>
            <a:r>
              <a:rPr lang="hr-HR" sz="2300" b="1" i="1" baseline="-25000" dirty="0" err="1"/>
              <a:t>o</a:t>
            </a:r>
            <a:r>
              <a:rPr lang="hr-HR" sz="2300" b="1" dirty="0"/>
              <a:t>” </a:t>
            </a:r>
            <a:r>
              <a:rPr lang="hr-HR" sz="2300" dirty="0"/>
              <a:t>a to je </a:t>
            </a:r>
            <a:r>
              <a:rPr lang="hr-HR" sz="2300" b="1" dirty="0"/>
              <a:t>visina srednje razine mora u </a:t>
            </a:r>
            <a:r>
              <a:rPr lang="hr-HR" sz="2300" b="1" dirty="0" smtClean="0"/>
              <a:t>centimetrima </a:t>
            </a:r>
            <a:r>
              <a:rPr lang="hr-HR" sz="2300" b="1" dirty="0"/>
              <a:t>iznad razine na koju su izračunate dubine na pomorskim kartama.</a:t>
            </a:r>
          </a:p>
          <a:p>
            <a:r>
              <a:rPr lang="hr-HR" sz="2300" b="1" dirty="0" smtClean="0"/>
              <a:t>Za </a:t>
            </a:r>
            <a:r>
              <a:rPr lang="hr-HR" sz="2300" b="1" dirty="0"/>
              <a:t>objašnjenje uzroka pojave komponentnih valova koji su prethodno navedeni teorijski se Mjesec i Sunce zamjenjuju određenim brojem fiktivnih satelita razne mase koji se kreću po kružnicama u ravnini ekvatora u čijem se središtu nalazi Zemlja</a:t>
            </a:r>
            <a:r>
              <a:rPr lang="hr-HR" sz="2300" dirty="0"/>
              <a:t>. Svaki od ovih satelita kreće se različitom kutnom brzinom i stvara </a:t>
            </a:r>
            <a:r>
              <a:rPr lang="hr-HR" sz="2300" b="1" dirty="0"/>
              <a:t>jedan komponentni val, kod kojega visoka voda nastupa u svakom mjestu uvijek u istom trenutku, poslije prolaska tog satelita kroz gornji meridijan, a niska voda u jednom drugom ali uvijek istom trenutku poslije prolaska tog satelita kroz donji meridijan</a:t>
            </a:r>
            <a:r>
              <a:rPr lang="hr-HR" sz="2300" dirty="0"/>
              <a:t>. Tako morske mijene nastupaju u bilo kojem mjestu kao </a:t>
            </a:r>
            <a:r>
              <a:rPr lang="hr-HR" sz="2300" b="1" dirty="0"/>
              <a:t>rezultanta određenog broja valova, proizvedenih od fiktivnih nebeskih tijela (satelita) koji se kreću oko </a:t>
            </a:r>
            <a:r>
              <a:rPr lang="hr-HR" sz="2300" b="1" dirty="0" smtClean="0"/>
              <a:t>Zemlje</a:t>
            </a:r>
            <a:r>
              <a:rPr lang="hr-HR" sz="2300" dirty="0" smtClean="0"/>
              <a:t>.</a:t>
            </a:r>
            <a:endParaRPr lang="hr-HR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Dinamička teorija morskih mijena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Za svako fiktivno nebesko tijelo računa se</a:t>
            </a:r>
            <a:r>
              <a:rPr lang="hr-HR" sz="2400" dirty="0" smtClean="0"/>
              <a:t>:</a:t>
            </a:r>
            <a:endParaRPr lang="hr-HR" sz="2400" dirty="0"/>
          </a:p>
          <a:p>
            <a:pPr lvl="1"/>
            <a:r>
              <a:rPr lang="hr-HR" sz="2400" dirty="0"/>
              <a:t>na osnovi stvarnog kretanja Zemlje i Mjeseca:</a:t>
            </a:r>
          </a:p>
          <a:p>
            <a:pPr lvl="2"/>
            <a:r>
              <a:rPr lang="hr-HR" dirty="0"/>
              <a:t>period revolucije i kutna brzina tog nebeskog tijela</a:t>
            </a:r>
          </a:p>
          <a:p>
            <a:pPr lvl="2"/>
            <a:r>
              <a:rPr lang="hr-HR" dirty="0"/>
              <a:t>astronomski argument </a:t>
            </a:r>
            <a:r>
              <a:rPr lang="hr-HR" b="1" dirty="0"/>
              <a:t>“</a:t>
            </a:r>
            <a:r>
              <a:rPr lang="hr-HR" b="1" i="1" dirty="0"/>
              <a:t>E</a:t>
            </a:r>
            <a:r>
              <a:rPr lang="hr-HR" b="1" dirty="0"/>
              <a:t>”</a:t>
            </a:r>
            <a:r>
              <a:rPr lang="hr-HR" dirty="0"/>
              <a:t> tj. </a:t>
            </a:r>
            <a:r>
              <a:rPr lang="hr-HR" dirty="0" smtClean="0"/>
              <a:t> satni </a:t>
            </a:r>
            <a:r>
              <a:rPr lang="hr-HR" dirty="0"/>
              <a:t>kut fiktivnog </a:t>
            </a:r>
            <a:r>
              <a:rPr lang="hr-HR" dirty="0" smtClean="0"/>
              <a:t>tijela (satelita) </a:t>
            </a:r>
            <a:r>
              <a:rPr lang="hr-HR" dirty="0"/>
              <a:t>za </a:t>
            </a:r>
            <a:r>
              <a:rPr lang="hr-HR" dirty="0" smtClean="0"/>
              <a:t> trenutak motrenja </a:t>
            </a:r>
            <a:r>
              <a:rPr lang="hr-HR" dirty="0"/>
              <a:t>u odnosu na </a:t>
            </a:r>
            <a:r>
              <a:rPr lang="hr-HR" dirty="0" err="1" smtClean="0"/>
              <a:t>Grinički</a:t>
            </a:r>
            <a:r>
              <a:rPr lang="hr-HR" dirty="0" smtClean="0"/>
              <a:t> (nulti) gornji </a:t>
            </a:r>
            <a:r>
              <a:rPr lang="hr-HR" dirty="0"/>
              <a:t>meridijan </a:t>
            </a:r>
          </a:p>
          <a:p>
            <a:pPr lvl="1"/>
            <a:r>
              <a:rPr lang="hr-HR" sz="2400" dirty="0"/>
              <a:t>motrenjem mijena u </a:t>
            </a:r>
            <a:r>
              <a:rPr lang="hr-HR" sz="2400" dirty="0" smtClean="0"/>
              <a:t>konkretnom mjestu određuje se:</a:t>
            </a:r>
            <a:endParaRPr lang="hr-HR" sz="2400" dirty="0"/>
          </a:p>
          <a:p>
            <a:pPr lvl="2"/>
            <a:r>
              <a:rPr lang="hr-HR" dirty="0"/>
              <a:t>amplituda </a:t>
            </a:r>
            <a:r>
              <a:rPr lang="hr-HR" b="1" dirty="0"/>
              <a:t>“</a:t>
            </a:r>
            <a:r>
              <a:rPr lang="hr-HR" b="1" i="1" dirty="0"/>
              <a:t>H</a:t>
            </a:r>
            <a:r>
              <a:rPr lang="hr-HR" b="1" dirty="0"/>
              <a:t>”</a:t>
            </a:r>
            <a:r>
              <a:rPr lang="hr-HR" dirty="0"/>
              <a:t> za svaki jednostavni komponentni val</a:t>
            </a:r>
          </a:p>
          <a:p>
            <a:pPr lvl="2"/>
            <a:r>
              <a:rPr lang="hr-HR" dirty="0"/>
              <a:t>modificirani oblik faznog </a:t>
            </a:r>
            <a:r>
              <a:rPr lang="hr-HR" dirty="0" smtClean="0"/>
              <a:t>zakašnjenja </a:t>
            </a:r>
            <a:r>
              <a:rPr lang="hr-HR" b="1" dirty="0"/>
              <a:t>“</a:t>
            </a:r>
            <a:r>
              <a:rPr lang="hr-HR" b="1" i="1" dirty="0"/>
              <a:t>g</a:t>
            </a:r>
            <a:r>
              <a:rPr lang="hr-HR" b="1" dirty="0"/>
              <a:t>”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53752"/>
            <a:ext cx="8229600" cy="638944"/>
          </a:xfrm>
        </p:spPr>
        <p:txBody>
          <a:bodyPr>
            <a:normAutofit/>
          </a:bodyPr>
          <a:lstStyle/>
          <a:p>
            <a:pPr algn="l"/>
            <a:r>
              <a:rPr lang="hr-HR" sz="3200" b="1" dirty="0" smtClean="0"/>
              <a:t>              Dinamička teorija morskih mijena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808" y="548680"/>
            <a:ext cx="8877672" cy="5976664"/>
          </a:xfrm>
        </p:spPr>
        <p:txBody>
          <a:bodyPr>
            <a:normAutofit/>
          </a:bodyPr>
          <a:lstStyle/>
          <a:p>
            <a:r>
              <a:rPr lang="hr-HR" sz="2000" dirty="0"/>
              <a:t>Na osnovu </a:t>
            </a:r>
            <a:r>
              <a:rPr lang="hr-HR" sz="2000" dirty="0" smtClean="0"/>
              <a:t> podataka (“H”,”g”) </a:t>
            </a:r>
            <a:r>
              <a:rPr lang="hr-HR" sz="2000" dirty="0"/>
              <a:t>može se za </a:t>
            </a:r>
            <a:r>
              <a:rPr lang="hr-HR" sz="2000" dirty="0" smtClean="0"/>
              <a:t>konkretno </a:t>
            </a:r>
            <a:r>
              <a:rPr lang="hr-HR" sz="2000" dirty="0"/>
              <a:t>mjesto proračunati:</a:t>
            </a:r>
          </a:p>
          <a:p>
            <a:pPr lvl="1"/>
            <a:r>
              <a:rPr lang="hr-HR" sz="1800" b="1" dirty="0"/>
              <a:t>visina </a:t>
            </a:r>
            <a:r>
              <a:rPr lang="hr-HR" sz="1800" b="1" dirty="0" smtClean="0"/>
              <a:t>konkretnog komponentnog </a:t>
            </a:r>
            <a:r>
              <a:rPr lang="hr-HR" sz="1800" b="1" dirty="0"/>
              <a:t>vala</a:t>
            </a:r>
            <a:r>
              <a:rPr lang="hr-HR" sz="1800" dirty="0"/>
              <a:t> u bilo kojem trenutku u odnosu na srednju razinu mora tj</a:t>
            </a:r>
            <a:r>
              <a:rPr lang="hr-HR" sz="1800" dirty="0" smtClean="0"/>
              <a:t>.</a:t>
            </a:r>
          </a:p>
          <a:p>
            <a:pPr lvl="1"/>
            <a:endParaRPr lang="hr-HR" sz="2000" dirty="0"/>
          </a:p>
          <a:p>
            <a:pPr lvl="1"/>
            <a:endParaRPr lang="hr-HR" sz="1800" b="1" dirty="0" smtClean="0"/>
          </a:p>
          <a:p>
            <a:pPr lvl="1"/>
            <a:r>
              <a:rPr lang="hr-HR" sz="1800" b="1" dirty="0" smtClean="0"/>
              <a:t>visina </a:t>
            </a:r>
            <a:r>
              <a:rPr lang="hr-HR" sz="1800" b="1" dirty="0" err="1"/>
              <a:t>rezultantnog</a:t>
            </a:r>
            <a:r>
              <a:rPr lang="hr-HR" sz="1800" b="1" dirty="0"/>
              <a:t> vala </a:t>
            </a:r>
            <a:r>
              <a:rPr lang="hr-HR" sz="1800" dirty="0"/>
              <a:t>u bilo kojem trenutku u odnosu na srednju razinu mora, kao zbroj odnosnih komponentnih valova tj. </a:t>
            </a:r>
          </a:p>
          <a:p>
            <a:pPr lvl="1"/>
            <a:r>
              <a:rPr lang="hr-HR" sz="1800" b="1" dirty="0"/>
              <a:t>dubina mora (</a:t>
            </a:r>
            <a:r>
              <a:rPr lang="hr-HR" sz="1800" b="1" i="1" dirty="0"/>
              <a:t>d</a:t>
            </a:r>
            <a:r>
              <a:rPr lang="hr-HR" sz="1800" b="1" i="1" baseline="-25000" dirty="0"/>
              <a:t>m</a:t>
            </a:r>
            <a:r>
              <a:rPr lang="hr-HR" sz="1800" b="1" dirty="0"/>
              <a:t>) </a:t>
            </a:r>
            <a:r>
              <a:rPr lang="hr-HR" sz="1800" dirty="0"/>
              <a:t>za određeni </a:t>
            </a:r>
            <a:r>
              <a:rPr lang="hr-HR" sz="1800" dirty="0" smtClean="0"/>
              <a:t>trenutak motrenja </a:t>
            </a:r>
            <a:r>
              <a:rPr lang="hr-HR" sz="1800" dirty="0"/>
              <a:t>u određenom mjestu (poziciji) na karti ili obratno, koja </a:t>
            </a:r>
            <a:r>
              <a:rPr lang="hr-HR" sz="1800" b="1" dirty="0"/>
              <a:t>dubina na karti (</a:t>
            </a:r>
            <a:r>
              <a:rPr lang="hr-HR" sz="1800" b="1" i="1" dirty="0"/>
              <a:t>d</a:t>
            </a:r>
            <a:r>
              <a:rPr lang="hr-HR" sz="1800" b="1" i="1" baseline="-25000" dirty="0"/>
              <a:t>k</a:t>
            </a:r>
            <a:r>
              <a:rPr lang="hr-HR" sz="1800" b="1" dirty="0"/>
              <a:t>) </a:t>
            </a:r>
            <a:r>
              <a:rPr lang="hr-HR" sz="1800" dirty="0"/>
              <a:t>odgovara izmjerenoj </a:t>
            </a:r>
            <a:r>
              <a:rPr lang="hr-HR" sz="1800" dirty="0" smtClean="0"/>
              <a:t>dubini : </a:t>
            </a:r>
          </a:p>
          <a:p>
            <a:pPr lvl="1"/>
            <a:endParaRPr lang="hr-HR" sz="1800" dirty="0" smtClean="0"/>
          </a:p>
          <a:p>
            <a:pPr lvl="1"/>
            <a:endParaRPr lang="hr-HR" sz="1800" dirty="0" smtClean="0"/>
          </a:p>
          <a:p>
            <a:pPr lvl="1"/>
            <a:endParaRPr lang="hr-HR" sz="1100" dirty="0" smtClean="0"/>
          </a:p>
          <a:p>
            <a:pPr lvl="1"/>
            <a:endParaRPr lang="hr-HR" sz="1100" dirty="0" smtClean="0"/>
          </a:p>
          <a:p>
            <a:pPr lvl="1"/>
            <a:r>
              <a:rPr lang="hr-HR" sz="1400" b="1" dirty="0" err="1" smtClean="0"/>
              <a:t>Zo</a:t>
            </a:r>
            <a:r>
              <a:rPr lang="hr-HR" sz="1400" dirty="0" smtClean="0"/>
              <a:t> – visina srednje razine mora  iznad hidrografske nule (razine karte )</a:t>
            </a:r>
          </a:p>
          <a:p>
            <a:pPr lvl="1">
              <a:buNone/>
            </a:pPr>
            <a:endParaRPr lang="hr-HR" sz="1100" dirty="0" smtClean="0"/>
          </a:p>
          <a:p>
            <a:pPr lvl="1">
              <a:buNone/>
            </a:pPr>
            <a:r>
              <a:rPr lang="hr-HR" sz="1100" b="1" dirty="0" smtClean="0"/>
              <a:t> </a:t>
            </a:r>
            <a:r>
              <a:rPr lang="hr-HR" sz="1400" b="1" dirty="0" smtClean="0"/>
              <a:t>-     Y’</a:t>
            </a:r>
            <a:r>
              <a:rPr lang="hr-HR" sz="1400" dirty="0" smtClean="0"/>
              <a:t> – visina konkretnog komponentnog vala u odnosu na srednju razinu mora </a:t>
            </a:r>
          </a:p>
          <a:p>
            <a:pPr lvl="1">
              <a:buNone/>
            </a:pPr>
            <a:endParaRPr lang="hr-HR" sz="1100" dirty="0" smtClean="0"/>
          </a:p>
          <a:p>
            <a:pPr lvl="1"/>
            <a:endParaRPr lang="hr-HR" sz="1800" dirty="0" smtClean="0"/>
          </a:p>
          <a:p>
            <a:pPr lvl="1"/>
            <a:endParaRPr lang="hr-HR" sz="1800" dirty="0" smtClean="0"/>
          </a:p>
          <a:p>
            <a:endParaRPr lang="hr-HR" dirty="0"/>
          </a:p>
        </p:txBody>
      </p:sp>
      <p:pic>
        <p:nvPicPr>
          <p:cNvPr id="4" name="Slika 3" descr="formula 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5008" y="1484784"/>
            <a:ext cx="2016224" cy="403245"/>
          </a:xfrm>
          <a:prstGeom prst="rect">
            <a:avLst/>
          </a:prstGeom>
        </p:spPr>
      </p:pic>
      <p:pic>
        <p:nvPicPr>
          <p:cNvPr id="5" name="Slika 4" descr="formula 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356992"/>
            <a:ext cx="1748880" cy="8314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39952" y="1268760"/>
            <a:ext cx="41054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hr-HR" sz="1200" dirty="0" smtClean="0"/>
              <a:t>E - astronomski argument: satni kut fiktivnog tijela (satelita)  za</a:t>
            </a:r>
          </a:p>
          <a:p>
            <a:pPr marL="0" lvl="2"/>
            <a:r>
              <a:rPr lang="hr-HR" sz="1200" dirty="0" smtClean="0"/>
              <a:t>trenutak  motrenja u odnosu na </a:t>
            </a:r>
            <a:r>
              <a:rPr lang="hr-HR" sz="1200" dirty="0" err="1" smtClean="0"/>
              <a:t>Grinički</a:t>
            </a:r>
            <a:r>
              <a:rPr lang="hr-HR" sz="1200" dirty="0" smtClean="0"/>
              <a:t>  gornji  meridijan </a:t>
            </a:r>
          </a:p>
          <a:p>
            <a:pPr marL="0" lvl="2"/>
            <a:r>
              <a:rPr lang="hr-HR" sz="1200" dirty="0" smtClean="0"/>
              <a:t>H – amplituda konkretnog komponentnog vala</a:t>
            </a:r>
          </a:p>
          <a:p>
            <a:pPr marL="0" lvl="2"/>
            <a:r>
              <a:rPr lang="hr-HR" sz="1200" dirty="0" smtClean="0"/>
              <a:t>g  - modificirani oblik faznog zakašnjenja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hr-HR" sz="3600" dirty="0" smtClean="0"/>
              <a:t>                </a:t>
            </a:r>
            <a:r>
              <a:rPr lang="hr-HR" b="1" dirty="0" smtClean="0"/>
              <a:t>Harmonijska analiza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496" y="908720"/>
            <a:ext cx="3744416" cy="5328592"/>
          </a:xfrm>
        </p:spPr>
        <p:txBody>
          <a:bodyPr>
            <a:normAutofit fontScale="92500" lnSpcReduction="20000"/>
          </a:bodyPr>
          <a:lstStyle/>
          <a:p>
            <a:r>
              <a:rPr lang="hr-HR" sz="1800" b="1" dirty="0" smtClean="0"/>
              <a:t>Harmonijska analiza neke točke je njezino pravocrtno i periodično gibanje oko nekog srednjeg položaja, s tim da je njezina udaljenost </a:t>
            </a:r>
            <a:r>
              <a:rPr lang="hr-HR" sz="1800" b="1" i="1" dirty="0" smtClean="0"/>
              <a:t>y</a:t>
            </a:r>
            <a:r>
              <a:rPr lang="hr-HR" sz="1800" b="1" dirty="0" smtClean="0"/>
              <a:t> od srednjeg položaja uvijek razmjerna </a:t>
            </a:r>
            <a:r>
              <a:rPr lang="hr-HR" sz="1800" b="1" dirty="0" err="1" smtClean="0"/>
              <a:t>cosinusu</a:t>
            </a:r>
            <a:r>
              <a:rPr lang="hr-HR" sz="1800" b="1" dirty="0" smtClean="0"/>
              <a:t> kuta koji raste jednolično s vremenom </a:t>
            </a:r>
            <a:r>
              <a:rPr lang="hr-HR" sz="1800" b="1" i="1" dirty="0" smtClean="0"/>
              <a:t>t</a:t>
            </a:r>
            <a:r>
              <a:rPr lang="hr-HR" sz="1800" b="1" dirty="0"/>
              <a:t>.</a:t>
            </a:r>
            <a:r>
              <a:rPr lang="hr-HR" sz="1800" dirty="0"/>
              <a:t> Točka </a:t>
            </a:r>
            <a:r>
              <a:rPr lang="hr-HR" sz="1800" b="1" i="1" dirty="0"/>
              <a:t>M</a:t>
            </a:r>
            <a:r>
              <a:rPr lang="hr-HR" sz="1800" b="1" dirty="0"/>
              <a:t> se kreće jednolično (rotira) oko središta </a:t>
            </a:r>
            <a:r>
              <a:rPr lang="hr-HR" sz="1800" b="1" i="1" dirty="0"/>
              <a:t>C</a:t>
            </a:r>
            <a:r>
              <a:rPr lang="hr-HR" sz="1800" b="1" dirty="0"/>
              <a:t> , a njena projekcija se  kreće po pravcu i tko oscilira oko točke C' što je projekcija središta C na pravac</a:t>
            </a:r>
            <a:r>
              <a:rPr lang="hr-HR" sz="1800" b="1" dirty="0" smtClean="0"/>
              <a:t>.</a:t>
            </a:r>
          </a:p>
          <a:p>
            <a:r>
              <a:rPr lang="hr-HR" sz="1800" dirty="0" smtClean="0"/>
              <a:t>Ako se točka </a:t>
            </a:r>
            <a:r>
              <a:rPr lang="hr-HR" sz="1800" b="1" i="1" dirty="0" smtClean="0"/>
              <a:t>M</a:t>
            </a:r>
            <a:r>
              <a:rPr lang="hr-HR" sz="1800" b="1" dirty="0" smtClean="0"/>
              <a:t> počela kretati s položaja </a:t>
            </a:r>
            <a:r>
              <a:rPr lang="hr-HR" sz="1800" b="1" i="1" dirty="0" err="1" smtClean="0"/>
              <a:t>M</a:t>
            </a:r>
            <a:r>
              <a:rPr lang="hr-HR" sz="1800" b="1" i="1" baseline="-25000" dirty="0" err="1" smtClean="0"/>
              <a:t>o</a:t>
            </a:r>
            <a:r>
              <a:rPr lang="hr-HR" sz="1800" b="1" dirty="0" smtClean="0"/>
              <a:t> u trenutku </a:t>
            </a:r>
            <a:r>
              <a:rPr lang="hr-HR" sz="1800" b="1" i="1" dirty="0" smtClean="0"/>
              <a:t>t</a:t>
            </a:r>
            <a:r>
              <a:rPr lang="hr-HR" sz="1800" b="1" dirty="0" smtClean="0"/>
              <a:t> = 0 h, za 1 sat (h) doći će u položaj </a:t>
            </a:r>
            <a:r>
              <a:rPr lang="hr-HR" sz="1800" b="1" i="1" dirty="0" smtClean="0"/>
              <a:t>M</a:t>
            </a:r>
            <a:r>
              <a:rPr lang="hr-HR" sz="1800" b="1" baseline="-25000" dirty="0" smtClean="0"/>
              <a:t>1</a:t>
            </a:r>
            <a:r>
              <a:rPr lang="hr-HR" sz="1800" b="1" dirty="0" smtClean="0"/>
              <a:t> odnosno preći će luk </a:t>
            </a:r>
            <a:r>
              <a:rPr lang="hr-HR" sz="1800" b="1" i="1" dirty="0" smtClean="0"/>
              <a:t>M</a:t>
            </a:r>
            <a:r>
              <a:rPr lang="hr-HR" sz="1800" b="1" i="1" baseline="-25000" dirty="0" smtClean="0"/>
              <a:t>o</a:t>
            </a:r>
            <a:r>
              <a:rPr lang="hr-HR" sz="1800" b="1" i="1" dirty="0" smtClean="0"/>
              <a:t>M</a:t>
            </a:r>
            <a:r>
              <a:rPr lang="hr-HR" sz="1800" b="1" baseline="-25000" dirty="0" smtClean="0"/>
              <a:t>1</a:t>
            </a:r>
            <a:r>
              <a:rPr lang="hr-HR" sz="1800" b="1" dirty="0" smtClean="0"/>
              <a:t>, a </a:t>
            </a:r>
            <a:r>
              <a:rPr lang="hr-HR" sz="1800" b="1" i="1" dirty="0" smtClean="0"/>
              <a:t>n</a:t>
            </a:r>
            <a:r>
              <a:rPr lang="hr-HR" sz="1800" b="1" dirty="0" smtClean="0"/>
              <a:t> će biti kutna brzina. </a:t>
            </a:r>
            <a:r>
              <a:rPr lang="hr-HR" sz="1800" dirty="0" smtClean="0"/>
              <a:t> </a:t>
            </a:r>
            <a:r>
              <a:rPr lang="hr-HR" sz="1800" b="1" dirty="0" smtClean="0"/>
              <a:t>Luk </a:t>
            </a:r>
            <a:r>
              <a:rPr lang="hr-HR" sz="1800" b="1" i="1" dirty="0" smtClean="0"/>
              <a:t>M</a:t>
            </a:r>
            <a:r>
              <a:rPr lang="hr-HR" sz="1800" b="1" i="1" baseline="-25000" dirty="0" smtClean="0"/>
              <a:t>o</a:t>
            </a:r>
            <a:r>
              <a:rPr lang="hr-HR" sz="1800" b="1" i="1" dirty="0" smtClean="0"/>
              <a:t>M</a:t>
            </a:r>
            <a:r>
              <a:rPr lang="hr-HR" sz="1800" b="1" baseline="-25000" dirty="0" smtClean="0"/>
              <a:t>2 </a:t>
            </a:r>
            <a:r>
              <a:rPr lang="hr-HR" sz="1800" b="1" dirty="0" smtClean="0"/>
              <a:t>zove se </a:t>
            </a:r>
            <a:r>
              <a:rPr lang="hr-HR" sz="1800" b="1" i="1" dirty="0" smtClean="0"/>
              <a:t>epoha K</a:t>
            </a:r>
            <a:r>
              <a:rPr lang="hr-HR" sz="1800" dirty="0" smtClean="0"/>
              <a:t>, a luk </a:t>
            </a:r>
            <a:r>
              <a:rPr lang="hr-HR" sz="1800" b="1" i="1" dirty="0" smtClean="0"/>
              <a:t>M</a:t>
            </a:r>
            <a:r>
              <a:rPr lang="hr-HR" sz="1800" b="1" baseline="-25000" dirty="0" smtClean="0"/>
              <a:t>2</a:t>
            </a:r>
            <a:r>
              <a:rPr lang="hr-HR" sz="1800" b="1" i="1" dirty="0" smtClean="0"/>
              <a:t>M</a:t>
            </a:r>
            <a:r>
              <a:rPr lang="hr-HR" sz="1800" b="1" baseline="-25000" dirty="0" smtClean="0"/>
              <a:t>3</a:t>
            </a:r>
            <a:r>
              <a:rPr lang="hr-HR" sz="1800" b="1" dirty="0" smtClean="0"/>
              <a:t> je faza kretanja u vremenu </a:t>
            </a:r>
            <a:r>
              <a:rPr lang="hr-HR" sz="1800" b="1" i="1" dirty="0" smtClean="0"/>
              <a:t>T</a:t>
            </a:r>
            <a:r>
              <a:rPr lang="hr-HR" sz="1800" dirty="0" smtClean="0"/>
              <a:t>, </a:t>
            </a:r>
            <a:r>
              <a:rPr lang="hr-HR" sz="1800" dirty="0" err="1" smtClean="0"/>
              <a:t>tj</a:t>
            </a:r>
            <a:r>
              <a:rPr lang="hr-HR" sz="1800" dirty="0" smtClean="0"/>
              <a:t>. </a:t>
            </a:r>
            <a:r>
              <a:rPr lang="hr-HR" sz="1800" i="1" dirty="0" smtClean="0"/>
              <a:t>M</a:t>
            </a:r>
            <a:r>
              <a:rPr lang="hr-HR" sz="1800" baseline="-25000" dirty="0" smtClean="0"/>
              <a:t>2</a:t>
            </a:r>
            <a:r>
              <a:rPr lang="hr-HR" sz="1800" i="1" dirty="0" smtClean="0"/>
              <a:t>M</a:t>
            </a:r>
            <a:r>
              <a:rPr lang="hr-HR" sz="1800" baseline="-25000" dirty="0" smtClean="0"/>
              <a:t>3</a:t>
            </a:r>
            <a:r>
              <a:rPr lang="hr-HR" sz="1800" dirty="0" smtClean="0"/>
              <a:t> = (</a:t>
            </a:r>
            <a:r>
              <a:rPr lang="hr-HR" sz="1800" i="1" dirty="0" smtClean="0"/>
              <a:t>nt-K</a:t>
            </a:r>
            <a:r>
              <a:rPr lang="hr-HR" sz="1800" dirty="0" smtClean="0"/>
              <a:t>).</a:t>
            </a:r>
          </a:p>
          <a:p>
            <a:r>
              <a:rPr lang="hr-HR" sz="1800" b="1" dirty="0" smtClean="0"/>
              <a:t>n= (360°/T)- </a:t>
            </a:r>
            <a:r>
              <a:rPr lang="hr-HR" sz="1800" dirty="0" smtClean="0"/>
              <a:t>kutna brzina rotacije točke </a:t>
            </a:r>
            <a:r>
              <a:rPr lang="hr-HR" sz="1800" b="1" dirty="0" smtClean="0"/>
              <a:t>M</a:t>
            </a:r>
          </a:p>
          <a:p>
            <a:r>
              <a:rPr lang="hr-HR" sz="1800" b="1" dirty="0" smtClean="0"/>
              <a:t>T </a:t>
            </a:r>
            <a:r>
              <a:rPr lang="hr-HR" sz="1800" dirty="0" smtClean="0"/>
              <a:t>– period komponentnog plimnog vala</a:t>
            </a:r>
            <a:endParaRPr lang="hr-HR" sz="1800" dirty="0"/>
          </a:p>
        </p:txBody>
      </p:sp>
      <p:pic>
        <p:nvPicPr>
          <p:cNvPr id="4" name="Rezervirano mjesto sadržaja 3" descr="har analiz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286394"/>
            <a:ext cx="5436096" cy="4086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Harmonijska analiza</a:t>
            </a:r>
            <a:endParaRPr lang="hr-HR" sz="3600" b="1" dirty="0"/>
          </a:p>
        </p:txBody>
      </p:sp>
      <p:pic>
        <p:nvPicPr>
          <p:cNvPr id="5" name="Picture 4" descr="C:\Users\Kos\Desktop\FullSizeRender.jpg"/>
          <p:cNvPicPr/>
          <p:nvPr/>
        </p:nvPicPr>
        <p:blipFill>
          <a:blip r:embed="rId2" cstate="print"/>
          <a:srcRect r="1667"/>
          <a:stretch>
            <a:fillRect/>
          </a:stretch>
        </p:blipFill>
        <p:spPr bwMode="auto">
          <a:xfrm rot="16200000">
            <a:off x="647564" y="512676"/>
            <a:ext cx="273630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79912" y="980728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n= (360°/T)- kutna brzina rotacije točke M</a:t>
            </a:r>
          </a:p>
          <a:p>
            <a:r>
              <a:rPr lang="hr-HR" dirty="0" smtClean="0"/>
              <a:t>T- period komponentnog plimnog vala – trajanje jedne potpune oscilacije točke M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3501008"/>
            <a:ext cx="352839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Odnos između y i faze (nt-k)</a:t>
            </a:r>
          </a:p>
          <a:p>
            <a:r>
              <a:rPr lang="hr-HR" sz="1400" dirty="0" smtClean="0"/>
              <a:t>je izražen formulom:</a:t>
            </a:r>
          </a:p>
          <a:p>
            <a:r>
              <a:rPr lang="hr-HR" sz="1400" dirty="0" smtClean="0"/>
              <a:t>  </a:t>
            </a:r>
            <a:r>
              <a:rPr lang="hr-HR" sz="1400" dirty="0" err="1" smtClean="0"/>
              <a:t>cos</a:t>
            </a:r>
            <a:r>
              <a:rPr lang="hr-HR" sz="1400" dirty="0" smtClean="0"/>
              <a:t> (nt-k) = y/H</a:t>
            </a:r>
          </a:p>
          <a:p>
            <a:endParaRPr lang="hr-HR" sz="1400" dirty="0" smtClean="0"/>
          </a:p>
          <a:p>
            <a:r>
              <a:rPr lang="hr-HR" sz="1400" dirty="0" smtClean="0"/>
              <a:t> </a:t>
            </a:r>
          </a:p>
          <a:p>
            <a:r>
              <a:rPr lang="hr-HR" sz="1400" dirty="0" smtClean="0"/>
              <a:t>y- visina vode iznad hidrografske nule</a:t>
            </a:r>
          </a:p>
          <a:p>
            <a:r>
              <a:rPr lang="hr-HR" sz="1400" dirty="0" smtClean="0"/>
              <a:t>H – amplituda određene </a:t>
            </a:r>
          </a:p>
          <a:p>
            <a:r>
              <a:rPr lang="hr-HR" sz="1400" dirty="0" smtClean="0"/>
              <a:t>komponente plimnog vala </a:t>
            </a:r>
          </a:p>
          <a:p>
            <a:r>
              <a:rPr lang="hr-HR" sz="1400" dirty="0" smtClean="0"/>
              <a:t>reducirana na srednju vrijednost</a:t>
            </a:r>
          </a:p>
          <a:p>
            <a:r>
              <a:rPr lang="hr-HR" sz="1400" dirty="0" smtClean="0"/>
              <a:t>g – fazno zakašnjenje određene </a:t>
            </a:r>
          </a:p>
          <a:p>
            <a:r>
              <a:rPr lang="hr-HR" sz="1400" dirty="0" smtClean="0"/>
              <a:t>komponente plimnog vala u </a:t>
            </a:r>
          </a:p>
          <a:p>
            <a:r>
              <a:rPr lang="hr-HR" sz="1400" dirty="0" smtClean="0"/>
              <a:t>modificiranom obliku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293096"/>
            <a:ext cx="1908000" cy="220579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707904" y="2924944"/>
            <a:ext cx="4824536" cy="3744416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endParaRPr lang="hr-HR" dirty="0"/>
          </a:p>
        </p:txBody>
      </p:sp>
      <p:pic>
        <p:nvPicPr>
          <p:cNvPr id="12" name="Rezervirano mjesto sadržaja 3" descr="har analiz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2060848"/>
            <a:ext cx="5267990" cy="3960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32048"/>
          </a:xfrm>
        </p:spPr>
        <p:txBody>
          <a:bodyPr>
            <a:noAutofit/>
          </a:bodyPr>
          <a:lstStyle/>
          <a:p>
            <a:r>
              <a:rPr lang="hr-HR" sz="2000" b="1" dirty="0" smtClean="0"/>
              <a:t>Utjecaj meteoroloških elemenata na visoke i niske vode – popravka za  Jadransko more</a:t>
            </a:r>
            <a:endParaRPr lang="hr-HR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9046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1600" b="1" dirty="0" smtClean="0"/>
              <a:t>Djelovanje vjetra</a:t>
            </a:r>
          </a:p>
          <a:p>
            <a:pPr>
              <a:buNone/>
            </a:pPr>
            <a:r>
              <a:rPr lang="hr-HR" sz="1600" dirty="0" smtClean="0"/>
              <a:t>Za vrijeme kad pušu </a:t>
            </a:r>
            <a:r>
              <a:rPr lang="hr-HR" sz="1600" b="1" dirty="0" smtClean="0"/>
              <a:t>južni vjetrovi </a:t>
            </a:r>
            <a:r>
              <a:rPr lang="hr-HR" sz="1600" dirty="0" smtClean="0"/>
              <a:t>može se očekivati </a:t>
            </a:r>
            <a:r>
              <a:rPr lang="hr-HR" sz="1600" b="1" dirty="0" smtClean="0"/>
              <a:t>viša razina mora </a:t>
            </a:r>
            <a:r>
              <a:rPr lang="hr-HR" sz="1600" dirty="0" smtClean="0"/>
              <a:t>što ovisi o : brzini  vjetra,duljini privjetrišta i trajanju puhanja. U tom slučaju </a:t>
            </a:r>
            <a:r>
              <a:rPr lang="hr-HR" sz="1600" b="1" dirty="0" smtClean="0"/>
              <a:t>približna vrijednost povišenja morske razine (</a:t>
            </a:r>
            <a:r>
              <a:rPr lang="el-GR" sz="1600" b="1" dirty="0" smtClean="0"/>
              <a:t>Δ</a:t>
            </a:r>
            <a:r>
              <a:rPr lang="hr-HR" sz="1600" b="1" dirty="0" smtClean="0"/>
              <a:t>h</a:t>
            </a:r>
            <a:r>
              <a:rPr lang="hr-HR" sz="1600" dirty="0" smtClean="0"/>
              <a:t>) za brzinu vjetra </a:t>
            </a:r>
            <a:r>
              <a:rPr lang="hr-HR" sz="1600" b="1" dirty="0" smtClean="0"/>
              <a:t>(v)</a:t>
            </a:r>
            <a:r>
              <a:rPr lang="hr-HR" sz="1600" dirty="0" smtClean="0"/>
              <a:t> </a:t>
            </a:r>
            <a:r>
              <a:rPr lang="hr-HR" sz="1600" b="1" dirty="0" smtClean="0"/>
              <a:t>u intervalu  (10 &lt; v &lt; 40) , </a:t>
            </a:r>
            <a:r>
              <a:rPr lang="hr-HR" sz="1600" dirty="0" smtClean="0"/>
              <a:t>može se izračunati pomoću sljedeće empirijske formule : </a:t>
            </a:r>
            <a:r>
              <a:rPr lang="el-GR" sz="1600" b="1" dirty="0" smtClean="0"/>
              <a:t>Δ</a:t>
            </a:r>
            <a:r>
              <a:rPr lang="hr-HR" sz="1600" b="1" dirty="0" smtClean="0"/>
              <a:t>h = 2 (t + v + 6) </a:t>
            </a:r>
          </a:p>
          <a:p>
            <a:pPr>
              <a:buNone/>
            </a:pPr>
            <a:r>
              <a:rPr lang="hr-HR" sz="1600" b="1" dirty="0" smtClean="0"/>
              <a:t>        </a:t>
            </a:r>
            <a:r>
              <a:rPr lang="hr-HR" sz="1600" dirty="0" smtClean="0"/>
              <a:t>v – brzina vjetra u čvorovima , </a:t>
            </a:r>
            <a:r>
              <a:rPr lang="el-GR" sz="1600" dirty="0" smtClean="0"/>
              <a:t>Δ</a:t>
            </a:r>
            <a:r>
              <a:rPr lang="hr-HR" sz="1600" dirty="0" smtClean="0"/>
              <a:t>h – povećanje visine vode u cm </a:t>
            </a:r>
            <a:r>
              <a:rPr lang="hr-HR" sz="1600" b="1" dirty="0" smtClean="0"/>
              <a:t>,  </a:t>
            </a:r>
            <a:r>
              <a:rPr lang="hr-HR" sz="1600" dirty="0" smtClean="0"/>
              <a:t>t – vrijeme puhanja vjetra u danima</a:t>
            </a:r>
          </a:p>
          <a:p>
            <a:r>
              <a:rPr lang="hr-HR" sz="1600" dirty="0" smtClean="0"/>
              <a:t>Ako puše  </a:t>
            </a:r>
            <a:r>
              <a:rPr lang="hr-HR" sz="1600" b="1" dirty="0" smtClean="0"/>
              <a:t>dugotrajna</a:t>
            </a:r>
            <a:r>
              <a:rPr lang="hr-HR" sz="1600" dirty="0" smtClean="0"/>
              <a:t>  </a:t>
            </a:r>
            <a:r>
              <a:rPr lang="hr-HR" sz="1600" b="1" dirty="0" smtClean="0"/>
              <a:t>bura</a:t>
            </a:r>
            <a:r>
              <a:rPr lang="hr-HR" sz="1600" dirty="0" smtClean="0"/>
              <a:t> visina </a:t>
            </a:r>
            <a:r>
              <a:rPr lang="hr-HR" sz="1600" b="1" dirty="0" smtClean="0"/>
              <a:t>vode se smanjuje</a:t>
            </a:r>
            <a:r>
              <a:rPr lang="hr-HR" sz="1600" dirty="0" smtClean="0"/>
              <a:t>.  Približna vrijednost sniženja morske razine može se izračunati sljedećom empirijskom formulom  ( </a:t>
            </a:r>
            <a:r>
              <a:rPr lang="hr-HR" sz="1600" b="1" dirty="0" smtClean="0"/>
              <a:t>brzina vjetra u intervalu 10 &lt; v &lt; 40 ) </a:t>
            </a:r>
            <a:r>
              <a:rPr lang="hr-HR" sz="1600" dirty="0" smtClean="0"/>
              <a:t>: </a:t>
            </a:r>
            <a:r>
              <a:rPr lang="el-GR" sz="1600" b="1" dirty="0" smtClean="0"/>
              <a:t>Δ</a:t>
            </a:r>
            <a:r>
              <a:rPr lang="hr-HR" sz="1600" b="1" dirty="0" smtClean="0"/>
              <a:t>h = 2/3 (t + v) </a:t>
            </a:r>
          </a:p>
          <a:p>
            <a:pPr>
              <a:buNone/>
            </a:pPr>
            <a:r>
              <a:rPr lang="hr-HR" sz="1600" dirty="0" smtClean="0"/>
              <a:t>        v – brzina vjetra u čvorovima , </a:t>
            </a:r>
            <a:r>
              <a:rPr lang="el-GR" sz="1600" dirty="0" smtClean="0"/>
              <a:t>Δ</a:t>
            </a:r>
            <a:r>
              <a:rPr lang="hr-HR" sz="1600" dirty="0" smtClean="0"/>
              <a:t>h – povećanje visine vode u cm </a:t>
            </a:r>
            <a:r>
              <a:rPr lang="hr-HR" sz="1600" b="1" dirty="0" smtClean="0"/>
              <a:t>,  </a:t>
            </a:r>
            <a:r>
              <a:rPr lang="hr-HR" sz="1600" dirty="0" smtClean="0"/>
              <a:t>t – vrijeme puhanja vjetra u danima</a:t>
            </a:r>
          </a:p>
          <a:p>
            <a:pPr>
              <a:buNone/>
            </a:pPr>
            <a:r>
              <a:rPr lang="hr-HR" sz="1600" b="1" dirty="0" smtClean="0"/>
              <a:t>Promjena atmosferskog tlaka zraka</a:t>
            </a:r>
          </a:p>
          <a:p>
            <a:pPr>
              <a:buNone/>
            </a:pPr>
            <a:r>
              <a:rPr lang="hr-HR" sz="1600" dirty="0" smtClean="0"/>
              <a:t>Srednji atmosferski tlak zraka iznosi 1013 hPa . Viši tlak snižava razinu mora , niži tlak povisuje razinu mora. Visina vode se povećava ili smanjuje za 1 cm za promjenu atmosferskog tlaka zraka od 1 hPa. Navedeno vrijedi samo kad promijenjeni tlak zraka traje neprekidno nekoliko dana.</a:t>
            </a:r>
          </a:p>
          <a:p>
            <a:pPr>
              <a:buNone/>
            </a:pPr>
            <a:r>
              <a:rPr lang="hr-HR" sz="1600" b="1" dirty="0" smtClean="0"/>
              <a:t>Kašnjenje morskih mijena</a:t>
            </a:r>
          </a:p>
          <a:p>
            <a:pPr>
              <a:buNone/>
            </a:pPr>
            <a:r>
              <a:rPr lang="hr-HR" sz="1600" dirty="0" smtClean="0"/>
              <a:t>Djelovanje jake bure može uzrokovati pojavu kašnjenja vremena nastupa visoke i niske vode. Navedeno kašnjenje može se približno izračuna pomoću slijedeće empirijske formule :</a:t>
            </a:r>
          </a:p>
          <a:p>
            <a:pPr>
              <a:buNone/>
            </a:pPr>
            <a:r>
              <a:rPr lang="hr-HR" sz="1600" dirty="0" smtClean="0"/>
              <a:t>        </a:t>
            </a:r>
            <a:r>
              <a:rPr lang="el-GR" sz="1600" b="1" dirty="0" smtClean="0"/>
              <a:t>Δ</a:t>
            </a:r>
            <a:r>
              <a:rPr lang="hr-HR" sz="1600" b="1" dirty="0" smtClean="0"/>
              <a:t>t = (v/2 ) -5   ; </a:t>
            </a:r>
            <a:r>
              <a:rPr lang="el-GR" sz="1600" dirty="0" smtClean="0"/>
              <a:t>Δ</a:t>
            </a:r>
            <a:r>
              <a:rPr lang="hr-HR" sz="1600" dirty="0" smtClean="0"/>
              <a:t>t – kašnjenje morskih mijena (visoke ili niske vode) u minutama</a:t>
            </a:r>
          </a:p>
          <a:p>
            <a:pPr>
              <a:buNone/>
            </a:pPr>
            <a:r>
              <a:rPr lang="hr-HR" sz="1600" dirty="0" smtClean="0"/>
              <a:t>        v – brzina bure u čvorovima</a:t>
            </a:r>
            <a:endParaRPr lang="hr-HR" sz="16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hr-HR" sz="1800" b="1" dirty="0"/>
              <a:t>Utjecaj meteoroloških elemenata na visoke i niske vode – </a:t>
            </a:r>
            <a:r>
              <a:rPr lang="hr-HR" sz="1800" b="1" dirty="0" smtClean="0"/>
              <a:t>  </a:t>
            </a:r>
            <a:r>
              <a:rPr lang="hr-HR" sz="1800" b="1" dirty="0"/>
              <a:t>Jadransko more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7632848" cy="6093296"/>
          </a:xfrm>
        </p:spPr>
      </p:pic>
    </p:spTree>
    <p:extLst>
      <p:ext uri="{BB962C8B-B14F-4D97-AF65-F5344CB8AC3E}">
        <p14:creationId xmlns:p14="http://schemas.microsoft.com/office/powerpoint/2010/main" val="3965255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Osnovni pojmovi o morskim mijenama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hr-HR" sz="2400" i="1" dirty="0" smtClean="0">
                <a:solidFill>
                  <a:srgbClr val="FF0000"/>
                </a:solidFill>
              </a:rPr>
              <a:t>Visoka voda</a:t>
            </a:r>
            <a:r>
              <a:rPr lang="hr-HR" sz="2400" dirty="0" smtClean="0">
                <a:solidFill>
                  <a:srgbClr val="FF0000"/>
                </a:solidFill>
              </a:rPr>
              <a:t> (</a:t>
            </a:r>
            <a:r>
              <a:rPr lang="hr-HR" sz="2400" dirty="0" err="1" smtClean="0">
                <a:solidFill>
                  <a:srgbClr val="FF0000"/>
                </a:solidFill>
              </a:rPr>
              <a:t>engl</a:t>
            </a:r>
            <a:r>
              <a:rPr lang="hr-HR" sz="2400" dirty="0" smtClean="0">
                <a:solidFill>
                  <a:srgbClr val="FF0000"/>
                </a:solidFill>
              </a:rPr>
              <a:t>. </a:t>
            </a:r>
            <a:r>
              <a:rPr lang="hr-HR" sz="2400" dirty="0" err="1" smtClean="0">
                <a:solidFill>
                  <a:srgbClr val="FF0000"/>
                </a:solidFill>
              </a:rPr>
              <a:t>High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</a:rPr>
              <a:t>water</a:t>
            </a:r>
            <a:r>
              <a:rPr lang="hr-HR" sz="2400" dirty="0" smtClean="0">
                <a:solidFill>
                  <a:srgbClr val="FF0000"/>
                </a:solidFill>
              </a:rPr>
              <a:t>) </a:t>
            </a:r>
            <a:r>
              <a:rPr lang="hr-HR" sz="2400" dirty="0" smtClean="0"/>
              <a:t>– je najveća razina mora za vrijeme plime.</a:t>
            </a:r>
          </a:p>
          <a:p>
            <a:r>
              <a:rPr lang="hr-HR" sz="2400" i="1" dirty="0" smtClean="0">
                <a:solidFill>
                  <a:srgbClr val="FF0000"/>
                </a:solidFill>
              </a:rPr>
              <a:t>Niska voda</a:t>
            </a:r>
            <a:r>
              <a:rPr lang="hr-HR" sz="2400" dirty="0" smtClean="0">
                <a:solidFill>
                  <a:srgbClr val="FF0000"/>
                </a:solidFill>
              </a:rPr>
              <a:t> (</a:t>
            </a:r>
            <a:r>
              <a:rPr lang="hr-HR" sz="2400" dirty="0" err="1" smtClean="0">
                <a:solidFill>
                  <a:srgbClr val="FF0000"/>
                </a:solidFill>
              </a:rPr>
              <a:t>engl</a:t>
            </a:r>
            <a:r>
              <a:rPr lang="hr-HR" sz="2400" dirty="0" smtClean="0">
                <a:solidFill>
                  <a:srgbClr val="FF0000"/>
                </a:solidFill>
              </a:rPr>
              <a:t>. </a:t>
            </a:r>
            <a:r>
              <a:rPr lang="hr-HR" sz="2400" dirty="0" err="1" smtClean="0">
                <a:solidFill>
                  <a:srgbClr val="FF0000"/>
                </a:solidFill>
              </a:rPr>
              <a:t>Low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</a:rPr>
              <a:t>water</a:t>
            </a:r>
            <a:r>
              <a:rPr lang="hr-HR" sz="2400" dirty="0" smtClean="0">
                <a:solidFill>
                  <a:srgbClr val="FF0000"/>
                </a:solidFill>
              </a:rPr>
              <a:t>) </a:t>
            </a:r>
            <a:r>
              <a:rPr lang="hr-HR" sz="2400" dirty="0" smtClean="0"/>
              <a:t>– je najniža razina mora za vrijeme oseke</a:t>
            </a:r>
          </a:p>
          <a:p>
            <a:r>
              <a:rPr lang="hr-HR" sz="2400" dirty="0"/>
              <a:t>Visoke i niske vode označavaju se po redoslijedu nastupa tijekom jednog dana: prva visoka voda </a:t>
            </a:r>
            <a:r>
              <a:rPr lang="hr-HR" sz="2400" dirty="0">
                <a:solidFill>
                  <a:srgbClr val="FF0000"/>
                </a:solidFill>
              </a:rPr>
              <a:t>(1. VV), </a:t>
            </a:r>
            <a:r>
              <a:rPr lang="hr-HR" sz="2400" dirty="0"/>
              <a:t>prva niska voda </a:t>
            </a:r>
            <a:r>
              <a:rPr lang="hr-HR" sz="2400" dirty="0">
                <a:solidFill>
                  <a:srgbClr val="FF0000"/>
                </a:solidFill>
              </a:rPr>
              <a:t>(1. NV), </a:t>
            </a:r>
            <a:r>
              <a:rPr lang="hr-HR" sz="2400" dirty="0"/>
              <a:t>druga visoka voda </a:t>
            </a:r>
            <a:r>
              <a:rPr lang="hr-HR" sz="2400" dirty="0">
                <a:solidFill>
                  <a:srgbClr val="FF0000"/>
                </a:solidFill>
              </a:rPr>
              <a:t>(2. VV) </a:t>
            </a:r>
            <a:r>
              <a:rPr lang="hr-HR" sz="2400" dirty="0"/>
              <a:t>i druga niska voda </a:t>
            </a:r>
            <a:r>
              <a:rPr lang="hr-HR" sz="2400" dirty="0">
                <a:solidFill>
                  <a:srgbClr val="FF0000"/>
                </a:solidFill>
              </a:rPr>
              <a:t>(2. NV</a:t>
            </a:r>
            <a:r>
              <a:rPr lang="hr-HR" sz="2400" dirty="0" smtClean="0">
                <a:solidFill>
                  <a:srgbClr val="FF0000"/>
                </a:solidFill>
              </a:rPr>
              <a:t>).</a:t>
            </a:r>
          </a:p>
          <a:p>
            <a:r>
              <a:rPr lang="hr-HR" sz="2400" dirty="0">
                <a:solidFill>
                  <a:srgbClr val="FF0000"/>
                </a:solidFill>
              </a:rPr>
              <a:t>Period</a:t>
            </a:r>
            <a:r>
              <a:rPr lang="hr-HR" sz="2400" dirty="0"/>
              <a:t> je vremenski razmak između dviju uzastopnih niskih voda, a jednak je zbroju vremenskog trajanja plime i oseke.</a:t>
            </a:r>
          </a:p>
          <a:p>
            <a:r>
              <a:rPr lang="hr-HR" sz="2400" dirty="0">
                <a:solidFill>
                  <a:srgbClr val="FF0000"/>
                </a:solidFill>
              </a:rPr>
              <a:t> </a:t>
            </a:r>
            <a:r>
              <a:rPr lang="hr-HR" sz="2400" i="1" dirty="0" smtClean="0">
                <a:solidFill>
                  <a:srgbClr val="FF0000"/>
                </a:solidFill>
              </a:rPr>
              <a:t>Amplituda </a:t>
            </a:r>
            <a:r>
              <a:rPr lang="hr-HR" sz="2400" i="1" dirty="0">
                <a:solidFill>
                  <a:srgbClr val="FF0000"/>
                </a:solidFill>
              </a:rPr>
              <a:t>(A)</a:t>
            </a:r>
            <a:r>
              <a:rPr lang="hr-HR" sz="2400" dirty="0">
                <a:solidFill>
                  <a:srgbClr val="FF0000"/>
                </a:solidFill>
              </a:rPr>
              <a:t> (</a:t>
            </a:r>
            <a:r>
              <a:rPr lang="hr-HR" sz="2400" dirty="0" err="1">
                <a:solidFill>
                  <a:srgbClr val="FF0000"/>
                </a:solidFill>
              </a:rPr>
              <a:t>engl</a:t>
            </a:r>
            <a:r>
              <a:rPr lang="hr-HR" sz="2400" dirty="0">
                <a:solidFill>
                  <a:srgbClr val="FF0000"/>
                </a:solidFill>
              </a:rPr>
              <a:t>. </a:t>
            </a:r>
            <a:r>
              <a:rPr lang="hr-HR" sz="2400" dirty="0" err="1">
                <a:solidFill>
                  <a:srgbClr val="FF0000"/>
                </a:solidFill>
              </a:rPr>
              <a:t>Range</a:t>
            </a:r>
            <a:r>
              <a:rPr lang="hr-HR" sz="2400" dirty="0">
                <a:solidFill>
                  <a:srgbClr val="FF0000"/>
                </a:solidFill>
              </a:rPr>
              <a:t>)</a:t>
            </a:r>
            <a:r>
              <a:rPr lang="hr-HR" sz="2400" dirty="0"/>
              <a:t> je visinska razlika između razine niske i razine visoke vode.</a:t>
            </a:r>
            <a:endParaRPr lang="hr-HR" sz="2400" dirty="0" smtClean="0"/>
          </a:p>
          <a:p>
            <a:endParaRPr lang="hr-HR" dirty="0"/>
          </a:p>
        </p:txBody>
      </p:sp>
      <p:pic>
        <p:nvPicPr>
          <p:cNvPr id="4" name="Rezervirano mjesto sadržaja 3" descr="elementi plimnog val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5551072"/>
            <a:ext cx="2376264" cy="1177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Utjecaj astronomskih elemenata na visoke i niske vode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Međusobni </a:t>
            </a:r>
            <a:r>
              <a:rPr lang="hr-HR" sz="2400" dirty="0">
                <a:solidFill>
                  <a:srgbClr val="FF0000"/>
                </a:solidFill>
              </a:rPr>
              <a:t>položaj Mjeseca, Zemlje i Sunca koji se mijenja </a:t>
            </a:r>
            <a:r>
              <a:rPr lang="hr-HR" sz="2400" dirty="0"/>
              <a:t>tijekom dana, mjeseca i godine izaziva </a:t>
            </a:r>
            <a:r>
              <a:rPr lang="hr-HR" sz="2400" b="1" dirty="0"/>
              <a:t>nejednakosti morskih mijena po visini (amplitude) i vremenu nastupa visokih i niskih voda. </a:t>
            </a:r>
            <a:r>
              <a:rPr lang="hr-HR" sz="2400" dirty="0"/>
              <a:t>Te nejednakosti mogu biti dnevne, polumjesečne i polugodišnje</a:t>
            </a:r>
            <a:r>
              <a:rPr lang="hr-HR" sz="2400" dirty="0" smtClean="0"/>
              <a:t>. Pojavljuju se :</a:t>
            </a:r>
          </a:p>
          <a:p>
            <a:r>
              <a:rPr lang="hr-HR" sz="2400" dirty="0" smtClean="0">
                <a:solidFill>
                  <a:srgbClr val="FF0000"/>
                </a:solidFill>
              </a:rPr>
              <a:t>I. Nejednakosti zbog različitih udaljenosti Mjeseca i Sunca</a:t>
            </a:r>
          </a:p>
          <a:p>
            <a:r>
              <a:rPr lang="hr-HR" sz="2400" dirty="0" smtClean="0">
                <a:solidFill>
                  <a:srgbClr val="FF0000"/>
                </a:solidFill>
              </a:rPr>
              <a:t>II. Nejednakosti zbog promjene deklinacije Mjeseca i Sunca</a:t>
            </a:r>
          </a:p>
          <a:p>
            <a:r>
              <a:rPr lang="hr-HR" sz="2400" dirty="0" smtClean="0">
                <a:solidFill>
                  <a:srgbClr val="FF0000"/>
                </a:solidFill>
              </a:rPr>
              <a:t>III.Nejednakosti zbog različitog međusobnog položaja Mjeseca i Sunca</a:t>
            </a:r>
          </a:p>
          <a:p>
            <a:pPr>
              <a:buNone/>
            </a:pP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I. Nejednakosti zbog različitih udaljenosti Mjeseca i Sunca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hr-HR" sz="2400" dirty="0"/>
              <a:t>Zbog kretanja, udaljenost Mjeseca i Sunca od Zemlje se stalno mijenja. </a:t>
            </a:r>
            <a:r>
              <a:rPr lang="hr-HR" sz="2400" dirty="0">
                <a:solidFill>
                  <a:srgbClr val="FF0000"/>
                </a:solidFill>
              </a:rPr>
              <a:t>Kad je mjesec najbliže Zemlji (</a:t>
            </a:r>
            <a:r>
              <a:rPr lang="hr-HR" sz="2400" dirty="0" err="1">
                <a:solidFill>
                  <a:srgbClr val="FF0000"/>
                </a:solidFill>
              </a:rPr>
              <a:t>perigej</a:t>
            </a:r>
            <a:r>
              <a:rPr lang="hr-HR" sz="2400" dirty="0">
                <a:solidFill>
                  <a:srgbClr val="FF0000"/>
                </a:solidFill>
              </a:rPr>
              <a:t>) njegova je </a:t>
            </a:r>
            <a:r>
              <a:rPr lang="hr-HR" sz="2400" dirty="0" err="1">
                <a:solidFill>
                  <a:srgbClr val="FF0000"/>
                </a:solidFill>
              </a:rPr>
              <a:t>plimotvorna</a:t>
            </a:r>
            <a:r>
              <a:rPr lang="hr-HR" sz="2400" dirty="0">
                <a:solidFill>
                  <a:srgbClr val="FF0000"/>
                </a:solidFill>
              </a:rPr>
              <a:t> sila jača </a:t>
            </a:r>
            <a:r>
              <a:rPr lang="hr-HR" sz="2400" dirty="0"/>
              <a:t>pa će i visoke vode biti veće, a niske manje kad je Mjesec najudaljeniji od Zemlje </a:t>
            </a:r>
            <a:r>
              <a:rPr lang="hr-HR" sz="2400" dirty="0">
                <a:solidFill>
                  <a:srgbClr val="FF0000"/>
                </a:solidFill>
              </a:rPr>
              <a:t>(Apogej) </a:t>
            </a:r>
            <a:r>
              <a:rPr lang="hr-HR" sz="2400" dirty="0"/>
              <a:t>situacija je obratna tj. visoke vode će biti manje, a niske veće. Ovo se događa dva puta u jednom sideričnom Mjesecu (za 27,5 dana Mjesec pređe putanju oko Zemlje za 360</a:t>
            </a:r>
            <a:r>
              <a:rPr lang="hr-HR" sz="2400" baseline="30000" dirty="0"/>
              <a:t>o</a:t>
            </a:r>
            <a:r>
              <a:rPr lang="hr-HR" sz="2400" dirty="0"/>
              <a:t>). </a:t>
            </a:r>
            <a:r>
              <a:rPr lang="hr-HR" sz="2400" dirty="0">
                <a:solidFill>
                  <a:srgbClr val="FF0000"/>
                </a:solidFill>
              </a:rPr>
              <a:t>Isto se dešava i s položajem Sunca</a:t>
            </a:r>
            <a:r>
              <a:rPr lang="hr-HR" sz="2400" dirty="0"/>
              <a:t>, ali dva puta godišnje. Zemlja je najbliža Suncu početkom siječnja </a:t>
            </a:r>
            <a:r>
              <a:rPr lang="hr-HR" sz="2400" dirty="0">
                <a:solidFill>
                  <a:srgbClr val="FF0000"/>
                </a:solidFill>
              </a:rPr>
              <a:t>(</a:t>
            </a:r>
            <a:r>
              <a:rPr lang="hr-HR" sz="2400" dirty="0" err="1">
                <a:solidFill>
                  <a:srgbClr val="FF0000"/>
                </a:solidFill>
              </a:rPr>
              <a:t>Perihel</a:t>
            </a:r>
            <a:r>
              <a:rPr lang="hr-HR" sz="2400" dirty="0" smtClean="0">
                <a:solidFill>
                  <a:srgbClr val="FF0000"/>
                </a:solidFill>
              </a:rPr>
              <a:t>), </a:t>
            </a:r>
            <a:r>
              <a:rPr lang="hr-HR" sz="2400" dirty="0"/>
              <a:t>a najudaljenija početkom srpnja </a:t>
            </a:r>
            <a:r>
              <a:rPr lang="hr-HR" sz="2400" dirty="0">
                <a:solidFill>
                  <a:srgbClr val="FF0000"/>
                </a:solidFill>
              </a:rPr>
              <a:t>(</a:t>
            </a:r>
            <a:r>
              <a:rPr lang="hr-HR" sz="2400" dirty="0" err="1">
                <a:solidFill>
                  <a:srgbClr val="FF0000"/>
                </a:solidFill>
              </a:rPr>
              <a:t>Aphel</a:t>
            </a:r>
            <a:r>
              <a:rPr lang="hr-HR" sz="2400" dirty="0">
                <a:solidFill>
                  <a:srgbClr val="FF0000"/>
                </a:solidFill>
              </a:rPr>
              <a:t>) </a:t>
            </a:r>
            <a:r>
              <a:rPr lang="hr-HR" sz="2400" dirty="0"/>
              <a:t>kada su visoke vode najmanje.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II. Nejednakosti zbog promjene deklinacije Mjeseca i Sunca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Ravnina ekvatora Zemlje u odnosu na ravninu putanje Zemlje (ekliptiku) zatvara kut od približno 23,5</a:t>
            </a:r>
            <a:r>
              <a:rPr lang="hr-HR" sz="2400" baseline="30000" dirty="0"/>
              <a:t>o</a:t>
            </a:r>
            <a:r>
              <a:rPr lang="hr-HR" sz="2400" dirty="0"/>
              <a:t>, a ravnina putanje Mjeseca s ravninom ekliptike kut od 5,2</a:t>
            </a:r>
            <a:r>
              <a:rPr lang="hr-HR" sz="2400" baseline="30000" dirty="0"/>
              <a:t>o</a:t>
            </a:r>
            <a:r>
              <a:rPr lang="hr-HR" sz="2400" dirty="0"/>
              <a:t>. Zbog takvog položaja putanje, deklinacija Sunca se mijenja tijekom godine za vrijednost </a:t>
            </a:r>
            <a:r>
              <a:rPr lang="hr-HR" sz="2400" b="1" dirty="0">
                <a:sym typeface="Symbol"/>
              </a:rPr>
              <a:t></a:t>
            </a:r>
            <a:r>
              <a:rPr lang="hr-HR" sz="2400" b="1" dirty="0"/>
              <a:t>23,5</a:t>
            </a:r>
            <a:r>
              <a:rPr lang="hr-HR" sz="2400" b="1" baseline="30000" dirty="0"/>
              <a:t>o</a:t>
            </a:r>
            <a:r>
              <a:rPr lang="hr-HR" sz="2400" dirty="0"/>
              <a:t>, a promjena </a:t>
            </a:r>
            <a:r>
              <a:rPr lang="hr-HR" sz="2400" dirty="0" smtClean="0"/>
              <a:t>deklinacije </a:t>
            </a:r>
            <a:r>
              <a:rPr lang="hr-HR" sz="2400" dirty="0"/>
              <a:t>Mjeseca je veća i mijenja se tijekom sideričnog mjeseca za </a:t>
            </a:r>
            <a:r>
              <a:rPr lang="hr-HR" sz="2400" b="1" dirty="0">
                <a:sym typeface="Symbol"/>
              </a:rPr>
              <a:t></a:t>
            </a:r>
            <a:r>
              <a:rPr lang="hr-HR" sz="2400" b="1" dirty="0"/>
              <a:t> 28,7</a:t>
            </a:r>
            <a:r>
              <a:rPr lang="hr-HR" sz="2400" b="1" baseline="30000" dirty="0"/>
              <a:t>o</a:t>
            </a:r>
            <a:r>
              <a:rPr lang="hr-HR" sz="2400" dirty="0"/>
              <a:t>. </a:t>
            </a:r>
            <a:r>
              <a:rPr lang="hr-HR" sz="2400" dirty="0">
                <a:solidFill>
                  <a:srgbClr val="FF0000"/>
                </a:solidFill>
              </a:rPr>
              <a:t>Ovakav položaj Mjeseca i Sunca </a:t>
            </a:r>
            <a:r>
              <a:rPr lang="hr-HR" sz="2400" dirty="0" smtClean="0">
                <a:solidFill>
                  <a:srgbClr val="FF0000"/>
                </a:solidFill>
              </a:rPr>
              <a:t>van </a:t>
            </a:r>
            <a:r>
              <a:rPr lang="hr-HR" sz="2400" dirty="0">
                <a:solidFill>
                  <a:srgbClr val="FF0000"/>
                </a:solidFill>
              </a:rPr>
              <a:t>ravnine ekvatora uzrokuje nejednakosti u visini i u vremenu nastupa visokih voda</a:t>
            </a:r>
            <a:r>
              <a:rPr lang="hr-HR" sz="2400" dirty="0"/>
              <a:t>. Dnevne nejednakosti po visini periodično se mijenjaju s promjenom deklinacije. </a:t>
            </a:r>
            <a:r>
              <a:rPr lang="hr-HR" sz="2400" dirty="0">
                <a:solidFill>
                  <a:srgbClr val="FF0000"/>
                </a:solidFill>
              </a:rPr>
              <a:t>One su najveće za vrijeme solsticija (</a:t>
            </a:r>
            <a:r>
              <a:rPr lang="hr-HR" sz="2400" dirty="0" smtClean="0">
                <a:solidFill>
                  <a:srgbClr val="FF0000"/>
                </a:solidFill>
                <a:sym typeface="Symbol"/>
              </a:rPr>
              <a:t></a:t>
            </a:r>
            <a:r>
              <a:rPr lang="hr-HR" sz="2400" dirty="0" smtClean="0">
                <a:solidFill>
                  <a:srgbClr val="FF0000"/>
                </a:solidFill>
              </a:rPr>
              <a:t>= </a:t>
            </a:r>
            <a:r>
              <a:rPr lang="hr-HR" sz="2400" b="1" dirty="0" smtClean="0">
                <a:sym typeface="Symbol"/>
              </a:rPr>
              <a:t></a:t>
            </a:r>
            <a:r>
              <a:rPr lang="hr-HR" sz="2400" b="1" dirty="0" smtClean="0"/>
              <a:t>23,5</a:t>
            </a:r>
            <a:r>
              <a:rPr lang="hr-HR" sz="2400" b="1" baseline="30000" dirty="0" smtClean="0"/>
              <a:t>o</a:t>
            </a:r>
            <a:r>
              <a:rPr lang="hr-HR" sz="2400" dirty="0" smtClean="0">
                <a:solidFill>
                  <a:srgbClr val="FF0000"/>
                </a:solidFill>
              </a:rPr>
              <a:t>), </a:t>
            </a:r>
            <a:r>
              <a:rPr lang="hr-HR" sz="2400" dirty="0">
                <a:solidFill>
                  <a:srgbClr val="FF0000"/>
                </a:solidFill>
              </a:rPr>
              <a:t>a u doba ekvinocija (</a:t>
            </a:r>
            <a:r>
              <a:rPr lang="hr-HR" sz="2400" dirty="0">
                <a:solidFill>
                  <a:srgbClr val="FF0000"/>
                </a:solidFill>
                <a:sym typeface="Symbol"/>
              </a:rPr>
              <a:t></a:t>
            </a:r>
            <a:r>
              <a:rPr lang="hr-HR" sz="2400" dirty="0">
                <a:solidFill>
                  <a:srgbClr val="FF0000"/>
                </a:solidFill>
              </a:rPr>
              <a:t> = </a:t>
            </a:r>
            <a:r>
              <a:rPr lang="hr-HR" sz="2400" dirty="0"/>
              <a:t>0</a:t>
            </a:r>
            <a:r>
              <a:rPr lang="hr-HR" sz="2400" baseline="30000" dirty="0"/>
              <a:t>o</a:t>
            </a:r>
            <a:r>
              <a:rPr lang="hr-HR" sz="2400" dirty="0">
                <a:solidFill>
                  <a:srgbClr val="FF0000"/>
                </a:solidFill>
              </a:rPr>
              <a:t>) ne postoje</a:t>
            </a:r>
            <a:r>
              <a:rPr lang="hr-HR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II. Nejednakosti zbog promjene deklinacije Mjeseca i Sunca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- Dnevne </a:t>
            </a:r>
            <a:r>
              <a:rPr lang="hr-HR" sz="2400" dirty="0"/>
              <a:t>nejednakosti zbog deklinacije Sunca javljaju se u vrijeme nastupa visokih i niskih voda. </a:t>
            </a:r>
            <a:r>
              <a:rPr lang="hr-HR" sz="2400" b="1" dirty="0"/>
              <a:t>Dnevne vremenske nejednakosti su najveće za vrijeme solsticija, a nema ih za vrijeme ekvinocija.</a:t>
            </a:r>
          </a:p>
          <a:p>
            <a:r>
              <a:rPr lang="hr-HR" sz="2400" dirty="0" smtClean="0"/>
              <a:t>- Do </a:t>
            </a:r>
            <a:r>
              <a:rPr lang="hr-HR" sz="2400" dirty="0"/>
              <a:t>dnevnih nejednakosti morskih mijenja po visini i vremenu dolazi i zbog promjene deklinacije Mjeseca. </a:t>
            </a:r>
            <a:r>
              <a:rPr lang="hr-HR" sz="2400" b="1" dirty="0"/>
              <a:t>Deklinacija Mjeseca se promijeni tijekom sideričnog Mjeseca (27,5 dana) pa dolazi do polumjesečne nejednakosti koje imaju najveći utjecaj na dnevne nejednakosti kad je Mjesec bliže Zemlji.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hr-HR" sz="3600" b="1" dirty="0" smtClean="0"/>
              <a:t>III. Nejednakosti zbog različitog međusobnog položaja Mjeseca i Sunca</a:t>
            </a:r>
            <a:endParaRPr lang="hr-HR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457400"/>
            <a:ext cx="8229600" cy="5400600"/>
          </a:xfrm>
        </p:spPr>
        <p:txBody>
          <a:bodyPr>
            <a:normAutofit/>
          </a:bodyPr>
          <a:lstStyle/>
          <a:p>
            <a:r>
              <a:rPr lang="hr-HR" sz="2400" b="1" dirty="0"/>
              <a:t>Tijekom revolucije sustava Zemlja – Mjesec oko Sunca dolazi do različitog međusobnog položaja ovih tijela koji utječe na zbrajanje ili oduzimanje </a:t>
            </a:r>
            <a:r>
              <a:rPr lang="hr-HR" sz="2400" b="1" dirty="0" err="1"/>
              <a:t>plimotvornih</a:t>
            </a:r>
            <a:r>
              <a:rPr lang="hr-HR" sz="2400" b="1" dirty="0"/>
              <a:t> sila Sunca i Mjeseca</a:t>
            </a:r>
            <a:r>
              <a:rPr lang="hr-HR" sz="2400" dirty="0"/>
              <a:t>. Rezultat takvog položaja su nejednakosti u veličini amplitude između niskih i visokih voda te nejednakosti u vremenu nastupa</a:t>
            </a:r>
            <a:r>
              <a:rPr lang="hr-HR" sz="2400" dirty="0" smtClean="0"/>
              <a:t>.</a:t>
            </a:r>
          </a:p>
          <a:p>
            <a:r>
              <a:rPr lang="hr-HR" sz="2400" dirty="0">
                <a:solidFill>
                  <a:srgbClr val="FF0000"/>
                </a:solidFill>
              </a:rPr>
              <a:t>Položaj kad je Mjesec između Zemlje i Sunca naziva se </a:t>
            </a:r>
            <a:r>
              <a:rPr lang="hr-HR" sz="2400" b="1" i="1" dirty="0" err="1">
                <a:solidFill>
                  <a:srgbClr val="FF0000"/>
                </a:solidFill>
              </a:rPr>
              <a:t>konjukcija</a:t>
            </a:r>
            <a:r>
              <a:rPr lang="hr-HR" sz="2400" dirty="0">
                <a:solidFill>
                  <a:srgbClr val="FF0000"/>
                </a:solidFill>
              </a:rPr>
              <a:t>, a kada je Zemlja između Sunca i mjeseca </a:t>
            </a:r>
            <a:r>
              <a:rPr lang="hr-HR" sz="2400" b="1" i="1" dirty="0">
                <a:solidFill>
                  <a:srgbClr val="FF0000"/>
                </a:solidFill>
              </a:rPr>
              <a:t>opozicija</a:t>
            </a:r>
            <a:r>
              <a:rPr lang="hr-HR" sz="2400" dirty="0">
                <a:solidFill>
                  <a:srgbClr val="FF0000"/>
                </a:solidFill>
              </a:rPr>
              <a:t>. Ova dva položaja nazivaju se </a:t>
            </a:r>
            <a:r>
              <a:rPr lang="hr-HR" sz="2400" b="1" i="1" dirty="0" err="1">
                <a:solidFill>
                  <a:srgbClr val="FF0000"/>
                </a:solidFill>
              </a:rPr>
              <a:t>sizigij</a:t>
            </a:r>
            <a:r>
              <a:rPr lang="hr-HR" sz="2400" dirty="0">
                <a:solidFill>
                  <a:srgbClr val="FF0000"/>
                </a:solidFill>
              </a:rPr>
              <a:t>. </a:t>
            </a:r>
            <a:r>
              <a:rPr lang="hr-HR" sz="2400" dirty="0"/>
              <a:t>Mjesec se svakih 29,5 dana (</a:t>
            </a:r>
            <a:r>
              <a:rPr lang="hr-HR" sz="2400" dirty="0" err="1"/>
              <a:t>sinodični</a:t>
            </a:r>
            <a:r>
              <a:rPr lang="hr-HR" sz="2400" dirty="0"/>
              <a:t> Mjesec) jednom nađe u položaju </a:t>
            </a:r>
            <a:r>
              <a:rPr lang="hr-HR" sz="2400" b="1" dirty="0" err="1"/>
              <a:t>konjukcije</a:t>
            </a:r>
            <a:r>
              <a:rPr lang="hr-HR" sz="2400" dirty="0"/>
              <a:t> (za vrijeme mladog Mjeseca) i jedan put u položaju </a:t>
            </a:r>
            <a:r>
              <a:rPr lang="hr-HR" sz="2400" b="1" dirty="0"/>
              <a:t>opozicije</a:t>
            </a:r>
            <a:r>
              <a:rPr lang="hr-HR" sz="2400" dirty="0"/>
              <a:t> (za vrijeme punog Mjeseca). U vrijeme </a:t>
            </a:r>
            <a:r>
              <a:rPr lang="hr-HR" sz="2400" b="1" dirty="0" err="1"/>
              <a:t>sizigija</a:t>
            </a:r>
            <a:r>
              <a:rPr lang="hr-HR" sz="2400" dirty="0"/>
              <a:t> zbrajaju se </a:t>
            </a:r>
            <a:r>
              <a:rPr lang="hr-HR" sz="2400" dirty="0" err="1"/>
              <a:t>plimotvorne</a:t>
            </a:r>
            <a:r>
              <a:rPr lang="hr-HR" sz="2400" dirty="0"/>
              <a:t> sile Mjeseca i Sunca i one djeluju zajednički u ravnini istog </a:t>
            </a:r>
            <a:r>
              <a:rPr lang="hr-HR" sz="2400" dirty="0" smtClean="0"/>
              <a:t>meridijana i tada imaju najveću vrijednost. 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b="1" dirty="0" smtClean="0"/>
              <a:t>III. Nejednakosti zbog različitog međusobnog položaja Mjeseca i Sunca</a:t>
            </a:r>
            <a:endParaRPr lang="hr-HR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hr-HR" sz="2400" dirty="0" smtClean="0"/>
              <a:t>Plimni valovi na Zemlji se zbrajaju i tada nastaju </a:t>
            </a:r>
            <a:r>
              <a:rPr lang="hr-HR" sz="2400" b="1" dirty="0" smtClean="0"/>
              <a:t>najviše visoke vode </a:t>
            </a:r>
            <a:r>
              <a:rPr lang="hr-HR" sz="2400" dirty="0" smtClean="0"/>
              <a:t>i </a:t>
            </a:r>
            <a:r>
              <a:rPr lang="hr-HR" sz="2400" b="1" dirty="0" smtClean="0"/>
              <a:t>najniže niske vode u tijeku mjeseca</a:t>
            </a:r>
            <a:r>
              <a:rPr lang="hr-HR" sz="2400" dirty="0" smtClean="0"/>
              <a:t>. </a:t>
            </a:r>
            <a:r>
              <a:rPr lang="hr-HR" sz="2400" dirty="0" smtClean="0">
                <a:solidFill>
                  <a:srgbClr val="FF0000"/>
                </a:solidFill>
              </a:rPr>
              <a:t>Pojava najvećih i najnižih niskih voda u vrijeme </a:t>
            </a:r>
            <a:r>
              <a:rPr lang="hr-HR" sz="2400" b="1" dirty="0" err="1" smtClean="0">
                <a:solidFill>
                  <a:srgbClr val="FF0000"/>
                </a:solidFill>
              </a:rPr>
              <a:t>sizigija</a:t>
            </a:r>
            <a:r>
              <a:rPr lang="hr-HR" sz="2400" dirty="0" smtClean="0">
                <a:solidFill>
                  <a:srgbClr val="FF0000"/>
                </a:solidFill>
              </a:rPr>
              <a:t> naziva se </a:t>
            </a:r>
            <a:r>
              <a:rPr lang="hr-HR" sz="2400" b="1" i="1" dirty="0" smtClean="0">
                <a:solidFill>
                  <a:srgbClr val="FF0000"/>
                </a:solidFill>
              </a:rPr>
              <a:t>žive morske mijene</a:t>
            </a:r>
            <a:r>
              <a:rPr lang="hr-HR" sz="2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hr-HR" sz="2400" dirty="0">
                <a:solidFill>
                  <a:srgbClr val="FF0000"/>
                </a:solidFill>
              </a:rPr>
              <a:t>U vrijeme prve i zadnje četvrti Mjesec se nalazi u položaju pod kutom od 90</a:t>
            </a:r>
            <a:r>
              <a:rPr lang="hr-HR" sz="2400" baseline="30000" dirty="0">
                <a:solidFill>
                  <a:srgbClr val="FF0000"/>
                </a:solidFill>
              </a:rPr>
              <a:t>o</a:t>
            </a:r>
            <a:r>
              <a:rPr lang="hr-HR" sz="2400" dirty="0">
                <a:solidFill>
                  <a:srgbClr val="FF0000"/>
                </a:solidFill>
              </a:rPr>
              <a:t> na spojnicu Zemlja-Sunce. Položaji Mjeseca za vrijeme prve i zadnje četvrti nazivaju se </a:t>
            </a:r>
            <a:r>
              <a:rPr lang="hr-HR" sz="2400" b="1" i="1" dirty="0" smtClean="0">
                <a:solidFill>
                  <a:srgbClr val="FF0000"/>
                </a:solidFill>
              </a:rPr>
              <a:t>kvadrature</a:t>
            </a:r>
            <a:r>
              <a:rPr lang="hr-HR" sz="2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hr-HR" sz="2400" dirty="0">
                <a:solidFill>
                  <a:srgbClr val="FF0000"/>
                </a:solidFill>
              </a:rPr>
              <a:t>Za vrijeme kvadrature plimni valovi se </a:t>
            </a:r>
            <a:r>
              <a:rPr lang="hr-HR" sz="2400" b="1" dirty="0">
                <a:solidFill>
                  <a:srgbClr val="FF0000"/>
                </a:solidFill>
              </a:rPr>
              <a:t>oduzimaju</a:t>
            </a:r>
            <a:r>
              <a:rPr lang="hr-HR" sz="2400" dirty="0">
                <a:solidFill>
                  <a:srgbClr val="FF0000"/>
                </a:solidFill>
              </a:rPr>
              <a:t> i tada se javljaju </a:t>
            </a:r>
            <a:r>
              <a:rPr lang="hr-HR" sz="2400" b="1" dirty="0">
                <a:solidFill>
                  <a:srgbClr val="FF0000"/>
                </a:solidFill>
              </a:rPr>
              <a:t>najniže visoke vode i najviše niske vode</a:t>
            </a:r>
            <a:r>
              <a:rPr lang="hr-HR" sz="2400" dirty="0">
                <a:solidFill>
                  <a:srgbClr val="FF0000"/>
                </a:solidFill>
              </a:rPr>
              <a:t>. Ova pojava zove se </a:t>
            </a:r>
            <a:r>
              <a:rPr lang="hr-HR" sz="2400" b="1" i="1" dirty="0">
                <a:solidFill>
                  <a:srgbClr val="FF0000"/>
                </a:solidFill>
              </a:rPr>
              <a:t>mrtve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b="1" i="1" dirty="0">
                <a:solidFill>
                  <a:srgbClr val="FF0000"/>
                </a:solidFill>
              </a:rPr>
              <a:t>morske mijene</a:t>
            </a:r>
            <a:r>
              <a:rPr lang="hr-HR" sz="2400" dirty="0">
                <a:solidFill>
                  <a:srgbClr val="FF0000"/>
                </a:solidFill>
              </a:rPr>
              <a:t>.  Amplituda morskih mijena za vrijeme kvadrature je </a:t>
            </a:r>
            <a:r>
              <a:rPr lang="hr-HR" sz="2400" b="1" dirty="0">
                <a:solidFill>
                  <a:srgbClr val="FF0000"/>
                </a:solidFill>
              </a:rPr>
              <a:t>najmanja</a:t>
            </a:r>
            <a:r>
              <a:rPr lang="hr-HR" sz="2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hr-HR" sz="2400" b="1" dirty="0"/>
              <a:t>Dnevne nejednakosti u visini i vremenu </a:t>
            </a:r>
            <a:r>
              <a:rPr lang="hr-HR" sz="2400" dirty="0"/>
              <a:t>nastupa visokih i niskih voda koje izaziva Mjesec i Sunce zbog promjene deklinacije, udaljenosti od Zemlje i specifičnih položaja u odnosu na Zemlju za vrijeme </a:t>
            </a:r>
            <a:r>
              <a:rPr lang="hr-HR" sz="2400" i="1" dirty="0" err="1"/>
              <a:t>sizigija</a:t>
            </a:r>
            <a:r>
              <a:rPr lang="hr-HR" sz="2400" dirty="0"/>
              <a:t> i </a:t>
            </a:r>
            <a:r>
              <a:rPr lang="hr-HR" sz="2400" i="1" dirty="0"/>
              <a:t>kvadratura</a:t>
            </a:r>
            <a:r>
              <a:rPr lang="hr-HR" sz="2400" dirty="0"/>
              <a:t> </a:t>
            </a:r>
            <a:r>
              <a:rPr lang="hr-HR" sz="2400" b="1" dirty="0"/>
              <a:t>zbrajaju se i manifestiraju kao zajedničke nejednakosti.</a:t>
            </a:r>
          </a:p>
          <a:p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Neposredna mjerenja morskih mijena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Za precizna mjerenja morskih mijena koriste se </a:t>
            </a:r>
            <a:r>
              <a:rPr lang="hr-HR" sz="2400" dirty="0" err="1" smtClean="0">
                <a:solidFill>
                  <a:srgbClr val="FF0000"/>
                </a:solidFill>
              </a:rPr>
              <a:t>mareografi</a:t>
            </a:r>
            <a:endParaRPr lang="hr-HR" sz="2400" dirty="0" smtClean="0">
              <a:solidFill>
                <a:srgbClr val="FF0000"/>
              </a:solidFill>
            </a:endParaRPr>
          </a:p>
          <a:p>
            <a:r>
              <a:rPr lang="hr-HR" sz="2400" b="1" dirty="0" err="1" smtClean="0"/>
              <a:t>Mareograf</a:t>
            </a:r>
            <a:r>
              <a:rPr lang="hr-HR" sz="2400" dirty="0" smtClean="0"/>
              <a:t> neprekidno automatski bilježi promjenu razine mora po visini i vremenu. Postoje sljedeće vrste:</a:t>
            </a:r>
          </a:p>
          <a:p>
            <a:pPr lvl="1"/>
            <a:r>
              <a:rPr lang="hr-HR" sz="2000" dirty="0" smtClean="0"/>
              <a:t>Mehanički</a:t>
            </a:r>
          </a:p>
          <a:p>
            <a:pPr lvl="1"/>
            <a:r>
              <a:rPr lang="hr-HR" sz="2000" dirty="0" smtClean="0"/>
              <a:t>Pneumatski</a:t>
            </a:r>
          </a:p>
          <a:p>
            <a:pPr lvl="1"/>
            <a:r>
              <a:rPr lang="hr-HR" sz="2000" dirty="0" smtClean="0"/>
              <a:t>Elektronski</a:t>
            </a:r>
            <a:endParaRPr lang="hr-HR" sz="2400" dirty="0" smtClean="0"/>
          </a:p>
          <a:p>
            <a:r>
              <a:rPr lang="hr-HR" sz="2400" b="1" dirty="0" smtClean="0"/>
              <a:t>Mehanički </a:t>
            </a:r>
            <a:r>
              <a:rPr lang="hr-HR" sz="2400" b="1" dirty="0" err="1" smtClean="0"/>
              <a:t>mareograf</a:t>
            </a:r>
            <a:r>
              <a:rPr lang="hr-HR" sz="2400" b="1" dirty="0" smtClean="0"/>
              <a:t> : </a:t>
            </a:r>
            <a:r>
              <a:rPr lang="hr-HR" sz="2400" dirty="0" smtClean="0"/>
              <a:t>dizanje i spuštanje razine mora preko plovka i </a:t>
            </a:r>
            <a:r>
              <a:rPr lang="hr-HR" sz="2400" dirty="0" err="1" smtClean="0"/>
              <a:t>premosnog</a:t>
            </a:r>
            <a:r>
              <a:rPr lang="hr-HR" sz="2400" dirty="0" smtClean="0"/>
              <a:t> mehanizma prenosi se na pisaljku koja promjene bilježi na blanketi koju pokreće satni mehanizam.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Osnovni pojmovi o morskim mijenama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hr-HR" sz="3100" i="1" dirty="0">
                <a:solidFill>
                  <a:srgbClr val="FF0000"/>
                </a:solidFill>
              </a:rPr>
              <a:t>Srednja amplituda</a:t>
            </a:r>
            <a:r>
              <a:rPr lang="hr-HR" sz="3100" dirty="0">
                <a:solidFill>
                  <a:srgbClr val="FF0000"/>
                </a:solidFill>
              </a:rPr>
              <a:t> </a:t>
            </a:r>
            <a:r>
              <a:rPr lang="hr-HR" sz="3100" dirty="0"/>
              <a:t>je visinska razlika između srednje niske i srednje visoke vode</a:t>
            </a:r>
            <a:r>
              <a:rPr lang="hr-HR" sz="3100" dirty="0" smtClean="0"/>
              <a:t>.</a:t>
            </a:r>
            <a:endParaRPr lang="hr-HR" sz="3100" dirty="0"/>
          </a:p>
          <a:p>
            <a:pPr>
              <a:lnSpc>
                <a:spcPct val="120000"/>
              </a:lnSpc>
            </a:pPr>
            <a:r>
              <a:rPr lang="hr-HR" sz="3100" i="1" dirty="0" smtClean="0">
                <a:solidFill>
                  <a:srgbClr val="FF0000"/>
                </a:solidFill>
              </a:rPr>
              <a:t>Srednja </a:t>
            </a:r>
            <a:r>
              <a:rPr lang="hr-HR" sz="3100" i="1" dirty="0">
                <a:solidFill>
                  <a:srgbClr val="FF0000"/>
                </a:solidFill>
              </a:rPr>
              <a:t>amplituda živih morskih mijena</a:t>
            </a:r>
            <a:r>
              <a:rPr lang="hr-HR" sz="3100" dirty="0">
                <a:solidFill>
                  <a:srgbClr val="FF0000"/>
                </a:solidFill>
              </a:rPr>
              <a:t> </a:t>
            </a:r>
            <a:r>
              <a:rPr lang="hr-HR" sz="3100" dirty="0"/>
              <a:t>– je visinska razlika između srednje visoke vode i srednje niske vode za vrijeme </a:t>
            </a:r>
            <a:r>
              <a:rPr lang="hr-HR" sz="3100" dirty="0" err="1">
                <a:solidFill>
                  <a:srgbClr val="FF0000"/>
                </a:solidFill>
              </a:rPr>
              <a:t>sizigija</a:t>
            </a:r>
            <a:r>
              <a:rPr lang="hr-HR" sz="3100" dirty="0" smtClean="0"/>
              <a:t>.</a:t>
            </a:r>
            <a:endParaRPr lang="hr-HR" sz="3100" dirty="0"/>
          </a:p>
          <a:p>
            <a:pPr>
              <a:lnSpc>
                <a:spcPct val="120000"/>
              </a:lnSpc>
            </a:pPr>
            <a:r>
              <a:rPr lang="hr-HR" sz="3100" i="1" dirty="0" smtClean="0">
                <a:solidFill>
                  <a:srgbClr val="FF0000"/>
                </a:solidFill>
              </a:rPr>
              <a:t>Srednja </a:t>
            </a:r>
            <a:r>
              <a:rPr lang="hr-HR" sz="3100" i="1" dirty="0">
                <a:solidFill>
                  <a:srgbClr val="FF0000"/>
                </a:solidFill>
              </a:rPr>
              <a:t>razina morskih mijena</a:t>
            </a:r>
            <a:r>
              <a:rPr lang="hr-HR" sz="3100" dirty="0">
                <a:solidFill>
                  <a:srgbClr val="FF0000"/>
                </a:solidFill>
              </a:rPr>
              <a:t> </a:t>
            </a:r>
            <a:r>
              <a:rPr lang="hr-HR" sz="3100" dirty="0"/>
              <a:t>je razina na polovici razmaka između srednje razine visoke vode i srednje razine niske vode</a:t>
            </a:r>
            <a:r>
              <a:rPr lang="hr-HR" sz="3100" dirty="0" smtClean="0"/>
              <a:t>.</a:t>
            </a:r>
            <a:endParaRPr lang="hr-HR" sz="3100" dirty="0"/>
          </a:p>
          <a:p>
            <a:pPr>
              <a:lnSpc>
                <a:spcPct val="120000"/>
              </a:lnSpc>
            </a:pPr>
            <a:r>
              <a:rPr lang="hr-HR" sz="3100" i="1" dirty="0" smtClean="0">
                <a:solidFill>
                  <a:srgbClr val="FF0000"/>
                </a:solidFill>
              </a:rPr>
              <a:t>Srednja </a:t>
            </a:r>
            <a:r>
              <a:rPr lang="hr-HR" sz="3100" i="1" dirty="0">
                <a:solidFill>
                  <a:srgbClr val="FF0000"/>
                </a:solidFill>
              </a:rPr>
              <a:t>razina </a:t>
            </a:r>
            <a:r>
              <a:rPr lang="hr-HR" sz="3100" i="1" dirty="0" smtClean="0">
                <a:solidFill>
                  <a:srgbClr val="FF0000"/>
                </a:solidFill>
              </a:rPr>
              <a:t>mora(SRM)</a:t>
            </a:r>
            <a:r>
              <a:rPr lang="hr-HR" sz="3100" dirty="0" smtClean="0">
                <a:solidFill>
                  <a:srgbClr val="FF0000"/>
                </a:solidFill>
              </a:rPr>
              <a:t> </a:t>
            </a:r>
            <a:r>
              <a:rPr lang="hr-HR" sz="3100" dirty="0"/>
              <a:t>predstavlja opći srednji položaj razine mora koji se dobiva dugogodišnjim kontinuiranim mjerenjem u jednakim vremenskim </a:t>
            </a:r>
            <a:r>
              <a:rPr lang="hr-HR" sz="3100" dirty="0" smtClean="0"/>
              <a:t>intervalima. </a:t>
            </a:r>
            <a:r>
              <a:rPr lang="hr-HR" sz="3100" dirty="0" smtClean="0">
                <a:solidFill>
                  <a:srgbClr val="FF0000"/>
                </a:solidFill>
              </a:rPr>
              <a:t>SRM je prosječna razina površine mora kroz sva stanja plime</a:t>
            </a:r>
            <a:r>
              <a:rPr lang="hr-HR" sz="3100" dirty="0" smtClean="0"/>
              <a:t>. </a:t>
            </a:r>
            <a:r>
              <a:rPr lang="hr-HR" sz="3100" dirty="0"/>
              <a:t>Visinska razlika između ove razine i razine karte zove se </a:t>
            </a:r>
            <a:r>
              <a:rPr lang="hr-HR" sz="3100" dirty="0">
                <a:solidFill>
                  <a:srgbClr val="FF0000"/>
                </a:solidFill>
              </a:rPr>
              <a:t>visina srednje razine mora ili hidrografski faktor</a:t>
            </a:r>
            <a:r>
              <a:rPr lang="hr-HR" sz="3100" dirty="0"/>
              <a:t>. Od ove razine računate su nadmorske visine objekata na pomorskim kartama</a:t>
            </a:r>
            <a:r>
              <a:rPr lang="hr-HR" dirty="0"/>
              <a:t>.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Osnovni pojmovi o morskim mijenama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/>
          </a:bodyPr>
          <a:lstStyle/>
          <a:p>
            <a:r>
              <a:rPr lang="hr-HR" sz="2400" i="1" dirty="0" smtClean="0">
                <a:solidFill>
                  <a:srgbClr val="FF0000"/>
                </a:solidFill>
              </a:rPr>
              <a:t>Srednja razina </a:t>
            </a:r>
            <a:r>
              <a:rPr lang="hr-HR" sz="2400" i="1" dirty="0">
                <a:solidFill>
                  <a:srgbClr val="FF0000"/>
                </a:solidFill>
              </a:rPr>
              <a:t>m</a:t>
            </a:r>
            <a:r>
              <a:rPr lang="hr-HR" sz="2400" i="1" dirty="0" smtClean="0">
                <a:solidFill>
                  <a:srgbClr val="FF0000"/>
                </a:solidFill>
              </a:rPr>
              <a:t>ora (SRM) – Ploha </a:t>
            </a:r>
            <a:r>
              <a:rPr lang="hr-HR" sz="2400" i="1" dirty="0" err="1" smtClean="0">
                <a:solidFill>
                  <a:srgbClr val="FF0000"/>
                </a:solidFill>
              </a:rPr>
              <a:t>geoida</a:t>
            </a:r>
            <a:r>
              <a:rPr lang="hr-HR" sz="2400" i="1" dirty="0" smtClean="0">
                <a:solidFill>
                  <a:srgbClr val="FF0000"/>
                </a:solidFill>
              </a:rPr>
              <a:t> koja je određena srednjom razinom mora na </a:t>
            </a:r>
            <a:r>
              <a:rPr lang="hr-HR" sz="2400" i="1" dirty="0" err="1" smtClean="0">
                <a:solidFill>
                  <a:srgbClr val="FF0000"/>
                </a:solidFill>
              </a:rPr>
              <a:t>mareografima</a:t>
            </a:r>
            <a:r>
              <a:rPr lang="hr-HR" sz="2400" i="1" dirty="0" smtClean="0">
                <a:solidFill>
                  <a:srgbClr val="FF0000"/>
                </a:solidFill>
              </a:rPr>
              <a:t> u Dubrovniku, Splitu, Bakru, Rovinju i Kopru u epohi 1971.5 određena je kao referentna ploha za računanje nadmorskih visina u Republici Hrvatskoj.</a:t>
            </a:r>
          </a:p>
          <a:p>
            <a:r>
              <a:rPr lang="hr-HR" sz="2400" i="1" dirty="0" smtClean="0">
                <a:solidFill>
                  <a:srgbClr val="FF0000"/>
                </a:solidFill>
              </a:rPr>
              <a:t>Hidrografska </a:t>
            </a:r>
            <a:r>
              <a:rPr lang="hr-HR" sz="2400" i="1" dirty="0">
                <a:solidFill>
                  <a:srgbClr val="FF0000"/>
                </a:solidFill>
              </a:rPr>
              <a:t>nula ili razina karte</a:t>
            </a:r>
            <a:r>
              <a:rPr lang="hr-HR" sz="2400" dirty="0">
                <a:solidFill>
                  <a:srgbClr val="FF0000"/>
                </a:solidFill>
              </a:rPr>
              <a:t> (</a:t>
            </a:r>
            <a:r>
              <a:rPr lang="hr-HR" sz="2400" dirty="0" err="1">
                <a:solidFill>
                  <a:srgbClr val="FF0000"/>
                </a:solidFill>
              </a:rPr>
              <a:t>Chart</a:t>
            </a:r>
            <a:r>
              <a:rPr lang="hr-HR" sz="2400" dirty="0">
                <a:solidFill>
                  <a:srgbClr val="FF0000"/>
                </a:solidFill>
              </a:rPr>
              <a:t> Datum) </a:t>
            </a:r>
            <a:r>
              <a:rPr lang="hr-HR" sz="2400" dirty="0"/>
              <a:t>– je razina mora od koje su računate dubine na pomorskim kartama. Određene države (Hrvatska, Italija, </a:t>
            </a:r>
            <a:r>
              <a:rPr lang="hr-HR" sz="2400" dirty="0" smtClean="0"/>
              <a:t>Njemačka,…) </a:t>
            </a:r>
            <a:r>
              <a:rPr lang="hr-HR" sz="2400" dirty="0"/>
              <a:t>za hidrografsku nulu uzimaju </a:t>
            </a:r>
            <a:r>
              <a:rPr lang="hr-HR" sz="2400" dirty="0">
                <a:solidFill>
                  <a:srgbClr val="FF0000"/>
                </a:solidFill>
              </a:rPr>
              <a:t>srednju razinu nižih niskih voda živih morskih mijena (</a:t>
            </a:r>
            <a:r>
              <a:rPr lang="hr-HR" sz="2400" dirty="0" err="1">
                <a:solidFill>
                  <a:srgbClr val="FF0000"/>
                </a:solidFill>
              </a:rPr>
              <a:t>engl</a:t>
            </a:r>
            <a:r>
              <a:rPr lang="hr-HR" sz="2400" dirty="0">
                <a:solidFill>
                  <a:srgbClr val="FF0000"/>
                </a:solidFill>
              </a:rPr>
              <a:t>. </a:t>
            </a:r>
            <a:r>
              <a:rPr lang="hr-HR" sz="2400" dirty="0" err="1">
                <a:solidFill>
                  <a:srgbClr val="FF0000"/>
                </a:solidFill>
              </a:rPr>
              <a:t>Mean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Low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Water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Spring</a:t>
            </a:r>
            <a:r>
              <a:rPr lang="hr-HR" sz="2400" dirty="0">
                <a:solidFill>
                  <a:srgbClr val="FF0000"/>
                </a:solidFill>
              </a:rPr>
              <a:t>), </a:t>
            </a:r>
            <a:r>
              <a:rPr lang="hr-HR" sz="2400" dirty="0"/>
              <a:t>dok  neke druge države (Francuska,  </a:t>
            </a:r>
            <a:r>
              <a:rPr lang="hr-HR" sz="2400" dirty="0" err="1"/>
              <a:t>..</a:t>
            </a:r>
            <a:r>
              <a:rPr lang="hr-HR" sz="2400" dirty="0"/>
              <a:t>.) za hidrografsku nulu uzimaju najnižu razinu niskih voda živih morskih mijena odnosno   najnižu izmjerenu nisku vodu (</a:t>
            </a:r>
            <a:r>
              <a:rPr lang="hr-HR" sz="2400" dirty="0" err="1"/>
              <a:t>engl</a:t>
            </a:r>
            <a:r>
              <a:rPr lang="hr-HR" sz="2400" dirty="0"/>
              <a:t>. </a:t>
            </a:r>
            <a:r>
              <a:rPr lang="hr-HR" sz="2400" dirty="0" err="1"/>
              <a:t>Mean</a:t>
            </a:r>
            <a:r>
              <a:rPr lang="hr-HR" sz="2400" dirty="0"/>
              <a:t> </a:t>
            </a:r>
            <a:r>
              <a:rPr lang="hr-HR" sz="2400" dirty="0" err="1"/>
              <a:t>Lower</a:t>
            </a:r>
            <a:r>
              <a:rPr lang="hr-HR" sz="2400" dirty="0"/>
              <a:t> </a:t>
            </a:r>
            <a:r>
              <a:rPr lang="hr-HR" sz="2400" dirty="0" err="1"/>
              <a:t>Low</a:t>
            </a:r>
            <a:r>
              <a:rPr lang="hr-HR" sz="2400" dirty="0"/>
              <a:t> </a:t>
            </a:r>
            <a:r>
              <a:rPr lang="hr-HR" sz="2400" dirty="0" err="1"/>
              <a:t>Water</a:t>
            </a:r>
            <a:r>
              <a:rPr lang="hr-HR" sz="2400" dirty="0"/>
              <a:t>). U svakom slučaju </a:t>
            </a:r>
            <a:r>
              <a:rPr lang="hr-HR" sz="2400" dirty="0">
                <a:solidFill>
                  <a:srgbClr val="FF0000"/>
                </a:solidFill>
              </a:rPr>
              <a:t>u naslovu karte treba biti zapisano od koje su razine računate upisane dubine mora i visine objekata na karti.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Osnovni pojmovi o morskim mijenama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i="1" dirty="0">
                <a:solidFill>
                  <a:srgbClr val="FF0000"/>
                </a:solidFill>
              </a:rPr>
              <a:t>Dubina mora</a:t>
            </a:r>
            <a:r>
              <a:rPr lang="hr-HR" sz="2400" dirty="0">
                <a:solidFill>
                  <a:srgbClr val="FF0000"/>
                </a:solidFill>
              </a:rPr>
              <a:t> (</a:t>
            </a:r>
            <a:r>
              <a:rPr lang="hr-HR" sz="2400" dirty="0" err="1">
                <a:solidFill>
                  <a:srgbClr val="FF0000"/>
                </a:solidFill>
              </a:rPr>
              <a:t>engl</a:t>
            </a:r>
            <a:r>
              <a:rPr lang="hr-HR" sz="2400" dirty="0">
                <a:solidFill>
                  <a:srgbClr val="FF0000"/>
                </a:solidFill>
              </a:rPr>
              <a:t>. </a:t>
            </a:r>
            <a:r>
              <a:rPr lang="hr-HR" sz="2400" dirty="0" err="1">
                <a:solidFill>
                  <a:srgbClr val="FF0000"/>
                </a:solidFill>
              </a:rPr>
              <a:t>Depth</a:t>
            </a:r>
            <a:r>
              <a:rPr lang="hr-HR" sz="2400" dirty="0">
                <a:solidFill>
                  <a:srgbClr val="FF0000"/>
                </a:solidFill>
              </a:rPr>
              <a:t> of </a:t>
            </a:r>
            <a:r>
              <a:rPr lang="hr-HR" sz="2400" dirty="0" err="1">
                <a:solidFill>
                  <a:srgbClr val="FF0000"/>
                </a:solidFill>
              </a:rPr>
              <a:t>Water</a:t>
            </a:r>
            <a:r>
              <a:rPr lang="hr-HR" sz="2400" dirty="0">
                <a:solidFill>
                  <a:srgbClr val="FF0000"/>
                </a:solidFill>
              </a:rPr>
              <a:t>) </a:t>
            </a:r>
            <a:r>
              <a:rPr lang="hr-HR" sz="2400" dirty="0"/>
              <a:t>je vertikalni razmak između trenutne razine mora i morskog dna.</a:t>
            </a:r>
          </a:p>
          <a:p>
            <a:r>
              <a:rPr lang="hr-HR" sz="2400" i="1" dirty="0" smtClean="0">
                <a:solidFill>
                  <a:srgbClr val="FF0000"/>
                </a:solidFill>
              </a:rPr>
              <a:t>Dubina </a:t>
            </a:r>
            <a:r>
              <a:rPr lang="hr-HR" sz="2400" i="1" dirty="0">
                <a:solidFill>
                  <a:srgbClr val="FF0000"/>
                </a:solidFill>
              </a:rPr>
              <a:t>karte</a:t>
            </a:r>
            <a:r>
              <a:rPr lang="hr-HR" sz="2400" dirty="0">
                <a:solidFill>
                  <a:srgbClr val="FF0000"/>
                </a:solidFill>
              </a:rPr>
              <a:t> (</a:t>
            </a:r>
            <a:r>
              <a:rPr lang="hr-HR" sz="2400" dirty="0" err="1">
                <a:solidFill>
                  <a:srgbClr val="FF0000"/>
                </a:solidFill>
              </a:rPr>
              <a:t>engl</a:t>
            </a:r>
            <a:r>
              <a:rPr lang="hr-HR" sz="2400" dirty="0">
                <a:solidFill>
                  <a:srgbClr val="FF0000"/>
                </a:solidFill>
              </a:rPr>
              <a:t>. </a:t>
            </a:r>
            <a:r>
              <a:rPr lang="hr-HR" sz="2400" dirty="0" err="1">
                <a:solidFill>
                  <a:srgbClr val="FF0000"/>
                </a:solidFill>
              </a:rPr>
              <a:t>Charted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depth</a:t>
            </a:r>
            <a:r>
              <a:rPr lang="hr-HR" sz="2400" dirty="0">
                <a:solidFill>
                  <a:srgbClr val="FF0000"/>
                </a:solidFill>
              </a:rPr>
              <a:t>) </a:t>
            </a:r>
            <a:r>
              <a:rPr lang="hr-HR" sz="2400" dirty="0"/>
              <a:t>– je vertikalni razmak od razine karte do morskog dna</a:t>
            </a:r>
          </a:p>
        </p:txBody>
      </p:sp>
      <p:pic>
        <p:nvPicPr>
          <p:cNvPr id="4" name="Rezervirano mjesto sadržaja 3" descr="izmjerena dubi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501008"/>
            <a:ext cx="7128792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Vrste morskih mijena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i="1" dirty="0">
                <a:solidFill>
                  <a:srgbClr val="FF0000"/>
                </a:solidFill>
              </a:rPr>
              <a:t>Žive morske mijene</a:t>
            </a:r>
            <a:r>
              <a:rPr lang="hr-HR" sz="2400" dirty="0">
                <a:solidFill>
                  <a:srgbClr val="FF0000"/>
                </a:solidFill>
              </a:rPr>
              <a:t> (</a:t>
            </a:r>
            <a:r>
              <a:rPr lang="hr-HR" sz="2400" dirty="0" err="1">
                <a:solidFill>
                  <a:srgbClr val="FF0000"/>
                </a:solidFill>
              </a:rPr>
              <a:t>engl</a:t>
            </a:r>
            <a:r>
              <a:rPr lang="hr-HR" sz="2400" dirty="0">
                <a:solidFill>
                  <a:srgbClr val="FF0000"/>
                </a:solidFill>
              </a:rPr>
              <a:t>. </a:t>
            </a:r>
            <a:r>
              <a:rPr lang="hr-HR" sz="2400" dirty="0" err="1">
                <a:solidFill>
                  <a:srgbClr val="FF0000"/>
                </a:solidFill>
              </a:rPr>
              <a:t>Spring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tide</a:t>
            </a:r>
            <a:r>
              <a:rPr lang="hr-HR" sz="2400" dirty="0">
                <a:solidFill>
                  <a:srgbClr val="FF0000"/>
                </a:solidFill>
              </a:rPr>
              <a:t>) </a:t>
            </a:r>
            <a:r>
              <a:rPr lang="hr-HR" sz="2400" dirty="0"/>
              <a:t>nastaju za </a:t>
            </a:r>
            <a:r>
              <a:rPr lang="hr-HR" sz="2400" i="1" dirty="0" err="1"/>
              <a:t>sizigija</a:t>
            </a:r>
            <a:r>
              <a:rPr lang="hr-HR" sz="2400" i="1" dirty="0"/>
              <a:t> </a:t>
            </a:r>
            <a:r>
              <a:rPr lang="hr-HR" sz="2400" dirty="0"/>
              <a:t>tj. kad su Sunce , Mjesec i Zemlja u jednoj liniji a to se pojavljuje za </a:t>
            </a:r>
            <a:r>
              <a:rPr lang="hr-HR" sz="2400" dirty="0">
                <a:solidFill>
                  <a:srgbClr val="FF0000"/>
                </a:solidFill>
              </a:rPr>
              <a:t>doba mladog i punog Mjeseca</a:t>
            </a:r>
            <a:r>
              <a:rPr lang="hr-HR" sz="2400" dirty="0"/>
              <a:t>. </a:t>
            </a:r>
            <a:endParaRPr lang="hr-HR" sz="2400" dirty="0" smtClean="0"/>
          </a:p>
          <a:p>
            <a:r>
              <a:rPr lang="hr-HR" sz="2400" i="1" dirty="0" smtClean="0">
                <a:solidFill>
                  <a:srgbClr val="FF0000"/>
                </a:solidFill>
              </a:rPr>
              <a:t>Mrtve </a:t>
            </a:r>
            <a:r>
              <a:rPr lang="hr-HR" sz="2400" i="1" dirty="0">
                <a:solidFill>
                  <a:srgbClr val="FF0000"/>
                </a:solidFill>
              </a:rPr>
              <a:t>morske mijene</a:t>
            </a:r>
            <a:r>
              <a:rPr lang="hr-HR" sz="2400" dirty="0">
                <a:solidFill>
                  <a:srgbClr val="FF0000"/>
                </a:solidFill>
              </a:rPr>
              <a:t> (</a:t>
            </a:r>
            <a:r>
              <a:rPr lang="hr-HR" sz="2400" dirty="0" err="1">
                <a:solidFill>
                  <a:srgbClr val="FF0000"/>
                </a:solidFill>
              </a:rPr>
              <a:t>engl</a:t>
            </a:r>
            <a:r>
              <a:rPr lang="hr-HR" sz="2400" dirty="0">
                <a:solidFill>
                  <a:srgbClr val="FF0000"/>
                </a:solidFill>
              </a:rPr>
              <a:t>. </a:t>
            </a:r>
            <a:r>
              <a:rPr lang="hr-HR" sz="2400" dirty="0" err="1">
                <a:solidFill>
                  <a:srgbClr val="FF0000"/>
                </a:solidFill>
              </a:rPr>
              <a:t>Neap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tide</a:t>
            </a:r>
            <a:r>
              <a:rPr lang="hr-HR" sz="2400" dirty="0">
                <a:solidFill>
                  <a:srgbClr val="FF0000"/>
                </a:solidFill>
              </a:rPr>
              <a:t>) </a:t>
            </a:r>
            <a:r>
              <a:rPr lang="hr-HR" sz="2400" dirty="0"/>
              <a:t>nastaju za </a:t>
            </a:r>
            <a:r>
              <a:rPr lang="hr-HR" sz="2400" i="1" dirty="0"/>
              <a:t>kvadratura</a:t>
            </a:r>
            <a:r>
              <a:rPr lang="hr-HR" sz="2400" dirty="0"/>
              <a:t> tj. kada Sunce , Mjesec i Zemlja stoje pod pravim </a:t>
            </a:r>
            <a:r>
              <a:rPr lang="hr-HR" sz="2400" dirty="0" err="1"/>
              <a:t>kutem</a:t>
            </a:r>
            <a:r>
              <a:rPr lang="hr-HR" sz="2400" dirty="0"/>
              <a:t> a to se pojavljuje za </a:t>
            </a:r>
            <a:r>
              <a:rPr lang="hr-HR" sz="2400" dirty="0">
                <a:solidFill>
                  <a:srgbClr val="FF0000"/>
                </a:solidFill>
              </a:rPr>
              <a:t>vrijeme prve i zadnje Mjesečeve četvrti</a:t>
            </a:r>
            <a:r>
              <a:rPr lang="hr-HR" sz="2400" dirty="0"/>
              <a:t>. </a:t>
            </a:r>
            <a:endParaRPr lang="hr-HR" sz="2400" dirty="0" smtClean="0"/>
          </a:p>
          <a:p>
            <a:r>
              <a:rPr lang="hr-HR" sz="2400" dirty="0" smtClean="0">
                <a:solidFill>
                  <a:srgbClr val="FF0000"/>
                </a:solidFill>
              </a:rPr>
              <a:t>Za </a:t>
            </a:r>
            <a:r>
              <a:rPr lang="hr-HR" sz="2400" dirty="0">
                <a:solidFill>
                  <a:srgbClr val="FF0000"/>
                </a:solidFill>
              </a:rPr>
              <a:t>vrijeme živih morskih mijena javljaju se najviše amplitude, a za vrijeme mrtvih morskih mijena najniže amplitude</a:t>
            </a:r>
            <a:r>
              <a:rPr lang="hr-HR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5107</Words>
  <Application>Microsoft Office PowerPoint</Application>
  <PresentationFormat>On-screen Show (4:3)</PresentationFormat>
  <Paragraphs>251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Comic Sans MS</vt:lpstr>
      <vt:lpstr>Symbol</vt:lpstr>
      <vt:lpstr>Office tema</vt:lpstr>
      <vt:lpstr>MORSKE MIJENE</vt:lpstr>
      <vt:lpstr>Osnovni pojmovi o morskim mijenama</vt:lpstr>
      <vt:lpstr>Elementi plimnog vala</vt:lpstr>
      <vt:lpstr>Osnovni pojmovi o morskim mijenama</vt:lpstr>
      <vt:lpstr>Osnovni pojmovi o morskim mijenama</vt:lpstr>
      <vt:lpstr>Osnovni pojmovi o morskim mijenama</vt:lpstr>
      <vt:lpstr>Osnovni pojmovi o morskim mijenama</vt:lpstr>
      <vt:lpstr>Osnovni pojmovi o morskim mijenama</vt:lpstr>
      <vt:lpstr>Vrste morskih mijena</vt:lpstr>
      <vt:lpstr>Vrste morskih mijena</vt:lpstr>
      <vt:lpstr>Izračun elemenata morskih mijena pomoću tablica</vt:lpstr>
      <vt:lpstr>Izračun elemenata morskih mijena pomoću tablica</vt:lpstr>
      <vt:lpstr>Izračun elemenata morskih mijena pomoću tablica</vt:lpstr>
      <vt:lpstr>Jednadžba plimnog vala</vt:lpstr>
      <vt:lpstr>                           Jednadžba plimnog vala</vt:lpstr>
      <vt:lpstr>Grafički prikaz plimnog vala</vt:lpstr>
      <vt:lpstr>                  Jednadžba plimnog vala</vt:lpstr>
      <vt:lpstr>Jednadžba plimnog vala</vt:lpstr>
      <vt:lpstr>Reduciranje izmjerene dubine na razinu karte</vt:lpstr>
      <vt:lpstr>Reduciranje izmjerene dubine na razinu karte</vt:lpstr>
      <vt:lpstr>Teorijske osnove morskih mijena</vt:lpstr>
      <vt:lpstr>Statička teorija morskih mijena</vt:lpstr>
      <vt:lpstr>Statička teorija morskih mijena</vt:lpstr>
      <vt:lpstr>Statička teorija morskih mijena</vt:lpstr>
      <vt:lpstr>Teorijsko objašnjenje nastanka vodenog elipsoida na Zemlji</vt:lpstr>
      <vt:lpstr>Statička teorija morskih mijena</vt:lpstr>
      <vt:lpstr>                 Statička teorija morskih mijena</vt:lpstr>
      <vt:lpstr>Statička teorija morskih mijena</vt:lpstr>
      <vt:lpstr>Statička teorija morskih mijena</vt:lpstr>
      <vt:lpstr>Teoretski plimni val Sunca - Mjeseca</vt:lpstr>
      <vt:lpstr>Statička teorija morskih mijena</vt:lpstr>
      <vt:lpstr>Statička teorija morskih mijena</vt:lpstr>
      <vt:lpstr>Statička teorija morskih mijena</vt:lpstr>
      <vt:lpstr>Statička teorija morskih mijena</vt:lpstr>
      <vt:lpstr>Statička teorija morskih mijena</vt:lpstr>
      <vt:lpstr>Statička teorija morskih mijena</vt:lpstr>
      <vt:lpstr>Dinamička teorija morskih mijena</vt:lpstr>
      <vt:lpstr>Dinamička teorija morskih mijena</vt:lpstr>
      <vt:lpstr>Dinamička teorija morskih mijena</vt:lpstr>
      <vt:lpstr>Dinamička teorija morskih mijena</vt:lpstr>
      <vt:lpstr>Dinamička teorija morskih mijena</vt:lpstr>
      <vt:lpstr>Dinamička teorija morskih mijena</vt:lpstr>
      <vt:lpstr>Dinamička teorija morskih mijena</vt:lpstr>
      <vt:lpstr>Dinamička teorija morskih mijena</vt:lpstr>
      <vt:lpstr>              Dinamička teorija morskih mijena</vt:lpstr>
      <vt:lpstr>                Harmonijska analiza</vt:lpstr>
      <vt:lpstr>Harmonijska analiza</vt:lpstr>
      <vt:lpstr>Utjecaj meteoroloških elemenata na visoke i niske vode – popravka za  Jadransko more</vt:lpstr>
      <vt:lpstr>Utjecaj meteoroloških elemenata na visoke i niske vode –   Jadransko more</vt:lpstr>
      <vt:lpstr>Utjecaj astronomskih elemenata na visoke i niske vode</vt:lpstr>
      <vt:lpstr>I. Nejednakosti zbog različitih udaljenosti Mjeseca i Sunca</vt:lpstr>
      <vt:lpstr>II. Nejednakosti zbog promjene deklinacije Mjeseca i Sunca</vt:lpstr>
      <vt:lpstr>II. Nejednakosti zbog promjene deklinacije Mjeseca i Sunca</vt:lpstr>
      <vt:lpstr>III. Nejednakosti zbog različitog međusobnog položaja Mjeseca i Sunca</vt:lpstr>
      <vt:lpstr>III. Nejednakosti zbog različitog međusobnog položaja Mjeseca i Sunca</vt:lpstr>
      <vt:lpstr>Neposredna mjerenja morskih mijena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MORSKE MIJENE</dc:title>
  <dc:creator>Antoni</dc:creator>
  <cp:lastModifiedBy>Serđo Kos</cp:lastModifiedBy>
  <cp:revision>67</cp:revision>
  <dcterms:created xsi:type="dcterms:W3CDTF">2014-11-25T14:24:06Z</dcterms:created>
  <dcterms:modified xsi:type="dcterms:W3CDTF">2021-12-16T10:53:26Z</dcterms:modified>
</cp:coreProperties>
</file>