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41" r:id="rId55"/>
    <p:sldId id="310" r:id="rId56"/>
    <p:sldId id="311" r:id="rId57"/>
    <p:sldId id="312" r:id="rId58"/>
    <p:sldId id="313" r:id="rId59"/>
    <p:sldId id="314" r:id="rId60"/>
    <p:sldId id="315" r:id="rId61"/>
    <p:sldId id="316" r:id="rId62"/>
    <p:sldId id="318" r:id="rId63"/>
    <p:sldId id="319" r:id="rId64"/>
    <p:sldId id="320" r:id="rId65"/>
    <p:sldId id="323" r:id="rId66"/>
    <p:sldId id="324" r:id="rId67"/>
    <p:sldId id="325" r:id="rId68"/>
    <p:sldId id="326" r:id="rId69"/>
    <p:sldId id="327" r:id="rId70"/>
    <p:sldId id="329" r:id="rId71"/>
    <p:sldId id="330" r:id="rId72"/>
    <p:sldId id="331" r:id="rId73"/>
    <p:sldId id="332" r:id="rId74"/>
    <p:sldId id="333" r:id="rId75"/>
    <p:sldId id="334" r:id="rId76"/>
    <p:sldId id="337" r:id="rId77"/>
    <p:sldId id="338" r:id="rId78"/>
    <p:sldId id="340" r:id="rId79"/>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57F9A9-85DA-4AFB-8997-21909708B8A5}" type="datetimeFigureOut">
              <a:rPr lang="hr-HR" smtClean="0"/>
              <a:pPr/>
              <a:t>27.11.2019.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54DAD-1934-4E3D-A323-9427D4292F27}"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ABE54DAD-1934-4E3D-A323-9427D4292F27}" type="slidenum">
              <a:rPr lang="hr-HR" smtClean="0"/>
              <a:pPr/>
              <a:t>1</a:t>
            </a:fld>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ABE54DAD-1934-4E3D-A323-9427D4292F27}" type="slidenum">
              <a:rPr lang="hr-HR" smtClean="0"/>
              <a:pPr/>
              <a:t>37</a:t>
            </a:fld>
            <a:endParaRPr lang="hr-H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ABE54DAD-1934-4E3D-A323-9427D4292F27}" type="slidenum">
              <a:rPr lang="hr-HR" smtClean="0"/>
              <a:pPr/>
              <a:t>74</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AC539-8106-446D-8DF4-88A594765EEB}" type="datetimeFigureOut">
              <a:rPr lang="hr-HR" smtClean="0"/>
              <a:pPr/>
              <a:t>27.11.2019.</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418A6D3C-F449-4224-BFC0-EAF6C38ACB71}"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AC539-8106-446D-8DF4-88A594765EEB}" type="datetimeFigureOut">
              <a:rPr lang="hr-HR" smtClean="0"/>
              <a:pPr/>
              <a:t>27.11.2019.</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A6D3C-F449-4224-BFC0-EAF6C38ACB71}"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image" Target="../media/image38.png"/><Relationship Id="rId7" Type="http://schemas.openxmlformats.org/officeDocument/2006/relationships/image" Target="../media/image36.wmf"/><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2.png"/><Relationship Id="rId5" Type="http://schemas.openxmlformats.org/officeDocument/2006/relationships/image" Target="../media/image40.png"/><Relationship Id="rId1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37.wmf"/><Relationship Id="rId1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oleObject" Target="../embeddings/oleObject5.bin"/><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hr-HR" sz="6600" b="1" dirty="0" smtClean="0">
                <a:solidFill>
                  <a:schemeClr val="tx1">
                    <a:lumMod val="95000"/>
                    <a:lumOff val="5000"/>
                  </a:schemeClr>
                </a:solidFill>
                <a:latin typeface="FrankRuehl" pitchFamily="34" charset="-79"/>
                <a:cs typeface="FrankRuehl" pitchFamily="34" charset="-79"/>
              </a:rPr>
              <a:t>Terestrička</a:t>
            </a:r>
            <a:r>
              <a:rPr lang="hr-HR" sz="6600" b="1" dirty="0" smtClean="0">
                <a:solidFill>
                  <a:schemeClr val="tx1">
                    <a:lumMod val="95000"/>
                    <a:lumOff val="5000"/>
                  </a:schemeClr>
                </a:solidFill>
                <a:latin typeface="David" pitchFamily="34" charset="-79"/>
                <a:cs typeface="David" pitchFamily="34" charset="-79"/>
              </a:rPr>
              <a:t> navigacija</a:t>
            </a:r>
            <a:endParaRPr lang="hr-HR" sz="6600" b="1" dirty="0">
              <a:solidFill>
                <a:schemeClr val="tx1">
                  <a:lumMod val="95000"/>
                  <a:lumOff val="5000"/>
                </a:schemeClr>
              </a:solidFill>
              <a:latin typeface="David" pitchFamily="34" charset="-79"/>
              <a:cs typeface="David" pitchFamily="34" charset="-79"/>
            </a:endParaRPr>
          </a:p>
        </p:txBody>
      </p:sp>
      <p:sp>
        <p:nvSpPr>
          <p:cNvPr id="3" name="Subtitle 2"/>
          <p:cNvSpPr>
            <a:spLocks noGrp="1"/>
          </p:cNvSpPr>
          <p:nvPr>
            <p:ph type="subTitle" idx="1"/>
          </p:nvPr>
        </p:nvSpPr>
        <p:spPr/>
        <p:txBody>
          <a:bodyPr>
            <a:normAutofit lnSpcReduction="10000"/>
          </a:bodyPr>
          <a:lstStyle/>
          <a:p>
            <a:r>
              <a:rPr lang="hr-HR" sz="6000" b="1" i="1" u="sng" dirty="0" smtClean="0">
                <a:solidFill>
                  <a:schemeClr val="tx1">
                    <a:lumMod val="95000"/>
                    <a:lumOff val="5000"/>
                  </a:schemeClr>
                </a:solidFill>
                <a:latin typeface="FrankRuehl" pitchFamily="34" charset="-79"/>
                <a:cs typeface="FrankRuehl" pitchFamily="34" charset="-79"/>
              </a:rPr>
              <a:t>Obalna navigacija </a:t>
            </a:r>
            <a:endParaRPr lang="hr-HR" sz="6000" b="1" i="1" u="sng" dirty="0">
              <a:solidFill>
                <a:schemeClr val="tx1">
                  <a:lumMod val="95000"/>
                  <a:lumOff val="5000"/>
                </a:schemeClr>
              </a:solidFill>
              <a:latin typeface="FrankRuehl" pitchFamily="34" charset="-79"/>
              <a:cs typeface="FrankRuehl" pitchFamily="34" charset="-79"/>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hr-HR" sz="4000" b="1" i="1" dirty="0" smtClean="0"/>
              <a:t>Izbor karata</a:t>
            </a:r>
            <a:endParaRPr lang="hr-HR" sz="4000" b="1" i="1" dirty="0"/>
          </a:p>
        </p:txBody>
      </p:sp>
      <p:sp>
        <p:nvSpPr>
          <p:cNvPr id="3" name="Content Placeholder 2"/>
          <p:cNvSpPr>
            <a:spLocks noGrp="1"/>
          </p:cNvSpPr>
          <p:nvPr>
            <p:ph idx="1"/>
          </p:nvPr>
        </p:nvSpPr>
        <p:spPr>
          <a:xfrm>
            <a:off x="457200" y="1052736"/>
            <a:ext cx="8229600" cy="5688632"/>
          </a:xfrm>
        </p:spPr>
        <p:txBody>
          <a:bodyPr>
            <a:normAutofit fontScale="92500" lnSpcReduction="10000"/>
          </a:bodyPr>
          <a:lstStyle/>
          <a:p>
            <a:r>
              <a:rPr lang="hr-HR" sz="2600" dirty="0" smtClean="0"/>
              <a:t>Ako planirana ruta plovidbe vodi </a:t>
            </a:r>
            <a:r>
              <a:rPr lang="hr-HR" sz="2600" dirty="0"/>
              <a:t>kroz </a:t>
            </a:r>
            <a:r>
              <a:rPr lang="hr-HR" sz="2600" dirty="0" smtClean="0"/>
              <a:t> </a:t>
            </a:r>
            <a:r>
              <a:rPr lang="hr-HR" sz="2600" dirty="0"/>
              <a:t>tjesnace, otočna područja ili ostala za navigaciju opasna mjesta, potrebno je uzimati i </a:t>
            </a:r>
            <a:r>
              <a:rPr lang="hr-HR" sz="2600" dirty="0" smtClean="0"/>
              <a:t>detaljne planove tih </a:t>
            </a:r>
            <a:r>
              <a:rPr lang="hr-HR" sz="2600" dirty="0"/>
              <a:t>područja.</a:t>
            </a:r>
          </a:p>
          <a:p>
            <a:r>
              <a:rPr lang="hr-HR" sz="2500" dirty="0"/>
              <a:t>Karte se slažu </a:t>
            </a:r>
            <a:r>
              <a:rPr lang="hr-HR" sz="2500" dirty="0" smtClean="0"/>
              <a:t>sljedećim </a:t>
            </a:r>
            <a:r>
              <a:rPr lang="hr-HR" sz="2500" dirty="0" err="1" smtClean="0"/>
              <a:t>redosljedom</a:t>
            </a:r>
            <a:r>
              <a:rPr lang="hr-HR" sz="2500" dirty="0" smtClean="0"/>
              <a:t>:</a:t>
            </a:r>
          </a:p>
          <a:p>
            <a:pPr marL="514350" lvl="0" indent="-514350" algn="just">
              <a:buClr>
                <a:srgbClr val="FF0000"/>
              </a:buClr>
              <a:buFont typeface="+mj-lt"/>
              <a:buAutoNum type="arabicParenR"/>
            </a:pPr>
            <a:r>
              <a:rPr lang="hr-HR" sz="2600" dirty="0" smtClean="0"/>
              <a:t>generalna </a:t>
            </a:r>
            <a:r>
              <a:rPr lang="hr-HR" sz="2600" dirty="0"/>
              <a:t>karta</a:t>
            </a:r>
          </a:p>
          <a:p>
            <a:pPr marL="514350" lvl="0" indent="-514350" algn="just">
              <a:buClr>
                <a:srgbClr val="FF0000"/>
              </a:buClr>
              <a:buFont typeface="+mj-lt"/>
              <a:buAutoNum type="arabicParenR"/>
            </a:pPr>
            <a:r>
              <a:rPr lang="hr-HR" sz="2600" dirty="0"/>
              <a:t>plan luke polaska</a:t>
            </a:r>
          </a:p>
          <a:p>
            <a:pPr marL="514350" lvl="0" indent="-514350" algn="just">
              <a:buClr>
                <a:srgbClr val="FF0000"/>
              </a:buClr>
              <a:buFont typeface="+mj-lt"/>
              <a:buAutoNum type="arabicParenR"/>
            </a:pPr>
            <a:r>
              <a:rPr lang="hr-HR" sz="2600" dirty="0"/>
              <a:t>obalna karta sa lukom polaska</a:t>
            </a:r>
          </a:p>
          <a:p>
            <a:pPr marL="514350" lvl="0" indent="-514350" algn="just">
              <a:buClr>
                <a:srgbClr val="FF0000"/>
              </a:buClr>
              <a:buFont typeface="+mj-lt"/>
              <a:buAutoNum type="arabicParenR"/>
            </a:pPr>
            <a:r>
              <a:rPr lang="hr-HR" sz="2600" dirty="0"/>
              <a:t>kursna karta sa (ili neposredno bliza) </a:t>
            </a:r>
            <a:r>
              <a:rPr lang="hr-HR" sz="2600" dirty="0" smtClean="0"/>
              <a:t>s lukom </a:t>
            </a:r>
            <a:r>
              <a:rPr lang="hr-HR" sz="2600" dirty="0"/>
              <a:t>polaska</a:t>
            </a:r>
          </a:p>
          <a:p>
            <a:pPr marL="514350" lvl="0" indent="-514350" algn="just">
              <a:buClr>
                <a:srgbClr val="FF0000"/>
              </a:buClr>
              <a:buFont typeface="+mj-lt"/>
              <a:buAutoNum type="arabicParenR"/>
            </a:pPr>
            <a:r>
              <a:rPr lang="hr-HR" sz="2600" dirty="0"/>
              <a:t>ostale kursne karte redom sa dodatkom neke obalne karte ako se prolazi obalnim područjem, odnosno sa planom ako se prolazi opasnim područjem</a:t>
            </a:r>
          </a:p>
          <a:p>
            <a:pPr marL="514350" lvl="0" indent="-514350" algn="just">
              <a:buClr>
                <a:srgbClr val="FF0000"/>
              </a:buClr>
              <a:buFont typeface="+mj-lt"/>
              <a:buAutoNum type="arabicParenR"/>
            </a:pPr>
            <a:r>
              <a:rPr lang="hr-HR" sz="2600" dirty="0"/>
              <a:t>kursna karta sa lukom dolaska </a:t>
            </a:r>
          </a:p>
          <a:p>
            <a:pPr marL="514350" lvl="0" indent="-514350" algn="just">
              <a:buClr>
                <a:srgbClr val="FF0000"/>
              </a:buClr>
              <a:buFont typeface="+mj-lt"/>
              <a:buAutoNum type="arabicParenR"/>
            </a:pPr>
            <a:r>
              <a:rPr lang="hr-HR" sz="2600" dirty="0"/>
              <a:t>obalna karta sa lukom dolaska </a:t>
            </a:r>
          </a:p>
          <a:p>
            <a:pPr marL="514350" lvl="0" indent="-514350" algn="just">
              <a:buClr>
                <a:srgbClr val="FF0000"/>
              </a:buClr>
              <a:buFont typeface="+mj-lt"/>
              <a:buAutoNum type="arabicParenR"/>
            </a:pPr>
            <a:r>
              <a:rPr lang="hr-HR" sz="2600" dirty="0"/>
              <a:t>plan luke dolaska.</a:t>
            </a:r>
          </a:p>
          <a:p>
            <a:endParaRPr lang="hr-HR" sz="2500" dirty="0"/>
          </a:p>
          <a:p>
            <a:pPr>
              <a:buNone/>
            </a:pPr>
            <a:endParaRPr lang="hr-HR" dirty="0"/>
          </a:p>
          <a:p>
            <a:endParaRPr lang="hr-H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224136"/>
          </a:xfrm>
        </p:spPr>
        <p:txBody>
          <a:bodyPr>
            <a:normAutofit/>
          </a:bodyPr>
          <a:lstStyle/>
          <a:p>
            <a:r>
              <a:rPr lang="hr-HR" sz="4000" b="1" i="1" dirty="0" smtClean="0"/>
              <a:t>Izbor karata </a:t>
            </a:r>
            <a:endParaRPr lang="hr-HR" sz="4000" b="1" i="1" dirty="0"/>
          </a:p>
        </p:txBody>
      </p:sp>
      <p:sp>
        <p:nvSpPr>
          <p:cNvPr id="3" name="Content Placeholder 2"/>
          <p:cNvSpPr>
            <a:spLocks noGrp="1"/>
          </p:cNvSpPr>
          <p:nvPr>
            <p:ph idx="1"/>
          </p:nvPr>
        </p:nvSpPr>
        <p:spPr/>
        <p:txBody>
          <a:bodyPr/>
          <a:lstStyle/>
          <a:p>
            <a:r>
              <a:rPr lang="hr-HR" sz="2500" dirty="0" smtClean="0"/>
              <a:t>Za vrijeme navigacije , tijekom plovidbe broda  treba biti na raspolaganju </a:t>
            </a:r>
            <a:r>
              <a:rPr lang="hr-HR" sz="2500" dirty="0"/>
              <a:t>generalna karta tog putovanja te </a:t>
            </a:r>
            <a:r>
              <a:rPr lang="hr-HR" sz="2500" dirty="0" smtClean="0"/>
              <a:t>redom  kursne karte </a:t>
            </a:r>
            <a:r>
              <a:rPr lang="hr-HR" sz="2500" dirty="0"/>
              <a:t>područja gdje se </a:t>
            </a:r>
            <a:r>
              <a:rPr lang="hr-HR" sz="2500" dirty="0" smtClean="0"/>
              <a:t>brod trenutno </a:t>
            </a:r>
            <a:r>
              <a:rPr lang="hr-HR" sz="2500" dirty="0"/>
              <a:t>nalazi.</a:t>
            </a:r>
          </a:p>
          <a:p>
            <a:r>
              <a:rPr lang="hr-HR" sz="2500" dirty="0"/>
              <a:t>U luci polaska </a:t>
            </a:r>
            <a:r>
              <a:rPr lang="hr-HR" sz="2500" dirty="0" smtClean="0"/>
              <a:t>karte se slažu sljedećim redom</a:t>
            </a:r>
            <a:r>
              <a:rPr lang="hr-HR" sz="2500" dirty="0"/>
              <a:t>: generalna, kursna, obalna te plan luke.</a:t>
            </a:r>
          </a:p>
          <a:p>
            <a:r>
              <a:rPr lang="hr-HR" sz="2500" dirty="0"/>
              <a:t>Pred luku dolaska karte </a:t>
            </a:r>
            <a:r>
              <a:rPr lang="hr-HR" sz="2500" dirty="0" smtClean="0"/>
              <a:t>se slažu sljedećim redom</a:t>
            </a:r>
            <a:r>
              <a:rPr lang="hr-HR" sz="2500" dirty="0"/>
              <a:t>: generalna </a:t>
            </a:r>
            <a:r>
              <a:rPr lang="hr-HR" sz="2500" dirty="0" smtClean="0"/>
              <a:t>karta, plan </a:t>
            </a:r>
            <a:r>
              <a:rPr lang="hr-HR" sz="2500" dirty="0"/>
              <a:t>luke dolaska, obalna karta dolaska te kursna karta dolaska.</a:t>
            </a:r>
          </a:p>
          <a:p>
            <a:endParaRPr lang="hr-H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hr-HR" sz="4000" b="1" i="1" dirty="0" smtClean="0"/>
              <a:t>Priprema navigacijskih pomagala</a:t>
            </a:r>
            <a:endParaRPr lang="hr-HR" sz="4000" b="1" i="1" dirty="0"/>
          </a:p>
        </p:txBody>
      </p:sp>
      <p:sp>
        <p:nvSpPr>
          <p:cNvPr id="3" name="Content Placeholder 2"/>
          <p:cNvSpPr>
            <a:spLocks noGrp="1"/>
          </p:cNvSpPr>
          <p:nvPr>
            <p:ph idx="1"/>
          </p:nvPr>
        </p:nvSpPr>
        <p:spPr>
          <a:xfrm>
            <a:off x="457200" y="1124744"/>
            <a:ext cx="8229600" cy="5733256"/>
          </a:xfrm>
        </p:spPr>
        <p:txBody>
          <a:bodyPr>
            <a:normAutofit fontScale="92500" lnSpcReduction="20000"/>
          </a:bodyPr>
          <a:lstStyle/>
          <a:p>
            <a:r>
              <a:rPr lang="hr-HR" sz="2700" dirty="0"/>
              <a:t>Nakon </a:t>
            </a:r>
            <a:r>
              <a:rPr lang="hr-HR" sz="2700" dirty="0" smtClean="0"/>
              <a:t>pripreme karata </a:t>
            </a:r>
            <a:r>
              <a:rPr lang="hr-HR" sz="2700" dirty="0"/>
              <a:t>navigacijski časnik priprema</a:t>
            </a:r>
            <a:r>
              <a:rPr lang="hr-HR" sz="2900" dirty="0" smtClean="0"/>
              <a:t>:</a:t>
            </a:r>
          </a:p>
          <a:p>
            <a:pPr>
              <a:buClr>
                <a:srgbClr val="FF0000"/>
              </a:buClr>
              <a:buFont typeface="Wingdings" pitchFamily="2" charset="2"/>
              <a:buChar char="Ø"/>
            </a:pPr>
            <a:r>
              <a:rPr lang="hr-HR" sz="1600" dirty="0"/>
              <a:t>brodski dnevnik</a:t>
            </a:r>
          </a:p>
          <a:p>
            <a:pPr>
              <a:buClr>
                <a:srgbClr val="FF0000"/>
              </a:buClr>
              <a:buFont typeface="Wingdings" pitchFamily="2" charset="2"/>
              <a:buChar char="Ø"/>
            </a:pPr>
            <a:r>
              <a:rPr lang="hr-HR" sz="1600" dirty="0"/>
              <a:t>dvije zašiljene olovke</a:t>
            </a:r>
          </a:p>
          <a:p>
            <a:pPr>
              <a:buClr>
                <a:srgbClr val="FF0000"/>
              </a:buClr>
              <a:buFont typeface="Wingdings" pitchFamily="2" charset="2"/>
              <a:buChar char="Ø"/>
            </a:pPr>
            <a:r>
              <a:rPr lang="hr-HR" sz="1600" dirty="0"/>
              <a:t>šiljilo za olovke</a:t>
            </a:r>
          </a:p>
          <a:p>
            <a:pPr>
              <a:buClr>
                <a:srgbClr val="FF0000"/>
              </a:buClr>
              <a:buFont typeface="Wingdings" pitchFamily="2" charset="2"/>
              <a:buChar char="Ø"/>
            </a:pPr>
            <a:r>
              <a:rPr lang="hr-HR" sz="1600" dirty="0"/>
              <a:t>mekanu gumicu</a:t>
            </a:r>
          </a:p>
          <a:p>
            <a:pPr>
              <a:buClr>
                <a:srgbClr val="FF0000"/>
              </a:buClr>
              <a:buFont typeface="Wingdings" pitchFamily="2" charset="2"/>
              <a:buChar char="Ø"/>
            </a:pPr>
            <a:r>
              <a:rPr lang="hr-HR" sz="1600" dirty="0"/>
              <a:t>četku za čišćenje karte</a:t>
            </a:r>
          </a:p>
          <a:p>
            <a:pPr>
              <a:buClr>
                <a:srgbClr val="FF0000"/>
              </a:buClr>
              <a:buFont typeface="Wingdings" pitchFamily="2" charset="2"/>
              <a:buChar char="Ø"/>
            </a:pPr>
            <a:r>
              <a:rPr lang="hr-HR" sz="1600" dirty="0"/>
              <a:t>povećalo</a:t>
            </a:r>
          </a:p>
          <a:p>
            <a:pPr>
              <a:buClr>
                <a:srgbClr val="FF0000"/>
              </a:buClr>
              <a:buFont typeface="Wingdings" pitchFamily="2" charset="2"/>
              <a:buChar char="Ø"/>
            </a:pPr>
            <a:r>
              <a:rPr lang="hr-HR" sz="1600" dirty="0"/>
              <a:t>baterijsku lampu</a:t>
            </a:r>
          </a:p>
          <a:p>
            <a:pPr>
              <a:buClr>
                <a:srgbClr val="FF0000"/>
              </a:buClr>
              <a:buFont typeface="Wingdings" pitchFamily="2" charset="2"/>
              <a:buChar char="Ø"/>
            </a:pPr>
            <a:r>
              <a:rPr lang="hr-HR" sz="1600" dirty="0"/>
              <a:t>povećalo </a:t>
            </a:r>
          </a:p>
          <a:p>
            <a:pPr>
              <a:buClr>
                <a:srgbClr val="FF0000"/>
              </a:buClr>
              <a:buFont typeface="Wingdings" pitchFamily="2" charset="2"/>
              <a:buChar char="Ø"/>
            </a:pPr>
            <a:r>
              <a:rPr lang="hr-HR" sz="1600" dirty="0"/>
              <a:t>nautički trokut</a:t>
            </a:r>
          </a:p>
          <a:p>
            <a:pPr>
              <a:buClr>
                <a:srgbClr val="FF0000"/>
              </a:buClr>
              <a:buFont typeface="Wingdings" pitchFamily="2" charset="2"/>
              <a:buChar char="Ø"/>
            </a:pPr>
            <a:r>
              <a:rPr lang="hr-HR" sz="1600" dirty="0"/>
              <a:t>ravnalo</a:t>
            </a:r>
          </a:p>
          <a:p>
            <a:pPr>
              <a:buClr>
                <a:srgbClr val="FF0000"/>
              </a:buClr>
              <a:buFont typeface="Wingdings" pitchFamily="2" charset="2"/>
              <a:buChar char="Ø"/>
            </a:pPr>
            <a:r>
              <a:rPr lang="hr-HR" sz="1600" dirty="0"/>
              <a:t>paralelno ravnalo</a:t>
            </a:r>
          </a:p>
          <a:p>
            <a:pPr>
              <a:buClr>
                <a:srgbClr val="FF0000"/>
              </a:buClr>
              <a:buFont typeface="Wingdings" pitchFamily="2" charset="2"/>
              <a:buChar char="Ø"/>
            </a:pPr>
            <a:r>
              <a:rPr lang="hr-HR" sz="1600" dirty="0"/>
              <a:t>šestar</a:t>
            </a:r>
          </a:p>
          <a:p>
            <a:pPr>
              <a:buClr>
                <a:srgbClr val="FF0000"/>
              </a:buClr>
              <a:buFont typeface="Wingdings" pitchFamily="2" charset="2"/>
              <a:buChar char="Ø"/>
            </a:pPr>
            <a:r>
              <a:rPr lang="hr-HR" sz="1600" dirty="0"/>
              <a:t>patentni dvokut (plotter)</a:t>
            </a:r>
          </a:p>
          <a:p>
            <a:pPr>
              <a:buClr>
                <a:srgbClr val="FF0000"/>
              </a:buClr>
              <a:buFont typeface="Wingdings" pitchFamily="2" charset="2"/>
              <a:buChar char="Ø"/>
            </a:pPr>
            <a:r>
              <a:rPr lang="hr-HR" sz="1600" dirty="0"/>
              <a:t>paus papir</a:t>
            </a:r>
          </a:p>
          <a:p>
            <a:pPr>
              <a:buClr>
                <a:srgbClr val="FF0000"/>
              </a:buClr>
              <a:buFont typeface="Wingdings" pitchFamily="2" charset="2"/>
              <a:buChar char="Ø"/>
            </a:pPr>
            <a:r>
              <a:rPr lang="hr-HR" sz="1600" dirty="0"/>
              <a:t>zastave H i G međunarodnog signalnog kodeksa, te pod luku dolaska zastavu Q (ako je stanje zdravlja na brodu dobro)</a:t>
            </a:r>
          </a:p>
          <a:p>
            <a:pPr>
              <a:buClr>
                <a:srgbClr val="FF0000"/>
              </a:buClr>
              <a:buFont typeface="Wingdings" pitchFamily="2" charset="2"/>
              <a:buChar char="Ø"/>
            </a:pPr>
            <a:r>
              <a:rPr lang="hr-HR" sz="1600" dirty="0"/>
              <a:t>brodski telefon</a:t>
            </a:r>
          </a:p>
          <a:p>
            <a:pPr>
              <a:buClr>
                <a:srgbClr val="FF0000"/>
              </a:buClr>
              <a:buFont typeface="Wingdings" pitchFamily="2" charset="2"/>
              <a:buChar char="Ø"/>
            </a:pPr>
            <a:r>
              <a:rPr lang="hr-HR" sz="1600" dirty="0"/>
              <a:t>goniometar</a:t>
            </a:r>
          </a:p>
          <a:p>
            <a:pPr>
              <a:buClr>
                <a:srgbClr val="FF0000"/>
              </a:buClr>
              <a:buFont typeface="Wingdings" pitchFamily="2" charset="2"/>
              <a:buChar char="Ø"/>
            </a:pPr>
            <a:r>
              <a:rPr lang="hr-HR" sz="1600" dirty="0"/>
              <a:t>ulje u pomoćno svijetlo za oba kompasa</a:t>
            </a:r>
          </a:p>
          <a:p>
            <a:pPr>
              <a:buClr>
                <a:srgbClr val="FF0000"/>
              </a:buClr>
              <a:buFont typeface="Wingdings" pitchFamily="2" charset="2"/>
              <a:buChar char="Ø"/>
            </a:pPr>
            <a:r>
              <a:rPr lang="hr-HR" sz="1600" dirty="0"/>
              <a:t>rezervnu žarulju za kompase</a:t>
            </a:r>
          </a:p>
          <a:p>
            <a:pPr>
              <a:buClr>
                <a:srgbClr val="FF0000"/>
              </a:buClr>
              <a:buFont typeface="Wingdings" pitchFamily="2" charset="2"/>
              <a:buChar char="Ø"/>
            </a:pPr>
            <a:r>
              <a:rPr lang="hr-HR" sz="1600" dirty="0"/>
              <a:t>rezervnu žarulju za navigacijsku kabinu</a:t>
            </a:r>
          </a:p>
          <a:p>
            <a:pPr>
              <a:buClr>
                <a:srgbClr val="FF0000"/>
              </a:buClr>
              <a:buFont typeface="Wingdings" pitchFamily="2" charset="2"/>
              <a:buChar char="Ø"/>
            </a:pPr>
            <a:r>
              <a:rPr lang="hr-HR" sz="1600" dirty="0"/>
              <a:t>glavni i zvučni telegraf za stroj</a:t>
            </a:r>
          </a:p>
          <a:p>
            <a:endParaRPr lang="hr-HR" sz="2500" dirty="0"/>
          </a:p>
          <a:p>
            <a:endParaRPr lang="hr-H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Priprema navigacijskih pomagala</a:t>
            </a:r>
            <a:endParaRPr lang="hr-HR" sz="4000" b="1" i="1" dirty="0"/>
          </a:p>
        </p:txBody>
      </p:sp>
      <p:sp>
        <p:nvSpPr>
          <p:cNvPr id="3" name="Content Placeholder 2"/>
          <p:cNvSpPr>
            <a:spLocks noGrp="1"/>
          </p:cNvSpPr>
          <p:nvPr>
            <p:ph idx="1"/>
          </p:nvPr>
        </p:nvSpPr>
        <p:spPr>
          <a:xfrm>
            <a:off x="457200" y="1196752"/>
            <a:ext cx="8229600" cy="5661248"/>
          </a:xfrm>
        </p:spPr>
        <p:txBody>
          <a:bodyPr>
            <a:normAutofit lnSpcReduction="10000"/>
          </a:bodyPr>
          <a:lstStyle/>
          <a:p>
            <a:r>
              <a:rPr lang="hr-HR" sz="2500" dirty="0" smtClean="0"/>
              <a:t>Časnik palube provjerava </a:t>
            </a:r>
            <a:r>
              <a:rPr lang="hr-HR" sz="2500" dirty="0"/>
              <a:t>redom: opće stanje glavnog i kormilarskog kompasa, žirokompasa, radara, radiogoniometra, ostalih radio sredstva navigacije, dubinomjera, brzinomjera, navigacijskih svjetala kormilarskog uređaja, kronometar, brodske satove, sekstant, dalekozor, svijetla signalna, rezervna navigacijska svjetla, rezervne baterijska svjetla, zastavu zemlje luke polaska, eventualnih zemalja kroz čije teritorijalno more brod prolazi, te zemlju luke dolaska, peljare, popis svjetionika, popis radiosignala, meteorološke biltene, katalog pomorskih karata, uputstva odnosno navigacijske karte </a:t>
            </a:r>
            <a:r>
              <a:rPr lang="hr-HR" sz="2500" dirty="0" smtClean="0"/>
              <a:t>eventualnih </a:t>
            </a:r>
            <a:r>
              <a:rPr lang="hr-HR" sz="2500" dirty="0"/>
              <a:t>drugih sistema radionavigacije</a:t>
            </a:r>
            <a:r>
              <a:rPr lang="hr-HR" sz="2500" dirty="0" smtClean="0"/>
              <a:t>, dostupnost satelitskih i hiperboličkih sustava navigacije </a:t>
            </a:r>
            <a:r>
              <a:rPr lang="hr-HR" sz="2500" dirty="0" err="1"/>
              <a:t>itd</a:t>
            </a:r>
            <a:r>
              <a:rPr lang="hr-HR" sz="2500" dirty="0" smtClean="0"/>
              <a:t>., </a:t>
            </a:r>
            <a:r>
              <a:rPr lang="hr-HR" sz="2500" dirty="0"/>
              <a:t>odnosno  sve ono čime je brod opremljen za sigurno vođenje navigacije.</a:t>
            </a:r>
          </a:p>
          <a:p>
            <a:endParaRPr lang="hr-HR" sz="25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Ucrtavanje </a:t>
            </a:r>
            <a:r>
              <a:rPr lang="hr-HR" sz="4000" b="1" i="1" dirty="0" err="1" smtClean="0"/>
              <a:t>kurseva</a:t>
            </a:r>
            <a:r>
              <a:rPr lang="hr-HR" sz="4000" b="1" i="1" dirty="0" smtClean="0"/>
              <a:t> na karte</a:t>
            </a:r>
            <a:endParaRPr lang="hr-HR" sz="4000" b="1" i="1" dirty="0"/>
          </a:p>
        </p:txBody>
      </p:sp>
      <p:sp>
        <p:nvSpPr>
          <p:cNvPr id="3" name="Content Placeholder 2"/>
          <p:cNvSpPr>
            <a:spLocks noGrp="1"/>
          </p:cNvSpPr>
          <p:nvPr>
            <p:ph idx="1"/>
          </p:nvPr>
        </p:nvSpPr>
        <p:spPr>
          <a:xfrm>
            <a:off x="457200" y="1196752"/>
            <a:ext cx="8229600" cy="5472608"/>
          </a:xfrm>
        </p:spPr>
        <p:txBody>
          <a:bodyPr>
            <a:normAutofit fontScale="92500" lnSpcReduction="20000"/>
          </a:bodyPr>
          <a:lstStyle/>
          <a:p>
            <a:r>
              <a:rPr lang="hr-HR" sz="2700" dirty="0" smtClean="0"/>
              <a:t>U pravilu </a:t>
            </a:r>
            <a:r>
              <a:rPr lang="hr-HR" sz="2700" dirty="0" err="1" smtClean="0"/>
              <a:t>kursevi</a:t>
            </a:r>
            <a:r>
              <a:rPr lang="hr-HR" sz="2700" dirty="0" smtClean="0"/>
              <a:t> </a:t>
            </a:r>
            <a:r>
              <a:rPr lang="hr-HR" sz="2700" dirty="0"/>
              <a:t>se na generalnu kartu izvlače po najkraćem i najsigurnijem putu imajući u vidu hidrometeorološke prilike a ne samo geometrijski najkraću udaljenost. Obavezno se treba pridržavati preporučenih </a:t>
            </a:r>
            <a:r>
              <a:rPr lang="hr-HR" sz="2700" dirty="0" smtClean="0"/>
              <a:t>ruta </a:t>
            </a:r>
            <a:r>
              <a:rPr lang="hr-HR" sz="2700" dirty="0"/>
              <a:t>i </a:t>
            </a:r>
            <a:r>
              <a:rPr lang="hr-HR" sz="2700" dirty="0" smtClean="0"/>
              <a:t>sustava odvojene i usmjerene </a:t>
            </a:r>
            <a:r>
              <a:rPr lang="hr-HR" sz="2700" dirty="0"/>
              <a:t>plovidbe. Kurseve treba polagati dovoljno daleko od navigacijski opasnih područja uzimajući u obzir greške pri kormilarenju, greške zanošenja te eventualne greške navigacijskih instrumenata te karata.</a:t>
            </a:r>
          </a:p>
          <a:p>
            <a:r>
              <a:rPr lang="hr-HR" sz="2700" dirty="0"/>
              <a:t>U obzir treba uzimati mogućnost slobodnog prostora za manevriranje u slučaju izbjegavanja sudara. Poželjno je ucrtavati trajektorije na većoj udaljenosti od obale jer se ima bolji pregled nad navigacijskim svjetlima i oznakama, brod se manje izlaže opasnosti od nasukavanja i sudara. Treba voditi računa o veličini broda i njegovim manevarskim </a:t>
            </a:r>
            <a:r>
              <a:rPr lang="hr-HR" sz="2700" dirty="0" smtClean="0"/>
              <a:t>sposobnostima (pilot </a:t>
            </a:r>
            <a:r>
              <a:rPr lang="hr-HR" sz="2700" dirty="0" err="1" smtClean="0"/>
              <a:t>card</a:t>
            </a:r>
            <a:r>
              <a:rPr lang="hr-HR" sz="2700" dirty="0" smtClean="0"/>
              <a:t>) , i hidrometeorološkim </a:t>
            </a:r>
            <a:r>
              <a:rPr lang="hr-HR" sz="2700" dirty="0"/>
              <a:t>karakteristikama područja.</a:t>
            </a:r>
          </a:p>
          <a:p>
            <a:endParaRPr lang="hr-H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Ucrtavanje </a:t>
            </a:r>
            <a:r>
              <a:rPr lang="hr-HR" sz="4000" b="1" i="1" dirty="0" err="1" smtClean="0"/>
              <a:t>kurseva</a:t>
            </a:r>
            <a:r>
              <a:rPr lang="hr-HR" sz="4000" b="1" i="1" dirty="0" smtClean="0"/>
              <a:t> na karte</a:t>
            </a:r>
            <a:endParaRPr lang="hr-HR" sz="4000" b="1" i="1" dirty="0"/>
          </a:p>
        </p:txBody>
      </p:sp>
      <p:sp>
        <p:nvSpPr>
          <p:cNvPr id="3" name="Content Placeholder 2"/>
          <p:cNvSpPr>
            <a:spLocks noGrp="1"/>
          </p:cNvSpPr>
          <p:nvPr>
            <p:ph idx="1"/>
          </p:nvPr>
        </p:nvSpPr>
        <p:spPr>
          <a:xfrm>
            <a:off x="457200" y="1556792"/>
            <a:ext cx="8229600" cy="5112568"/>
          </a:xfrm>
        </p:spPr>
        <p:txBody>
          <a:bodyPr>
            <a:normAutofit/>
          </a:bodyPr>
          <a:lstStyle/>
          <a:p>
            <a:r>
              <a:rPr lang="hr-HR" sz="2500" dirty="0"/>
              <a:t>Ponekad je </a:t>
            </a:r>
            <a:r>
              <a:rPr lang="hr-HR" sz="2500" dirty="0" smtClean="0"/>
              <a:t>preporučljivo </a:t>
            </a:r>
            <a:r>
              <a:rPr lang="hr-HR" sz="2500" dirty="0"/>
              <a:t>povući kurs bliže nekog markantnog objekta na obali da bi se </a:t>
            </a:r>
            <a:r>
              <a:rPr lang="hr-HR" sz="2500" dirty="0" smtClean="0"/>
              <a:t>sigurnije pratilo kretanje broda po ucrtanoj ruti.</a:t>
            </a:r>
          </a:p>
          <a:p>
            <a:r>
              <a:rPr lang="hr-HR" sz="2500" dirty="0"/>
              <a:t>Plutače i brodove </a:t>
            </a:r>
            <a:r>
              <a:rPr lang="hr-HR" sz="2500" dirty="0" smtClean="0"/>
              <a:t>svjetionike </a:t>
            </a:r>
            <a:r>
              <a:rPr lang="hr-HR" sz="2500" dirty="0"/>
              <a:t>treba obilaziti na udaljenost od </a:t>
            </a:r>
            <a:r>
              <a:rPr lang="hr-HR" sz="2500" dirty="0" smtClean="0"/>
              <a:t>najmanje </a:t>
            </a:r>
            <a:r>
              <a:rPr lang="hr-HR" sz="2500" dirty="0"/>
              <a:t>0,5 M. Opasnosti koje nisu dovoljno poznate treba </a:t>
            </a:r>
            <a:r>
              <a:rPr lang="hr-HR" sz="2500" dirty="0" smtClean="0"/>
              <a:t>izbjegavati </a:t>
            </a:r>
            <a:r>
              <a:rPr lang="hr-HR" sz="2500" dirty="0"/>
              <a:t>na </a:t>
            </a:r>
            <a:r>
              <a:rPr lang="hr-HR" sz="2500" dirty="0" smtClean="0"/>
              <a:t>najmanje 1 </a:t>
            </a:r>
            <a:r>
              <a:rPr lang="hr-HR" sz="2500" dirty="0"/>
              <a:t>M. Noću, za lošeg vremena ili magle ove udaljenosti treba </a:t>
            </a:r>
            <a:r>
              <a:rPr lang="hr-HR" sz="2500" dirty="0" smtClean="0"/>
              <a:t>povećavati (min. X 2).</a:t>
            </a:r>
          </a:p>
          <a:p>
            <a:r>
              <a:rPr lang="hr-HR" sz="2500" dirty="0"/>
              <a:t>U praksi vrijedi </a:t>
            </a:r>
            <a:r>
              <a:rPr lang="hr-HR" sz="2500" dirty="0" smtClean="0"/>
              <a:t>opće načelo </a:t>
            </a:r>
            <a:r>
              <a:rPr lang="hr-HR" sz="2500" dirty="0"/>
              <a:t>da treba ploviti po dubinama bar tri puta većim no što je gaz broda. Iznimke su u lukama. Ove dubine povećavati tamo gdje batimetrijski podaci nisu </a:t>
            </a:r>
            <a:r>
              <a:rPr lang="hr-HR" sz="2500" dirty="0" smtClean="0"/>
              <a:t>dovoljno gusti </a:t>
            </a:r>
            <a:r>
              <a:rPr lang="hr-HR" sz="2500" dirty="0"/>
              <a:t>i novijeg datuma, </a:t>
            </a:r>
            <a:r>
              <a:rPr lang="hr-HR" sz="2500" dirty="0" smtClean="0"/>
              <a:t>uz koraljna </a:t>
            </a:r>
            <a:r>
              <a:rPr lang="hr-HR" sz="2500" dirty="0"/>
              <a:t>područja, vulkanska područja te područja uz ušća rijeka.</a:t>
            </a:r>
          </a:p>
          <a:p>
            <a:endParaRPr lang="hr-HR" sz="25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Ucrtavanje </a:t>
            </a:r>
            <a:r>
              <a:rPr lang="hr-HR" sz="4000" b="1" i="1" dirty="0" err="1" smtClean="0"/>
              <a:t>kurseva</a:t>
            </a:r>
            <a:r>
              <a:rPr lang="hr-HR" sz="4000" b="1" i="1" dirty="0" smtClean="0"/>
              <a:t> na karte</a:t>
            </a:r>
            <a:endParaRPr lang="hr-HR" sz="4000" b="1" i="1" dirty="0"/>
          </a:p>
        </p:txBody>
      </p:sp>
      <p:sp>
        <p:nvSpPr>
          <p:cNvPr id="3" name="Content Placeholder 2"/>
          <p:cNvSpPr>
            <a:spLocks noGrp="1"/>
          </p:cNvSpPr>
          <p:nvPr>
            <p:ph idx="1"/>
          </p:nvPr>
        </p:nvSpPr>
        <p:spPr>
          <a:xfrm>
            <a:off x="457200" y="1196752"/>
            <a:ext cx="8229600" cy="5544616"/>
          </a:xfrm>
        </p:spPr>
        <p:txBody>
          <a:bodyPr>
            <a:normAutofit fontScale="92500" lnSpcReduction="20000"/>
          </a:bodyPr>
          <a:lstStyle/>
          <a:p>
            <a:r>
              <a:rPr lang="hr-HR" sz="2700" dirty="0"/>
              <a:t>Na </a:t>
            </a:r>
            <a:r>
              <a:rPr lang="hr-HR" sz="2700" dirty="0" smtClean="0"/>
              <a:t>papirnatoj navigacijskoj </a:t>
            </a:r>
            <a:r>
              <a:rPr lang="hr-HR" sz="2700" dirty="0"/>
              <a:t>karti treba olovkom ispraviti varijaciju na godine plovidbe. Na ucrtane kurseve može se upisati:</a:t>
            </a:r>
          </a:p>
          <a:p>
            <a:pPr>
              <a:buClr>
                <a:srgbClr val="FF0000"/>
              </a:buClr>
              <a:buFont typeface="Wingdings" pitchFamily="2" charset="2"/>
              <a:buChar char="Ø"/>
            </a:pPr>
            <a:r>
              <a:rPr lang="hr-HR" sz="2700" dirty="0"/>
              <a:t>kurs pravi</a:t>
            </a:r>
          </a:p>
          <a:p>
            <a:pPr>
              <a:buClr>
                <a:srgbClr val="FF0000"/>
              </a:buClr>
              <a:buFont typeface="Wingdings" pitchFamily="2" charset="2"/>
              <a:buChar char="Ø"/>
            </a:pPr>
            <a:r>
              <a:rPr lang="hr-HR" sz="2700" dirty="0"/>
              <a:t>kurs kompasni</a:t>
            </a:r>
          </a:p>
          <a:p>
            <a:pPr>
              <a:buClr>
                <a:srgbClr val="FF0000"/>
              </a:buClr>
              <a:buFont typeface="Wingdings" pitchFamily="2" charset="2"/>
              <a:buChar char="Ø"/>
            </a:pPr>
            <a:r>
              <a:rPr lang="hr-HR" sz="2700" dirty="0"/>
              <a:t>udaljenost u M</a:t>
            </a:r>
          </a:p>
          <a:p>
            <a:pPr>
              <a:buClr>
                <a:srgbClr val="FF0000"/>
              </a:buClr>
              <a:buFont typeface="Wingdings" pitchFamily="2" charset="2"/>
              <a:buChar char="Ø"/>
            </a:pPr>
            <a:r>
              <a:rPr lang="hr-HR" sz="2700" dirty="0"/>
              <a:t>ukupnu korekturu magnetskog kompasa </a:t>
            </a:r>
            <a:r>
              <a:rPr lang="hr-HR" sz="2700" dirty="0" smtClean="0"/>
              <a:t>UK</a:t>
            </a:r>
          </a:p>
          <a:p>
            <a:pPr>
              <a:buClr>
                <a:schemeClr val="tx1">
                  <a:lumMod val="85000"/>
                  <a:lumOff val="15000"/>
                </a:schemeClr>
              </a:buClr>
              <a:buNone/>
            </a:pPr>
            <a:r>
              <a:rPr lang="hr-HR" sz="2700" dirty="0" smtClean="0"/>
              <a:t>     ... i </a:t>
            </a:r>
            <a:r>
              <a:rPr lang="hr-HR" sz="2700" dirty="0"/>
              <a:t>to za svaki pojedini </a:t>
            </a:r>
            <a:r>
              <a:rPr lang="hr-HR" sz="2700" dirty="0" smtClean="0"/>
              <a:t>kurs .</a:t>
            </a:r>
          </a:p>
          <a:p>
            <a:pPr>
              <a:buClr>
                <a:schemeClr val="tx1">
                  <a:lumMod val="85000"/>
                  <a:lumOff val="15000"/>
                </a:schemeClr>
              </a:buClr>
            </a:pPr>
            <a:r>
              <a:rPr lang="hr-HR" sz="2700" dirty="0"/>
              <a:t>Kad je to moguće </a:t>
            </a:r>
            <a:r>
              <a:rPr lang="hr-HR" sz="2700" b="1" dirty="0"/>
              <a:t>ucrtavaju se na karti </a:t>
            </a:r>
            <a:r>
              <a:rPr lang="hr-HR" sz="2700" b="1" dirty="0" smtClean="0"/>
              <a:t>granični </a:t>
            </a:r>
            <a:r>
              <a:rPr lang="hr-HR" sz="2700" b="1" dirty="0"/>
              <a:t>odnosno </a:t>
            </a:r>
            <a:r>
              <a:rPr lang="hr-HR" sz="2700" b="1" dirty="0" smtClean="0"/>
              <a:t>sigurni </a:t>
            </a:r>
            <a:r>
              <a:rPr lang="hr-HR" sz="2700" b="1" dirty="0"/>
              <a:t>azimute, izobate te </a:t>
            </a:r>
            <a:r>
              <a:rPr lang="hr-HR" sz="2700" b="1" dirty="0" smtClean="0"/>
              <a:t>označuju predjele </a:t>
            </a:r>
            <a:r>
              <a:rPr lang="hr-HR" sz="2700" b="1" dirty="0"/>
              <a:t>po kojima će se ploviti smanjenom brzinom i sa pojačanim oprezom</a:t>
            </a:r>
            <a:r>
              <a:rPr lang="hr-HR" sz="2700" dirty="0" smtClean="0"/>
              <a:t>.</a:t>
            </a:r>
          </a:p>
          <a:p>
            <a:pPr>
              <a:buClr>
                <a:schemeClr val="tx1">
                  <a:lumMod val="85000"/>
                  <a:lumOff val="15000"/>
                </a:schemeClr>
              </a:buClr>
            </a:pPr>
            <a:r>
              <a:rPr lang="hr-HR" sz="2700" dirty="0"/>
              <a:t>Sa generalne karte prenose se kursevi na kursne i obalne karte te numeriraju olovkom po redosljedu upotrebe. Ovako pripremljene karte spremaju se u navigacijsku kabinu.</a:t>
            </a:r>
          </a:p>
          <a:p>
            <a:pPr>
              <a:buClr>
                <a:schemeClr val="tx1">
                  <a:lumMod val="85000"/>
                  <a:lumOff val="15000"/>
                </a:schemeClr>
              </a:buClr>
            </a:pPr>
            <a:endParaRPr lang="hr-HR" sz="2700" dirty="0"/>
          </a:p>
          <a:p>
            <a:pPr>
              <a:buClr>
                <a:schemeClr val="tx1">
                  <a:lumMod val="85000"/>
                  <a:lumOff val="15000"/>
                </a:schemeClr>
              </a:buClr>
            </a:pPr>
            <a:endParaRPr lang="hr-HR" sz="2500" dirty="0"/>
          </a:p>
          <a:p>
            <a:pPr>
              <a:buNone/>
            </a:pPr>
            <a:endParaRPr lang="hr-H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Ucrtavanje </a:t>
            </a:r>
            <a:r>
              <a:rPr lang="hr-HR" sz="4000" b="1" i="1" dirty="0" err="1" smtClean="0"/>
              <a:t>kurseva</a:t>
            </a:r>
            <a:r>
              <a:rPr lang="hr-HR" sz="4000" b="1" i="1" dirty="0" smtClean="0"/>
              <a:t> na karte</a:t>
            </a:r>
            <a:endParaRPr lang="hr-HR" sz="4000" b="1" i="1" dirty="0"/>
          </a:p>
        </p:txBody>
      </p:sp>
      <p:sp>
        <p:nvSpPr>
          <p:cNvPr id="3" name="Content Placeholder 2"/>
          <p:cNvSpPr>
            <a:spLocks noGrp="1"/>
          </p:cNvSpPr>
          <p:nvPr>
            <p:ph idx="1"/>
          </p:nvPr>
        </p:nvSpPr>
        <p:spPr>
          <a:xfrm>
            <a:off x="457200" y="1556792"/>
            <a:ext cx="8229600" cy="5112568"/>
          </a:xfrm>
        </p:spPr>
        <p:txBody>
          <a:bodyPr>
            <a:normAutofit fontScale="32500" lnSpcReduction="20000"/>
          </a:bodyPr>
          <a:lstStyle/>
          <a:p>
            <a:r>
              <a:rPr lang="hr-HR" sz="7400" dirty="0"/>
              <a:t>Posebno se na </a:t>
            </a:r>
            <a:r>
              <a:rPr lang="hr-HR" sz="7400" dirty="0" smtClean="0"/>
              <a:t>karti </a:t>
            </a:r>
            <a:r>
              <a:rPr lang="hr-HR" sz="7400" dirty="0"/>
              <a:t>označava točka polaska, i točku dolaska pred luku </a:t>
            </a:r>
            <a:r>
              <a:rPr lang="hr-HR" sz="7400" dirty="0" smtClean="0"/>
              <a:t>,ili na </a:t>
            </a:r>
            <a:r>
              <a:rPr lang="hr-HR" sz="7400" dirty="0"/>
              <a:t>poziciju sidrenja. Treba </a:t>
            </a:r>
            <a:r>
              <a:rPr lang="hr-HR" sz="7400" dirty="0" smtClean="0"/>
              <a:t>predvidjeti jednostavan </a:t>
            </a:r>
            <a:r>
              <a:rPr lang="hr-HR" sz="7400" dirty="0"/>
              <a:t>i </a:t>
            </a:r>
            <a:r>
              <a:rPr lang="hr-HR" sz="7400" dirty="0" smtClean="0"/>
              <a:t>siguran način  dolaska </a:t>
            </a:r>
            <a:r>
              <a:rPr lang="hr-HR" sz="7400" dirty="0"/>
              <a:t>do ovih točaka. Najlakše je pomoću pokrivenih smjerova, a ako to nije moguće  onda pomoću azimuta i udaljenosti odnosno dva azimuta</a:t>
            </a:r>
            <a:r>
              <a:rPr lang="hr-HR" sz="7400" dirty="0" smtClean="0"/>
              <a:t>.</a:t>
            </a:r>
          </a:p>
          <a:p>
            <a:pPr>
              <a:buNone/>
            </a:pPr>
            <a:endParaRPr lang="hr-HR" sz="4500" dirty="0"/>
          </a:p>
          <a:p>
            <a:r>
              <a:rPr lang="hr-HR" sz="6300" dirty="0"/>
              <a:t> </a:t>
            </a:r>
            <a:r>
              <a:rPr lang="hr-HR" sz="7400" dirty="0"/>
              <a:t>Točke okreta u toku navigacije koriste se ako je moguće pomoću pokrivenih smjerova, ili na mjestu prolaza subočice, u dotadašnjem kursu, a ako to nije moguće onda pomoću pogodnog pramčanog kuta ili azimuta. Ako se za ovo koristi radar, odabrati je potrebno markantne radarske objekte</a:t>
            </a:r>
            <a:r>
              <a:rPr lang="hr-HR" sz="7400" dirty="0" smtClean="0"/>
              <a:t>.</a:t>
            </a:r>
          </a:p>
          <a:p>
            <a:pPr>
              <a:buNone/>
            </a:pPr>
            <a:endParaRPr lang="hr-HR" sz="6300" dirty="0" smtClean="0"/>
          </a:p>
          <a:p>
            <a:r>
              <a:rPr lang="hr-HR" sz="7400" dirty="0"/>
              <a:t>U Brodski dnevnik upisuju se svi podaci za dotično putovanje a koji se unose tijekom morskih straži na  putovanju.</a:t>
            </a:r>
          </a:p>
          <a:p>
            <a:endParaRPr lang="hr-HR" sz="4500" dirty="0" smtClean="0"/>
          </a:p>
          <a:p>
            <a:pPr>
              <a:buNone/>
            </a:pPr>
            <a:r>
              <a:rPr lang="hr-HR" sz="4500" dirty="0"/>
              <a:t> </a:t>
            </a:r>
          </a:p>
          <a:p>
            <a:endParaRPr lang="hr-HR" sz="2500" dirty="0"/>
          </a:p>
          <a:p>
            <a:endParaRPr lang="hr-HR" dirty="0"/>
          </a:p>
          <a:p>
            <a:endParaRPr lang="hr-H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600" b="1" i="1" dirty="0" smtClean="0"/>
              <a:t>Obilježavanje prolaza uz markantne objekte</a:t>
            </a:r>
            <a:endParaRPr lang="hr-HR" sz="3600" b="1" i="1" dirty="0"/>
          </a:p>
        </p:txBody>
      </p:sp>
      <p:pic>
        <p:nvPicPr>
          <p:cNvPr id="1031" name="Picture 7"/>
          <p:cNvPicPr>
            <a:picLocks noGrp="1" noChangeAspect="1" noChangeArrowheads="1"/>
          </p:cNvPicPr>
          <p:nvPr>
            <p:ph idx="1"/>
          </p:nvPr>
        </p:nvPicPr>
        <p:blipFill>
          <a:blip r:embed="rId2" cstate="print"/>
          <a:srcRect l="1064" t="20192" r="7447" b="24280"/>
          <a:stretch>
            <a:fillRect/>
          </a:stretch>
        </p:blipFill>
        <p:spPr bwMode="auto">
          <a:xfrm>
            <a:off x="1187624" y="4005064"/>
            <a:ext cx="6192688" cy="2592288"/>
          </a:xfrm>
          <a:prstGeom prst="rect">
            <a:avLst/>
          </a:prstGeom>
          <a:noFill/>
          <a:ln w="9525">
            <a:noFill/>
            <a:miter lim="800000"/>
            <a:headEnd/>
            <a:tailEnd/>
          </a:ln>
        </p:spPr>
      </p:pic>
      <p:sp>
        <p:nvSpPr>
          <p:cNvPr id="13" name="Rectangle 12"/>
          <p:cNvSpPr/>
          <p:nvPr/>
        </p:nvSpPr>
        <p:spPr>
          <a:xfrm>
            <a:off x="179512" y="1412776"/>
            <a:ext cx="8568952" cy="3046988"/>
          </a:xfrm>
          <a:prstGeom prst="rect">
            <a:avLst/>
          </a:prstGeom>
        </p:spPr>
        <p:txBody>
          <a:bodyPr wrap="square">
            <a:spAutoFit/>
          </a:bodyPr>
          <a:lstStyle/>
          <a:p>
            <a:r>
              <a:rPr lang="hr-HR" sz="2400" dirty="0"/>
              <a:t>Kad u toku obalne plovidbe brod prođe neposredno uz neki markantan terestrički objekat, ubilježit će to u brodski dnevnik. Uobičajeno je označiti: sat, ime objekta, azimut pod kojim je objekat snimljen, odnosno ako je snimljen subočice upisuje se oznaka “</a:t>
            </a:r>
            <a:r>
              <a:rPr lang="hr-HR" sz="2400" dirty="0">
                <a:sym typeface="Symbol"/>
              </a:rPr>
              <a:t></a:t>
            </a:r>
            <a:r>
              <a:rPr lang="hr-HR" sz="2400" dirty="0"/>
              <a:t>”, te udaljenost u miljama do tog objekta. Na karti pak ucrtava se azimut na taj objekt (ili linija subočice kao na slici </a:t>
            </a:r>
            <a:r>
              <a:rPr lang="hr-HR" sz="2400" dirty="0" smtClean="0"/>
              <a:t>) </a:t>
            </a:r>
            <a:r>
              <a:rPr lang="hr-HR" sz="2400" dirty="0"/>
              <a:t>te sat prolaza i udaljenost.</a:t>
            </a:r>
          </a:p>
          <a:p>
            <a:endParaRPr lang="hr-HR" sz="2400" dirty="0"/>
          </a:p>
        </p:txBody>
      </p:sp>
      <p:sp>
        <p:nvSpPr>
          <p:cNvPr id="1032" name="Rectangle 8"/>
          <p:cNvSpPr>
            <a:spLocks noChangeArrowheads="1"/>
          </p:cNvSpPr>
          <p:nvPr/>
        </p:nvSpPr>
        <p:spPr bwMode="auto">
          <a:xfrm>
            <a:off x="0" y="4313713"/>
            <a:ext cx="96115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hr-H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Vođenje obalne navigacije</a:t>
            </a:r>
            <a:endParaRPr lang="hr-HR" sz="4000" b="1" i="1" dirty="0"/>
          </a:p>
        </p:txBody>
      </p:sp>
      <p:sp>
        <p:nvSpPr>
          <p:cNvPr id="3" name="Content Placeholder 2"/>
          <p:cNvSpPr>
            <a:spLocks noGrp="1"/>
          </p:cNvSpPr>
          <p:nvPr>
            <p:ph idx="1"/>
          </p:nvPr>
        </p:nvSpPr>
        <p:spPr>
          <a:xfrm>
            <a:off x="457200" y="1196752"/>
            <a:ext cx="8229600" cy="5544616"/>
          </a:xfrm>
        </p:spPr>
        <p:txBody>
          <a:bodyPr>
            <a:normAutofit fontScale="85000" lnSpcReduction="20000"/>
          </a:bodyPr>
          <a:lstStyle/>
          <a:p>
            <a:r>
              <a:rPr lang="hr-HR" sz="3300" dirty="0" smtClean="0"/>
              <a:t>U navigacijski teškim okolnostima navigator mora biti oslobođen od dugih i kompliciranih postupaka određivanja pozicije broda - to odvlači njegovu pažnju, koriste se jednostavne i brze metode, ali koje su dovoljno točne da se sigurno vodi brod, i da se  brod zadrži dovoljno daleko od opasnih područja.</a:t>
            </a:r>
          </a:p>
          <a:p>
            <a:r>
              <a:rPr lang="hr-HR" sz="3300" dirty="0" smtClean="0"/>
              <a:t> Takve vrste metoda se ne koristite kad je navigacijski put dobro markiran svjetionicima, plutačama, itd. pri uskim prolazima, kanalima, rijekama i slično.</a:t>
            </a:r>
          </a:p>
          <a:p>
            <a:r>
              <a:rPr lang="hr-HR" sz="3300" dirty="0" smtClean="0"/>
              <a:t>Koja će se od  pomoćnih metoda koristiti u praksi ovisi o konkretnim okolnostima te o mogućnosti da se određenu metodu koristi obzirom na trenutnu konfiguraciju obale.</a:t>
            </a:r>
          </a:p>
          <a:p>
            <a:r>
              <a:rPr lang="hr-HR" sz="3300" dirty="0" smtClean="0"/>
              <a:t>Naročito </a:t>
            </a:r>
            <a:r>
              <a:rPr lang="hr-HR" sz="3300" dirty="0"/>
              <a:t>je važno poznavanje taktičkih elemenata </a:t>
            </a:r>
            <a:r>
              <a:rPr lang="hr-HR" sz="3300" dirty="0" smtClean="0"/>
              <a:t> </a:t>
            </a:r>
            <a:r>
              <a:rPr lang="hr-HR" sz="3300" dirty="0"/>
              <a:t>kružnice okretanja </a:t>
            </a:r>
            <a:r>
              <a:rPr lang="hr-HR" sz="3300" dirty="0" smtClean="0"/>
              <a:t>broda ( radijus okreta, …)</a:t>
            </a:r>
            <a:endParaRPr lang="hr-HR" sz="3300" dirty="0"/>
          </a:p>
          <a:p>
            <a:pPr>
              <a:buNone/>
            </a:pPr>
            <a:endParaRPr lang="hr-HR" sz="2800" dirty="0" smtClean="0"/>
          </a:p>
          <a:p>
            <a:endParaRPr lang="hr-HR" sz="2400" dirty="0"/>
          </a:p>
          <a:p>
            <a:endParaRPr lang="hr-HR" dirty="0"/>
          </a:p>
          <a:p>
            <a:endParaRPr lang="hr-H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4000" b="1" i="1" dirty="0" smtClean="0"/>
              <a:t>Općenito</a:t>
            </a:r>
            <a:endParaRPr lang="hr-HR" sz="4000" b="1" i="1" dirty="0"/>
          </a:p>
        </p:txBody>
      </p:sp>
      <p:sp>
        <p:nvSpPr>
          <p:cNvPr id="3" name="Content Placeholder 2"/>
          <p:cNvSpPr>
            <a:spLocks noGrp="1"/>
          </p:cNvSpPr>
          <p:nvPr>
            <p:ph idx="1"/>
          </p:nvPr>
        </p:nvSpPr>
        <p:spPr/>
        <p:txBody>
          <a:bodyPr>
            <a:normAutofit/>
          </a:bodyPr>
          <a:lstStyle/>
          <a:p>
            <a:r>
              <a:rPr lang="hr-HR" sz="2500" dirty="0"/>
              <a:t>Pod obalnom navigacijom podrazumijeva se plovidba kod koje se za određivanje položaja broda i drugih elemenata plovidbe koriste terestrički objekti viđeni ljudskim okom. Iznimno ovamo spada i navigacija koja se vodi radarom.Općenito pod obalnom navigacijom smatra se navigacija kod koje je  udaljenost od najbližeg kopna manja od 50 </a:t>
            </a:r>
            <a:r>
              <a:rPr lang="hr-HR" sz="2500" dirty="0" smtClean="0"/>
              <a:t>M.</a:t>
            </a:r>
          </a:p>
          <a:p>
            <a:r>
              <a:rPr lang="hr-HR" sz="2500" dirty="0"/>
              <a:t>Navigacija vođena drugim elektronskim uređajima kao radiogoniometrom, sustavima hiperboličke navigacije i slično spada djelomično u terestričku navigaciju, no ne mora biti obalna</a:t>
            </a:r>
            <a:r>
              <a:rPr lang="hr-HR" sz="2800" dirty="0"/>
              <a:t>.</a:t>
            </a:r>
          </a:p>
          <a:p>
            <a:endParaRPr lang="hr-HR" sz="25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Manevar okreta broda</a:t>
            </a:r>
            <a:endParaRPr lang="hr-HR" sz="4000" b="1" i="1" dirty="0"/>
          </a:p>
        </p:txBody>
      </p:sp>
      <p:sp>
        <p:nvSpPr>
          <p:cNvPr id="3" name="Content Placeholder 2"/>
          <p:cNvSpPr>
            <a:spLocks noGrp="1"/>
          </p:cNvSpPr>
          <p:nvPr>
            <p:ph idx="1"/>
          </p:nvPr>
        </p:nvSpPr>
        <p:spPr>
          <a:xfrm>
            <a:off x="457200" y="1700808"/>
            <a:ext cx="7859216" cy="4608512"/>
          </a:xfrm>
        </p:spPr>
        <p:txBody>
          <a:bodyPr>
            <a:normAutofit/>
          </a:bodyPr>
          <a:lstStyle/>
          <a:p>
            <a:r>
              <a:rPr lang="hr-HR" sz="2400" dirty="0" smtClean="0"/>
              <a:t>Svaki </a:t>
            </a:r>
            <a:r>
              <a:rPr lang="hr-HR" sz="2400" dirty="0"/>
              <a:t>brod ima svoje </a:t>
            </a:r>
            <a:r>
              <a:rPr lang="hr-HR" sz="2400" dirty="0" smtClean="0"/>
              <a:t>karakteristične elemente </a:t>
            </a:r>
            <a:r>
              <a:rPr lang="hr-HR" sz="2400" dirty="0"/>
              <a:t>kod okretanja, zaustavljanja u dubokoj i plitkoj vodi i </a:t>
            </a:r>
            <a:r>
              <a:rPr lang="hr-HR" sz="2400" dirty="0" smtClean="0"/>
              <a:t>potrebno je dobro poznavati </a:t>
            </a:r>
            <a:r>
              <a:rPr lang="hr-HR" sz="2400" dirty="0"/>
              <a:t>te elemente kod praznog i potpuno nakrcanog broda. Navedeni podaci prikazani su u grafičkom obliku na  prikazu čiji je engleski naziv </a:t>
            </a:r>
            <a:r>
              <a:rPr lang="hr-HR" sz="2400" i="1" dirty="0"/>
              <a:t>pilot card</a:t>
            </a:r>
            <a:r>
              <a:rPr lang="hr-HR" sz="2400" dirty="0"/>
              <a:t> , koji se postavlja na vidljivom mjestu na zapovjedničkom mostu.Navigator treba voditi računa o drugačijem okretu i zaustavnom putu kojeg ima brod ako se teret nalazi homogeno raspoređen po uzdužnici broda odnosno ako je koncentriran u središnjem ili pramčanom i krmenom dijelu broda</a:t>
            </a:r>
            <a:r>
              <a:rPr lang="hr-HR" sz="2400" dirty="0" smtClean="0"/>
              <a:t>.</a:t>
            </a:r>
          </a:p>
          <a:p>
            <a:endParaRPr lang="hr-HR" sz="2400" dirty="0"/>
          </a:p>
          <a:p>
            <a:endParaRPr lang="hr-H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Manevar okreta broda</a:t>
            </a:r>
            <a:endParaRPr lang="hr-HR" sz="4000" b="1" i="1" dirty="0"/>
          </a:p>
        </p:txBody>
      </p:sp>
      <p:pic>
        <p:nvPicPr>
          <p:cNvPr id="2051" name="Picture 3"/>
          <p:cNvPicPr>
            <a:picLocks noGrp="1" noChangeAspect="1" noChangeArrowheads="1"/>
          </p:cNvPicPr>
          <p:nvPr>
            <p:ph idx="1"/>
          </p:nvPr>
        </p:nvPicPr>
        <p:blipFill>
          <a:blip r:embed="rId2" cstate="print"/>
          <a:srcRect l="23176" t="33333" r="24678" b="16667"/>
          <a:stretch>
            <a:fillRect/>
          </a:stretch>
        </p:blipFill>
        <p:spPr bwMode="auto">
          <a:xfrm>
            <a:off x="0" y="3717032"/>
            <a:ext cx="2915816" cy="2996952"/>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l="56641" t="43750" r="11719" b="35417"/>
          <a:stretch>
            <a:fillRect/>
          </a:stretch>
        </p:blipFill>
        <p:spPr bwMode="auto">
          <a:xfrm>
            <a:off x="6084168" y="4149080"/>
            <a:ext cx="3059832" cy="2708920"/>
          </a:xfrm>
          <a:prstGeom prst="rect">
            <a:avLst/>
          </a:prstGeom>
          <a:noFill/>
          <a:ln w="9525">
            <a:noFill/>
            <a:miter lim="800000"/>
            <a:headEnd/>
            <a:tailEnd/>
          </a:ln>
        </p:spPr>
      </p:pic>
      <p:sp>
        <p:nvSpPr>
          <p:cNvPr id="12" name="Rectangle 11"/>
          <p:cNvSpPr/>
          <p:nvPr/>
        </p:nvSpPr>
        <p:spPr>
          <a:xfrm>
            <a:off x="2123728" y="1196753"/>
            <a:ext cx="5040560" cy="3416320"/>
          </a:xfrm>
          <a:prstGeom prst="rect">
            <a:avLst/>
          </a:prstGeom>
        </p:spPr>
        <p:txBody>
          <a:bodyPr wrap="square">
            <a:spAutoFit/>
          </a:bodyPr>
          <a:lstStyle/>
          <a:p>
            <a:r>
              <a:rPr lang="hr-HR" dirty="0" smtClean="0"/>
              <a:t>Središte </a:t>
            </a:r>
            <a:r>
              <a:rPr lang="hr-HR" dirty="0"/>
              <a:t>oko kojeg se okreće brod </a:t>
            </a:r>
            <a:r>
              <a:rPr lang="hr-HR" dirty="0" smtClean="0"/>
              <a:t>nalazi se </a:t>
            </a:r>
            <a:r>
              <a:rPr lang="hr-HR" dirty="0"/>
              <a:t>nešto naprijed od sredine broda , te će se na primjer kod zakreta kormila u desno krma broda znatno pomaknuti lijevo </a:t>
            </a:r>
            <a:r>
              <a:rPr lang="hr-HR" dirty="0" smtClean="0"/>
              <a:t>, </a:t>
            </a:r>
            <a:r>
              <a:rPr lang="hr-HR" dirty="0"/>
              <a:t>te će se trajektorija krme znatno razlikovati od trajektorije pramca. Nadalje radijus okretanja broda veći je u početku manevra okretanja od onog kojeg poprimi u toku stabiliziranja u kružnoj vožnji. </a:t>
            </a:r>
            <a:endParaRPr lang="hr-HR" dirty="0" smtClean="0"/>
          </a:p>
          <a:p>
            <a:r>
              <a:rPr lang="hr-HR" dirty="0" smtClean="0"/>
              <a:t>Ako </a:t>
            </a:r>
            <a:r>
              <a:rPr lang="hr-HR" dirty="0"/>
              <a:t>se želi da brod iz jednog kursa </a:t>
            </a:r>
            <a:r>
              <a:rPr lang="hr-HR" i="1" dirty="0"/>
              <a:t>K</a:t>
            </a:r>
            <a:r>
              <a:rPr lang="hr-HR" baseline="-25000" dirty="0"/>
              <a:t>1</a:t>
            </a:r>
            <a:r>
              <a:rPr lang="hr-HR" dirty="0"/>
              <a:t> okrene u drugi </a:t>
            </a:r>
            <a:r>
              <a:rPr lang="hr-HR" i="1" dirty="0"/>
              <a:t>K</a:t>
            </a:r>
            <a:r>
              <a:rPr lang="hr-HR" baseline="-25000" dirty="0"/>
              <a:t>2</a:t>
            </a:r>
            <a:r>
              <a:rPr lang="hr-HR" dirty="0"/>
              <a:t> i da se pri tom upravo nađe na zacrtanoj ruti, mogu se izraditi tablice za odnosni brod i količinu ukrcanog tereta u funkciji veličine </a:t>
            </a:r>
            <a:r>
              <a:rPr lang="hr-HR" i="1" dirty="0"/>
              <a:t>X</a:t>
            </a:r>
            <a:r>
              <a:rPr lang="hr-HR" dirty="0"/>
              <a:t> </a:t>
            </a:r>
            <a:r>
              <a:rPr lang="hr-HR" dirty="0" smtClean="0"/>
              <a:t> .</a:t>
            </a:r>
            <a:endParaRPr lang="hr-HR" dirty="0"/>
          </a:p>
        </p:txBody>
      </p:sp>
      <p:sp>
        <p:nvSpPr>
          <p:cNvPr id="13" name="Rectangle 12"/>
          <p:cNvSpPr/>
          <p:nvPr/>
        </p:nvSpPr>
        <p:spPr>
          <a:xfrm>
            <a:off x="2051720" y="5013177"/>
            <a:ext cx="3096344" cy="584775"/>
          </a:xfrm>
          <a:prstGeom prst="rect">
            <a:avLst/>
          </a:prstGeom>
        </p:spPr>
        <p:txBody>
          <a:bodyPr wrap="square">
            <a:spAutoFit/>
          </a:bodyPr>
          <a:lstStyle/>
          <a:p>
            <a:r>
              <a:rPr lang="hr-HR" sz="1600" dirty="0"/>
              <a:t>Trajektorija pramca i krme kod manevra okreta </a:t>
            </a:r>
            <a:r>
              <a:rPr lang="hr-HR" sz="1600" dirty="0" smtClean="0"/>
              <a:t>broda </a:t>
            </a:r>
            <a:endParaRPr lang="hr-HR" sz="1600" dirty="0"/>
          </a:p>
        </p:txBody>
      </p:sp>
      <p:sp>
        <p:nvSpPr>
          <p:cNvPr id="14" name="Rectangle 13"/>
          <p:cNvSpPr/>
          <p:nvPr/>
        </p:nvSpPr>
        <p:spPr>
          <a:xfrm>
            <a:off x="2871887" y="6198990"/>
            <a:ext cx="3400226" cy="830997"/>
          </a:xfrm>
          <a:prstGeom prst="rect">
            <a:avLst/>
          </a:prstGeom>
        </p:spPr>
        <p:txBody>
          <a:bodyPr wrap="square">
            <a:spAutoFit/>
          </a:bodyPr>
          <a:lstStyle/>
          <a:p>
            <a:r>
              <a:rPr lang="hr-HR" sz="1600" dirty="0"/>
              <a:t>Promjena kursa pomoću veličine </a:t>
            </a:r>
            <a:r>
              <a:rPr lang="hr-HR" sz="1600" dirty="0" smtClean="0"/>
              <a:t>X</a:t>
            </a:r>
          </a:p>
          <a:p>
            <a:endParaRPr lang="hr-HR" sz="1400" dirty="0" smtClean="0"/>
          </a:p>
          <a:p>
            <a:endParaRPr lang="hr-H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Manevar okreta broda</a:t>
            </a:r>
            <a:endParaRPr lang="hr-HR" sz="4000" b="1" i="1" dirty="0"/>
          </a:p>
        </p:txBody>
      </p:sp>
      <p:sp>
        <p:nvSpPr>
          <p:cNvPr id="5" name="Content Placeholder 4"/>
          <p:cNvSpPr>
            <a:spLocks noGrp="1"/>
          </p:cNvSpPr>
          <p:nvPr>
            <p:ph idx="1"/>
          </p:nvPr>
        </p:nvSpPr>
        <p:spPr/>
        <p:txBody>
          <a:bodyPr/>
          <a:lstStyle/>
          <a:p>
            <a:r>
              <a:rPr lang="hr-HR" sz="1800" dirty="0"/>
              <a:t>Ukoliko brod nema </a:t>
            </a:r>
            <a:r>
              <a:rPr lang="hr-HR" sz="1800" dirty="0" smtClean="0"/>
              <a:t>takve  tablice, </a:t>
            </a:r>
            <a:r>
              <a:rPr lang="hr-HR" sz="1800" dirty="0"/>
              <a:t>tada </a:t>
            </a:r>
            <a:r>
              <a:rPr lang="hr-HR" sz="1800" dirty="0" smtClean="0"/>
              <a:t>se </a:t>
            </a:r>
            <a:r>
              <a:rPr lang="hr-HR" sz="1800" dirty="0"/>
              <a:t>na pomorskoj karti – </a:t>
            </a:r>
            <a:r>
              <a:rPr lang="hr-HR" sz="1800" dirty="0" smtClean="0"/>
              <a:t>planu određuje taj </a:t>
            </a:r>
            <a:r>
              <a:rPr lang="hr-HR" sz="1800" dirty="0"/>
              <a:t>podatka </a:t>
            </a:r>
            <a:r>
              <a:rPr lang="hr-HR" sz="1800" dirty="0" smtClean="0"/>
              <a:t>grafički. </a:t>
            </a:r>
            <a:r>
              <a:rPr lang="hr-HR" sz="1800" dirty="0"/>
              <a:t>Paralelno sa prvim kursem </a:t>
            </a:r>
            <a:r>
              <a:rPr lang="hr-HR" sz="1800" b="1" i="1" dirty="0"/>
              <a:t>K</a:t>
            </a:r>
            <a:r>
              <a:rPr lang="hr-HR" sz="1800" b="1" baseline="-25000" dirty="0"/>
              <a:t>1</a:t>
            </a:r>
            <a:r>
              <a:rPr lang="hr-HR" sz="1800" dirty="0"/>
              <a:t> </a:t>
            </a:r>
            <a:r>
              <a:rPr lang="hr-HR" sz="1800" dirty="0" smtClean="0"/>
              <a:t>povuče </a:t>
            </a:r>
            <a:r>
              <a:rPr lang="hr-HR" sz="1800" dirty="0"/>
              <a:t>s</a:t>
            </a:r>
            <a:r>
              <a:rPr lang="hr-HR" sz="1800" dirty="0" smtClean="0"/>
              <a:t>e </a:t>
            </a:r>
            <a:r>
              <a:rPr lang="hr-HR" sz="1800" dirty="0"/>
              <a:t>pravac </a:t>
            </a:r>
            <a:r>
              <a:rPr lang="hr-HR" sz="1800" b="1" dirty="0"/>
              <a:t>a</a:t>
            </a:r>
            <a:r>
              <a:rPr lang="hr-HR" sz="1800" dirty="0"/>
              <a:t> na udaljenosti od njega za početni radius okretanja broda </a:t>
            </a:r>
            <a:r>
              <a:rPr lang="hr-HR" sz="1800" b="1" i="1" dirty="0"/>
              <a:t>r</a:t>
            </a:r>
            <a:r>
              <a:rPr lang="hr-HR" sz="1800" b="1" i="1" baseline="-25000" dirty="0"/>
              <a:t>p</a:t>
            </a:r>
            <a:r>
              <a:rPr lang="hr-HR" sz="1800" dirty="0"/>
              <a:t>. Paralelno sa drugim kursem </a:t>
            </a:r>
            <a:r>
              <a:rPr lang="hr-HR" sz="1800" b="1" i="1" dirty="0"/>
              <a:t>K</a:t>
            </a:r>
            <a:r>
              <a:rPr lang="hr-HR" sz="1800" b="1" baseline="-25000" dirty="0"/>
              <a:t>2</a:t>
            </a:r>
            <a:r>
              <a:rPr lang="hr-HR" sz="1800" dirty="0"/>
              <a:t> </a:t>
            </a:r>
            <a:r>
              <a:rPr lang="hr-HR" sz="1800" dirty="0" smtClean="0"/>
              <a:t>povuče se </a:t>
            </a:r>
            <a:r>
              <a:rPr lang="hr-HR" sz="1800" dirty="0"/>
              <a:t>drugi pravac </a:t>
            </a:r>
            <a:r>
              <a:rPr lang="hr-HR" sz="1800" b="1" i="1" dirty="0"/>
              <a:t>b</a:t>
            </a:r>
            <a:r>
              <a:rPr lang="hr-HR" sz="1800" b="1" dirty="0"/>
              <a:t> </a:t>
            </a:r>
            <a:r>
              <a:rPr lang="hr-HR" sz="1800" dirty="0" smtClean="0"/>
              <a:t>udaljen </a:t>
            </a:r>
            <a:r>
              <a:rPr lang="hr-HR" sz="1800" dirty="0"/>
              <a:t>od </a:t>
            </a:r>
            <a:r>
              <a:rPr lang="hr-HR" sz="1800" i="1" dirty="0"/>
              <a:t>K</a:t>
            </a:r>
            <a:r>
              <a:rPr lang="hr-HR" sz="1800" baseline="-25000" dirty="0"/>
              <a:t>2</a:t>
            </a:r>
            <a:r>
              <a:rPr lang="hr-HR" sz="1800" dirty="0"/>
              <a:t> za završni radius okretanja broda </a:t>
            </a:r>
            <a:r>
              <a:rPr lang="hr-HR" sz="1800" b="1" i="1" dirty="0"/>
              <a:t>r</a:t>
            </a:r>
            <a:r>
              <a:rPr lang="hr-HR" sz="1800" b="1" i="1" baseline="-25000" dirty="0"/>
              <a:t>k</a:t>
            </a:r>
            <a:r>
              <a:rPr lang="hr-HR" sz="1800" dirty="0"/>
              <a:t>, </a:t>
            </a:r>
            <a:r>
              <a:rPr lang="hr-HR" sz="1800" dirty="0" smtClean="0"/>
              <a:t>pritom</a:t>
            </a:r>
          </a:p>
          <a:p>
            <a:pPr>
              <a:buNone/>
            </a:pPr>
            <a:r>
              <a:rPr lang="hr-HR" sz="1800" dirty="0" smtClean="0"/>
              <a:t>       vrijedi da je </a:t>
            </a:r>
            <a:endParaRPr lang="hr-HR" sz="1800" dirty="0"/>
          </a:p>
          <a:p>
            <a:endParaRPr lang="hr-HR" dirty="0"/>
          </a:p>
        </p:txBody>
      </p:sp>
      <p:pic>
        <p:nvPicPr>
          <p:cNvPr id="35843" name="Picture 3"/>
          <p:cNvPicPr>
            <a:picLocks noChangeAspect="1" noChangeArrowheads="1"/>
          </p:cNvPicPr>
          <p:nvPr/>
        </p:nvPicPr>
        <p:blipFill>
          <a:blip r:embed="rId2" cstate="print"/>
          <a:srcRect l="35906" t="46970" r="47901" b="33334"/>
          <a:stretch>
            <a:fillRect/>
          </a:stretch>
        </p:blipFill>
        <p:spPr bwMode="auto">
          <a:xfrm>
            <a:off x="2267744" y="2780928"/>
            <a:ext cx="1755194" cy="936104"/>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9768" t="18367" r="20930" b="14286"/>
          <a:stretch>
            <a:fillRect/>
          </a:stretch>
        </p:blipFill>
        <p:spPr bwMode="auto">
          <a:xfrm>
            <a:off x="899592" y="3717032"/>
            <a:ext cx="4320480" cy="2232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Manevar okreta broda</a:t>
            </a:r>
            <a:endParaRPr lang="hr-HR" sz="4000" b="1" i="1" dirty="0"/>
          </a:p>
        </p:txBody>
      </p:sp>
      <p:pic>
        <p:nvPicPr>
          <p:cNvPr id="36866" name="Picture 2"/>
          <p:cNvPicPr>
            <a:picLocks noGrp="1" noChangeAspect="1" noChangeArrowheads="1"/>
          </p:cNvPicPr>
          <p:nvPr>
            <p:ph idx="1"/>
          </p:nvPr>
        </p:nvPicPr>
        <p:blipFill>
          <a:blip r:embed="rId2" cstate="print"/>
          <a:srcRect l="19768" t="18367" r="20930" b="14286"/>
          <a:stretch>
            <a:fillRect/>
          </a:stretch>
        </p:blipFill>
        <p:spPr bwMode="auto">
          <a:xfrm>
            <a:off x="683568" y="1412776"/>
            <a:ext cx="4320480" cy="2232248"/>
          </a:xfrm>
          <a:prstGeom prst="rect">
            <a:avLst/>
          </a:prstGeom>
          <a:noFill/>
          <a:ln w="9525">
            <a:noFill/>
            <a:miter lim="800000"/>
            <a:headEnd/>
            <a:tailEnd/>
          </a:ln>
        </p:spPr>
      </p:pic>
      <p:sp>
        <p:nvSpPr>
          <p:cNvPr id="5" name="Rectangle 4"/>
          <p:cNvSpPr/>
          <p:nvPr/>
        </p:nvSpPr>
        <p:spPr>
          <a:xfrm>
            <a:off x="3779912" y="1988840"/>
            <a:ext cx="4572000" cy="584775"/>
          </a:xfrm>
          <a:prstGeom prst="rect">
            <a:avLst/>
          </a:prstGeom>
        </p:spPr>
        <p:txBody>
          <a:bodyPr>
            <a:spAutoFit/>
          </a:bodyPr>
          <a:lstStyle/>
          <a:p>
            <a:r>
              <a:rPr lang="hr-HR" sz="1600" dirty="0"/>
              <a:t>Grafičko određivanje točaka okreta broda oko </a:t>
            </a:r>
            <a:r>
              <a:rPr lang="hr-HR" sz="1600" dirty="0" smtClean="0"/>
              <a:t>rta</a:t>
            </a:r>
          </a:p>
          <a:p>
            <a:r>
              <a:rPr lang="hr-HR" sz="1600" dirty="0" smtClean="0"/>
              <a:t> </a:t>
            </a:r>
            <a:endParaRPr lang="hr-HR" sz="1600" dirty="0"/>
          </a:p>
        </p:txBody>
      </p:sp>
      <p:sp>
        <p:nvSpPr>
          <p:cNvPr id="6" name="Rectangle 5"/>
          <p:cNvSpPr/>
          <p:nvPr/>
        </p:nvSpPr>
        <p:spPr>
          <a:xfrm>
            <a:off x="827584" y="4005064"/>
            <a:ext cx="7560840" cy="2308324"/>
          </a:xfrm>
          <a:prstGeom prst="rect">
            <a:avLst/>
          </a:prstGeom>
        </p:spPr>
        <p:txBody>
          <a:bodyPr wrap="square">
            <a:spAutoFit/>
          </a:bodyPr>
          <a:lstStyle/>
          <a:p>
            <a:r>
              <a:rPr lang="hr-HR" sz="2400" dirty="0" smtClean="0"/>
              <a:t>Pravci </a:t>
            </a:r>
            <a:r>
              <a:rPr lang="hr-HR" sz="2400" b="1" i="1" dirty="0"/>
              <a:t>a</a:t>
            </a:r>
            <a:r>
              <a:rPr lang="hr-HR" sz="2400" dirty="0"/>
              <a:t> i </a:t>
            </a:r>
            <a:r>
              <a:rPr lang="hr-HR" sz="2400" b="1" i="1" dirty="0"/>
              <a:t>b</a:t>
            </a:r>
            <a:r>
              <a:rPr lang="hr-HR" sz="2400" dirty="0"/>
              <a:t> sijeku se u </a:t>
            </a:r>
            <a:r>
              <a:rPr lang="hr-HR" sz="2400" b="1" dirty="0"/>
              <a:t>točki 0</a:t>
            </a:r>
            <a:r>
              <a:rPr lang="hr-HR" sz="2400" dirty="0"/>
              <a:t> koja je </a:t>
            </a:r>
            <a:r>
              <a:rPr lang="hr-HR" sz="2400" b="1" dirty="0"/>
              <a:t>“središte</a:t>
            </a:r>
            <a:r>
              <a:rPr lang="hr-HR" sz="2400" dirty="0"/>
              <a:t>” okretanja broda. Kada se iz točke 0 povuče okomica na prvi kurs </a:t>
            </a:r>
            <a:r>
              <a:rPr lang="hr-HR" sz="2400" i="1" dirty="0"/>
              <a:t>K</a:t>
            </a:r>
            <a:r>
              <a:rPr lang="hr-HR" sz="2400" baseline="-25000" dirty="0"/>
              <a:t>1</a:t>
            </a:r>
            <a:r>
              <a:rPr lang="hr-HR" sz="2400" dirty="0"/>
              <a:t> </a:t>
            </a:r>
            <a:r>
              <a:rPr lang="hr-HR" sz="2400" dirty="0" smtClean="0"/>
              <a:t>dobije </a:t>
            </a:r>
            <a:r>
              <a:rPr lang="hr-HR" sz="2400" dirty="0"/>
              <a:t>se </a:t>
            </a:r>
            <a:r>
              <a:rPr lang="hr-HR" sz="2400" dirty="0" smtClean="0"/>
              <a:t>točka </a:t>
            </a:r>
            <a:r>
              <a:rPr lang="hr-HR" sz="2400" b="1" i="1" dirty="0"/>
              <a:t>A</a:t>
            </a:r>
            <a:r>
              <a:rPr lang="hr-HR" sz="2400" dirty="0"/>
              <a:t> na kojoj valja započeti okretanje da bi </a:t>
            </a:r>
            <a:r>
              <a:rPr lang="hr-HR" sz="2400" dirty="0" smtClean="0"/>
              <a:t>brod izašao </a:t>
            </a:r>
            <a:r>
              <a:rPr lang="hr-HR" sz="2400" dirty="0"/>
              <a:t>iz okreta duž </a:t>
            </a:r>
            <a:r>
              <a:rPr lang="hr-HR" sz="2400" b="1" dirty="0"/>
              <a:t>trajektorije </a:t>
            </a:r>
            <a:r>
              <a:rPr lang="hr-HR" sz="2400" b="1" i="1" dirty="0"/>
              <a:t>K</a:t>
            </a:r>
            <a:r>
              <a:rPr lang="hr-HR" sz="2400" b="1" baseline="-25000" dirty="0"/>
              <a:t>2</a:t>
            </a:r>
            <a:r>
              <a:rPr lang="hr-HR" sz="2400" dirty="0"/>
              <a:t>. Točku </a:t>
            </a:r>
            <a:r>
              <a:rPr lang="hr-HR" sz="2400" b="1" i="1" dirty="0"/>
              <a:t>A</a:t>
            </a:r>
            <a:r>
              <a:rPr lang="hr-HR" sz="2400" dirty="0"/>
              <a:t> (početak okreta) najlakše se pronađe u navigaciji pomoću </a:t>
            </a:r>
            <a:r>
              <a:rPr lang="hr-HR" sz="2400" b="1" dirty="0"/>
              <a:t>azimuta markantnog objekta (svjetionika) </a:t>
            </a:r>
            <a:r>
              <a:rPr lang="hr-HR" sz="2400" b="1" i="1" dirty="0">
                <a:sym typeface="Symbol"/>
              </a:rPr>
              <a:t></a:t>
            </a:r>
            <a:r>
              <a:rPr lang="hr-HR" sz="2400" b="1" dirty="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Sigurni azimut</a:t>
            </a:r>
            <a:endParaRPr lang="hr-HR" sz="4000" b="1" i="1" dirty="0"/>
          </a:p>
        </p:txBody>
      </p:sp>
      <p:pic>
        <p:nvPicPr>
          <p:cNvPr id="37890" name="Picture 2"/>
          <p:cNvPicPr>
            <a:picLocks noGrp="1" noChangeAspect="1" noChangeArrowheads="1"/>
          </p:cNvPicPr>
          <p:nvPr>
            <p:ph idx="1"/>
          </p:nvPr>
        </p:nvPicPr>
        <p:blipFill>
          <a:blip r:embed="rId2" cstate="print"/>
          <a:srcRect l="23922" t="37778" r="27193" b="23391"/>
          <a:stretch>
            <a:fillRect/>
          </a:stretch>
        </p:blipFill>
        <p:spPr bwMode="auto">
          <a:xfrm>
            <a:off x="467544" y="4365104"/>
            <a:ext cx="4824536" cy="2160240"/>
          </a:xfrm>
          <a:prstGeom prst="rect">
            <a:avLst/>
          </a:prstGeom>
          <a:noFill/>
          <a:ln w="9525">
            <a:noFill/>
            <a:miter lim="800000"/>
            <a:headEnd/>
            <a:tailEnd/>
          </a:ln>
        </p:spPr>
      </p:pic>
      <p:sp>
        <p:nvSpPr>
          <p:cNvPr id="5" name="Rectangle 4"/>
          <p:cNvSpPr/>
          <p:nvPr/>
        </p:nvSpPr>
        <p:spPr>
          <a:xfrm>
            <a:off x="1043608" y="1484784"/>
            <a:ext cx="6768752" cy="2308324"/>
          </a:xfrm>
          <a:prstGeom prst="rect">
            <a:avLst/>
          </a:prstGeom>
        </p:spPr>
        <p:txBody>
          <a:bodyPr wrap="square">
            <a:spAutoFit/>
          </a:bodyPr>
          <a:lstStyle/>
          <a:p>
            <a:r>
              <a:rPr lang="hr-HR" sz="2400" dirty="0"/>
              <a:t>Kada je u nekom opasnom području siguran put moguće proći azimutom nekog markantnog objekta  </a:t>
            </a:r>
            <a:r>
              <a:rPr lang="hr-HR" sz="2400" dirty="0" smtClean="0"/>
              <a:t>- prolaz </a:t>
            </a:r>
            <a:r>
              <a:rPr lang="hr-HR" sz="2400" dirty="0"/>
              <a:t>do </a:t>
            </a:r>
            <a:r>
              <a:rPr lang="hr-HR" sz="2400" dirty="0" smtClean="0"/>
              <a:t>sidrišta </a:t>
            </a:r>
            <a:r>
              <a:rPr lang="hr-HR" sz="2400" dirty="0"/>
              <a:t>tada se </a:t>
            </a:r>
            <a:r>
              <a:rPr lang="hr-HR" sz="2400" dirty="0" smtClean="0"/>
              <a:t>iz </a:t>
            </a:r>
            <a:r>
              <a:rPr lang="hr-HR" sz="2400" dirty="0"/>
              <a:t>poznate točke broda </a:t>
            </a:r>
            <a:r>
              <a:rPr lang="hr-HR" sz="2400" i="1" dirty="0"/>
              <a:t>T</a:t>
            </a:r>
            <a:r>
              <a:rPr lang="hr-HR" sz="2400" i="1" baseline="-25000" dirty="0"/>
              <a:t>b</a:t>
            </a:r>
            <a:r>
              <a:rPr lang="hr-HR" sz="2400" dirty="0"/>
              <a:t> može uploviti pod jednim sigurnim azimutom. Ovakvi sigurni azimuti su ponekad dani i ucrtani na samim pomorskim kartama.</a:t>
            </a:r>
          </a:p>
        </p:txBody>
      </p:sp>
      <p:sp>
        <p:nvSpPr>
          <p:cNvPr id="6" name="Rectangle 5"/>
          <p:cNvSpPr/>
          <p:nvPr/>
        </p:nvSpPr>
        <p:spPr>
          <a:xfrm>
            <a:off x="5220072" y="4797152"/>
            <a:ext cx="1519968" cy="646331"/>
          </a:xfrm>
          <a:prstGeom prst="rect">
            <a:avLst/>
          </a:prstGeom>
        </p:spPr>
        <p:txBody>
          <a:bodyPr wrap="square">
            <a:spAutoFit/>
          </a:bodyPr>
          <a:lstStyle/>
          <a:p>
            <a:r>
              <a:rPr lang="hr-HR" dirty="0"/>
              <a:t>Sigurni </a:t>
            </a:r>
            <a:r>
              <a:rPr lang="hr-HR" dirty="0" smtClean="0"/>
              <a:t>azimut</a:t>
            </a:r>
          </a:p>
          <a:p>
            <a:endParaRPr lang="hr-H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normAutofit/>
          </a:bodyPr>
          <a:lstStyle/>
          <a:p>
            <a:r>
              <a:rPr lang="hr-HR" sz="4000" b="1" i="1" dirty="0" smtClean="0"/>
              <a:t>Granični azimut</a:t>
            </a:r>
            <a:endParaRPr lang="hr-HR" sz="4000" b="1" i="1" dirty="0"/>
          </a:p>
        </p:txBody>
      </p:sp>
      <p:pic>
        <p:nvPicPr>
          <p:cNvPr id="38914" name="Picture 2"/>
          <p:cNvPicPr>
            <a:picLocks noGrp="1" noChangeAspect="1" noChangeArrowheads="1"/>
          </p:cNvPicPr>
          <p:nvPr>
            <p:ph idx="1"/>
          </p:nvPr>
        </p:nvPicPr>
        <p:blipFill>
          <a:blip r:embed="rId2" cstate="print"/>
          <a:srcRect l="29416" t="27047" r="31206" b="23000"/>
          <a:stretch>
            <a:fillRect/>
          </a:stretch>
        </p:blipFill>
        <p:spPr bwMode="auto">
          <a:xfrm>
            <a:off x="323528" y="2636912"/>
            <a:ext cx="5832648" cy="3960440"/>
          </a:xfrm>
          <a:prstGeom prst="rect">
            <a:avLst/>
          </a:prstGeom>
          <a:noFill/>
          <a:ln w="9525">
            <a:noFill/>
            <a:miter lim="800000"/>
            <a:headEnd/>
            <a:tailEnd/>
          </a:ln>
        </p:spPr>
      </p:pic>
      <p:sp>
        <p:nvSpPr>
          <p:cNvPr id="38915" name="Rectangle 3"/>
          <p:cNvSpPr>
            <a:spLocks noChangeArrowheads="1"/>
          </p:cNvSpPr>
          <p:nvPr/>
        </p:nvSpPr>
        <p:spPr bwMode="auto">
          <a:xfrm>
            <a:off x="0" y="1073931"/>
            <a:ext cx="9100568"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Ponekad se do određenog mjesta </a:t>
            </a:r>
            <a:r>
              <a:rPr lang="hr-HR" dirty="0" smtClean="0">
                <a:latin typeface="Arial" pitchFamily="34" charset="0"/>
                <a:ea typeface="Times New Roman" pitchFamily="18" charset="0"/>
                <a:cs typeface="Arial" pitchFamily="34" charset="0"/>
              </a:rPr>
              <a:t>- </a:t>
            </a:r>
            <a:r>
              <a:rPr kumimoji="0" lang="hr-HR"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sidrišta  može doploviti sigurno iz jednog većeg sektora omeđenog graničnim</a:t>
            </a:r>
            <a:r>
              <a:rPr kumimoji="0" lang="hr-HR"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hr-HR"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azimutima </a:t>
            </a:r>
            <a:r>
              <a:rPr kumimoji="0" lang="hr-HR"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hr-HR" i="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hr-HR"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i </a:t>
            </a:r>
            <a:r>
              <a:rPr kumimoji="0" lang="hr-HR" i="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hr-HR"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a:t>
            </a:r>
            <a:r>
              <a:rPr kumimoji="0" lang="hr-HR"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Brod sigurno može ploviti prema tom sidrištu sve dok mu se azimut ne približi graničnom.</a:t>
            </a:r>
            <a:endParaRPr kumimoji="0" lang="hr-HR" i="1"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endParaRPr>
          </a:p>
        </p:txBody>
      </p:sp>
      <p:sp>
        <p:nvSpPr>
          <p:cNvPr id="38916" name="Rectangle 4"/>
          <p:cNvSpPr>
            <a:spLocks noChangeArrowheads="1"/>
          </p:cNvSpPr>
          <p:nvPr/>
        </p:nvSpPr>
        <p:spPr bwMode="auto">
          <a:xfrm>
            <a:off x="604407" y="2078169"/>
            <a:ext cx="793518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
                <a:srgbClr val="FF0000"/>
              </a:buClr>
              <a:buSzTx/>
              <a:buFont typeface="Wingdings" pitchFamily="2" charset="2"/>
              <a:buChar char="Ø"/>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hr-HR" dirty="0" smtClean="0">
                <a:latin typeface="Arial" pitchFamily="34" charset="0"/>
                <a:ea typeface="Times New Roman" pitchFamily="18" charset="0"/>
                <a:cs typeface="Arial" pitchFamily="34" charset="0"/>
              </a:rPr>
              <a:t>T</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akvi sektori označavaju</a:t>
            </a:r>
            <a:r>
              <a:rPr kumimoji="0" lang="hr-HR" b="0" i="0" u="none" strike="noStrike" cap="none" normalizeH="0" dirty="0" smtClean="0">
                <a:ln>
                  <a:noFill/>
                </a:ln>
                <a:solidFill>
                  <a:schemeClr val="tx1"/>
                </a:solidFill>
                <a:effectLst/>
                <a:latin typeface="Arial" pitchFamily="34" charset="0"/>
                <a:ea typeface="Times New Roman" pitchFamily="18" charset="0"/>
                <a:cs typeface="Arial" pitchFamily="34" charset="0"/>
              </a:rPr>
              <a:t> se</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posebnom bojom na svjetioniku</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6516216" y="3933056"/>
            <a:ext cx="2014724" cy="523220"/>
          </a:xfrm>
          <a:prstGeom prst="rect">
            <a:avLst/>
          </a:prstGeom>
        </p:spPr>
        <p:txBody>
          <a:bodyPr wrap="square">
            <a:spAutoFit/>
          </a:bodyPr>
          <a:lstStyle/>
          <a:p>
            <a:r>
              <a:rPr lang="hr-HR" sz="1400" dirty="0"/>
              <a:t>Granični </a:t>
            </a:r>
            <a:r>
              <a:rPr lang="hr-HR" sz="1400" dirty="0" smtClean="0"/>
              <a:t>azimut</a:t>
            </a:r>
          </a:p>
          <a:p>
            <a:endParaRPr lang="hr-HR" sz="1400"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Sigurni (granični) pokriveni smjer</a:t>
            </a:r>
            <a:endParaRPr lang="hr-HR" sz="4000" b="1" i="1" dirty="0"/>
          </a:p>
        </p:txBody>
      </p:sp>
      <p:sp>
        <p:nvSpPr>
          <p:cNvPr id="3" name="Content Placeholder 2"/>
          <p:cNvSpPr>
            <a:spLocks noGrp="1"/>
          </p:cNvSpPr>
          <p:nvPr>
            <p:ph idx="1"/>
          </p:nvPr>
        </p:nvSpPr>
        <p:spPr>
          <a:xfrm>
            <a:off x="457200" y="1700808"/>
            <a:ext cx="8229600" cy="4425355"/>
          </a:xfrm>
        </p:spPr>
        <p:txBody>
          <a:bodyPr>
            <a:normAutofit/>
          </a:bodyPr>
          <a:lstStyle/>
          <a:p>
            <a:r>
              <a:rPr lang="hr-HR" sz="2500" dirty="0" smtClean="0"/>
              <a:t>Najtočniji </a:t>
            </a:r>
            <a:r>
              <a:rPr lang="hr-HR" sz="2500" dirty="0"/>
              <a:t>načina određivanja </a:t>
            </a:r>
            <a:r>
              <a:rPr lang="hr-HR" sz="2500" dirty="0" smtClean="0"/>
              <a:t> pravca plovidbe </a:t>
            </a:r>
            <a:r>
              <a:rPr lang="hr-HR" sz="2500" dirty="0"/>
              <a:t>je pomoću pokrivenih smjerova </a:t>
            </a:r>
            <a:r>
              <a:rPr lang="hr-HR" sz="2500" dirty="0" smtClean="0"/>
              <a:t>(neovisni su o </a:t>
            </a:r>
            <a:r>
              <a:rPr lang="hr-HR" sz="2500" dirty="0"/>
              <a:t>kompasu) </a:t>
            </a:r>
            <a:r>
              <a:rPr lang="hr-HR" sz="2500" dirty="0" smtClean="0"/>
              <a:t>posebice </a:t>
            </a:r>
            <a:r>
              <a:rPr lang="hr-HR" sz="2500" dirty="0"/>
              <a:t>kada su ta dva markantna objekta dovoljno razmaknuta. Kada za uplovljenje u neku luku ili prolaz kroz neki kanal postoji takov sigurni pokriveni smjer, treba ga obavezno koristiti. Nekad pokriveni smjer može biti granični do nekog opasnog područja. Značajni pokriveni smjerovi označeni su na pomorskim kartama.</a:t>
            </a:r>
          </a:p>
          <a:p>
            <a:endParaRPr lang="hr-H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Sigurna ( granična) izobata</a:t>
            </a:r>
            <a:endParaRPr lang="hr-HR" sz="4000" b="1" i="1" dirty="0"/>
          </a:p>
        </p:txBody>
      </p:sp>
      <p:sp>
        <p:nvSpPr>
          <p:cNvPr id="3" name="Content Placeholder 2"/>
          <p:cNvSpPr>
            <a:spLocks noGrp="1"/>
          </p:cNvSpPr>
          <p:nvPr>
            <p:ph idx="1"/>
          </p:nvPr>
        </p:nvSpPr>
        <p:spPr/>
        <p:txBody>
          <a:bodyPr/>
          <a:lstStyle/>
          <a:p>
            <a:pPr>
              <a:buNone/>
            </a:pPr>
            <a:r>
              <a:rPr lang="hr-HR" dirty="0"/>
              <a:t> </a:t>
            </a:r>
          </a:p>
          <a:p>
            <a:r>
              <a:rPr lang="hr-HR" sz="2800" dirty="0"/>
              <a:t>Ako je reljef morskog </a:t>
            </a:r>
            <a:r>
              <a:rPr lang="hr-HR" sz="2800" dirty="0" smtClean="0"/>
              <a:t>dna konfiguriran  tako </a:t>
            </a:r>
            <a:r>
              <a:rPr lang="hr-HR" sz="2800" dirty="0"/>
              <a:t>da su na primjer s jedne i druge strane plovnog puta opasnosti (</a:t>
            </a:r>
            <a:r>
              <a:rPr lang="hr-HR" sz="2800" dirty="0" smtClean="0"/>
              <a:t>hridi,</a:t>
            </a:r>
            <a:r>
              <a:rPr lang="hr-HR" sz="2800" dirty="0" err="1" smtClean="0"/>
              <a:t>plićine</a:t>
            </a:r>
            <a:r>
              <a:rPr lang="hr-HR" sz="2800" dirty="0" smtClean="0"/>
              <a:t>,  podrtine, </a:t>
            </a:r>
            <a:r>
              <a:rPr lang="hr-HR" sz="2800" dirty="0" err="1" smtClean="0"/>
              <a:t>itd</a:t>
            </a:r>
            <a:r>
              <a:rPr lang="hr-HR" sz="2800" dirty="0" smtClean="0"/>
              <a:t>. ) </a:t>
            </a:r>
            <a:r>
              <a:rPr lang="hr-HR" sz="2800" dirty="0"/>
              <a:t>tada se može kontrolirati sigurnost plovidbe po toj </a:t>
            </a:r>
            <a:r>
              <a:rPr lang="hr-HR" sz="2800" dirty="0" smtClean="0"/>
              <a:t>sigurnoj (graničnoj) </a:t>
            </a:r>
            <a:r>
              <a:rPr lang="hr-HR" sz="2800" dirty="0"/>
              <a:t>izobati.</a:t>
            </a:r>
          </a:p>
          <a:p>
            <a:r>
              <a:rPr lang="hr-HR" sz="2800" dirty="0" smtClean="0"/>
              <a:t>Sigurna (granična) </a:t>
            </a:r>
            <a:r>
              <a:rPr lang="hr-HR" sz="2800" dirty="0"/>
              <a:t>izobata je ona koju brod ne smije preći jer postoji opasnost od nasukanja.</a:t>
            </a:r>
          </a:p>
          <a:p>
            <a:endParaRPr lang="hr-H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Sigurna (granična) udaljenos</a:t>
            </a:r>
            <a:r>
              <a:rPr lang="hr-HR" sz="4000" b="1" dirty="0" smtClean="0"/>
              <a:t>t</a:t>
            </a:r>
            <a:endParaRPr lang="hr-HR" sz="4000" b="1" dirty="0"/>
          </a:p>
        </p:txBody>
      </p:sp>
      <p:pic>
        <p:nvPicPr>
          <p:cNvPr id="39938" name="Picture 2"/>
          <p:cNvPicPr>
            <a:picLocks noGrp="1" noChangeAspect="1" noChangeArrowheads="1"/>
          </p:cNvPicPr>
          <p:nvPr>
            <p:ph idx="1"/>
          </p:nvPr>
        </p:nvPicPr>
        <p:blipFill>
          <a:blip r:embed="rId2" cstate="print"/>
          <a:srcRect l="19572" t="41366" r="20467" b="16632"/>
          <a:stretch>
            <a:fillRect/>
          </a:stretch>
        </p:blipFill>
        <p:spPr bwMode="auto">
          <a:xfrm>
            <a:off x="395536" y="2780928"/>
            <a:ext cx="5076056" cy="3168352"/>
          </a:xfrm>
          <a:prstGeom prst="rect">
            <a:avLst/>
          </a:prstGeom>
          <a:noFill/>
          <a:ln w="9525">
            <a:noFill/>
            <a:miter lim="800000"/>
            <a:headEnd/>
            <a:tailEnd/>
          </a:ln>
        </p:spPr>
      </p:pic>
      <p:sp>
        <p:nvSpPr>
          <p:cNvPr id="39939" name="Rectangle 3"/>
          <p:cNvSpPr>
            <a:spLocks noChangeArrowheads="1"/>
          </p:cNvSpPr>
          <p:nvPr/>
        </p:nvSpPr>
        <p:spPr bwMode="auto">
          <a:xfrm>
            <a:off x="431385" y="1469360"/>
            <a:ext cx="8496237"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Ponekad se siguran prolaz između obale i nekih prepreka  može odrediti na osnovu sigurne (granične) udaljenosti od obale.</a:t>
            </a:r>
            <a:r>
              <a:rPr kumimoji="0" lang="hr-HR" b="0" i="0" u="none" strike="noStrike" cap="none" normalizeH="0" dirty="0" smtClean="0">
                <a:ln>
                  <a:noFill/>
                </a:ln>
                <a:solidFill>
                  <a:schemeClr val="tx1"/>
                </a:solidFill>
                <a:effectLst/>
                <a:ea typeface="Times New Roman" pitchFamily="18" charset="0"/>
                <a:cs typeface="Arial" pitchFamily="34" charset="0"/>
              </a:rPr>
              <a:t> Navedena </a:t>
            </a:r>
            <a:r>
              <a:rPr lang="hr-HR" dirty="0" smtClean="0">
                <a:ea typeface="Times New Roman" pitchFamily="18" charset="0"/>
                <a:cs typeface="Arial" pitchFamily="34" charset="0"/>
              </a:rPr>
              <a:t>u</a:t>
            </a:r>
            <a:r>
              <a:rPr kumimoji="0" lang="hr-HR" b="0" i="0" u="none" strike="noStrike" cap="none" normalizeH="0" baseline="0" dirty="0" smtClean="0">
                <a:ln>
                  <a:noFill/>
                </a:ln>
                <a:solidFill>
                  <a:schemeClr val="tx1"/>
                </a:solidFill>
                <a:effectLst/>
                <a:ea typeface="Times New Roman" pitchFamily="18" charset="0"/>
                <a:cs typeface="Arial" pitchFamily="34" charset="0"/>
              </a:rPr>
              <a:t>daljenost može se</a:t>
            </a:r>
            <a:r>
              <a:rPr kumimoji="0" lang="hr-HR" b="0" i="0" u="none" strike="noStrike" cap="none" normalizeH="0" dirty="0" smtClean="0">
                <a:ln>
                  <a:noFill/>
                </a:ln>
                <a:solidFill>
                  <a:schemeClr val="tx1"/>
                </a:solidFill>
                <a:effectLst/>
                <a:ea typeface="Times New Roman" pitchFamily="18" charset="0"/>
                <a:cs typeface="Arial" pitchFamily="34" charset="0"/>
              </a:rPr>
              <a:t> kontrolirati/mjeriti</a:t>
            </a:r>
            <a:r>
              <a:rPr kumimoji="0" lang="hr-HR" b="0" i="0" u="none" strike="noStrike" cap="none" normalizeH="0" baseline="0" dirty="0" smtClean="0">
                <a:ln>
                  <a:noFill/>
                </a:ln>
                <a:solidFill>
                  <a:schemeClr val="tx1"/>
                </a:solidFill>
                <a:effectLst/>
                <a:ea typeface="Times New Roman" pitchFamily="18" charset="0"/>
                <a:cs typeface="Arial" pitchFamily="34" charset="0"/>
              </a:rPr>
              <a:t> laserom ili radarom. </a:t>
            </a:r>
            <a:endParaRPr kumimoji="0" lang="hr-HR" b="0" i="0" u="none" strike="noStrike" cap="none" normalizeH="0" baseline="0" dirty="0" smtClean="0">
              <a:ln>
                <a:noFill/>
              </a:ln>
              <a:solidFill>
                <a:schemeClr val="tx1"/>
              </a:solidFill>
              <a:effectLst/>
              <a:cs typeface="Arial" pitchFamily="34" charset="0"/>
            </a:endParaRPr>
          </a:p>
        </p:txBody>
      </p:sp>
      <p:sp>
        <p:nvSpPr>
          <p:cNvPr id="6" name="Rectangle 5"/>
          <p:cNvSpPr/>
          <p:nvPr/>
        </p:nvSpPr>
        <p:spPr>
          <a:xfrm>
            <a:off x="5652120" y="4149080"/>
            <a:ext cx="2919645" cy="523220"/>
          </a:xfrm>
          <a:prstGeom prst="rect">
            <a:avLst/>
          </a:prstGeom>
        </p:spPr>
        <p:txBody>
          <a:bodyPr wrap="square">
            <a:spAutoFit/>
          </a:bodyPr>
          <a:lstStyle/>
          <a:p>
            <a:r>
              <a:rPr lang="hr-HR" sz="1400" dirty="0"/>
              <a:t>Sigurna (granična) </a:t>
            </a:r>
            <a:r>
              <a:rPr lang="hr-HR" sz="1400" dirty="0" smtClean="0"/>
              <a:t>udaljenost</a:t>
            </a:r>
          </a:p>
          <a:p>
            <a:endParaRPr lang="hr-HR"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Siguran (granični) horizontalni kut </a:t>
            </a:r>
            <a:endParaRPr lang="hr-HR" sz="4000" b="1" i="1" dirty="0"/>
          </a:p>
        </p:txBody>
      </p:sp>
      <p:pic>
        <p:nvPicPr>
          <p:cNvPr id="43010" name="Picture 2"/>
          <p:cNvPicPr>
            <a:picLocks noGrp="1" noChangeAspect="1" noChangeArrowheads="1"/>
          </p:cNvPicPr>
          <p:nvPr>
            <p:ph idx="1"/>
          </p:nvPr>
        </p:nvPicPr>
        <p:blipFill>
          <a:blip r:embed="rId2" cstate="print"/>
          <a:srcRect l="19375" t="35259" r="20251" b="19630"/>
          <a:stretch>
            <a:fillRect/>
          </a:stretch>
        </p:blipFill>
        <p:spPr bwMode="auto">
          <a:xfrm>
            <a:off x="971600" y="2924944"/>
            <a:ext cx="4680520" cy="2088232"/>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l="46330" t="48669" r="43141" b="45715"/>
          <a:stretch>
            <a:fillRect/>
          </a:stretch>
        </p:blipFill>
        <p:spPr bwMode="auto">
          <a:xfrm>
            <a:off x="6372200" y="2492896"/>
            <a:ext cx="1296144" cy="360040"/>
          </a:xfrm>
          <a:prstGeom prst="rect">
            <a:avLst/>
          </a:prstGeom>
          <a:noFill/>
          <a:ln w="9525">
            <a:noFill/>
            <a:miter lim="800000"/>
            <a:headEnd/>
            <a:tailEnd/>
          </a:ln>
        </p:spPr>
      </p:pic>
      <p:sp>
        <p:nvSpPr>
          <p:cNvPr id="43012" name="Rectangle 4"/>
          <p:cNvSpPr>
            <a:spLocks noChangeArrowheads="1"/>
          </p:cNvSpPr>
          <p:nvPr/>
        </p:nvSpPr>
        <p:spPr bwMode="auto">
          <a:xfrm>
            <a:off x="0" y="1196752"/>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Kada ruta broda vodi između dvije </a:t>
            </a:r>
            <a:r>
              <a:rPr lang="hr-HR" dirty="0" smtClean="0">
                <a:ea typeface="Times New Roman" pitchFamily="18" charset="0"/>
                <a:cs typeface="Arial" pitchFamily="34" charset="0"/>
              </a:rPr>
              <a:t>prepreke - primjerice</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1" u="none" strike="noStrike" cap="none" normalizeH="0" baseline="0" dirty="0" smtClean="0">
                <a:ln>
                  <a:noFill/>
                </a:ln>
                <a:solidFill>
                  <a:schemeClr val="tx1"/>
                </a:solidFill>
                <a:effectLst/>
                <a:ea typeface="Times New Roman" pitchFamily="18" charset="0"/>
                <a:cs typeface="Arial" pitchFamily="34" charset="0"/>
              </a:rPr>
              <a:t>Z</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baseline="0" dirty="0" smtClean="0">
                <a:ln>
                  <a:noFill/>
                </a:ln>
                <a:solidFill>
                  <a:schemeClr val="tx1"/>
                </a:solidFill>
                <a:effectLst/>
                <a:ea typeface="Times New Roman" pitchFamily="18" charset="0"/>
                <a:cs typeface="Arial" pitchFamily="34" charset="0"/>
              </a:rPr>
              <a:t> i </a:t>
            </a:r>
            <a:r>
              <a:rPr kumimoji="0" lang="hr-HR" b="0" i="1" u="none" strike="noStrike" cap="none" normalizeH="0" baseline="0" dirty="0" smtClean="0">
                <a:ln>
                  <a:noFill/>
                </a:ln>
                <a:solidFill>
                  <a:schemeClr val="tx1"/>
                </a:solidFill>
                <a:effectLst/>
                <a:ea typeface="Times New Roman" pitchFamily="18" charset="0"/>
                <a:cs typeface="Arial" pitchFamily="34" charset="0"/>
              </a:rPr>
              <a:t>Z</a:t>
            </a:r>
            <a:r>
              <a:rPr kumimoji="0" lang="hr-HR" b="0" i="0" u="none" strike="noStrike" cap="none" normalizeH="0" baseline="-30000" dirty="0" smtClean="0">
                <a:ln>
                  <a:noFill/>
                </a:ln>
                <a:solidFill>
                  <a:schemeClr val="tx1"/>
                </a:solidFill>
                <a:effectLst/>
                <a:ea typeface="Times New Roman" pitchFamily="18" charset="0"/>
                <a:cs typeface="Arial" pitchFamily="34" charset="0"/>
              </a:rPr>
              <a:t>2</a:t>
            </a:r>
            <a:r>
              <a:rPr lang="hr-HR" dirty="0" smtClean="0">
                <a:ea typeface="Times New Roman" pitchFamily="18" charset="0"/>
                <a:cs typeface="Arial" pitchFamily="34" charset="0"/>
              </a:rPr>
              <a:t> , </a:t>
            </a:r>
            <a:r>
              <a:rPr kumimoji="0" lang="hr-HR" b="0" i="0" u="none" strike="noStrike" cap="none" normalizeH="0" baseline="0" dirty="0" smtClean="0">
                <a:ln>
                  <a:noFill/>
                </a:ln>
                <a:solidFill>
                  <a:schemeClr val="tx1"/>
                </a:solidFill>
                <a:effectLst/>
                <a:ea typeface="Times New Roman" pitchFamily="18" charset="0"/>
                <a:cs typeface="Arial" pitchFamily="34" charset="0"/>
              </a:rPr>
              <a:t> a na obali postoje dva markantna objekta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i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moguće je točkama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i zaprekom </a:t>
            </a:r>
            <a:r>
              <a:rPr kumimoji="0" lang="hr-HR" b="0" i="1" u="none" strike="noStrike" cap="none" normalizeH="0" baseline="0" dirty="0" smtClean="0">
                <a:ln>
                  <a:noFill/>
                </a:ln>
                <a:solidFill>
                  <a:schemeClr val="tx1"/>
                </a:solidFill>
                <a:effectLst/>
                <a:ea typeface="Times New Roman" pitchFamily="18" charset="0"/>
                <a:cs typeface="Arial" pitchFamily="34" charset="0"/>
              </a:rPr>
              <a:t>Z</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baseline="0" dirty="0" smtClean="0">
                <a:ln>
                  <a:noFill/>
                </a:ln>
                <a:solidFill>
                  <a:schemeClr val="tx1"/>
                </a:solidFill>
                <a:effectLst/>
                <a:ea typeface="Times New Roman" pitchFamily="18" charset="0"/>
                <a:cs typeface="Arial" pitchFamily="34" charset="0"/>
              </a:rPr>
              <a:t> povući jednu kružnicu </a:t>
            </a:r>
            <a:r>
              <a:rPr kumimoji="0" lang="hr-HR" b="0" i="1" u="none" strike="noStrike" cap="none" normalizeH="0" baseline="0" dirty="0" smtClean="0">
                <a:ln>
                  <a:noFill/>
                </a:ln>
                <a:solidFill>
                  <a:schemeClr val="tx1"/>
                </a:solidFill>
                <a:effectLst/>
                <a:ea typeface="Times New Roman" pitchFamily="18" charset="0"/>
                <a:cs typeface="Arial" pitchFamily="34" charset="0"/>
              </a:rPr>
              <a:t>k</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baseline="0" dirty="0" smtClean="0">
                <a:ln>
                  <a:noFill/>
                </a:ln>
                <a:solidFill>
                  <a:schemeClr val="tx1"/>
                </a:solidFill>
                <a:effectLst/>
                <a:ea typeface="Times New Roman" pitchFamily="18" charset="0"/>
                <a:cs typeface="Arial" pitchFamily="34" charset="0"/>
              </a:rPr>
              <a:t> a točkama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i zaprekom </a:t>
            </a:r>
            <a:r>
              <a:rPr kumimoji="0" lang="hr-HR" b="0" i="1" u="none" strike="noStrike" cap="none" normalizeH="0" baseline="0" dirty="0" smtClean="0">
                <a:ln>
                  <a:noFill/>
                </a:ln>
                <a:solidFill>
                  <a:schemeClr val="tx1"/>
                </a:solidFill>
                <a:effectLst/>
                <a:ea typeface="Times New Roman" pitchFamily="18" charset="0"/>
                <a:cs typeface="Arial" pitchFamily="34" charset="0"/>
              </a:rPr>
              <a:t>Z</a:t>
            </a:r>
            <a:r>
              <a:rPr kumimoji="0" lang="hr-HR" b="0" i="0" u="none" strike="noStrike" cap="none" normalizeH="0" baseline="-30000" dirty="0" smtClean="0">
                <a:ln>
                  <a:noFill/>
                </a:ln>
                <a:solidFill>
                  <a:schemeClr val="tx1"/>
                </a:solidFill>
                <a:effectLst/>
                <a:ea typeface="Times New Roman" pitchFamily="18" charset="0"/>
                <a:cs typeface="Arial" pitchFamily="34" charset="0"/>
              </a:rPr>
              <a:t>2</a:t>
            </a:r>
            <a:r>
              <a:rPr kumimoji="0" lang="hr-HR" b="0" i="0" u="none" strike="noStrike" cap="none" normalizeH="0" baseline="0" dirty="0" smtClean="0">
                <a:ln>
                  <a:noFill/>
                </a:ln>
                <a:solidFill>
                  <a:schemeClr val="tx1"/>
                </a:solidFill>
                <a:effectLst/>
                <a:ea typeface="Times New Roman" pitchFamily="18" charset="0"/>
                <a:cs typeface="Arial" pitchFamily="34" charset="0"/>
              </a:rPr>
              <a:t> drugu kružnicu </a:t>
            </a:r>
            <a:r>
              <a:rPr kumimoji="0" lang="hr-HR" b="0" i="1" u="none" strike="noStrike" cap="none" normalizeH="0" baseline="0" dirty="0" smtClean="0">
                <a:ln>
                  <a:noFill/>
                </a:ln>
                <a:solidFill>
                  <a:schemeClr val="tx1"/>
                </a:solidFill>
                <a:effectLst/>
                <a:ea typeface="Times New Roman" pitchFamily="18" charset="0"/>
                <a:cs typeface="Arial" pitchFamily="34" charset="0"/>
              </a:rPr>
              <a:t>k</a:t>
            </a:r>
            <a:r>
              <a:rPr kumimoji="0" lang="hr-HR" b="0" i="0" u="none" strike="noStrike" cap="none" normalizeH="0" baseline="-30000" dirty="0" smtClean="0">
                <a:ln>
                  <a:noFill/>
                </a:ln>
                <a:solidFill>
                  <a:schemeClr val="tx1"/>
                </a:solidFill>
                <a:effectLst/>
                <a:ea typeface="Times New Roman" pitchFamily="18" charset="0"/>
                <a:cs typeface="Arial" pitchFamily="34" charset="0"/>
              </a:rPr>
              <a:t>2</a:t>
            </a:r>
            <a:r>
              <a:rPr kumimoji="0" lang="hr-HR" b="0" i="0" u="none" strike="noStrike" cap="none" normalizeH="0" baseline="0" dirty="0" smtClean="0">
                <a:ln>
                  <a:noFill/>
                </a:ln>
                <a:solidFill>
                  <a:schemeClr val="tx1"/>
                </a:solidFill>
                <a:effectLst/>
                <a:ea typeface="Times New Roman" pitchFamily="18" charset="0"/>
                <a:cs typeface="Arial" pitchFamily="34" charset="0"/>
              </a:rPr>
              <a:t>. Sa kružnice </a:t>
            </a:r>
            <a:r>
              <a:rPr kumimoji="0" lang="hr-HR" b="0" i="1" u="none" strike="noStrike" cap="none" normalizeH="0" baseline="0" dirty="0" smtClean="0">
                <a:ln>
                  <a:noFill/>
                </a:ln>
                <a:solidFill>
                  <a:schemeClr val="tx1"/>
                </a:solidFill>
                <a:effectLst/>
                <a:ea typeface="Times New Roman" pitchFamily="18" charset="0"/>
                <a:cs typeface="Arial" pitchFamily="34" charset="0"/>
              </a:rPr>
              <a:t>k</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baseline="0" dirty="0" smtClean="0">
                <a:ln>
                  <a:noFill/>
                </a:ln>
                <a:solidFill>
                  <a:schemeClr val="tx1"/>
                </a:solidFill>
                <a:effectLst/>
                <a:ea typeface="Times New Roman" pitchFamily="18" charset="0"/>
                <a:cs typeface="Arial" pitchFamily="34" charset="0"/>
              </a:rPr>
              <a:t> vide se točke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i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pod horizontalnim kutem </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u="none" strike="noStrike" cap="none" normalizeH="0" baseline="-30000" dirty="0" smtClean="0">
                <a:ln>
                  <a:noFill/>
                </a:ln>
                <a:solidFill>
                  <a:schemeClr val="tx1"/>
                </a:solidFill>
                <a:effectLst/>
                <a:ea typeface="Times New Roman" pitchFamily="18" charset="0"/>
                <a:cs typeface="Arial" pitchFamily="34" charset="0"/>
              </a:rPr>
              <a:t>1</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 a sa kružnice k</a:t>
            </a:r>
            <a:r>
              <a:rPr kumimoji="0" lang="hr-HR" b="0" u="none" strike="noStrike" cap="none" normalizeH="0" baseline="-30000" dirty="0" smtClean="0">
                <a:ln>
                  <a:noFill/>
                </a:ln>
                <a:solidFill>
                  <a:schemeClr val="tx1"/>
                </a:solidFill>
                <a:effectLst/>
                <a:ea typeface="Times New Roman" pitchFamily="18" charset="0"/>
                <a:cs typeface="Arial" pitchFamily="34" charset="0"/>
                <a:sym typeface="Symbol" pitchFamily="18" charset="2"/>
              </a:rPr>
              <a:t>2</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pod horizontalnim kutom </a:t>
            </a:r>
            <a:r>
              <a:rPr kumimoji="0" lang="hr-HR" b="0" u="none" strike="noStrike" cap="none" normalizeH="0" baseline="-30000" dirty="0" smtClean="0">
                <a:ln>
                  <a:noFill/>
                </a:ln>
                <a:solidFill>
                  <a:schemeClr val="tx1"/>
                </a:solidFill>
                <a:effectLst/>
                <a:ea typeface="Times New Roman" pitchFamily="18" charset="0"/>
                <a:cs typeface="Arial" pitchFamily="34" charset="0"/>
              </a:rPr>
              <a:t>2</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Kada brod plovi između zapreka Z</a:t>
            </a:r>
            <a:r>
              <a:rPr kumimoji="0" lang="hr-HR" b="0" u="none" strike="noStrike" cap="none" normalizeH="0" baseline="-30000" dirty="0" smtClean="0">
                <a:ln>
                  <a:noFill/>
                </a:ln>
                <a:solidFill>
                  <a:schemeClr val="tx1"/>
                </a:solidFill>
                <a:effectLst/>
                <a:ea typeface="Times New Roman" pitchFamily="18" charset="0"/>
                <a:cs typeface="Arial" pitchFamily="34" charset="0"/>
                <a:sym typeface="Symbol" pitchFamily="18" charset="2"/>
              </a:rPr>
              <a:t>1</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i Z</a:t>
            </a:r>
            <a:r>
              <a:rPr kumimoji="0" lang="hr-HR" b="0" u="none" strike="noStrike" cap="none" normalizeH="0" baseline="-30000" dirty="0" smtClean="0">
                <a:ln>
                  <a:noFill/>
                </a:ln>
                <a:solidFill>
                  <a:schemeClr val="tx1"/>
                </a:solidFill>
                <a:effectLst/>
                <a:ea typeface="Times New Roman" pitchFamily="18" charset="0"/>
                <a:cs typeface="Arial" pitchFamily="34" charset="0"/>
                <a:sym typeface="Symbol" pitchFamily="18" charset="2"/>
              </a:rPr>
              <a:t>2</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nalazi se na sigurnoj ruti ako horizontalni kut </a:t>
            </a:r>
            <a:r>
              <a:rPr kumimoji="0" lang="hr-HR" b="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smtClean="0">
                <a:ln>
                  <a:noFill/>
                </a:ln>
                <a:solidFill>
                  <a:schemeClr val="tx1"/>
                </a:solidFill>
                <a:effectLst/>
                <a:ea typeface="Times New Roman" pitchFamily="18" charset="0"/>
                <a:cs typeface="Arial" pitchFamily="34" charset="0"/>
              </a:rPr>
              <a:t>kojeg mjeri između točaka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i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B</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leži između vrijednosti </a:t>
            </a:r>
            <a:r>
              <a:rPr kumimoji="0" lang="hr-HR" b="0" u="none" strike="noStrike" cap="none" normalizeH="0" baseline="-30000" dirty="0" smtClean="0">
                <a:ln>
                  <a:noFill/>
                </a:ln>
                <a:solidFill>
                  <a:schemeClr val="tx1"/>
                </a:solidFill>
                <a:effectLst/>
                <a:ea typeface="Times New Roman" pitchFamily="18" charset="0"/>
                <a:cs typeface="Arial" pitchFamily="34" charset="0"/>
              </a:rPr>
              <a:t>1</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i </a:t>
            </a:r>
            <a:r>
              <a:rPr kumimoji="0" lang="hr-HR" b="0" u="none" strike="noStrike" cap="none" normalizeH="0" baseline="-30000" dirty="0" smtClean="0">
                <a:ln>
                  <a:noFill/>
                </a:ln>
                <a:solidFill>
                  <a:schemeClr val="tx1"/>
                </a:solidFill>
                <a:effectLst/>
                <a:ea typeface="Times New Roman" pitchFamily="18" charset="0"/>
                <a:cs typeface="Arial" pitchFamily="34" charset="0"/>
              </a:rPr>
              <a:t>2</a:t>
            </a:r>
            <a:r>
              <a:rPr lang="hr-HR" dirty="0" smtClean="0">
                <a:ea typeface="Times New Roman" pitchFamily="18" charset="0"/>
                <a:cs typeface="Arial" pitchFamily="34" charset="0"/>
                <a:sym typeface="Symbol" pitchFamily="18" charset="2"/>
              </a:rPr>
              <a:t>                          </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to jest </a:t>
            </a:r>
            <a:r>
              <a:rPr kumimoji="0" lang="hr-HR" b="0" u="none" strike="noStrike" cap="none" normalizeH="0" dirty="0" smtClean="0">
                <a:ln>
                  <a:noFill/>
                </a:ln>
                <a:solidFill>
                  <a:schemeClr val="tx1"/>
                </a:solidFill>
                <a:effectLst/>
                <a:ea typeface="Times New Roman" pitchFamily="18" charset="0"/>
                <a:cs typeface="Arial" pitchFamily="34" charset="0"/>
                <a:sym typeface="Symbol" pitchFamily="18" charset="2"/>
              </a:rPr>
              <a:t> ako je </a:t>
            </a:r>
            <a:r>
              <a:rPr kumimoji="0" lang="hr-HR" b="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a:t>
            </a:r>
          </a:p>
        </p:txBody>
      </p:sp>
      <p:sp>
        <p:nvSpPr>
          <p:cNvPr id="7" name="Rectangle 6"/>
          <p:cNvSpPr/>
          <p:nvPr/>
        </p:nvSpPr>
        <p:spPr>
          <a:xfrm>
            <a:off x="4211960" y="3429000"/>
            <a:ext cx="2984228" cy="523220"/>
          </a:xfrm>
          <a:prstGeom prst="rect">
            <a:avLst/>
          </a:prstGeom>
        </p:spPr>
        <p:txBody>
          <a:bodyPr wrap="square">
            <a:spAutoFit/>
          </a:bodyPr>
          <a:lstStyle/>
          <a:p>
            <a:r>
              <a:rPr lang="hr-HR" sz="1400" dirty="0"/>
              <a:t>Granični horizontalni </a:t>
            </a:r>
            <a:r>
              <a:rPr lang="hr-HR" sz="1400" dirty="0" smtClean="0"/>
              <a:t>kut </a:t>
            </a:r>
            <a:r>
              <a:rPr lang="el-GR" sz="1400" dirty="0" smtClean="0"/>
              <a:t>α</a:t>
            </a:r>
            <a:endParaRPr lang="hr-HR" sz="1400" dirty="0" smtClean="0"/>
          </a:p>
          <a:p>
            <a:endParaRPr lang="hr-HR" sz="1400" dirty="0"/>
          </a:p>
        </p:txBody>
      </p:sp>
      <p:sp>
        <p:nvSpPr>
          <p:cNvPr id="43013" name="Rectangle 5"/>
          <p:cNvSpPr>
            <a:spLocks noChangeArrowheads="1"/>
          </p:cNvSpPr>
          <p:nvPr/>
        </p:nvSpPr>
        <p:spPr bwMode="auto">
          <a:xfrm>
            <a:off x="-1" y="5140151"/>
            <a:ext cx="9144001"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Granični horizontalni kut je onaj kada su zapreke samo s jedne strane plovidbenog puta: na primjer samo </a:t>
            </a:r>
            <a:r>
              <a:rPr kumimoji="0" lang="hr-HR" b="0" i="1" u="none" strike="noStrike" cap="none" normalizeH="0" baseline="0" dirty="0" smtClean="0">
                <a:ln>
                  <a:noFill/>
                </a:ln>
                <a:solidFill>
                  <a:schemeClr val="tx1"/>
                </a:solidFill>
                <a:effectLst/>
                <a:ea typeface="Times New Roman" pitchFamily="18" charset="0"/>
                <a:cs typeface="Arial" pitchFamily="34" charset="0"/>
              </a:rPr>
              <a:t>Z</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smtClean="0">
                <a:ln>
                  <a:noFill/>
                </a:ln>
                <a:solidFill>
                  <a:schemeClr val="tx1"/>
                </a:solidFill>
                <a:effectLst/>
                <a:ea typeface="Times New Roman" pitchFamily="18" charset="0"/>
                <a:cs typeface="Arial" pitchFamily="34" charset="0"/>
              </a:rPr>
              <a:t>na </a:t>
            </a:r>
            <a:r>
              <a:rPr kumimoji="0" lang="hr-HR" b="0" i="1" u="none" strike="noStrike" cap="none" normalizeH="0" baseline="0" dirty="0" smtClean="0">
                <a:ln>
                  <a:noFill/>
                </a:ln>
                <a:solidFill>
                  <a:schemeClr val="tx1"/>
                </a:solidFill>
                <a:effectLst/>
                <a:ea typeface="Times New Roman" pitchFamily="18" charset="0"/>
                <a:cs typeface="Arial" pitchFamily="34" charset="0"/>
              </a:rPr>
              <a:t>slici 8.</a:t>
            </a:r>
            <a:r>
              <a:rPr kumimoji="0" lang="hr-HR" b="0" i="0" u="none" strike="noStrike" cap="none" normalizeH="0" baseline="0" dirty="0" smtClean="0">
                <a:ln>
                  <a:noFill/>
                </a:ln>
                <a:solidFill>
                  <a:schemeClr val="tx1"/>
                </a:solidFill>
                <a:effectLst/>
                <a:ea typeface="Times New Roman" pitchFamily="18" charset="0"/>
                <a:cs typeface="Arial" pitchFamily="34" charset="0"/>
              </a:rPr>
              <a:t> pa treba brodom ploviti uvijek tako da horizontalni kut pod kojim se sa broda vide točke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i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bude manji od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Općenito</a:t>
            </a:r>
            <a:endParaRPr lang="hr-HR" sz="4000" b="1" i="1" dirty="0"/>
          </a:p>
        </p:txBody>
      </p:sp>
      <p:sp>
        <p:nvSpPr>
          <p:cNvPr id="3" name="Content Placeholder 2"/>
          <p:cNvSpPr>
            <a:spLocks noGrp="1"/>
          </p:cNvSpPr>
          <p:nvPr>
            <p:ph idx="1"/>
          </p:nvPr>
        </p:nvSpPr>
        <p:spPr/>
        <p:txBody>
          <a:bodyPr/>
          <a:lstStyle/>
          <a:p>
            <a:r>
              <a:rPr lang="hr-HR" sz="2500" dirty="0"/>
              <a:t>Po redu, od najveće točnosti pa do sve manje i manje pozicije su</a:t>
            </a:r>
            <a:r>
              <a:rPr lang="hr-HR" sz="2500" dirty="0" smtClean="0"/>
              <a:t>:</a:t>
            </a:r>
          </a:p>
          <a:p>
            <a:pPr>
              <a:buNone/>
            </a:pPr>
            <a:endParaRPr lang="hr-HR" sz="2500" dirty="0" smtClean="0"/>
          </a:p>
          <a:p>
            <a:pPr>
              <a:buNone/>
            </a:pPr>
            <a:r>
              <a:rPr lang="hr-HR" sz="2500" dirty="0" smtClean="0"/>
              <a:t>                  -   opažena </a:t>
            </a:r>
            <a:r>
              <a:rPr lang="hr-HR" sz="2500" dirty="0"/>
              <a:t>pozicija</a:t>
            </a:r>
          </a:p>
          <a:p>
            <a:pPr>
              <a:buNone/>
            </a:pPr>
            <a:r>
              <a:rPr lang="hr-HR" sz="2500" dirty="0" smtClean="0"/>
              <a:t>                  -   pozicija </a:t>
            </a:r>
            <a:r>
              <a:rPr lang="hr-HR" sz="2500" dirty="0"/>
              <a:t>u vremenskom </a:t>
            </a:r>
            <a:r>
              <a:rPr lang="hr-HR" sz="2500" dirty="0" smtClean="0"/>
              <a:t>razmaku</a:t>
            </a:r>
          </a:p>
          <a:p>
            <a:pPr>
              <a:buNone/>
            </a:pPr>
            <a:r>
              <a:rPr lang="hr-HR" sz="2500" dirty="0" smtClean="0"/>
              <a:t>                  -   zbrojena </a:t>
            </a:r>
            <a:r>
              <a:rPr lang="hr-HR" sz="2500" dirty="0"/>
              <a:t>pozicija</a:t>
            </a:r>
          </a:p>
          <a:p>
            <a:pPr>
              <a:buNone/>
            </a:pPr>
            <a:r>
              <a:rPr lang="hr-HR" sz="2500" dirty="0" smtClean="0"/>
              <a:t>                  -   vjerojatna </a:t>
            </a:r>
            <a:r>
              <a:rPr lang="hr-HR" sz="2500" dirty="0"/>
              <a:t>(rektificirana) pozicija</a:t>
            </a:r>
          </a:p>
          <a:p>
            <a:pPr>
              <a:buNone/>
            </a:pPr>
            <a:r>
              <a:rPr lang="hr-HR" sz="2500" dirty="0" smtClean="0"/>
              <a:t>                  -  procjenjena </a:t>
            </a:r>
            <a:r>
              <a:rPr lang="hr-HR" sz="2500" dirty="0"/>
              <a:t>pozicija</a:t>
            </a:r>
          </a:p>
          <a:p>
            <a:endParaRPr lang="hr-H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Siguran (granični )vertikalni kut </a:t>
            </a:r>
            <a:endParaRPr lang="hr-HR" sz="4000" b="1" i="1" dirty="0"/>
          </a:p>
        </p:txBody>
      </p:sp>
      <p:sp>
        <p:nvSpPr>
          <p:cNvPr id="5" name="Content Placeholder 4"/>
          <p:cNvSpPr>
            <a:spLocks noGrp="1"/>
          </p:cNvSpPr>
          <p:nvPr>
            <p:ph idx="1"/>
          </p:nvPr>
        </p:nvSpPr>
        <p:spPr/>
        <p:txBody>
          <a:bodyPr>
            <a:normAutofit/>
          </a:bodyPr>
          <a:lstStyle/>
          <a:p>
            <a:pPr>
              <a:buNone/>
            </a:pPr>
            <a:r>
              <a:rPr lang="hr-HR" sz="1800" dirty="0" smtClean="0"/>
              <a:t>       Ako </a:t>
            </a:r>
            <a:r>
              <a:rPr lang="hr-HR" sz="1800" dirty="0"/>
              <a:t>brod treba </a:t>
            </a:r>
            <a:r>
              <a:rPr lang="hr-HR" sz="1800" dirty="0" smtClean="0"/>
              <a:t> proći </a:t>
            </a:r>
            <a:r>
              <a:rPr lang="hr-HR" sz="1800" dirty="0"/>
              <a:t>na </a:t>
            </a:r>
            <a:r>
              <a:rPr lang="hr-HR" sz="1800" dirty="0" smtClean="0"/>
              <a:t>određenoj </a:t>
            </a:r>
            <a:r>
              <a:rPr lang="hr-HR" sz="1800" dirty="0"/>
              <a:t>udaljenosti od nekog objekta čija visina je označena na karti između dviju plićina </a:t>
            </a:r>
            <a:r>
              <a:rPr lang="hr-HR" sz="1800" i="1" dirty="0"/>
              <a:t>P</a:t>
            </a:r>
            <a:r>
              <a:rPr lang="hr-HR" sz="1800" baseline="-25000" dirty="0"/>
              <a:t>1</a:t>
            </a:r>
            <a:r>
              <a:rPr lang="hr-HR" sz="1800" dirty="0"/>
              <a:t> i </a:t>
            </a:r>
            <a:r>
              <a:rPr lang="hr-HR" sz="1800" i="1" dirty="0"/>
              <a:t>P</a:t>
            </a:r>
            <a:r>
              <a:rPr lang="hr-HR" sz="1800" baseline="-25000" dirty="0"/>
              <a:t>2</a:t>
            </a:r>
            <a:r>
              <a:rPr lang="hr-HR" sz="1800" dirty="0"/>
              <a:t> </a:t>
            </a:r>
            <a:r>
              <a:rPr lang="hr-HR" sz="1800" dirty="0" smtClean="0"/>
              <a:t>tada se </a:t>
            </a:r>
            <a:r>
              <a:rPr lang="hr-HR" sz="1800" dirty="0"/>
              <a:t>točnost položaja </a:t>
            </a:r>
            <a:r>
              <a:rPr lang="hr-HR" sz="1800" dirty="0" smtClean="0"/>
              <a:t>može kontrolirati </a:t>
            </a:r>
            <a:r>
              <a:rPr lang="hr-HR" sz="1800" dirty="0"/>
              <a:t>pomoću vertikalnog </a:t>
            </a:r>
            <a:r>
              <a:rPr lang="hr-HR" sz="1800" dirty="0" smtClean="0"/>
              <a:t>kuta - siguran granični vertikalni kut.</a:t>
            </a:r>
            <a:endParaRPr lang="hr-HR" sz="1800" dirty="0"/>
          </a:p>
        </p:txBody>
      </p:sp>
      <p:pic>
        <p:nvPicPr>
          <p:cNvPr id="44035" name="Picture 3"/>
          <p:cNvPicPr>
            <a:picLocks noChangeAspect="1" noChangeArrowheads="1"/>
          </p:cNvPicPr>
          <p:nvPr/>
        </p:nvPicPr>
        <p:blipFill>
          <a:blip r:embed="rId2" cstate="print"/>
          <a:srcRect l="27431" t="30189" r="21626" b="25689"/>
          <a:stretch>
            <a:fillRect/>
          </a:stretch>
        </p:blipFill>
        <p:spPr bwMode="auto">
          <a:xfrm>
            <a:off x="251520" y="3284984"/>
            <a:ext cx="4032448" cy="2664296"/>
          </a:xfrm>
          <a:prstGeom prst="rect">
            <a:avLst/>
          </a:prstGeom>
          <a:noFill/>
          <a:ln w="9525">
            <a:noFill/>
            <a:miter lim="800000"/>
            <a:headEnd/>
            <a:tailEnd/>
          </a:ln>
        </p:spPr>
      </p:pic>
      <p:sp>
        <p:nvSpPr>
          <p:cNvPr id="7" name="Rectangle 6"/>
          <p:cNvSpPr/>
          <p:nvPr/>
        </p:nvSpPr>
        <p:spPr>
          <a:xfrm>
            <a:off x="4499992" y="3140968"/>
            <a:ext cx="3091039" cy="523220"/>
          </a:xfrm>
          <a:prstGeom prst="rect">
            <a:avLst/>
          </a:prstGeom>
        </p:spPr>
        <p:txBody>
          <a:bodyPr wrap="square">
            <a:spAutoFit/>
          </a:bodyPr>
          <a:lstStyle/>
          <a:p>
            <a:r>
              <a:rPr lang="hr-HR" sz="1400" dirty="0"/>
              <a:t>Siguran (granični) vertikalni </a:t>
            </a:r>
            <a:r>
              <a:rPr lang="hr-HR" sz="1400" dirty="0" smtClean="0"/>
              <a:t>kut</a:t>
            </a:r>
          </a:p>
          <a:p>
            <a:endParaRPr lang="hr-HR" sz="1400" dirty="0"/>
          </a:p>
        </p:txBody>
      </p:sp>
      <p:sp>
        <p:nvSpPr>
          <p:cNvPr id="8" name="Rectangle 7"/>
          <p:cNvSpPr/>
          <p:nvPr/>
        </p:nvSpPr>
        <p:spPr>
          <a:xfrm>
            <a:off x="4499992" y="3861048"/>
            <a:ext cx="2022028" cy="369332"/>
          </a:xfrm>
          <a:prstGeom prst="rect">
            <a:avLst/>
          </a:prstGeom>
        </p:spPr>
        <p:txBody>
          <a:bodyPr wrap="none">
            <a:spAutoFit/>
          </a:bodyPr>
          <a:lstStyle/>
          <a:p>
            <a:pPr>
              <a:buClr>
                <a:srgbClr val="FF0000"/>
              </a:buClr>
              <a:buFont typeface="Wingdings" pitchFamily="2" charset="2"/>
              <a:buChar char="Ø"/>
            </a:pPr>
            <a:r>
              <a:rPr lang="hr-HR" i="1" dirty="0" smtClean="0"/>
              <a:t> Iz slike proizlazi :</a:t>
            </a:r>
            <a:endParaRPr lang="hr-HR" i="1" dirty="0"/>
          </a:p>
        </p:txBody>
      </p:sp>
      <p:pic>
        <p:nvPicPr>
          <p:cNvPr id="44037" name="Picture 5"/>
          <p:cNvPicPr>
            <a:picLocks noChangeAspect="1" noChangeArrowheads="1"/>
          </p:cNvPicPr>
          <p:nvPr/>
        </p:nvPicPr>
        <p:blipFill>
          <a:blip r:embed="rId3" cstate="print"/>
          <a:srcRect l="14803" t="31579" r="27467" b="15789"/>
          <a:stretch>
            <a:fillRect/>
          </a:stretch>
        </p:blipFill>
        <p:spPr bwMode="auto">
          <a:xfrm>
            <a:off x="3436356" y="4221088"/>
            <a:ext cx="5528132"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Siguran (granični) vertikalni kut </a:t>
            </a:r>
            <a:endParaRPr lang="hr-HR" sz="4000" b="1" i="1" dirty="0"/>
          </a:p>
        </p:txBody>
      </p:sp>
      <p:pic>
        <p:nvPicPr>
          <p:cNvPr id="45058" name="Picture 2"/>
          <p:cNvPicPr>
            <a:picLocks noGrp="1" noChangeAspect="1" noChangeArrowheads="1"/>
          </p:cNvPicPr>
          <p:nvPr>
            <p:ph idx="1"/>
          </p:nvPr>
        </p:nvPicPr>
        <p:blipFill>
          <a:blip r:embed="rId2" cstate="print"/>
          <a:srcRect l="34000" t="40741" r="44000" b="40741"/>
          <a:stretch>
            <a:fillRect/>
          </a:stretch>
        </p:blipFill>
        <p:spPr bwMode="auto">
          <a:xfrm>
            <a:off x="3779912" y="1916832"/>
            <a:ext cx="2016224" cy="1080120"/>
          </a:xfrm>
          <a:prstGeom prst="rect">
            <a:avLst/>
          </a:prstGeom>
          <a:noFill/>
          <a:ln w="9525">
            <a:noFill/>
            <a:miter lim="800000"/>
            <a:headEnd/>
            <a:tailEnd/>
          </a:ln>
        </p:spPr>
      </p:pic>
      <p:sp>
        <p:nvSpPr>
          <p:cNvPr id="5" name="Rectangle 4"/>
          <p:cNvSpPr/>
          <p:nvPr/>
        </p:nvSpPr>
        <p:spPr>
          <a:xfrm>
            <a:off x="107504" y="1340768"/>
            <a:ext cx="8280920" cy="646331"/>
          </a:xfrm>
          <a:prstGeom prst="rect">
            <a:avLst/>
          </a:prstGeom>
        </p:spPr>
        <p:txBody>
          <a:bodyPr wrap="square">
            <a:spAutoFit/>
          </a:bodyPr>
          <a:lstStyle/>
          <a:p>
            <a:pPr>
              <a:buFont typeface="Arial" pitchFamily="34" charset="0"/>
              <a:buChar char="•"/>
            </a:pPr>
            <a:r>
              <a:rPr lang="hr-HR" dirty="0"/>
              <a:t>Kut </a:t>
            </a:r>
            <a:r>
              <a:rPr lang="hr-HR" i="1" dirty="0">
                <a:sym typeface="Symbol"/>
              </a:rPr>
              <a:t></a:t>
            </a:r>
            <a:r>
              <a:rPr lang="hr-HR" dirty="0"/>
              <a:t> mjeri se libelnim sekstantom. Ako je konfiguracija dna kao </a:t>
            </a:r>
            <a:r>
              <a:rPr lang="hr-HR" dirty="0" smtClean="0"/>
              <a:t>donjoj </a:t>
            </a:r>
            <a:r>
              <a:rPr lang="hr-HR" i="1" dirty="0"/>
              <a:t>slici </a:t>
            </a:r>
            <a:r>
              <a:rPr lang="hr-HR" dirty="0" smtClean="0"/>
              <a:t> </a:t>
            </a:r>
            <a:r>
              <a:rPr lang="hr-HR" dirty="0"/>
              <a:t>tada se brod mora </a:t>
            </a:r>
            <a:r>
              <a:rPr lang="hr-HR" dirty="0" smtClean="0"/>
              <a:t>uvijek nalaziti </a:t>
            </a:r>
            <a:r>
              <a:rPr lang="hr-HR" dirty="0"/>
              <a:t>izvan plićine. Vertikalni kut </a:t>
            </a:r>
            <a:r>
              <a:rPr lang="hr-HR" dirty="0" smtClean="0"/>
              <a:t>sigurnosti tada je :</a:t>
            </a:r>
            <a:endParaRPr lang="hr-HR" dirty="0"/>
          </a:p>
        </p:txBody>
      </p:sp>
      <p:pic>
        <p:nvPicPr>
          <p:cNvPr id="45059" name="Picture 3"/>
          <p:cNvPicPr>
            <a:picLocks noChangeAspect="1" noChangeArrowheads="1"/>
          </p:cNvPicPr>
          <p:nvPr/>
        </p:nvPicPr>
        <p:blipFill>
          <a:blip r:embed="rId3" cstate="print"/>
          <a:srcRect l="16217" t="20119" r="25400" b="21760"/>
          <a:stretch>
            <a:fillRect/>
          </a:stretch>
        </p:blipFill>
        <p:spPr bwMode="auto">
          <a:xfrm>
            <a:off x="467544" y="3861048"/>
            <a:ext cx="4968552" cy="2664296"/>
          </a:xfrm>
          <a:prstGeom prst="rect">
            <a:avLst/>
          </a:prstGeom>
          <a:noFill/>
          <a:ln w="9525">
            <a:noFill/>
            <a:miter lim="800000"/>
            <a:headEnd/>
            <a:tailEnd/>
          </a:ln>
        </p:spPr>
      </p:pic>
      <p:sp>
        <p:nvSpPr>
          <p:cNvPr id="7" name="Rectangle 6"/>
          <p:cNvSpPr/>
          <p:nvPr/>
        </p:nvSpPr>
        <p:spPr>
          <a:xfrm>
            <a:off x="4211960" y="4437112"/>
            <a:ext cx="3747588" cy="523220"/>
          </a:xfrm>
          <a:prstGeom prst="rect">
            <a:avLst/>
          </a:prstGeom>
        </p:spPr>
        <p:txBody>
          <a:bodyPr wrap="square">
            <a:spAutoFit/>
          </a:bodyPr>
          <a:lstStyle/>
          <a:p>
            <a:r>
              <a:rPr lang="hr-HR" sz="1400" dirty="0" smtClean="0"/>
              <a:t>Siguran /granični </a:t>
            </a:r>
            <a:r>
              <a:rPr lang="hr-HR" sz="1400" dirty="0"/>
              <a:t>vertikalni </a:t>
            </a:r>
            <a:r>
              <a:rPr lang="hr-HR" sz="1400" dirty="0" smtClean="0"/>
              <a:t>kut</a:t>
            </a:r>
          </a:p>
          <a:p>
            <a:endParaRPr lang="hr-HR" sz="1400" dirty="0"/>
          </a:p>
        </p:txBody>
      </p:sp>
      <p:sp>
        <p:nvSpPr>
          <p:cNvPr id="45063" name="Rectangle 7"/>
          <p:cNvSpPr>
            <a:spLocks noChangeArrowheads="1"/>
          </p:cNvSpPr>
          <p:nvPr/>
        </p:nvSpPr>
        <p:spPr bwMode="auto">
          <a:xfrm>
            <a:off x="107504" y="3046402"/>
            <a:ext cx="835292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U plovidbi brod mora </a:t>
            </a:r>
            <a:r>
              <a:rPr lang="hr-HR" dirty="0" smtClean="0">
                <a:ea typeface="Times New Roman" pitchFamily="18" charset="0"/>
                <a:cs typeface="Arial" pitchFamily="34" charset="0"/>
              </a:rPr>
              <a:t>neprekidno</a:t>
            </a:r>
            <a:r>
              <a:rPr kumimoji="0" lang="hr-HR" b="0" i="0" u="none" strike="noStrike" cap="none" normalizeH="0" baseline="0" dirty="0" smtClean="0">
                <a:ln>
                  <a:noFill/>
                </a:ln>
                <a:solidFill>
                  <a:schemeClr val="tx1"/>
                </a:solidFill>
                <a:effectLst/>
                <a:ea typeface="Times New Roman" pitchFamily="18" charset="0"/>
                <a:cs typeface="Arial" pitchFamily="34" charset="0"/>
              </a:rPr>
              <a:t> snimati vrh brda pod manjim </a:t>
            </a:r>
            <a:r>
              <a:rPr kumimoji="0" lang="hr-HR" b="0" i="0" u="none" strike="noStrike" cap="none" normalizeH="0" baseline="0" dirty="0" err="1" smtClean="0">
                <a:ln>
                  <a:noFill/>
                </a:ln>
                <a:solidFill>
                  <a:schemeClr val="tx1"/>
                </a:solidFill>
                <a:effectLst/>
                <a:ea typeface="Times New Roman" pitchFamily="18" charset="0"/>
                <a:cs typeface="Arial" pitchFamily="34" charset="0"/>
              </a:rPr>
              <a:t>kutem</a:t>
            </a:r>
            <a:r>
              <a:rPr kumimoji="0" lang="hr-HR" b="0" i="0" u="none" strike="noStrike" cap="none" normalizeH="0" baseline="0" dirty="0" smtClean="0">
                <a:ln>
                  <a:noFill/>
                </a:ln>
                <a:solidFill>
                  <a:schemeClr val="tx1"/>
                </a:solidFill>
                <a:effectLst/>
                <a:ea typeface="Times New Roman" pitchFamily="18" charset="0"/>
                <a:cs typeface="Arial" pitchFamily="34" charset="0"/>
              </a:rPr>
              <a:t> nego</a:t>
            </a:r>
            <a:r>
              <a:rPr kumimoji="0" lang="hr-HR" b="0" i="0" u="none" strike="noStrike" cap="none" normalizeH="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smtClean="0">
                <a:ln>
                  <a:noFill/>
                </a:ln>
                <a:solidFill>
                  <a:schemeClr val="tx1"/>
                </a:solidFill>
                <a:effectLst/>
                <a:ea typeface="Times New Roman" pitchFamily="18" charset="0"/>
                <a:cs typeface="Arial" pitchFamily="34" charset="0"/>
              </a:rPr>
              <a:t>što je to siguran – granični </a:t>
            </a:r>
            <a:r>
              <a:rPr lang="hr-HR" dirty="0" smtClean="0">
                <a:ea typeface="Times New Roman" pitchFamily="18" charset="0"/>
                <a:cs typeface="Arial" pitchFamily="34" charset="0"/>
              </a:rPr>
              <a:t>vertikalni kut </a:t>
            </a:r>
            <a:r>
              <a:rPr lang="el-GR" dirty="0" smtClean="0">
                <a:ea typeface="Times New Roman" pitchFamily="18" charset="0"/>
                <a:cs typeface="Arial" pitchFamily="34" charset="0"/>
              </a:rPr>
              <a:t>α</a:t>
            </a:r>
            <a:r>
              <a:rPr lang="hr-HR" dirty="0" smtClean="0">
                <a:ea typeface="Times New Roman" pitchFamily="18" charset="0"/>
                <a:cs typeface="Arial" pitchFamily="34" charset="0"/>
              </a:rPr>
              <a:t>.</a:t>
            </a:r>
            <a:endParaRPr kumimoji="0" lang="hr-HR" b="0" i="0" u="none" strike="noStrike" cap="none" normalizeH="0" baseline="0" dirty="0" smtClean="0">
              <a:ln>
                <a:noFill/>
              </a:ln>
              <a:solidFill>
                <a:schemeClr val="tx1"/>
              </a:solidFill>
              <a:effectLst/>
              <a:cs typeface="Arial" pitchFamily="34" charset="0"/>
            </a:endParaRPr>
          </a:p>
        </p:txBody>
      </p:sp>
      <p:pic>
        <p:nvPicPr>
          <p:cNvPr id="100353" name="Picture 1"/>
          <p:cNvPicPr>
            <a:picLocks noChangeAspect="1" noChangeArrowheads="1"/>
          </p:cNvPicPr>
          <p:nvPr/>
        </p:nvPicPr>
        <p:blipFill>
          <a:blip r:embed="rId4" cstate="print"/>
          <a:srcRect/>
          <a:stretch>
            <a:fillRect/>
          </a:stretch>
        </p:blipFill>
        <p:spPr bwMode="auto">
          <a:xfrm>
            <a:off x="4495800" y="3352800"/>
            <a:ext cx="152400"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Određivanje sigurnog kursa plovidbe</a:t>
            </a:r>
            <a:endParaRPr lang="hr-HR" sz="4000" b="1" i="1" dirty="0"/>
          </a:p>
        </p:txBody>
      </p:sp>
      <p:pic>
        <p:nvPicPr>
          <p:cNvPr id="46082" name="Picture 2"/>
          <p:cNvPicPr>
            <a:picLocks noGrp="1" noChangeAspect="1" noChangeArrowheads="1"/>
          </p:cNvPicPr>
          <p:nvPr>
            <p:ph idx="1"/>
          </p:nvPr>
        </p:nvPicPr>
        <p:blipFill>
          <a:blip r:embed="rId2" cstate="print"/>
          <a:srcRect l="31386" t="20000" r="33424" b="26667"/>
          <a:stretch>
            <a:fillRect/>
          </a:stretch>
        </p:blipFill>
        <p:spPr bwMode="auto">
          <a:xfrm>
            <a:off x="251520" y="3356992"/>
            <a:ext cx="4320480" cy="2952328"/>
          </a:xfrm>
          <a:prstGeom prst="rect">
            <a:avLst/>
          </a:prstGeom>
          <a:noFill/>
          <a:ln w="9525">
            <a:noFill/>
            <a:miter lim="800000"/>
            <a:headEnd/>
            <a:tailEnd/>
          </a:ln>
        </p:spPr>
      </p:pic>
      <p:sp>
        <p:nvSpPr>
          <p:cNvPr id="5" name="Rectangle 4"/>
          <p:cNvSpPr/>
          <p:nvPr/>
        </p:nvSpPr>
        <p:spPr>
          <a:xfrm>
            <a:off x="3707904" y="4509120"/>
            <a:ext cx="3469796" cy="523220"/>
          </a:xfrm>
          <a:prstGeom prst="rect">
            <a:avLst/>
          </a:prstGeom>
        </p:spPr>
        <p:txBody>
          <a:bodyPr wrap="none">
            <a:spAutoFit/>
          </a:bodyPr>
          <a:lstStyle/>
          <a:p>
            <a:r>
              <a:rPr lang="hr-HR" sz="1400" dirty="0"/>
              <a:t>Grafičko određivanje sigurnog </a:t>
            </a:r>
            <a:r>
              <a:rPr lang="hr-HR" sz="1400" dirty="0" smtClean="0"/>
              <a:t>kursa plovidbe</a:t>
            </a:r>
          </a:p>
          <a:p>
            <a:endParaRPr lang="hr-HR" sz="1400" dirty="0"/>
          </a:p>
        </p:txBody>
      </p:sp>
      <p:sp>
        <p:nvSpPr>
          <p:cNvPr id="6" name="Rectangle 5"/>
          <p:cNvSpPr/>
          <p:nvPr/>
        </p:nvSpPr>
        <p:spPr>
          <a:xfrm>
            <a:off x="1115616" y="1484784"/>
            <a:ext cx="7056784" cy="1754326"/>
          </a:xfrm>
          <a:prstGeom prst="rect">
            <a:avLst/>
          </a:prstGeom>
        </p:spPr>
        <p:txBody>
          <a:bodyPr wrap="square">
            <a:spAutoFit/>
          </a:bodyPr>
          <a:lstStyle/>
          <a:p>
            <a:r>
              <a:rPr lang="hr-HR" dirty="0"/>
              <a:t>Ponekad brod plovi u </a:t>
            </a:r>
            <a:r>
              <a:rPr lang="hr-HR" dirty="0" smtClean="0"/>
              <a:t>određenom </a:t>
            </a:r>
            <a:r>
              <a:rPr lang="hr-HR" dirty="0"/>
              <a:t>kursu </a:t>
            </a:r>
            <a:r>
              <a:rPr lang="hr-HR" i="1" dirty="0"/>
              <a:t>K</a:t>
            </a:r>
            <a:r>
              <a:rPr lang="hr-HR" baseline="-25000" dirty="0"/>
              <a:t>1</a:t>
            </a:r>
            <a:r>
              <a:rPr lang="hr-HR" dirty="0"/>
              <a:t> no postoji opasnost da bi mogao proći preblizu nekog rta </a:t>
            </a:r>
            <a:r>
              <a:rPr lang="hr-HR" i="1" dirty="0"/>
              <a:t>A</a:t>
            </a:r>
            <a:r>
              <a:rPr lang="hr-HR" dirty="0"/>
              <a:t>. Tada se na karti oko rta </a:t>
            </a:r>
            <a:r>
              <a:rPr lang="hr-HR" i="1" dirty="0"/>
              <a:t>A </a:t>
            </a:r>
            <a:r>
              <a:rPr lang="hr-HR" dirty="0"/>
              <a:t>opiše </a:t>
            </a:r>
            <a:r>
              <a:rPr lang="hr-HR" dirty="0" smtClean="0"/>
              <a:t>najmanja </a:t>
            </a:r>
            <a:r>
              <a:rPr lang="hr-HR" dirty="0"/>
              <a:t>udaljenost subočice </a:t>
            </a:r>
            <a:r>
              <a:rPr lang="hr-HR" i="1" dirty="0"/>
              <a:t>d</a:t>
            </a:r>
            <a:r>
              <a:rPr lang="hr-HR" i="1" baseline="-25000" dirty="0">
                <a:sym typeface="Symbol"/>
              </a:rPr>
              <a:t></a:t>
            </a:r>
            <a:r>
              <a:rPr lang="hr-HR" i="1" dirty="0"/>
              <a:t> </a:t>
            </a:r>
            <a:r>
              <a:rPr lang="hr-HR" dirty="0"/>
              <a:t>na </a:t>
            </a:r>
            <a:r>
              <a:rPr lang="hr-HR" dirty="0" smtClean="0"/>
              <a:t>kojoj </a:t>
            </a:r>
            <a:r>
              <a:rPr lang="hr-HR" dirty="0"/>
              <a:t>brod može sigurno proći lukom kruga </a:t>
            </a:r>
            <a:r>
              <a:rPr lang="hr-HR" i="1" dirty="0"/>
              <a:t>k</a:t>
            </a:r>
            <a:r>
              <a:rPr lang="hr-HR" dirty="0"/>
              <a:t>. Tangenta iz </a:t>
            </a:r>
            <a:r>
              <a:rPr lang="hr-HR" dirty="0" smtClean="0"/>
              <a:t> </a:t>
            </a:r>
            <a:r>
              <a:rPr lang="hr-HR" dirty="0"/>
              <a:t>pozicije broda </a:t>
            </a:r>
            <a:r>
              <a:rPr lang="hr-HR" i="1" dirty="0"/>
              <a:t>P</a:t>
            </a:r>
            <a:r>
              <a:rPr lang="hr-HR" dirty="0"/>
              <a:t> na kružnicu </a:t>
            </a:r>
            <a:r>
              <a:rPr lang="hr-HR" i="1" dirty="0"/>
              <a:t>k</a:t>
            </a:r>
            <a:r>
              <a:rPr lang="hr-HR" dirty="0"/>
              <a:t> daje kurs </a:t>
            </a:r>
            <a:r>
              <a:rPr lang="hr-HR" i="1" dirty="0"/>
              <a:t>K</a:t>
            </a:r>
            <a:r>
              <a:rPr lang="hr-HR" baseline="-25000" dirty="0"/>
              <a:t>2</a:t>
            </a:r>
            <a:r>
              <a:rPr lang="hr-HR" dirty="0"/>
              <a:t> takav da bi udaljenost subočice u točki subočice </a:t>
            </a:r>
            <a:r>
              <a:rPr lang="hr-HR" i="1" dirty="0"/>
              <a:t>P</a:t>
            </a:r>
            <a:r>
              <a:rPr lang="hr-HR" i="1" baseline="-25000" dirty="0">
                <a:sym typeface="Symbol"/>
              </a:rPr>
              <a:t></a:t>
            </a:r>
            <a:r>
              <a:rPr lang="hr-HR" dirty="0"/>
              <a:t> bila unaprijed zadana </a:t>
            </a:r>
            <a:r>
              <a:rPr lang="hr-HR" i="1" dirty="0" smtClean="0"/>
              <a:t>d</a:t>
            </a:r>
            <a:r>
              <a:rPr lang="hr-HR" i="1" baseline="-25000" dirty="0" smtClean="0">
                <a:sym typeface="Symbol"/>
              </a:rPr>
              <a:t> </a:t>
            </a:r>
            <a:r>
              <a:rPr lang="hr-HR" dirty="0" smtClean="0"/>
              <a:t> </a:t>
            </a:r>
            <a:r>
              <a:rPr lang="hr-HR" dirty="0"/>
              <a:t>ako se </a:t>
            </a:r>
            <a:r>
              <a:rPr lang="hr-HR" dirty="0" smtClean="0"/>
              <a:t>ispravak </a:t>
            </a:r>
            <a:r>
              <a:rPr lang="hr-HR" dirty="0"/>
              <a:t>kursa izvede u poziciji </a:t>
            </a:r>
            <a:r>
              <a:rPr lang="hr-HR" i="1" dirty="0"/>
              <a:t>P</a:t>
            </a:r>
            <a:r>
              <a:rPr lang="hr-HR" dirty="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hr-HR" sz="4000" b="1" i="1" dirty="0" smtClean="0"/>
              <a:t>Sigurno zaobilaženje rtova</a:t>
            </a:r>
            <a:endParaRPr lang="hr-HR" sz="4000" b="1" i="1" dirty="0"/>
          </a:p>
        </p:txBody>
      </p:sp>
      <p:pic>
        <p:nvPicPr>
          <p:cNvPr id="47106" name="Picture 2"/>
          <p:cNvPicPr>
            <a:picLocks noGrp="1" noChangeAspect="1" noChangeArrowheads="1"/>
          </p:cNvPicPr>
          <p:nvPr>
            <p:ph idx="1"/>
          </p:nvPr>
        </p:nvPicPr>
        <p:blipFill>
          <a:blip r:embed="rId2" cstate="print"/>
          <a:srcRect l="32500" t="41463" r="33750" b="15549"/>
          <a:stretch>
            <a:fillRect/>
          </a:stretch>
        </p:blipFill>
        <p:spPr bwMode="auto">
          <a:xfrm>
            <a:off x="179512" y="3356992"/>
            <a:ext cx="4896544" cy="3384376"/>
          </a:xfrm>
          <a:prstGeom prst="rect">
            <a:avLst/>
          </a:prstGeom>
          <a:noFill/>
          <a:ln w="28575">
            <a:solidFill>
              <a:schemeClr val="bg1"/>
            </a:solidFill>
            <a:miter lim="800000"/>
            <a:headEnd/>
            <a:tailEnd/>
          </a:ln>
        </p:spPr>
      </p:pic>
      <p:sp>
        <p:nvSpPr>
          <p:cNvPr id="5" name="Rectangle 4"/>
          <p:cNvSpPr/>
          <p:nvPr/>
        </p:nvSpPr>
        <p:spPr>
          <a:xfrm>
            <a:off x="4932040" y="4509120"/>
            <a:ext cx="3135608" cy="1046440"/>
          </a:xfrm>
          <a:prstGeom prst="rect">
            <a:avLst/>
          </a:prstGeom>
        </p:spPr>
        <p:txBody>
          <a:bodyPr wrap="square">
            <a:spAutoFit/>
          </a:bodyPr>
          <a:lstStyle/>
          <a:p>
            <a:r>
              <a:rPr lang="hr-HR" sz="2400" dirty="0"/>
              <a:t>Sigurno obilaženje rtova po </a:t>
            </a:r>
            <a:r>
              <a:rPr lang="hr-HR" sz="2400" dirty="0" smtClean="0"/>
              <a:t>kružnici</a:t>
            </a:r>
          </a:p>
          <a:p>
            <a:r>
              <a:rPr lang="hr-HR" sz="1400" dirty="0" smtClean="0"/>
              <a:t> </a:t>
            </a:r>
            <a:endParaRPr lang="hr-HR" sz="1400" dirty="0"/>
          </a:p>
        </p:txBody>
      </p:sp>
      <p:sp>
        <p:nvSpPr>
          <p:cNvPr id="47107" name="Rectangle 3"/>
          <p:cNvSpPr>
            <a:spLocks noChangeArrowheads="1"/>
          </p:cNvSpPr>
          <p:nvPr/>
        </p:nvSpPr>
        <p:spPr bwMode="auto">
          <a:xfrm>
            <a:off x="0" y="914237"/>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Sigurno zaobilaženje rtova i usamljenih opasnosti moguće je u principu izvršiti na dva </a:t>
            </a:r>
            <a:r>
              <a:rPr lang="hr-HR" dirty="0" smtClean="0">
                <a:latin typeface="Arial" pitchFamily="34" charset="0"/>
                <a:ea typeface="Times New Roman" pitchFamily="18" charset="0"/>
                <a:cs typeface="Arial" pitchFamily="34" charset="0"/>
              </a:rPr>
              <a:t> osnovna načina ( </a:t>
            </a:r>
            <a:r>
              <a:rPr lang="hr-HR" b="1" dirty="0" smtClean="0">
                <a:latin typeface="Arial" pitchFamily="34" charset="0"/>
                <a:ea typeface="Times New Roman" pitchFamily="18" charset="0"/>
                <a:cs typeface="Arial" pitchFamily="34" charset="0"/>
              </a:rPr>
              <a:t>I način – varijanta 1. , varijanta 2. , II način) :</a:t>
            </a:r>
            <a:endParaRPr lang="hr-HR"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hr-HR" b="1" dirty="0" smtClean="0">
                <a:latin typeface="Arial" pitchFamily="34" charset="0"/>
                <a:cs typeface="Arial" pitchFamily="34" charset="0"/>
              </a:rPr>
              <a:t>I način -  varijanta 1.  :</a:t>
            </a:r>
            <a:endParaRPr kumimoji="0" lang="hr-HR" b="1" i="0" u="none" strike="noStrike" cap="none" normalizeH="0" baseline="0" dirty="0" smtClean="0">
              <a:ln>
                <a:noFill/>
              </a:ln>
              <a:solidFill>
                <a:schemeClr val="tx1"/>
              </a:solidFill>
              <a:effectLst/>
              <a:latin typeface="Arial" pitchFamily="34" charset="0"/>
              <a:cs typeface="Arial" pitchFamily="34" charset="0"/>
            </a:endParaRPr>
          </a:p>
        </p:txBody>
      </p:sp>
      <p:sp>
        <p:nvSpPr>
          <p:cNvPr id="47108" name="Rectangle 4"/>
          <p:cNvSpPr>
            <a:spLocks noChangeArrowheads="1"/>
          </p:cNvSpPr>
          <p:nvPr/>
        </p:nvSpPr>
        <p:spPr bwMode="auto">
          <a:xfrm>
            <a:off x="0" y="1700808"/>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U svakom slučaju potrebno je oko rta ili usamljene opasnosti na pomorskoj karti povući luk kružnice unutar koje je sadržana opasnost i unutar koje brod ne smije ući . Brod  kursom </a:t>
            </a:r>
            <a:r>
              <a:rPr kumimoji="0" lang="hr-HR" b="0" i="1" u="none" strike="noStrike" cap="none" normalizeH="0" baseline="0" dirty="0" smtClean="0">
                <a:ln>
                  <a:noFill/>
                </a:ln>
                <a:solidFill>
                  <a:schemeClr val="tx1"/>
                </a:solidFill>
                <a:effectLst/>
                <a:ea typeface="Times New Roman" pitchFamily="18" charset="0"/>
                <a:cs typeface="Arial" pitchFamily="34" charset="0"/>
              </a:rPr>
              <a:t>K</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baseline="0" dirty="0" smtClean="0">
                <a:ln>
                  <a:noFill/>
                </a:ln>
                <a:solidFill>
                  <a:schemeClr val="tx1"/>
                </a:solidFill>
                <a:effectLst/>
                <a:ea typeface="Times New Roman" pitchFamily="18" charset="0"/>
                <a:cs typeface="Arial" pitchFamily="34" charset="0"/>
              </a:rPr>
              <a:t> dolazi tangencijalno u početnu točku zaobilaženja </a:t>
            </a:r>
            <a:r>
              <a:rPr kumimoji="0" lang="hr-HR" b="0" i="1" u="none" strike="noStrike" cap="none" normalizeH="0" baseline="0" dirty="0" smtClean="0">
                <a:ln>
                  <a:noFill/>
                </a:ln>
                <a:solidFill>
                  <a:schemeClr val="tx1"/>
                </a:solidFill>
                <a:effectLst/>
                <a:ea typeface="Times New Roman" pitchFamily="18" charset="0"/>
                <a:cs typeface="Arial" pitchFamily="34" charset="0"/>
              </a:rPr>
              <a:t>P</a:t>
            </a:r>
            <a:r>
              <a:rPr kumimoji="0" lang="hr-HR" b="0" i="0" u="none" strike="noStrike" cap="none" normalizeH="0" baseline="-30000" dirty="0" smtClean="0">
                <a:ln>
                  <a:noFill/>
                </a:ln>
                <a:solidFill>
                  <a:schemeClr val="tx1"/>
                </a:solidFill>
                <a:effectLst/>
                <a:ea typeface="Times New Roman" pitchFamily="18" charset="0"/>
                <a:cs typeface="Arial" pitchFamily="34" charset="0"/>
              </a:rPr>
              <a:t>1</a:t>
            </a:r>
            <a:r>
              <a:rPr kumimoji="0" lang="hr-HR" b="0" i="0" u="none" strike="noStrike" cap="none" normalizeH="0" baseline="0" dirty="0" smtClean="0">
                <a:ln>
                  <a:noFill/>
                </a:ln>
                <a:solidFill>
                  <a:schemeClr val="tx1"/>
                </a:solidFill>
                <a:effectLst/>
                <a:ea typeface="Times New Roman" pitchFamily="18" charset="0"/>
                <a:cs typeface="Arial" pitchFamily="34" charset="0"/>
              </a:rPr>
              <a:t>. U toj točki </a:t>
            </a:r>
            <a:r>
              <a:rPr kumimoji="0" lang="hr-HR" b="1" i="0" u="none" strike="noStrike" cap="none" normalizeH="0" baseline="0" dirty="0" smtClean="0">
                <a:ln>
                  <a:noFill/>
                </a:ln>
                <a:solidFill>
                  <a:schemeClr val="tx1"/>
                </a:solidFill>
                <a:effectLst/>
                <a:ea typeface="Times New Roman" pitchFamily="18" charset="0"/>
                <a:cs typeface="Arial" pitchFamily="34" charset="0"/>
              </a:rPr>
              <a:t>pramčani kut </a:t>
            </a:r>
            <a:r>
              <a:rPr lang="hr-HR" b="1" dirty="0" smtClean="0">
                <a:ea typeface="Times New Roman" pitchFamily="18" charset="0"/>
                <a:cs typeface="Arial" pitchFamily="34" charset="0"/>
              </a:rPr>
              <a:t>je</a:t>
            </a:r>
            <a:r>
              <a:rPr kumimoji="0" lang="hr-HR" b="1" i="0" u="none" strike="noStrike" cap="none" normalizeH="0" baseline="0" dirty="0" smtClean="0">
                <a:ln>
                  <a:noFill/>
                </a:ln>
                <a:solidFill>
                  <a:schemeClr val="tx1"/>
                </a:solidFill>
                <a:effectLst/>
                <a:ea typeface="Times New Roman" pitchFamily="18" charset="0"/>
                <a:cs typeface="Arial" pitchFamily="34" charset="0"/>
              </a:rPr>
              <a:t> 90</a:t>
            </a:r>
            <a:r>
              <a:rPr kumimoji="0" lang="hr-HR" b="1" i="0" u="none" strike="noStrike" cap="none" normalizeH="0" baseline="30000" dirty="0" smtClean="0">
                <a:ln>
                  <a:noFill/>
                </a:ln>
                <a:solidFill>
                  <a:schemeClr val="tx1"/>
                </a:solidFill>
                <a:effectLst/>
                <a:ea typeface="Times New Roman" pitchFamily="18" charset="0"/>
                <a:cs typeface="Arial" pitchFamily="34" charset="0"/>
              </a:rPr>
              <a:t>o</a:t>
            </a:r>
            <a:r>
              <a:rPr kumimoji="0" lang="hr-HR" b="1" i="0" u="none" strike="noStrike" cap="none" normalizeH="0" baseline="0" dirty="0" smtClean="0">
                <a:ln>
                  <a:noFill/>
                </a:ln>
                <a:solidFill>
                  <a:schemeClr val="tx1"/>
                </a:solidFill>
                <a:effectLst/>
                <a:ea typeface="Times New Roman" pitchFamily="18" charset="0"/>
                <a:cs typeface="Arial" pitchFamily="34" charset="0"/>
              </a:rPr>
              <a:t> odnosno 270</a:t>
            </a:r>
            <a:r>
              <a:rPr kumimoji="0" lang="hr-HR" b="1" i="0" u="none" strike="noStrike" cap="none" normalizeH="0" baseline="30000" dirty="0" smtClean="0">
                <a:ln>
                  <a:noFill/>
                </a:ln>
                <a:solidFill>
                  <a:schemeClr val="tx1"/>
                </a:solidFill>
                <a:effectLst/>
                <a:ea typeface="Times New Roman" pitchFamily="18" charset="0"/>
                <a:cs typeface="Arial" pitchFamily="34" charset="0"/>
              </a:rPr>
              <a:t>o</a:t>
            </a:r>
            <a:r>
              <a:rPr kumimoji="0" lang="hr-HR" b="1" i="0" u="none" strike="noStrike" cap="none" normalizeH="0" baseline="0" dirty="0" smtClean="0">
                <a:ln>
                  <a:noFill/>
                </a:ln>
                <a:solidFill>
                  <a:schemeClr val="tx1"/>
                </a:solidFill>
                <a:effectLst/>
                <a:ea typeface="Times New Roman" pitchFamily="18" charset="0"/>
                <a:cs typeface="Arial" pitchFamily="34" charset="0"/>
              </a:rPr>
              <a:t> ako se rt (opasnost) ostavlja lijevo. Nakon toga brod plovi tako da mu cijelo vrijeme pramčani kut ostaje 90</a:t>
            </a:r>
            <a:r>
              <a:rPr kumimoji="0" lang="hr-HR" b="1" i="0" u="none" strike="noStrike" cap="none" normalizeH="0" baseline="30000" dirty="0" smtClean="0">
                <a:ln>
                  <a:noFill/>
                </a:ln>
                <a:solidFill>
                  <a:schemeClr val="tx1"/>
                </a:solidFill>
                <a:effectLst/>
                <a:ea typeface="Times New Roman" pitchFamily="18" charset="0"/>
                <a:cs typeface="Arial" pitchFamily="34" charset="0"/>
              </a:rPr>
              <a:t>o</a:t>
            </a:r>
            <a:r>
              <a:rPr kumimoji="0" lang="hr-HR" b="1" i="0" u="none" strike="noStrike" cap="none" normalizeH="0" baseline="0" dirty="0" smtClean="0">
                <a:ln>
                  <a:noFill/>
                </a:ln>
                <a:solidFill>
                  <a:schemeClr val="tx1"/>
                </a:solidFill>
                <a:effectLst/>
                <a:ea typeface="Times New Roman" pitchFamily="18" charset="0"/>
                <a:cs typeface="Arial" pitchFamily="34" charset="0"/>
              </a:rPr>
              <a:t> (odnosno 270</a:t>
            </a:r>
            <a:r>
              <a:rPr kumimoji="0" lang="hr-HR" b="1" i="0" u="none" strike="noStrike" cap="none" normalizeH="0" baseline="30000" dirty="0" smtClean="0">
                <a:ln>
                  <a:noFill/>
                </a:ln>
                <a:solidFill>
                  <a:schemeClr val="tx1"/>
                </a:solidFill>
                <a:effectLst/>
                <a:ea typeface="Times New Roman" pitchFamily="18" charset="0"/>
                <a:cs typeface="Arial" pitchFamily="34" charset="0"/>
              </a:rPr>
              <a:t>o</a:t>
            </a:r>
            <a:r>
              <a:rPr kumimoji="0" lang="hr-HR" b="1" i="0" u="none" strike="noStrike" cap="none" normalizeH="0" baseline="0" dirty="0" smtClean="0">
                <a:ln>
                  <a:noFill/>
                </a:ln>
                <a:solidFill>
                  <a:schemeClr val="tx1"/>
                </a:solidFill>
                <a:effectLst/>
                <a:ea typeface="Times New Roman" pitchFamily="18" charset="0"/>
                <a:cs typeface="Arial" pitchFamily="34" charset="0"/>
              </a:rPr>
              <a:t>) dok ne dođe u točku </a:t>
            </a:r>
            <a:r>
              <a:rPr kumimoji="0" lang="hr-HR" b="1" i="1" u="none" strike="noStrike" cap="none" normalizeH="0" baseline="0" dirty="0" smtClean="0">
                <a:ln>
                  <a:noFill/>
                </a:ln>
                <a:solidFill>
                  <a:schemeClr val="tx1"/>
                </a:solidFill>
                <a:effectLst/>
                <a:ea typeface="Times New Roman" pitchFamily="18" charset="0"/>
                <a:cs typeface="Arial" pitchFamily="34" charset="0"/>
              </a:rPr>
              <a:t>P</a:t>
            </a:r>
            <a:r>
              <a:rPr kumimoji="0" lang="hr-HR" b="1" i="0" u="none" strike="noStrike" cap="none" normalizeH="0" baseline="-30000" dirty="0" smtClean="0">
                <a:ln>
                  <a:noFill/>
                </a:ln>
                <a:solidFill>
                  <a:schemeClr val="tx1"/>
                </a:solidFill>
                <a:effectLst/>
                <a:ea typeface="Times New Roman" pitchFamily="18" charset="0"/>
                <a:cs typeface="Arial" pitchFamily="34" charset="0"/>
              </a:rPr>
              <a:t>2</a:t>
            </a:r>
            <a:r>
              <a:rPr kumimoji="0" lang="hr-HR" b="1" i="0" u="none" strike="noStrike" cap="none" normalizeH="0" baseline="0" dirty="0" smtClean="0">
                <a:ln>
                  <a:noFill/>
                </a:ln>
                <a:solidFill>
                  <a:schemeClr val="tx1"/>
                </a:solidFill>
                <a:effectLst/>
                <a:ea typeface="Times New Roman" pitchFamily="18" charset="0"/>
                <a:cs typeface="Arial" pitchFamily="34" charset="0"/>
              </a:rPr>
              <a:t> sa koje tangencijalno napušta kružnicu obilaženja u kursu </a:t>
            </a:r>
            <a:r>
              <a:rPr kumimoji="0" lang="hr-HR" b="1" i="1" u="none" strike="noStrike" cap="none" normalizeH="0" baseline="0" dirty="0" smtClean="0">
                <a:ln>
                  <a:noFill/>
                </a:ln>
                <a:solidFill>
                  <a:schemeClr val="tx1"/>
                </a:solidFill>
                <a:effectLst/>
                <a:ea typeface="Times New Roman" pitchFamily="18" charset="0"/>
                <a:cs typeface="Arial" pitchFamily="34" charset="0"/>
              </a:rPr>
              <a:t>K</a:t>
            </a:r>
            <a:r>
              <a:rPr kumimoji="0" lang="hr-HR" b="1" i="0" u="none" strike="noStrike" cap="none" normalizeH="0" baseline="-30000" dirty="0" smtClean="0">
                <a:ln>
                  <a:noFill/>
                </a:ln>
                <a:solidFill>
                  <a:schemeClr val="tx1"/>
                </a:solidFill>
                <a:effectLst/>
                <a:ea typeface="Times New Roman" pitchFamily="18" charset="0"/>
                <a:cs typeface="Arial" pitchFamily="34" charset="0"/>
              </a:rPr>
              <a:t>2</a:t>
            </a:r>
            <a:r>
              <a:rPr kumimoji="0" lang="hr-HR" b="1" i="0" u="none" strike="noStrike" cap="none" normalizeH="0" baseline="0" dirty="0" smtClean="0">
                <a:ln>
                  <a:noFill/>
                </a:ln>
                <a:solidFill>
                  <a:schemeClr val="tx1"/>
                </a:solidFill>
                <a:effectLst/>
                <a:ea typeface="Times New Roman" pitchFamily="18" charset="0"/>
                <a:cs typeface="Arial" pitchFamily="34" charset="0"/>
              </a:rPr>
              <a:t>.</a:t>
            </a:r>
            <a:endParaRPr kumimoji="0" lang="hr-HR" b="1"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Zaobilaženje rtova</a:t>
            </a:r>
            <a:endParaRPr lang="hr-HR" sz="4000" b="1" i="1" dirty="0"/>
          </a:p>
        </p:txBody>
      </p:sp>
      <p:pic>
        <p:nvPicPr>
          <p:cNvPr id="48130" name="Picture 2"/>
          <p:cNvPicPr>
            <a:picLocks noGrp="1" noChangeAspect="1" noChangeArrowheads="1"/>
          </p:cNvPicPr>
          <p:nvPr>
            <p:ph idx="1"/>
          </p:nvPr>
        </p:nvPicPr>
        <p:blipFill>
          <a:blip r:embed="rId2" cstate="print"/>
          <a:srcRect l="17674" t="26720" r="18699" b="30174"/>
          <a:stretch>
            <a:fillRect/>
          </a:stretch>
        </p:blipFill>
        <p:spPr bwMode="auto">
          <a:xfrm>
            <a:off x="1043608" y="3140968"/>
            <a:ext cx="6336704" cy="2664296"/>
          </a:xfrm>
          <a:prstGeom prst="rect">
            <a:avLst/>
          </a:prstGeom>
          <a:noFill/>
          <a:ln w="9525">
            <a:noFill/>
            <a:miter lim="800000"/>
            <a:headEnd/>
            <a:tailEnd/>
          </a:ln>
        </p:spPr>
      </p:pic>
      <p:sp>
        <p:nvSpPr>
          <p:cNvPr id="5" name="Rectangle 4"/>
          <p:cNvSpPr/>
          <p:nvPr/>
        </p:nvSpPr>
        <p:spPr>
          <a:xfrm>
            <a:off x="3707904" y="5877272"/>
            <a:ext cx="5277614" cy="400110"/>
          </a:xfrm>
          <a:prstGeom prst="rect">
            <a:avLst/>
          </a:prstGeom>
        </p:spPr>
        <p:txBody>
          <a:bodyPr wrap="square">
            <a:spAutoFit/>
          </a:bodyPr>
          <a:lstStyle/>
          <a:p>
            <a:r>
              <a:rPr lang="hr-HR" sz="2000" dirty="0" smtClean="0"/>
              <a:t>Obilaženje </a:t>
            </a:r>
            <a:r>
              <a:rPr lang="hr-HR" sz="2000" dirty="0"/>
              <a:t>rtova po logaritamskoj </a:t>
            </a:r>
            <a:r>
              <a:rPr lang="hr-HR" sz="2000" dirty="0" smtClean="0"/>
              <a:t>spirali</a:t>
            </a:r>
          </a:p>
        </p:txBody>
      </p:sp>
      <p:sp>
        <p:nvSpPr>
          <p:cNvPr id="48131" name="Rectangle 3"/>
          <p:cNvSpPr>
            <a:spLocks noChangeArrowheads="1"/>
          </p:cNvSpPr>
          <p:nvPr/>
        </p:nvSpPr>
        <p:spPr bwMode="auto">
          <a:xfrm>
            <a:off x="1039724" y="1184067"/>
            <a:ext cx="7279557"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hr-HR" sz="1600" b="1" dirty="0" smtClean="0">
                <a:latin typeface="Arial" pitchFamily="34" charset="0"/>
                <a:ea typeface="Times New Roman" pitchFamily="18" charset="0"/>
                <a:cs typeface="Arial" pitchFamily="34" charset="0"/>
              </a:rPr>
              <a:t>I Način - </a:t>
            </a:r>
            <a:r>
              <a:rPr kumimoji="0" lang="hr-H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varijanta  II , brod obilazi rt (opasnost) po logaritamskoj spirali </a:t>
            </a:r>
            <a:r>
              <a:rPr lang="hr-HR" sz="1600" b="1" dirty="0" smtClean="0">
                <a:latin typeface="Arial" pitchFamily="34" charset="0"/>
                <a:ea typeface="Times New Roman" pitchFamily="18" charset="0"/>
                <a:cs typeface="Arial" pitchFamily="34" charset="0"/>
              </a:rPr>
              <a:t> </a:t>
            </a:r>
            <a:r>
              <a:rPr lang="hr-HR" sz="1200" dirty="0" smtClean="0">
                <a:latin typeface="Arial" pitchFamily="34" charset="0"/>
                <a:ea typeface="Times New Roman" pitchFamily="18" charset="0"/>
                <a:cs typeface="Arial" pitchFamily="34" charset="0"/>
              </a:rPr>
              <a:t>:</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1187624" y="1628800"/>
            <a:ext cx="6768752" cy="1477328"/>
          </a:xfrm>
          <a:prstGeom prst="rect">
            <a:avLst/>
          </a:prstGeom>
        </p:spPr>
        <p:txBody>
          <a:bodyPr wrap="square">
            <a:spAutoFit/>
          </a:bodyPr>
          <a:lstStyle/>
          <a:p>
            <a:r>
              <a:rPr lang="hr-HR" dirty="0"/>
              <a:t>Brod po dolasku u poziciju </a:t>
            </a:r>
            <a:r>
              <a:rPr lang="hr-HR" i="1" dirty="0"/>
              <a:t>P</a:t>
            </a:r>
            <a:r>
              <a:rPr lang="hr-HR" baseline="-25000" dirty="0"/>
              <a:t>1</a:t>
            </a:r>
            <a:r>
              <a:rPr lang="hr-HR" dirty="0"/>
              <a:t> (sa koje vidi rt) pod azimutom </a:t>
            </a:r>
            <a:r>
              <a:rPr lang="hr-HR" i="1" dirty="0">
                <a:sym typeface="Symbol"/>
              </a:rPr>
              <a:t></a:t>
            </a:r>
            <a:r>
              <a:rPr lang="hr-HR" baseline="-25000" dirty="0"/>
              <a:t>1</a:t>
            </a:r>
            <a:r>
              <a:rPr lang="hr-HR" dirty="0"/>
              <a:t> a na udaljenosti je </a:t>
            </a:r>
            <a:r>
              <a:rPr lang="hr-HR" i="1" dirty="0"/>
              <a:t>d</a:t>
            </a:r>
            <a:r>
              <a:rPr lang="hr-HR" baseline="-25000" dirty="0"/>
              <a:t>1</a:t>
            </a:r>
            <a:r>
              <a:rPr lang="hr-HR" dirty="0"/>
              <a:t> počinje okretanje </a:t>
            </a:r>
            <a:r>
              <a:rPr lang="hr-HR" b="1" dirty="0"/>
              <a:t>duž logaritamske spirale tako da vidi rt stalno pod istim pramčanim kutem </a:t>
            </a:r>
            <a:r>
              <a:rPr lang="hr-HR" b="1" i="1" dirty="0">
                <a:sym typeface="Symbol"/>
              </a:rPr>
              <a:t></a:t>
            </a:r>
            <a:r>
              <a:rPr lang="hr-HR" b="1" dirty="0"/>
              <a:t>. U točki </a:t>
            </a:r>
            <a:r>
              <a:rPr lang="hr-HR" b="1" i="1" dirty="0"/>
              <a:t>P</a:t>
            </a:r>
            <a:r>
              <a:rPr lang="hr-HR" b="1" baseline="-25000" dirty="0"/>
              <a:t>2</a:t>
            </a:r>
            <a:r>
              <a:rPr lang="hr-HR" b="1" dirty="0"/>
              <a:t>, sa koje vidi rt pod azimutom </a:t>
            </a:r>
            <a:r>
              <a:rPr lang="hr-HR" b="1" i="1" dirty="0">
                <a:sym typeface="Symbol"/>
              </a:rPr>
              <a:t></a:t>
            </a:r>
            <a:r>
              <a:rPr lang="hr-HR" b="1" baseline="-25000" dirty="0"/>
              <a:t>2</a:t>
            </a:r>
            <a:r>
              <a:rPr lang="hr-HR" b="1" dirty="0"/>
              <a:t> i nalazi se na udaljenosti </a:t>
            </a:r>
            <a:r>
              <a:rPr lang="hr-HR" b="1" i="1" dirty="0"/>
              <a:t>d</a:t>
            </a:r>
            <a:r>
              <a:rPr lang="hr-HR" b="1" baseline="-25000" dirty="0"/>
              <a:t>2</a:t>
            </a:r>
            <a:r>
              <a:rPr lang="hr-HR" b="1" dirty="0"/>
              <a:t>, brod napušta spiralu i </a:t>
            </a:r>
            <a:r>
              <a:rPr lang="hr-HR" dirty="0"/>
              <a:t>nastavlja ploviti po kursu </a:t>
            </a:r>
            <a:r>
              <a:rPr lang="hr-HR" i="1" dirty="0"/>
              <a:t>K</a:t>
            </a:r>
            <a:r>
              <a:rPr lang="hr-HR" baseline="-25000" dirty="0"/>
              <a:t>2</a:t>
            </a:r>
            <a:r>
              <a:rPr lang="hr-HR" dirty="0" smtClean="0"/>
              <a:t>.         </a:t>
            </a:r>
            <a:r>
              <a:rPr lang="el-GR" b="1" dirty="0" smtClean="0"/>
              <a:t>α</a:t>
            </a:r>
            <a:r>
              <a:rPr lang="hr-HR" b="1" dirty="0" smtClean="0"/>
              <a:t> – stalni pramčani kut</a:t>
            </a:r>
            <a:endParaRPr lang="hr-HR"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normAutofit/>
          </a:bodyPr>
          <a:lstStyle/>
          <a:p>
            <a:r>
              <a:rPr lang="hr-HR" sz="4000" b="1" i="1" dirty="0" smtClean="0"/>
              <a:t>Sigurno zaobilaženje rtova</a:t>
            </a:r>
            <a:endParaRPr lang="hr-HR" sz="4000" b="1" i="1" dirty="0"/>
          </a:p>
        </p:txBody>
      </p:sp>
      <p:graphicFrame>
        <p:nvGraphicFramePr>
          <p:cNvPr id="4" name="Content Placeholder 3"/>
          <p:cNvGraphicFramePr>
            <a:graphicFrameLocks noGrp="1"/>
          </p:cNvGraphicFramePr>
          <p:nvPr>
            <p:ph idx="1"/>
          </p:nvPr>
        </p:nvGraphicFramePr>
        <p:xfrm>
          <a:off x="539552" y="1844824"/>
          <a:ext cx="8229599" cy="295592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20000"/>
                    </a:ext>
                  </a:extLst>
                </a:gridCol>
                <a:gridCol w="1175657">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175657">
                  <a:extLst>
                    <a:ext uri="{9D8B030D-6E8A-4147-A177-3AD203B41FA5}">
                      <a16:colId xmlns:a16="http://schemas.microsoft.com/office/drawing/2014/main" val="20003"/>
                    </a:ext>
                  </a:extLst>
                </a:gridCol>
                <a:gridCol w="1175657">
                  <a:extLst>
                    <a:ext uri="{9D8B030D-6E8A-4147-A177-3AD203B41FA5}">
                      <a16:colId xmlns:a16="http://schemas.microsoft.com/office/drawing/2014/main" val="20004"/>
                    </a:ext>
                  </a:extLst>
                </a:gridCol>
                <a:gridCol w="1175657">
                  <a:extLst>
                    <a:ext uri="{9D8B030D-6E8A-4147-A177-3AD203B41FA5}">
                      <a16:colId xmlns:a16="http://schemas.microsoft.com/office/drawing/2014/main" val="20005"/>
                    </a:ext>
                  </a:extLst>
                </a:gridCol>
                <a:gridCol w="1175657">
                  <a:extLst>
                    <a:ext uri="{9D8B030D-6E8A-4147-A177-3AD203B41FA5}">
                      <a16:colId xmlns:a16="http://schemas.microsoft.com/office/drawing/2014/main" val="20006"/>
                    </a:ext>
                  </a:extLst>
                </a:gridCol>
              </a:tblGrid>
              <a:tr h="360040">
                <a:tc>
                  <a:txBody>
                    <a:bodyPr/>
                    <a:lstStyle/>
                    <a:p>
                      <a:pPr>
                        <a:lnSpc>
                          <a:spcPct val="115000"/>
                        </a:lnSpc>
                        <a:spcAft>
                          <a:spcPts val="0"/>
                        </a:spcAft>
                      </a:pPr>
                      <a:r>
                        <a:rPr lang="hr-HR" sz="1800" dirty="0">
                          <a:latin typeface="Times New Roman"/>
                          <a:ea typeface="Times New Roman"/>
                          <a:cs typeface="Times New Roman"/>
                        </a:rPr>
                        <a:t>d</a:t>
                      </a:r>
                      <a:r>
                        <a:rPr lang="hr-HR" sz="1800" baseline="-25000" dirty="0">
                          <a:latin typeface="Times New Roman"/>
                          <a:ea typeface="Times New Roman"/>
                          <a:cs typeface="Times New Roman"/>
                        </a:rPr>
                        <a:t>1</a:t>
                      </a:r>
                      <a:r>
                        <a:rPr lang="hr-HR" sz="1800" dirty="0">
                          <a:latin typeface="Times New Roman"/>
                          <a:ea typeface="Times New Roman"/>
                          <a:cs typeface="Times New Roman"/>
                        </a:rPr>
                        <a:t>/d</a:t>
                      </a:r>
                      <a:r>
                        <a:rPr lang="hr-HR" sz="1800" baseline="-25000" dirty="0">
                          <a:latin typeface="Times New Roman"/>
                          <a:ea typeface="Times New Roman"/>
                          <a:cs typeface="Times New Roman"/>
                        </a:rPr>
                        <a:t>2</a:t>
                      </a:r>
                      <a:r>
                        <a:rPr lang="hr-HR" sz="1800" dirty="0">
                          <a:latin typeface="Times New Roman"/>
                          <a:ea typeface="Times New Roman"/>
                          <a:cs typeface="Times New Roman"/>
                        </a:rPr>
                        <a:t>   </a:t>
                      </a:r>
                      <a:r>
                        <a:rPr lang="hr-HR" sz="1800" i="1" dirty="0">
                          <a:latin typeface="Times New Roman"/>
                          <a:ea typeface="Times New Roman"/>
                          <a:cs typeface="Times New Roman"/>
                          <a:sym typeface="Symbol"/>
                        </a:rPr>
                        <a:t></a:t>
                      </a:r>
                      <a:endParaRPr lang="hr-HR" sz="1800" dirty="0">
                        <a:latin typeface="Times New Roman"/>
                        <a:ea typeface="Times New Roman"/>
                        <a:cs typeface="Times New Roman"/>
                      </a:endParaRP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20</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40</a:t>
                      </a:r>
                    </a:p>
                  </a:txBody>
                  <a:tcPr marL="68580" marR="68580" marT="0" marB="0"/>
                </a:tc>
                <a:tc>
                  <a:txBody>
                    <a:bodyPr/>
                    <a:lstStyle/>
                    <a:p>
                      <a:pPr algn="ctr">
                        <a:lnSpc>
                          <a:spcPct val="115000"/>
                        </a:lnSpc>
                        <a:spcAft>
                          <a:spcPts val="0"/>
                        </a:spcAft>
                      </a:pPr>
                      <a:r>
                        <a:rPr lang="hr-HR" sz="1200" dirty="0">
                          <a:latin typeface="Times New Roman"/>
                          <a:ea typeface="Times New Roman"/>
                          <a:cs typeface="Times New Roman"/>
                        </a:rPr>
                        <a:t>60</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80</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100</a:t>
                      </a:r>
                    </a:p>
                  </a:txBody>
                  <a:tcPr marL="68580" marR="68580" marT="0" marB="0"/>
                </a:tc>
                <a:tc>
                  <a:txBody>
                    <a:bodyPr/>
                    <a:lstStyle/>
                    <a:p>
                      <a:pPr algn="ctr">
                        <a:lnSpc>
                          <a:spcPct val="115000"/>
                        </a:lnSpc>
                        <a:spcAft>
                          <a:spcPts val="0"/>
                        </a:spcAft>
                      </a:pPr>
                      <a:r>
                        <a:rPr lang="hr-HR" sz="1200" dirty="0">
                          <a:latin typeface="Times New Roman"/>
                          <a:ea typeface="Times New Roman"/>
                          <a:cs typeface="Times New Roman"/>
                        </a:rPr>
                        <a:t>120</a:t>
                      </a:r>
                    </a:p>
                  </a:txBody>
                  <a:tcPr marL="68580" marR="68580" marT="0" marB="0"/>
                </a:tc>
                <a:extLst>
                  <a:ext uri="{0D108BD9-81ED-4DB2-BD59-A6C34878D82A}">
                    <a16:rowId xmlns:a16="http://schemas.microsoft.com/office/drawing/2014/main" val="10000"/>
                  </a:ext>
                </a:extLst>
              </a:tr>
              <a:tr h="370840">
                <a:tc>
                  <a:txBody>
                    <a:bodyPr/>
                    <a:lstStyle/>
                    <a:p>
                      <a:pPr algn="ctr">
                        <a:lnSpc>
                          <a:spcPct val="115000"/>
                        </a:lnSpc>
                        <a:spcAft>
                          <a:spcPts val="0"/>
                        </a:spcAft>
                      </a:pPr>
                      <a:r>
                        <a:rPr lang="hr-HR" sz="1200">
                          <a:latin typeface="Times New Roman"/>
                          <a:ea typeface="Times New Roman"/>
                          <a:cs typeface="Times New Roman"/>
                        </a:rPr>
                        <a:t>1,4</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46</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64,5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72,5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76,5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79</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81</a:t>
                      </a:r>
                    </a:p>
                  </a:txBody>
                  <a:tcPr marL="68580" marR="68580" marT="0" marB="0"/>
                </a:tc>
                <a:extLst>
                  <a:ext uri="{0D108BD9-81ED-4DB2-BD59-A6C34878D82A}">
                    <a16:rowId xmlns:a16="http://schemas.microsoft.com/office/drawing/2014/main" val="10001"/>
                  </a:ext>
                </a:extLst>
              </a:tr>
              <a:tr h="370840">
                <a:tc>
                  <a:txBody>
                    <a:bodyPr/>
                    <a:lstStyle/>
                    <a:p>
                      <a:pPr algn="ctr">
                        <a:lnSpc>
                          <a:spcPct val="115000"/>
                        </a:lnSpc>
                        <a:spcAft>
                          <a:spcPts val="0"/>
                        </a:spcAft>
                      </a:pPr>
                      <a:r>
                        <a:rPr lang="hr-HR" sz="1200">
                          <a:latin typeface="Times New Roman"/>
                          <a:ea typeface="Times New Roman"/>
                          <a:cs typeface="Times New Roman"/>
                        </a:rPr>
                        <a:t>1,8</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30,5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50</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60,5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67</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71,5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74,5</a:t>
                      </a:r>
                    </a:p>
                  </a:txBody>
                  <a:tcPr marL="68580" marR="68580" marT="0" marB="0"/>
                </a:tc>
                <a:extLst>
                  <a:ext uri="{0D108BD9-81ED-4DB2-BD59-A6C34878D82A}">
                    <a16:rowId xmlns:a16="http://schemas.microsoft.com/office/drawing/2014/main" val="10002"/>
                  </a:ext>
                </a:extLst>
              </a:tr>
              <a:tr h="370840">
                <a:tc>
                  <a:txBody>
                    <a:bodyPr/>
                    <a:lstStyle/>
                    <a:p>
                      <a:pPr algn="ctr">
                        <a:lnSpc>
                          <a:spcPct val="115000"/>
                        </a:lnSpc>
                        <a:spcAft>
                          <a:spcPts val="0"/>
                        </a:spcAft>
                      </a:pPr>
                      <a:r>
                        <a:rPr lang="hr-HR" sz="1200">
                          <a:latin typeface="Times New Roman"/>
                          <a:ea typeface="Times New Roman"/>
                          <a:cs typeface="Times New Roman"/>
                        </a:rPr>
                        <a:t>2,2</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24</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41,5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53</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60,5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67,5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6,5</a:t>
                      </a:r>
                    </a:p>
                  </a:txBody>
                  <a:tcPr marL="68580" marR="68580" marT="0" marB="0"/>
                </a:tc>
                <a:extLst>
                  <a:ext uri="{0D108BD9-81ED-4DB2-BD59-A6C34878D82A}">
                    <a16:rowId xmlns:a16="http://schemas.microsoft.com/office/drawing/2014/main" val="10003"/>
                  </a:ext>
                </a:extLst>
              </a:tr>
              <a:tr h="370840">
                <a:tc>
                  <a:txBody>
                    <a:bodyPr/>
                    <a:lstStyle/>
                    <a:p>
                      <a:pPr algn="ctr">
                        <a:lnSpc>
                          <a:spcPct val="115000"/>
                        </a:lnSpc>
                        <a:spcAft>
                          <a:spcPts val="0"/>
                        </a:spcAft>
                      </a:pPr>
                      <a:r>
                        <a:rPr lang="hr-HR" sz="1200" dirty="0">
                          <a:latin typeface="Times New Roman"/>
                          <a:ea typeface="Times New Roman"/>
                          <a:cs typeface="Times New Roman"/>
                        </a:rPr>
                        <a:t>2,6</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20</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36</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47,5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55,5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61,5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65,5</a:t>
                      </a:r>
                    </a:p>
                  </a:txBody>
                  <a:tcPr marL="68580" marR="68580" marT="0" marB="0"/>
                </a:tc>
                <a:extLst>
                  <a:ext uri="{0D108BD9-81ED-4DB2-BD59-A6C34878D82A}">
                    <a16:rowId xmlns:a16="http://schemas.microsoft.com/office/drawing/2014/main" val="10004"/>
                  </a:ext>
                </a:extLst>
              </a:tr>
              <a:tr h="370840">
                <a:tc>
                  <a:txBody>
                    <a:bodyPr/>
                    <a:lstStyle/>
                    <a:p>
                      <a:pPr algn="ctr">
                        <a:lnSpc>
                          <a:spcPct val="115000"/>
                        </a:lnSpc>
                        <a:spcAft>
                          <a:spcPts val="0"/>
                        </a:spcAft>
                      </a:pPr>
                      <a:r>
                        <a:rPr lang="hr-HR" sz="1200">
                          <a:latin typeface="Times New Roman"/>
                          <a:ea typeface="Times New Roman"/>
                          <a:cs typeface="Times New Roman"/>
                        </a:rPr>
                        <a:t>3</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17,6</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32,5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43,5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52</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58</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62,5</a:t>
                      </a:r>
                    </a:p>
                  </a:txBody>
                  <a:tcPr marL="68580" marR="68580" marT="0" marB="0"/>
                </a:tc>
                <a:extLst>
                  <a:ext uri="{0D108BD9-81ED-4DB2-BD59-A6C34878D82A}">
                    <a16:rowId xmlns:a16="http://schemas.microsoft.com/office/drawing/2014/main" val="10005"/>
                  </a:ext>
                </a:extLst>
              </a:tr>
              <a:tr h="370840">
                <a:tc>
                  <a:txBody>
                    <a:bodyPr/>
                    <a:lstStyle/>
                    <a:p>
                      <a:pPr algn="ctr">
                        <a:lnSpc>
                          <a:spcPct val="115000"/>
                        </a:lnSpc>
                        <a:spcAft>
                          <a:spcPts val="0"/>
                        </a:spcAft>
                      </a:pPr>
                      <a:r>
                        <a:rPr lang="hr-HR" sz="1200">
                          <a:latin typeface="Times New Roman"/>
                          <a:ea typeface="Times New Roman"/>
                          <a:cs typeface="Times New Roman"/>
                        </a:rPr>
                        <a:t>4</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14</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26,5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37</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51,5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56,5</a:t>
                      </a:r>
                    </a:p>
                  </a:txBody>
                  <a:tcPr marL="68580" marR="68580" marT="0" marB="0"/>
                </a:tc>
                <a:extLst>
                  <a:ext uri="{0D108BD9-81ED-4DB2-BD59-A6C34878D82A}">
                    <a16:rowId xmlns:a16="http://schemas.microsoft.com/office/drawing/2014/main" val="10006"/>
                  </a:ext>
                </a:extLst>
              </a:tr>
              <a:tr h="370840">
                <a:tc>
                  <a:txBody>
                    <a:bodyPr/>
                    <a:lstStyle/>
                    <a:p>
                      <a:pPr algn="ctr">
                        <a:lnSpc>
                          <a:spcPct val="115000"/>
                        </a:lnSpc>
                        <a:spcAft>
                          <a:spcPts val="0"/>
                        </a:spcAft>
                      </a:pPr>
                      <a:r>
                        <a:rPr lang="hr-HR" sz="1200">
                          <a:latin typeface="Times New Roman"/>
                          <a:ea typeface="Times New Roman"/>
                          <a:cs typeface="Times New Roman"/>
                        </a:rPr>
                        <a:t>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12,5</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23,5</a:t>
                      </a:r>
                    </a:p>
                  </a:txBody>
                  <a:tcPr marL="68580" marR="68580" marT="0" marB="0"/>
                </a:tc>
                <a:tc>
                  <a:txBody>
                    <a:bodyPr/>
                    <a:lstStyle/>
                    <a:p>
                      <a:pPr algn="ctr">
                        <a:lnSpc>
                          <a:spcPct val="115000"/>
                        </a:lnSpc>
                        <a:spcAft>
                          <a:spcPts val="0"/>
                        </a:spcAft>
                      </a:pPr>
                      <a:r>
                        <a:rPr lang="hr-HR" sz="1200" dirty="0">
                          <a:latin typeface="Times New Roman"/>
                          <a:ea typeface="Times New Roman"/>
                          <a:cs typeface="Times New Roman"/>
                        </a:rPr>
                        <a:t>33</a:t>
                      </a:r>
                    </a:p>
                  </a:txBody>
                  <a:tcPr marL="68580" marR="68580" marT="0" marB="0"/>
                </a:tc>
                <a:tc>
                  <a:txBody>
                    <a:bodyPr/>
                    <a:lstStyle/>
                    <a:p>
                      <a:pPr algn="ctr">
                        <a:lnSpc>
                          <a:spcPct val="115000"/>
                        </a:lnSpc>
                        <a:spcAft>
                          <a:spcPts val="0"/>
                        </a:spcAft>
                      </a:pPr>
                      <a:r>
                        <a:rPr lang="hr-HR" sz="1200">
                          <a:latin typeface="Times New Roman"/>
                          <a:ea typeface="Times New Roman"/>
                          <a:cs typeface="Times New Roman"/>
                        </a:rPr>
                        <a:t>41</a:t>
                      </a:r>
                    </a:p>
                  </a:txBody>
                  <a:tcPr marL="68580" marR="68580" marT="0" marB="0"/>
                </a:tc>
                <a:tc>
                  <a:txBody>
                    <a:bodyPr/>
                    <a:lstStyle/>
                    <a:p>
                      <a:pPr algn="ctr">
                        <a:lnSpc>
                          <a:spcPct val="115000"/>
                        </a:lnSpc>
                        <a:spcAft>
                          <a:spcPts val="0"/>
                        </a:spcAft>
                      </a:pPr>
                      <a:r>
                        <a:rPr lang="hr-HR" sz="1200" dirty="0">
                          <a:latin typeface="Times New Roman"/>
                          <a:ea typeface="Times New Roman"/>
                          <a:cs typeface="Times New Roman"/>
                        </a:rPr>
                        <a:t>47,5</a:t>
                      </a:r>
                    </a:p>
                  </a:txBody>
                  <a:tcPr marL="68580" marR="68580" marT="0" marB="0"/>
                </a:tc>
                <a:tc>
                  <a:txBody>
                    <a:bodyPr/>
                    <a:lstStyle/>
                    <a:p>
                      <a:pPr algn="ctr">
                        <a:lnSpc>
                          <a:spcPct val="115000"/>
                        </a:lnSpc>
                        <a:spcAft>
                          <a:spcPts val="0"/>
                        </a:spcAft>
                      </a:pPr>
                      <a:r>
                        <a:rPr lang="hr-HR" sz="1200" dirty="0">
                          <a:latin typeface="Times New Roman"/>
                          <a:ea typeface="Times New Roman"/>
                          <a:cs typeface="Times New Roman"/>
                        </a:rPr>
                        <a:t>52,5</a:t>
                      </a:r>
                    </a:p>
                  </a:txBody>
                  <a:tcPr marL="68580" marR="68580" marT="0" marB="0"/>
                </a:tc>
                <a:extLst>
                  <a:ext uri="{0D108BD9-81ED-4DB2-BD59-A6C34878D82A}">
                    <a16:rowId xmlns:a16="http://schemas.microsoft.com/office/drawing/2014/main" val="10007"/>
                  </a:ext>
                </a:extLst>
              </a:tr>
            </a:tbl>
          </a:graphicData>
        </a:graphic>
      </p:graphicFrame>
      <p:sp>
        <p:nvSpPr>
          <p:cNvPr id="49153" name="Rectangle 1"/>
          <p:cNvSpPr>
            <a:spLocks noChangeArrowheads="1"/>
          </p:cNvSpPr>
          <p:nvPr/>
        </p:nvSpPr>
        <p:spPr bwMode="auto">
          <a:xfrm>
            <a:off x="1835696" y="4869160"/>
            <a:ext cx="56886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Vrijednost stalnog pramčanog kuta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154" name="Rectangle 2"/>
          <p:cNvSpPr>
            <a:spLocks noChangeArrowheads="1"/>
          </p:cNvSpPr>
          <p:nvPr/>
        </p:nvSpPr>
        <p:spPr bwMode="auto">
          <a:xfrm>
            <a:off x="0" y="814155"/>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Donja tablica daje podatke pod kojim pramčanim kutem treba gledati rt, a ulazi se s gornje strane sa promjenom azimuta </a:t>
            </a:r>
            <a:r>
              <a:rPr kumimoji="0" lang="hr-HR"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s lijeva</a:t>
            </a:r>
            <a:r>
              <a:rPr kumimoji="0" lang="hr-HR"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 omjerom </a:t>
            </a:r>
            <a:r>
              <a:rPr kumimoji="0" lang="hr-HR"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d</a:t>
            </a:r>
            <a:r>
              <a:rPr kumimoji="0" lang="hr-HR" b="0" i="0" u="none" strike="noStrike" cap="none" normalizeH="0" baseline="-3000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1</a:t>
            </a:r>
            <a:r>
              <a:rPr kumimoji="0" lang="hr-HR"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/d</a:t>
            </a:r>
            <a:r>
              <a:rPr kumimoji="0" lang="hr-HR" b="0" i="0" u="none" strike="noStrike" cap="none" normalizeH="0" baseline="-3000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2</a:t>
            </a:r>
            <a:r>
              <a:rPr kumimoji="0" lang="hr-HR"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a:t>
            </a:r>
          </a:p>
        </p:txBody>
      </p:sp>
      <p:pic>
        <p:nvPicPr>
          <p:cNvPr id="49158" name="Picture 6"/>
          <p:cNvPicPr>
            <a:picLocks noChangeAspect="1" noChangeArrowheads="1"/>
          </p:cNvPicPr>
          <p:nvPr/>
        </p:nvPicPr>
        <p:blipFill>
          <a:blip r:embed="rId2" cstate="print"/>
          <a:srcRect l="10757" t="23673" r="41918" b="31162"/>
          <a:stretch>
            <a:fillRect/>
          </a:stretch>
        </p:blipFill>
        <p:spPr bwMode="auto">
          <a:xfrm>
            <a:off x="2339752" y="5157192"/>
            <a:ext cx="4536504"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Sigurno zaobilaženje rtova</a:t>
            </a:r>
            <a:endParaRPr lang="hr-HR" sz="4000" b="1" i="1" dirty="0"/>
          </a:p>
        </p:txBody>
      </p:sp>
      <p:pic>
        <p:nvPicPr>
          <p:cNvPr id="50179" name="Picture 3"/>
          <p:cNvPicPr>
            <a:picLocks noGrp="1" noChangeAspect="1" noChangeArrowheads="1"/>
          </p:cNvPicPr>
          <p:nvPr>
            <p:ph idx="1"/>
          </p:nvPr>
        </p:nvPicPr>
        <p:blipFill>
          <a:blip r:embed="rId2" cstate="print"/>
          <a:srcRect l="36364" t="38184" r="36363" b="53861"/>
          <a:stretch>
            <a:fillRect/>
          </a:stretch>
        </p:blipFill>
        <p:spPr bwMode="auto">
          <a:xfrm>
            <a:off x="5364088" y="2996952"/>
            <a:ext cx="3168352" cy="720080"/>
          </a:xfrm>
          <a:prstGeom prst="rect">
            <a:avLst/>
          </a:prstGeom>
          <a:noFill/>
          <a:ln w="9525">
            <a:noFill/>
            <a:miter lim="800000"/>
            <a:headEnd/>
            <a:tailEnd/>
          </a:ln>
        </p:spPr>
      </p:pic>
      <p:pic>
        <p:nvPicPr>
          <p:cNvPr id="50180" name="Picture 4"/>
          <p:cNvPicPr>
            <a:picLocks noChangeAspect="1" noChangeArrowheads="1"/>
          </p:cNvPicPr>
          <p:nvPr/>
        </p:nvPicPr>
        <p:blipFill>
          <a:blip r:embed="rId3" cstate="print"/>
          <a:srcRect l="40003" t="59585" r="41617" b="28883"/>
          <a:stretch>
            <a:fillRect/>
          </a:stretch>
        </p:blipFill>
        <p:spPr bwMode="auto">
          <a:xfrm>
            <a:off x="5940152" y="3861048"/>
            <a:ext cx="1944216" cy="1152128"/>
          </a:xfrm>
          <a:prstGeom prst="rect">
            <a:avLst/>
          </a:prstGeom>
          <a:noFill/>
          <a:ln w="9525">
            <a:noFill/>
            <a:miter lim="800000"/>
            <a:headEnd/>
            <a:tailEnd/>
          </a:ln>
        </p:spPr>
      </p:pic>
      <p:pic>
        <p:nvPicPr>
          <p:cNvPr id="50182" name="Picture 6"/>
          <p:cNvPicPr>
            <a:picLocks noChangeAspect="1" noChangeArrowheads="1"/>
          </p:cNvPicPr>
          <p:nvPr/>
        </p:nvPicPr>
        <p:blipFill>
          <a:blip r:embed="rId4" cstate="print"/>
          <a:srcRect l="22129" t="19447" r="21219" b="11630"/>
          <a:stretch>
            <a:fillRect/>
          </a:stretch>
        </p:blipFill>
        <p:spPr bwMode="auto">
          <a:xfrm>
            <a:off x="5868144" y="5013176"/>
            <a:ext cx="2520280" cy="1656184"/>
          </a:xfrm>
          <a:prstGeom prst="rect">
            <a:avLst/>
          </a:prstGeom>
          <a:noFill/>
          <a:ln w="9525">
            <a:noFill/>
            <a:miter lim="800000"/>
            <a:headEnd/>
            <a:tailEnd/>
          </a:ln>
        </p:spPr>
      </p:pic>
      <p:sp>
        <p:nvSpPr>
          <p:cNvPr id="10" name="Rectangle 9"/>
          <p:cNvSpPr/>
          <p:nvPr/>
        </p:nvSpPr>
        <p:spPr>
          <a:xfrm>
            <a:off x="575048" y="1340768"/>
            <a:ext cx="8568952" cy="2308324"/>
          </a:xfrm>
          <a:prstGeom prst="rect">
            <a:avLst/>
          </a:prstGeom>
        </p:spPr>
        <p:txBody>
          <a:bodyPr wrap="square">
            <a:spAutoFit/>
          </a:bodyPr>
          <a:lstStyle/>
          <a:p>
            <a:r>
              <a:rPr lang="hr-HR" b="1" dirty="0" smtClean="0"/>
              <a:t>II Način (obilaženje po tangentama kružnice) - </a:t>
            </a:r>
            <a:r>
              <a:rPr lang="hr-HR" dirty="0" smtClean="0"/>
              <a:t> </a:t>
            </a:r>
            <a:r>
              <a:rPr lang="hr-HR" dirty="0"/>
              <a:t>obilaženje rtova ili usamljenih opasnosti </a:t>
            </a:r>
            <a:r>
              <a:rPr lang="hr-HR" dirty="0" smtClean="0"/>
              <a:t>izvodi se  </a:t>
            </a:r>
            <a:r>
              <a:rPr lang="hr-HR" dirty="0"/>
              <a:t>tako da brod nekoliko puta </a:t>
            </a:r>
            <a:r>
              <a:rPr lang="hr-HR" dirty="0" smtClean="0"/>
              <a:t>uzastopce mijenja </a:t>
            </a:r>
            <a:r>
              <a:rPr lang="hr-HR" dirty="0"/>
              <a:t>kurs – dakle plovi po tangentama kružnice koja obuhvaća </a:t>
            </a:r>
            <a:r>
              <a:rPr lang="hr-HR" dirty="0" smtClean="0"/>
              <a:t>opasnosti, </a:t>
            </a:r>
            <a:r>
              <a:rPr lang="hr-HR" dirty="0"/>
              <a:t>a unutar koje brod ne smije ući. </a:t>
            </a:r>
            <a:r>
              <a:rPr lang="hr-HR" b="1" dirty="0"/>
              <a:t>Kursem </a:t>
            </a:r>
            <a:r>
              <a:rPr lang="hr-HR" b="1" i="1" dirty="0"/>
              <a:t>K</a:t>
            </a:r>
            <a:r>
              <a:rPr lang="hr-HR" b="1" baseline="-25000" dirty="0"/>
              <a:t>1</a:t>
            </a:r>
            <a:r>
              <a:rPr lang="hr-HR" b="1" dirty="0"/>
              <a:t> brod u točki </a:t>
            </a:r>
            <a:r>
              <a:rPr lang="hr-HR" b="1" i="1" dirty="0"/>
              <a:t>P</a:t>
            </a:r>
            <a:r>
              <a:rPr lang="hr-HR" b="1" baseline="-25000" dirty="0"/>
              <a:t>1</a:t>
            </a:r>
            <a:r>
              <a:rPr lang="hr-HR" b="1" dirty="0"/>
              <a:t> tangira kružnicu (i vidi rt subočice) </a:t>
            </a:r>
            <a:r>
              <a:rPr lang="hr-HR" b="1" dirty="0" smtClean="0"/>
              <a:t>nastavlja </a:t>
            </a:r>
            <a:r>
              <a:rPr lang="hr-HR" b="1" dirty="0"/>
              <a:t>ploviti do </a:t>
            </a:r>
            <a:r>
              <a:rPr lang="hr-HR" b="1" dirty="0" smtClean="0"/>
              <a:t> </a:t>
            </a:r>
            <a:r>
              <a:rPr lang="hr-HR" b="1" dirty="0"/>
              <a:t>točke </a:t>
            </a:r>
            <a:r>
              <a:rPr lang="hr-HR" b="1" i="1" dirty="0"/>
              <a:t>P</a:t>
            </a:r>
            <a:r>
              <a:rPr lang="hr-HR" b="1" baseline="-25000" dirty="0"/>
              <a:t>2</a:t>
            </a:r>
            <a:r>
              <a:rPr lang="hr-HR" b="1" dirty="0"/>
              <a:t> </a:t>
            </a:r>
            <a:r>
              <a:rPr lang="hr-HR" b="1" dirty="0" smtClean="0"/>
              <a:t>koja je unaprijed odabrana. </a:t>
            </a:r>
            <a:r>
              <a:rPr lang="hr-HR" b="1" dirty="0"/>
              <a:t>U tom </a:t>
            </a:r>
            <a:r>
              <a:rPr lang="hr-HR" b="1" dirty="0" smtClean="0"/>
              <a:t>trenutku </a:t>
            </a:r>
            <a:r>
              <a:rPr lang="hr-HR" b="1" dirty="0"/>
              <a:t>snimi pramčani kut </a:t>
            </a:r>
            <a:r>
              <a:rPr lang="hr-HR" b="1" i="1" dirty="0">
                <a:sym typeface="Symbol"/>
              </a:rPr>
              <a:t></a:t>
            </a:r>
            <a:r>
              <a:rPr lang="hr-HR" b="1" dirty="0"/>
              <a:t> (odnosno plovi tako dugo u kursu </a:t>
            </a:r>
            <a:r>
              <a:rPr lang="hr-HR" b="1" i="1" dirty="0"/>
              <a:t>K</a:t>
            </a:r>
            <a:r>
              <a:rPr lang="hr-HR" b="1" baseline="-25000" dirty="0"/>
              <a:t>1</a:t>
            </a:r>
            <a:r>
              <a:rPr lang="hr-HR" b="1" dirty="0"/>
              <a:t> dok ne opazi rt pod unaprijed odabranim kutom </a:t>
            </a:r>
            <a:r>
              <a:rPr lang="hr-HR" b="1" i="1" dirty="0">
                <a:sym typeface="Symbol"/>
              </a:rPr>
              <a:t></a:t>
            </a:r>
            <a:r>
              <a:rPr lang="hr-HR" b="1" dirty="0"/>
              <a:t> ) </a:t>
            </a:r>
            <a:r>
              <a:rPr lang="hr-HR" b="1" dirty="0" smtClean="0"/>
              <a:t>i okrene </a:t>
            </a:r>
            <a:r>
              <a:rPr lang="hr-HR" b="1" dirty="0"/>
              <a:t>kurs tako da mu pramčani kut poprimi </a:t>
            </a:r>
            <a:r>
              <a:rPr lang="hr-HR" b="1" dirty="0" smtClean="0"/>
              <a:t>vrijednost :</a:t>
            </a:r>
            <a:endParaRPr lang="hr-HR" b="1" dirty="0"/>
          </a:p>
          <a:p>
            <a:r>
              <a:rPr lang="hr-HR" dirty="0" smtClean="0"/>
              <a:t> </a:t>
            </a:r>
            <a:endParaRPr lang="hr-HR" dirty="0"/>
          </a:p>
        </p:txBody>
      </p:sp>
      <p:sp>
        <p:nvSpPr>
          <p:cNvPr id="11" name="Rectangle 10"/>
          <p:cNvSpPr/>
          <p:nvPr/>
        </p:nvSpPr>
        <p:spPr>
          <a:xfrm>
            <a:off x="611560" y="3573016"/>
            <a:ext cx="8532440" cy="646331"/>
          </a:xfrm>
          <a:prstGeom prst="rect">
            <a:avLst/>
          </a:prstGeom>
        </p:spPr>
        <p:txBody>
          <a:bodyPr wrap="square">
            <a:spAutoFit/>
          </a:bodyPr>
          <a:lstStyle/>
          <a:p>
            <a:r>
              <a:rPr lang="hr-HR" b="1" dirty="0" smtClean="0"/>
              <a:t>Plovi  </a:t>
            </a:r>
            <a:r>
              <a:rPr lang="hr-HR" b="1" dirty="0"/>
              <a:t>dalje u kursu </a:t>
            </a:r>
            <a:r>
              <a:rPr lang="hr-HR" b="1" i="1" dirty="0"/>
              <a:t>K</a:t>
            </a:r>
            <a:r>
              <a:rPr lang="hr-HR" b="1" baseline="-25000" dirty="0"/>
              <a:t>2</a:t>
            </a:r>
            <a:r>
              <a:rPr lang="hr-HR" b="1" dirty="0"/>
              <a:t>, </a:t>
            </a:r>
            <a:r>
              <a:rPr lang="hr-HR" b="1" dirty="0" smtClean="0"/>
              <a:t>prolazi </a:t>
            </a:r>
            <a:r>
              <a:rPr lang="hr-HR" b="1" dirty="0"/>
              <a:t>točku </a:t>
            </a:r>
            <a:r>
              <a:rPr lang="hr-HR" b="1" i="1" dirty="0"/>
              <a:t>P</a:t>
            </a:r>
            <a:r>
              <a:rPr lang="hr-HR" b="1" baseline="-25000" dirty="0"/>
              <a:t>3</a:t>
            </a:r>
            <a:r>
              <a:rPr lang="hr-HR" b="1" dirty="0"/>
              <a:t> kad rt bude subočice i </a:t>
            </a:r>
            <a:r>
              <a:rPr lang="hr-HR" b="1" dirty="0" smtClean="0"/>
              <a:t>nastavlja plovidbu </a:t>
            </a:r>
            <a:r>
              <a:rPr lang="hr-HR" b="1" dirty="0"/>
              <a:t>dok ne snimi novi pramčani kut </a:t>
            </a:r>
            <a:r>
              <a:rPr lang="hr-HR" b="1" i="1" dirty="0">
                <a:sym typeface="Symbol"/>
              </a:rPr>
              <a:t></a:t>
            </a:r>
            <a:r>
              <a:rPr lang="hr-HR" b="1" baseline="-25000" dirty="0"/>
              <a:t>2</a:t>
            </a:r>
            <a:r>
              <a:rPr lang="hr-HR" b="1" dirty="0"/>
              <a:t> u točki </a:t>
            </a:r>
            <a:r>
              <a:rPr lang="hr-HR" b="1" i="1" dirty="0"/>
              <a:t>P</a:t>
            </a:r>
            <a:r>
              <a:rPr lang="hr-HR" b="1" baseline="-25000" dirty="0"/>
              <a:t>4</a:t>
            </a:r>
            <a:r>
              <a:rPr lang="hr-HR" b="1" dirty="0"/>
              <a:t>, </a:t>
            </a:r>
            <a:r>
              <a:rPr lang="hr-HR" b="1" dirty="0" smtClean="0"/>
              <a:t>i tada zaokreće </a:t>
            </a:r>
            <a:r>
              <a:rPr lang="hr-HR" b="1" dirty="0"/>
              <a:t>u novi pramčani </a:t>
            </a:r>
            <a:r>
              <a:rPr lang="hr-HR" b="1" dirty="0" smtClean="0"/>
              <a:t>kut </a:t>
            </a:r>
            <a:r>
              <a:rPr lang="hr-HR" dirty="0" smtClean="0"/>
              <a:t>: </a:t>
            </a:r>
            <a:endParaRPr lang="hr-HR" dirty="0"/>
          </a:p>
        </p:txBody>
      </p:sp>
      <p:sp>
        <p:nvSpPr>
          <p:cNvPr id="13" name="Rectangle 12"/>
          <p:cNvSpPr/>
          <p:nvPr/>
        </p:nvSpPr>
        <p:spPr>
          <a:xfrm>
            <a:off x="611560" y="4725145"/>
            <a:ext cx="6768752" cy="646331"/>
          </a:xfrm>
          <a:prstGeom prst="rect">
            <a:avLst/>
          </a:prstGeom>
        </p:spPr>
        <p:txBody>
          <a:bodyPr wrap="square">
            <a:spAutoFit/>
          </a:bodyPr>
          <a:lstStyle/>
          <a:p>
            <a:r>
              <a:rPr lang="hr-HR" b="1" dirty="0"/>
              <a:t>i tako redom dok ne završi okretanje i ne nastavi vožnju u nastavku kursa </a:t>
            </a:r>
            <a:r>
              <a:rPr lang="hr-HR" b="1" i="1" dirty="0" smtClean="0"/>
              <a:t>K</a:t>
            </a:r>
            <a:r>
              <a:rPr lang="hr-HR" b="1" baseline="-25000" dirty="0" smtClean="0"/>
              <a:t>3 .</a:t>
            </a:r>
            <a:endParaRPr lang="hr-HR" b="1" dirty="0"/>
          </a:p>
        </p:txBody>
      </p:sp>
      <p:sp>
        <p:nvSpPr>
          <p:cNvPr id="14" name="Rectangle 13"/>
          <p:cNvSpPr/>
          <p:nvPr/>
        </p:nvSpPr>
        <p:spPr>
          <a:xfrm>
            <a:off x="827584" y="5661248"/>
            <a:ext cx="5904656" cy="338554"/>
          </a:xfrm>
          <a:prstGeom prst="rect">
            <a:avLst/>
          </a:prstGeom>
        </p:spPr>
        <p:txBody>
          <a:bodyPr wrap="square">
            <a:spAutoFit/>
          </a:bodyPr>
          <a:lstStyle/>
          <a:p>
            <a:r>
              <a:rPr lang="hr-HR" sz="1600" dirty="0"/>
              <a:t>Siguran način obilaženja rtova po tangentama </a:t>
            </a:r>
            <a:r>
              <a:rPr lang="hr-HR" sz="1600" dirty="0" smtClean="0"/>
              <a:t>kružnice </a:t>
            </a:r>
            <a:endParaRPr lang="hr-HR"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Linije položaja u obalnoj plovidbi</a:t>
            </a:r>
            <a:endParaRPr lang="hr-HR" sz="4000" b="1" i="1" dirty="0"/>
          </a:p>
        </p:txBody>
      </p:sp>
      <p:sp>
        <p:nvSpPr>
          <p:cNvPr id="3" name="Content Placeholder 2"/>
          <p:cNvSpPr>
            <a:spLocks noGrp="1"/>
          </p:cNvSpPr>
          <p:nvPr>
            <p:ph idx="1"/>
          </p:nvPr>
        </p:nvSpPr>
        <p:spPr>
          <a:xfrm>
            <a:off x="107504" y="1196752"/>
            <a:ext cx="8892480" cy="5544616"/>
          </a:xfrm>
        </p:spPr>
        <p:txBody>
          <a:bodyPr>
            <a:normAutofit/>
          </a:bodyPr>
          <a:lstStyle/>
          <a:p>
            <a:r>
              <a:rPr lang="hr-HR" sz="2700" dirty="0"/>
              <a:t>Linije položaja ili stajnice su geometrijsko mjesto točaka u kojima se </a:t>
            </a:r>
            <a:r>
              <a:rPr lang="hr-HR" sz="2700" dirty="0" smtClean="0"/>
              <a:t>nalazi brod.</a:t>
            </a:r>
            <a:endParaRPr lang="hr-HR" sz="2700" dirty="0"/>
          </a:p>
          <a:p>
            <a:r>
              <a:rPr lang="hr-HR" sz="2700" dirty="0"/>
              <a:t>U obalnoj navigaciji kod određivanja pozicije broda prvo treba uočiti karakteristične i dobro uočljive objekte na obali i provjeriti da se one nalaze ucrtane na pomorskoj karti. Unaprijed navigator </a:t>
            </a:r>
            <a:r>
              <a:rPr lang="hr-HR" sz="2700" dirty="0" smtClean="0"/>
              <a:t>određuje koju će metodu pozicioniranja koristiti. Pozicija </a:t>
            </a:r>
            <a:r>
              <a:rPr lang="hr-HR" sz="2700" dirty="0"/>
              <a:t>broda dobiva se na osnovu presjecanja najmanje dviju stajnica. Može </a:t>
            </a:r>
            <a:r>
              <a:rPr lang="hr-HR" sz="2700" dirty="0" smtClean="0"/>
              <a:t>se </a:t>
            </a:r>
            <a:r>
              <a:rPr lang="hr-HR" sz="2700" dirty="0"/>
              <a:t>dobiti na osnovu opažanja izvršenih</a:t>
            </a:r>
            <a:r>
              <a:rPr lang="hr-HR" sz="2700" dirty="0" smtClean="0"/>
              <a:t>:</a:t>
            </a:r>
          </a:p>
          <a:p>
            <a:pPr lvl="0">
              <a:buClr>
                <a:srgbClr val="FF0000"/>
              </a:buClr>
              <a:buFont typeface="Wingdings" pitchFamily="2" charset="2"/>
              <a:buChar char="Ø"/>
            </a:pPr>
            <a:r>
              <a:rPr lang="hr-HR" sz="2600" dirty="0"/>
              <a:t> </a:t>
            </a:r>
            <a:r>
              <a:rPr lang="hr-HR" sz="2600" dirty="0" smtClean="0"/>
              <a:t>    </a:t>
            </a:r>
            <a:r>
              <a:rPr lang="hr-HR" sz="2200" dirty="0" smtClean="0"/>
              <a:t>istovremeno</a:t>
            </a:r>
            <a:r>
              <a:rPr lang="hr-HR" sz="2200" dirty="0"/>
              <a:t>, kada je brod prešao malu udaljenost od </a:t>
            </a:r>
            <a:r>
              <a:rPr lang="hr-HR" sz="2200" dirty="0" smtClean="0"/>
              <a:t>   jednog    do </a:t>
            </a:r>
            <a:r>
              <a:rPr lang="hr-HR" sz="2200" dirty="0"/>
              <a:t>drugog </a:t>
            </a:r>
            <a:r>
              <a:rPr lang="hr-HR" sz="2200" dirty="0" smtClean="0"/>
              <a:t>     osmatranja </a:t>
            </a:r>
            <a:r>
              <a:rPr lang="hr-HR" sz="2200" dirty="0"/>
              <a:t>– </a:t>
            </a:r>
            <a:r>
              <a:rPr lang="hr-HR" sz="2200" dirty="0" smtClean="0"/>
              <a:t> </a:t>
            </a:r>
            <a:r>
              <a:rPr lang="hr-HR" sz="2200" dirty="0" err="1" smtClean="0"/>
              <a:t>max</a:t>
            </a:r>
            <a:r>
              <a:rPr lang="hr-HR" sz="2200" dirty="0" smtClean="0"/>
              <a:t>. do </a:t>
            </a:r>
            <a:r>
              <a:rPr lang="hr-HR" sz="2200" dirty="0"/>
              <a:t>0,1 M</a:t>
            </a:r>
          </a:p>
          <a:p>
            <a:pPr lvl="0">
              <a:buClr>
                <a:srgbClr val="FF0000"/>
              </a:buClr>
              <a:buFont typeface="Wingdings" pitchFamily="2" charset="2"/>
              <a:buChar char="Ø"/>
            </a:pPr>
            <a:r>
              <a:rPr lang="hr-HR" sz="2200" dirty="0" smtClean="0"/>
              <a:t>     u </a:t>
            </a:r>
            <a:r>
              <a:rPr lang="hr-HR" sz="2200" dirty="0"/>
              <a:t>razmaku vremena, kad su dva opažanja izvršena u većem </a:t>
            </a:r>
            <a:r>
              <a:rPr lang="hr-HR" sz="2200" dirty="0" smtClean="0"/>
              <a:t>                                                                                             razmaku </a:t>
            </a:r>
            <a:r>
              <a:rPr lang="hr-HR" sz="2200" dirty="0"/>
              <a:t>vremena.</a:t>
            </a:r>
          </a:p>
          <a:p>
            <a:pPr>
              <a:buNone/>
            </a:pPr>
            <a:endParaRPr lang="hr-HR" sz="25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4000" b="1" i="1" dirty="0" smtClean="0"/>
              <a:t>Linije položaja u obalnoj plovidbi  </a:t>
            </a:r>
            <a:endParaRPr lang="hr-HR" sz="4000" b="1" i="1" dirty="0"/>
          </a:p>
        </p:txBody>
      </p:sp>
      <p:sp>
        <p:nvSpPr>
          <p:cNvPr id="3" name="Content Placeholder 2"/>
          <p:cNvSpPr>
            <a:spLocks noGrp="1"/>
          </p:cNvSpPr>
          <p:nvPr>
            <p:ph idx="1"/>
          </p:nvPr>
        </p:nvSpPr>
        <p:spPr>
          <a:xfrm>
            <a:off x="457200" y="1556792"/>
            <a:ext cx="8229600" cy="5184576"/>
          </a:xfrm>
        </p:spPr>
        <p:txBody>
          <a:bodyPr/>
          <a:lstStyle/>
          <a:p>
            <a:r>
              <a:rPr lang="hr-HR" sz="2500" dirty="0" smtClean="0"/>
              <a:t>Ako je moguće, poželjno je poziciju odrediti istovremenim opažanjima, budući da kod pozicije u razmaku vremena na točnost utječe i pogreška kormilarenja i brzine te zanosa uslijed struje i vjetra</a:t>
            </a:r>
            <a:r>
              <a:rPr lang="hr-HR" dirty="0" smtClean="0"/>
              <a:t>.</a:t>
            </a:r>
          </a:p>
          <a:p>
            <a:r>
              <a:rPr lang="hr-HR" sz="2500" dirty="0" smtClean="0"/>
              <a:t>Stajnice se dobivaju mjerenjem kuteva, udaljenosti, dubina, a ponekad i procjenjivanjem.</a:t>
            </a:r>
          </a:p>
          <a:p>
            <a:r>
              <a:rPr lang="hr-HR" sz="2500" dirty="0" smtClean="0"/>
              <a:t>Stajnice mogu biti: pravci, kružnice, hiperbole te općenito krivulje.</a:t>
            </a:r>
          </a:p>
          <a:p>
            <a:endParaRPr lang="hr-H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Pravac kao stajnica</a:t>
            </a:r>
            <a:endParaRPr lang="hr-HR" sz="4000" b="1" i="1" dirty="0"/>
          </a:p>
        </p:txBody>
      </p:sp>
      <p:sp>
        <p:nvSpPr>
          <p:cNvPr id="3" name="Content Placeholder 2"/>
          <p:cNvSpPr>
            <a:spLocks noGrp="1"/>
          </p:cNvSpPr>
          <p:nvPr>
            <p:ph idx="1"/>
          </p:nvPr>
        </p:nvSpPr>
        <p:spPr>
          <a:xfrm>
            <a:off x="457200" y="1484784"/>
            <a:ext cx="8229600" cy="5184576"/>
          </a:xfrm>
        </p:spPr>
        <p:txBody>
          <a:bodyPr>
            <a:normAutofit/>
          </a:bodyPr>
          <a:lstStyle/>
          <a:p>
            <a:r>
              <a:rPr lang="hr-HR" sz="2500" dirty="0" smtClean="0"/>
              <a:t>Pravac se dobiva na osnovu: azimuta jednog objekta, radio fara, podvodnog akustičnog signala :</a:t>
            </a:r>
          </a:p>
          <a:p>
            <a:pPr>
              <a:buClr>
                <a:srgbClr val="FF0000"/>
              </a:buClr>
              <a:buFont typeface="Wingdings" pitchFamily="2" charset="2"/>
              <a:buChar char="Ø"/>
            </a:pPr>
            <a:r>
              <a:rPr lang="hr-HR" sz="2500" dirty="0" smtClean="0"/>
              <a:t>        pokrivenim smjerom dvaju objekta </a:t>
            </a:r>
          </a:p>
          <a:p>
            <a:pPr>
              <a:buClr>
                <a:srgbClr val="FF0000"/>
              </a:buClr>
              <a:buFont typeface="Wingdings" pitchFamily="2" charset="2"/>
              <a:buChar char="Ø"/>
            </a:pPr>
            <a:r>
              <a:rPr lang="hr-HR" sz="2500" dirty="0" smtClean="0"/>
              <a:t>       spojnicom dvaju objekata </a:t>
            </a:r>
            <a:endParaRPr lang="hr-HR" sz="2500" dirty="0"/>
          </a:p>
        </p:txBody>
      </p:sp>
      <p:pic>
        <p:nvPicPr>
          <p:cNvPr id="1026" name="Picture 2"/>
          <p:cNvPicPr>
            <a:picLocks noChangeAspect="1" noChangeArrowheads="1"/>
          </p:cNvPicPr>
          <p:nvPr/>
        </p:nvPicPr>
        <p:blipFill>
          <a:blip r:embed="rId2" cstate="print"/>
          <a:srcRect l="18542" t="33333" r="26146" b="18333"/>
          <a:stretch>
            <a:fillRect/>
          </a:stretch>
        </p:blipFill>
        <p:spPr bwMode="auto">
          <a:xfrm>
            <a:off x="3275856" y="3356992"/>
            <a:ext cx="5688632" cy="3384376"/>
          </a:xfrm>
          <a:prstGeom prst="rect">
            <a:avLst/>
          </a:prstGeom>
          <a:noFill/>
          <a:ln w="9525">
            <a:noFill/>
            <a:miter lim="800000"/>
            <a:headEnd/>
            <a:tailEnd/>
          </a:ln>
        </p:spPr>
      </p:pic>
      <p:sp>
        <p:nvSpPr>
          <p:cNvPr id="7" name="Rectangle 6"/>
          <p:cNvSpPr/>
          <p:nvPr/>
        </p:nvSpPr>
        <p:spPr>
          <a:xfrm>
            <a:off x="2051720" y="5661248"/>
            <a:ext cx="3384376" cy="646331"/>
          </a:xfrm>
          <a:prstGeom prst="rect">
            <a:avLst/>
          </a:prstGeom>
        </p:spPr>
        <p:txBody>
          <a:bodyPr wrap="square">
            <a:spAutoFit/>
          </a:bodyPr>
          <a:lstStyle/>
          <a:p>
            <a:r>
              <a:rPr lang="hr-HR" dirty="0" smtClean="0"/>
              <a:t>Azimut jednog objekta</a:t>
            </a:r>
          </a:p>
          <a:p>
            <a:endParaRPr lang="hr-H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4000" b="1" i="1" dirty="0" smtClean="0"/>
              <a:t>Općenito</a:t>
            </a:r>
            <a:r>
              <a:rPr lang="hr-HR" b="1" dirty="0" smtClean="0"/>
              <a:t> </a:t>
            </a:r>
            <a:endParaRPr lang="hr-HR" b="1" dirty="0"/>
          </a:p>
        </p:txBody>
      </p:sp>
      <p:sp>
        <p:nvSpPr>
          <p:cNvPr id="3" name="Content Placeholder 2"/>
          <p:cNvSpPr>
            <a:spLocks noGrp="1"/>
          </p:cNvSpPr>
          <p:nvPr>
            <p:ph idx="1"/>
          </p:nvPr>
        </p:nvSpPr>
        <p:spPr/>
        <p:txBody>
          <a:bodyPr/>
          <a:lstStyle/>
          <a:p>
            <a:r>
              <a:rPr lang="hr-HR" dirty="0"/>
              <a:t>Preporučena je učestalost određivanja pozicije u obalnoj navigaciji kao funkcija udaljenosti od obale i dubine mora:</a:t>
            </a:r>
          </a:p>
          <a:p>
            <a:pPr>
              <a:buNone/>
            </a:pPr>
            <a:r>
              <a:rPr lang="hr-HR" dirty="0" smtClean="0"/>
              <a:t>              </a:t>
            </a:r>
            <a:r>
              <a:rPr lang="hr-HR" sz="2400" dirty="0" smtClean="0"/>
              <a:t>Tablica </a:t>
            </a:r>
            <a:r>
              <a:rPr lang="hr-HR" sz="2400" dirty="0"/>
              <a:t>1. Učestalost određivanja pozicije</a:t>
            </a:r>
          </a:p>
          <a:p>
            <a:pPr>
              <a:buNone/>
            </a:pPr>
            <a:endParaRPr lang="hr-HR" dirty="0"/>
          </a:p>
        </p:txBody>
      </p:sp>
      <p:graphicFrame>
        <p:nvGraphicFramePr>
          <p:cNvPr id="4" name="Table 3"/>
          <p:cNvGraphicFramePr>
            <a:graphicFrameLocks noGrp="1"/>
          </p:cNvGraphicFramePr>
          <p:nvPr/>
        </p:nvGraphicFramePr>
        <p:xfrm>
          <a:off x="539552" y="3717032"/>
          <a:ext cx="7704855" cy="3008352"/>
        </p:xfrm>
        <a:graphic>
          <a:graphicData uri="http://schemas.openxmlformats.org/drawingml/2006/table">
            <a:tbl>
              <a:tblPr firstRow="1" bandRow="1">
                <a:tableStyleId>{5C22544A-7EE6-4342-B048-85BDC9FD1C3A}</a:tableStyleId>
              </a:tblPr>
              <a:tblGrid>
                <a:gridCol w="1540971">
                  <a:extLst>
                    <a:ext uri="{9D8B030D-6E8A-4147-A177-3AD203B41FA5}">
                      <a16:colId xmlns:a16="http://schemas.microsoft.com/office/drawing/2014/main" val="20000"/>
                    </a:ext>
                  </a:extLst>
                </a:gridCol>
                <a:gridCol w="1553448">
                  <a:extLst>
                    <a:ext uri="{9D8B030D-6E8A-4147-A177-3AD203B41FA5}">
                      <a16:colId xmlns:a16="http://schemas.microsoft.com/office/drawing/2014/main" val="20001"/>
                    </a:ext>
                  </a:extLst>
                </a:gridCol>
                <a:gridCol w="1528494">
                  <a:extLst>
                    <a:ext uri="{9D8B030D-6E8A-4147-A177-3AD203B41FA5}">
                      <a16:colId xmlns:a16="http://schemas.microsoft.com/office/drawing/2014/main" val="20002"/>
                    </a:ext>
                  </a:extLst>
                </a:gridCol>
                <a:gridCol w="1540971">
                  <a:extLst>
                    <a:ext uri="{9D8B030D-6E8A-4147-A177-3AD203B41FA5}">
                      <a16:colId xmlns:a16="http://schemas.microsoft.com/office/drawing/2014/main" val="20003"/>
                    </a:ext>
                  </a:extLst>
                </a:gridCol>
                <a:gridCol w="1540971">
                  <a:extLst>
                    <a:ext uri="{9D8B030D-6E8A-4147-A177-3AD203B41FA5}">
                      <a16:colId xmlns:a16="http://schemas.microsoft.com/office/drawing/2014/main" val="20004"/>
                    </a:ext>
                  </a:extLst>
                </a:gridCol>
              </a:tblGrid>
              <a:tr h="1119614">
                <a:tc>
                  <a:txBody>
                    <a:bodyPr/>
                    <a:lstStyle/>
                    <a:p>
                      <a:pPr algn="ctr"/>
                      <a:endParaRPr lang="hr-HR" sz="1800" b="1" kern="1200" dirty="0" smtClean="0">
                        <a:solidFill>
                          <a:schemeClr val="lt1"/>
                        </a:solidFill>
                        <a:latin typeface="+mn-lt"/>
                        <a:ea typeface="+mn-ea"/>
                        <a:cs typeface="+mn-cs"/>
                      </a:endParaRPr>
                    </a:p>
                    <a:p>
                      <a:pPr algn="ctr"/>
                      <a:r>
                        <a:rPr lang="hr-HR" sz="1800" b="1" kern="1200" dirty="0" smtClean="0">
                          <a:solidFill>
                            <a:schemeClr val="lt1"/>
                          </a:solidFill>
                          <a:latin typeface="+mn-lt"/>
                          <a:ea typeface="+mn-ea"/>
                          <a:cs typeface="+mn-cs"/>
                        </a:rPr>
                        <a:t>Područje plovidbe</a:t>
                      </a:r>
                      <a:endParaRPr lang="hr-HR" dirty="0"/>
                    </a:p>
                  </a:txBody>
                  <a:tcPr/>
                </a:tc>
                <a:tc>
                  <a:txBody>
                    <a:bodyPr/>
                    <a:lstStyle/>
                    <a:p>
                      <a:pPr algn="ctr"/>
                      <a:r>
                        <a:rPr lang="hr-HR" sz="1800" b="1" kern="1200" dirty="0" smtClean="0">
                          <a:solidFill>
                            <a:schemeClr val="lt1"/>
                          </a:solidFill>
                          <a:latin typeface="+mn-lt"/>
                          <a:ea typeface="+mn-ea"/>
                          <a:cs typeface="+mn-cs"/>
                        </a:rPr>
                        <a:t>Udaljenost od najbliže opasnosti</a:t>
                      </a:r>
                      <a:endParaRPr lang="hr-HR" dirty="0"/>
                    </a:p>
                  </a:txBody>
                  <a:tcPr/>
                </a:tc>
                <a:tc>
                  <a:txBody>
                    <a:bodyPr/>
                    <a:lstStyle/>
                    <a:p>
                      <a:pPr algn="ctr"/>
                      <a:endParaRPr lang="hr-HR" sz="1800" b="1" kern="1200" dirty="0" smtClean="0">
                        <a:solidFill>
                          <a:schemeClr val="lt1"/>
                        </a:solidFill>
                        <a:latin typeface="+mn-lt"/>
                        <a:ea typeface="+mn-ea"/>
                        <a:cs typeface="+mn-cs"/>
                      </a:endParaRPr>
                    </a:p>
                    <a:p>
                      <a:pPr algn="ctr"/>
                      <a:r>
                        <a:rPr lang="hr-HR" sz="1800" b="1" kern="1200" dirty="0" smtClean="0">
                          <a:solidFill>
                            <a:schemeClr val="lt1"/>
                          </a:solidFill>
                          <a:latin typeface="+mn-lt"/>
                          <a:ea typeface="+mn-ea"/>
                          <a:cs typeface="+mn-cs"/>
                        </a:rPr>
                        <a:t>Dubina mora</a:t>
                      </a:r>
                      <a:endParaRPr lang="hr-HR" dirty="0"/>
                    </a:p>
                  </a:txBody>
                  <a:tcPr/>
                </a:tc>
                <a:tc>
                  <a:txBody>
                    <a:bodyPr/>
                    <a:lstStyle/>
                    <a:p>
                      <a:pPr algn="ctr"/>
                      <a:endParaRPr lang="hr-HR" sz="1800" b="1" kern="1200" dirty="0" smtClean="0">
                        <a:solidFill>
                          <a:schemeClr val="lt1"/>
                        </a:solidFill>
                        <a:latin typeface="+mn-lt"/>
                        <a:ea typeface="+mn-ea"/>
                        <a:cs typeface="+mn-cs"/>
                      </a:endParaRPr>
                    </a:p>
                    <a:p>
                      <a:pPr algn="ctr"/>
                      <a:r>
                        <a:rPr lang="hr-HR" sz="1800" b="1" kern="1200" dirty="0" smtClean="0">
                          <a:solidFill>
                            <a:schemeClr val="lt1"/>
                          </a:solidFill>
                          <a:latin typeface="+mn-lt"/>
                          <a:ea typeface="+mn-ea"/>
                          <a:cs typeface="+mn-cs"/>
                        </a:rPr>
                        <a:t>Točnost pozicije</a:t>
                      </a:r>
                      <a:endParaRPr lang="hr-HR" dirty="0"/>
                    </a:p>
                  </a:txBody>
                  <a:tcPr/>
                </a:tc>
                <a:tc>
                  <a:txBody>
                    <a:bodyPr/>
                    <a:lstStyle/>
                    <a:p>
                      <a:pPr algn="ctr"/>
                      <a:endParaRPr lang="hr-HR" sz="1800" b="1" kern="1200" dirty="0" smtClean="0">
                        <a:solidFill>
                          <a:schemeClr val="lt1"/>
                        </a:solidFill>
                        <a:latin typeface="+mn-lt"/>
                        <a:ea typeface="+mn-ea"/>
                        <a:cs typeface="+mn-cs"/>
                      </a:endParaRPr>
                    </a:p>
                    <a:p>
                      <a:pPr algn="ctr"/>
                      <a:r>
                        <a:rPr lang="hr-HR" sz="1800" b="1" kern="1200" dirty="0" smtClean="0">
                          <a:solidFill>
                            <a:schemeClr val="lt1"/>
                          </a:solidFill>
                          <a:latin typeface="+mn-lt"/>
                          <a:ea typeface="+mn-ea"/>
                          <a:cs typeface="+mn-cs"/>
                        </a:rPr>
                        <a:t>Učestalost</a:t>
                      </a:r>
                      <a:endParaRPr lang="hr-HR" dirty="0"/>
                    </a:p>
                  </a:txBody>
                  <a:tcPr/>
                </a:tc>
                <a:extLst>
                  <a:ext uri="{0D108BD9-81ED-4DB2-BD59-A6C34878D82A}">
                    <a16:rowId xmlns:a16="http://schemas.microsoft.com/office/drawing/2014/main" val="10000"/>
                  </a:ext>
                </a:extLst>
              </a:tr>
              <a:tr h="608578">
                <a:tc>
                  <a:txBody>
                    <a:bodyPr/>
                    <a:lstStyle/>
                    <a:p>
                      <a:pPr algn="ctr"/>
                      <a:r>
                        <a:rPr lang="hr-HR" sz="1800" kern="1200" dirty="0" smtClean="0">
                          <a:solidFill>
                            <a:schemeClr val="dk1"/>
                          </a:solidFill>
                          <a:latin typeface="+mn-lt"/>
                          <a:ea typeface="+mn-ea"/>
                          <a:cs typeface="+mn-cs"/>
                        </a:rPr>
                        <a:t>Uz obalu</a:t>
                      </a:r>
                      <a:endParaRPr lang="hr-HR" dirty="0"/>
                    </a:p>
                  </a:txBody>
                  <a:tcPr/>
                </a:tc>
                <a:tc>
                  <a:txBody>
                    <a:bodyPr/>
                    <a:lstStyle/>
                    <a:p>
                      <a:pPr algn="ctr"/>
                      <a:r>
                        <a:rPr lang="hr-HR" sz="1800" kern="1200" dirty="0" smtClean="0">
                          <a:solidFill>
                            <a:schemeClr val="dk1"/>
                          </a:solidFill>
                          <a:latin typeface="+mn-lt"/>
                          <a:ea typeface="+mn-ea"/>
                          <a:cs typeface="+mn-cs"/>
                        </a:rPr>
                        <a:t>manje od 3 M</a:t>
                      </a:r>
                      <a:endParaRPr lang="hr-HR" dirty="0"/>
                    </a:p>
                  </a:txBody>
                  <a:tcPr/>
                </a:tc>
                <a:tc>
                  <a:txBody>
                    <a:bodyPr/>
                    <a:lstStyle/>
                    <a:p>
                      <a:pPr algn="ctr"/>
                      <a:r>
                        <a:rPr lang="hr-HR" sz="1800" kern="1200" dirty="0" smtClean="0">
                          <a:solidFill>
                            <a:schemeClr val="dk1"/>
                          </a:solidFill>
                          <a:latin typeface="+mn-lt"/>
                          <a:ea typeface="+mn-ea"/>
                          <a:cs typeface="+mn-cs"/>
                        </a:rPr>
                        <a:t>do 60 m</a:t>
                      </a:r>
                      <a:endParaRPr lang="hr-HR" dirty="0"/>
                    </a:p>
                  </a:txBody>
                  <a:tcPr/>
                </a:tc>
                <a:tc>
                  <a:txBody>
                    <a:bodyPr/>
                    <a:lstStyle/>
                    <a:p>
                      <a:pPr algn="ctr"/>
                      <a:r>
                        <a:rPr lang="hr-HR" sz="1800" kern="1200" dirty="0" smtClean="0">
                          <a:solidFill>
                            <a:schemeClr val="dk1"/>
                          </a:solidFill>
                          <a:latin typeface="+mn-lt"/>
                          <a:ea typeface="+mn-ea"/>
                          <a:cs typeface="+mn-cs"/>
                          <a:sym typeface="Symbol"/>
                        </a:rPr>
                        <a:t></a:t>
                      </a:r>
                      <a:r>
                        <a:rPr lang="hr-HR" sz="1800" kern="1200" dirty="0" smtClean="0">
                          <a:solidFill>
                            <a:schemeClr val="dk1"/>
                          </a:solidFill>
                          <a:latin typeface="+mn-lt"/>
                          <a:ea typeface="+mn-ea"/>
                          <a:cs typeface="+mn-cs"/>
                        </a:rPr>
                        <a:t> 50 m</a:t>
                      </a:r>
                      <a:endParaRPr lang="hr-HR" dirty="0"/>
                    </a:p>
                  </a:txBody>
                  <a:tcPr/>
                </a:tc>
                <a:tc>
                  <a:txBody>
                    <a:bodyPr/>
                    <a:lstStyle/>
                    <a:p>
                      <a:pPr algn="ctr"/>
                      <a:r>
                        <a:rPr lang="hr-HR" sz="1800" kern="1200" dirty="0" smtClean="0">
                          <a:solidFill>
                            <a:schemeClr val="dk1"/>
                          </a:solidFill>
                          <a:latin typeface="+mn-lt"/>
                          <a:ea typeface="+mn-ea"/>
                          <a:cs typeface="+mn-cs"/>
                        </a:rPr>
                        <a:t>svaka minuta</a:t>
                      </a:r>
                      <a:endParaRPr lang="hr-HR" dirty="0"/>
                    </a:p>
                  </a:txBody>
                  <a:tcPr/>
                </a:tc>
                <a:extLst>
                  <a:ext uri="{0D108BD9-81ED-4DB2-BD59-A6C34878D82A}">
                    <a16:rowId xmlns:a16="http://schemas.microsoft.com/office/drawing/2014/main" val="10001"/>
                  </a:ext>
                </a:extLst>
              </a:tr>
              <a:tr h="585216">
                <a:tc>
                  <a:txBody>
                    <a:bodyPr/>
                    <a:lstStyle/>
                    <a:p>
                      <a:pPr algn="ctr"/>
                      <a:r>
                        <a:rPr lang="hr-HR" sz="1800" kern="1200" dirty="0" smtClean="0">
                          <a:solidFill>
                            <a:schemeClr val="dk1"/>
                          </a:solidFill>
                          <a:latin typeface="+mn-lt"/>
                          <a:ea typeface="+mn-ea"/>
                          <a:cs typeface="+mn-cs"/>
                        </a:rPr>
                        <a:t> Obalno područje</a:t>
                      </a:r>
                      <a:endParaRPr lang="hr-HR" dirty="0"/>
                    </a:p>
                  </a:txBody>
                  <a:tcPr/>
                </a:tc>
                <a:tc>
                  <a:txBody>
                    <a:bodyPr/>
                    <a:lstStyle/>
                    <a:p>
                      <a:pPr algn="ctr"/>
                      <a:r>
                        <a:rPr lang="hr-HR" sz="1800" kern="1200" dirty="0" smtClean="0">
                          <a:solidFill>
                            <a:schemeClr val="dk1"/>
                          </a:solidFill>
                          <a:latin typeface="+mn-lt"/>
                          <a:ea typeface="+mn-ea"/>
                          <a:cs typeface="+mn-cs"/>
                        </a:rPr>
                        <a:t>5-50 M</a:t>
                      </a:r>
                      <a:endParaRPr lang="hr-HR" dirty="0"/>
                    </a:p>
                  </a:txBody>
                  <a:tcPr/>
                </a:tc>
                <a:tc>
                  <a:txBody>
                    <a:bodyPr/>
                    <a:lstStyle/>
                    <a:p>
                      <a:pPr algn="ctr"/>
                      <a:r>
                        <a:rPr lang="hr-HR" sz="1800" kern="1200" dirty="0" smtClean="0">
                          <a:solidFill>
                            <a:schemeClr val="dk1"/>
                          </a:solidFill>
                          <a:latin typeface="+mn-lt"/>
                          <a:ea typeface="+mn-ea"/>
                          <a:cs typeface="+mn-cs"/>
                        </a:rPr>
                        <a:t>60-300 m</a:t>
                      </a:r>
                      <a:endParaRPr lang="hr-HR" dirty="0"/>
                    </a:p>
                  </a:txBody>
                  <a:tcPr/>
                </a:tc>
                <a:tc>
                  <a:txBody>
                    <a:bodyPr/>
                    <a:lstStyle/>
                    <a:p>
                      <a:pPr algn="ctr"/>
                      <a:r>
                        <a:rPr lang="hr-HR" sz="1800" kern="1200" dirty="0" smtClean="0">
                          <a:solidFill>
                            <a:schemeClr val="dk1"/>
                          </a:solidFill>
                          <a:latin typeface="+mn-lt"/>
                          <a:ea typeface="+mn-ea"/>
                          <a:cs typeface="+mn-cs"/>
                          <a:sym typeface="Symbol"/>
                        </a:rPr>
                        <a:t></a:t>
                      </a:r>
                      <a:r>
                        <a:rPr lang="hr-HR" sz="1800" kern="1200" dirty="0" smtClean="0">
                          <a:solidFill>
                            <a:schemeClr val="dk1"/>
                          </a:solidFill>
                          <a:latin typeface="+mn-lt"/>
                          <a:ea typeface="+mn-ea"/>
                          <a:cs typeface="+mn-cs"/>
                        </a:rPr>
                        <a:t> 0,25 M</a:t>
                      </a:r>
                      <a:endParaRPr lang="hr-HR" dirty="0"/>
                    </a:p>
                  </a:txBody>
                  <a:tcPr/>
                </a:tc>
                <a:tc>
                  <a:txBody>
                    <a:bodyPr/>
                    <a:lstStyle/>
                    <a:p>
                      <a:pPr algn="ctr"/>
                      <a:r>
                        <a:rPr lang="hr-HR" sz="1800" kern="1200" dirty="0" smtClean="0">
                          <a:solidFill>
                            <a:schemeClr val="dk1"/>
                          </a:solidFill>
                          <a:latin typeface="+mn-lt"/>
                          <a:ea typeface="+mn-ea"/>
                          <a:cs typeface="+mn-cs"/>
                        </a:rPr>
                        <a:t>svakih</a:t>
                      </a:r>
                    </a:p>
                    <a:p>
                      <a:pPr algn="ctr"/>
                      <a:r>
                        <a:rPr lang="hr-HR" sz="1800" kern="1200" dirty="0" smtClean="0">
                          <a:solidFill>
                            <a:schemeClr val="dk1"/>
                          </a:solidFill>
                          <a:latin typeface="+mn-lt"/>
                          <a:ea typeface="+mn-ea"/>
                          <a:cs typeface="+mn-cs"/>
                        </a:rPr>
                        <a:t>3m-10m</a:t>
                      </a:r>
                      <a:endParaRPr lang="hr-HR" dirty="0"/>
                    </a:p>
                  </a:txBody>
                  <a:tcPr/>
                </a:tc>
                <a:extLst>
                  <a:ext uri="{0D108BD9-81ED-4DB2-BD59-A6C34878D82A}">
                    <a16:rowId xmlns:a16="http://schemas.microsoft.com/office/drawing/2014/main" val="10002"/>
                  </a:ext>
                </a:extLst>
              </a:tr>
              <a:tr h="585216">
                <a:tc>
                  <a:txBody>
                    <a:bodyPr/>
                    <a:lstStyle/>
                    <a:p>
                      <a:pPr algn="ctr"/>
                      <a:r>
                        <a:rPr lang="hr-HR" sz="1800" kern="1200" dirty="0" smtClean="0">
                          <a:solidFill>
                            <a:schemeClr val="dk1"/>
                          </a:solidFill>
                          <a:latin typeface="+mn-lt"/>
                          <a:ea typeface="+mn-ea"/>
                          <a:cs typeface="+mn-cs"/>
                        </a:rPr>
                        <a:t>Otvoreno more</a:t>
                      </a:r>
                      <a:endParaRPr lang="hr-HR" dirty="0"/>
                    </a:p>
                  </a:txBody>
                  <a:tcPr/>
                </a:tc>
                <a:tc>
                  <a:txBody>
                    <a:bodyPr/>
                    <a:lstStyle/>
                    <a:p>
                      <a:pPr algn="ctr"/>
                      <a:r>
                        <a:rPr lang="hr-HR" sz="1800" kern="1200" dirty="0" smtClean="0">
                          <a:solidFill>
                            <a:schemeClr val="dk1"/>
                          </a:solidFill>
                          <a:latin typeface="+mn-lt"/>
                          <a:ea typeface="+mn-ea"/>
                          <a:cs typeface="+mn-cs"/>
                        </a:rPr>
                        <a:t>više od 50 M</a:t>
                      </a:r>
                      <a:endParaRPr lang="hr-HR" dirty="0"/>
                    </a:p>
                  </a:txBody>
                  <a:tcPr/>
                </a:tc>
                <a:tc>
                  <a:txBody>
                    <a:bodyPr/>
                    <a:lstStyle/>
                    <a:p>
                      <a:pPr algn="ctr"/>
                      <a:r>
                        <a:rPr lang="hr-HR" sz="1800" kern="1200" dirty="0" smtClean="0">
                          <a:solidFill>
                            <a:schemeClr val="dk1"/>
                          </a:solidFill>
                          <a:latin typeface="+mn-lt"/>
                          <a:ea typeface="+mn-ea"/>
                          <a:cs typeface="+mn-cs"/>
                        </a:rPr>
                        <a:t>preko 300 m</a:t>
                      </a:r>
                      <a:endParaRPr lang="hr-HR" dirty="0"/>
                    </a:p>
                  </a:txBody>
                  <a:tcPr/>
                </a:tc>
                <a:tc>
                  <a:txBody>
                    <a:bodyPr/>
                    <a:lstStyle/>
                    <a:p>
                      <a:pPr algn="ctr"/>
                      <a:r>
                        <a:rPr lang="hr-HR" sz="1800" kern="1200" dirty="0" smtClean="0">
                          <a:solidFill>
                            <a:schemeClr val="dk1"/>
                          </a:solidFill>
                          <a:latin typeface="+mn-lt"/>
                          <a:ea typeface="+mn-ea"/>
                          <a:cs typeface="+mn-cs"/>
                          <a:sym typeface="Symbol"/>
                        </a:rPr>
                        <a:t></a:t>
                      </a:r>
                      <a:r>
                        <a:rPr lang="hr-HR" sz="1800" kern="1200" dirty="0" smtClean="0">
                          <a:solidFill>
                            <a:schemeClr val="dk1"/>
                          </a:solidFill>
                          <a:latin typeface="+mn-lt"/>
                          <a:ea typeface="+mn-ea"/>
                          <a:cs typeface="+mn-cs"/>
                        </a:rPr>
                        <a:t> 2-3 M</a:t>
                      </a:r>
                      <a:endParaRPr lang="hr-HR" dirty="0"/>
                    </a:p>
                  </a:txBody>
                  <a:tcPr/>
                </a:tc>
                <a:tc>
                  <a:txBody>
                    <a:bodyPr/>
                    <a:lstStyle/>
                    <a:p>
                      <a:pPr algn="ctr"/>
                      <a:r>
                        <a:rPr lang="hr-HR" sz="1800" kern="1200" dirty="0" smtClean="0">
                          <a:solidFill>
                            <a:schemeClr val="dk1"/>
                          </a:solidFill>
                          <a:latin typeface="+mn-lt"/>
                          <a:ea typeface="+mn-ea"/>
                          <a:cs typeface="+mn-cs"/>
                        </a:rPr>
                        <a:t>najmanje 3 puta dnevno</a:t>
                      </a:r>
                      <a:endParaRPr lang="hr-HR" dirty="0"/>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Pravac kao stajnica</a:t>
            </a:r>
            <a:endParaRPr lang="hr-HR" sz="4000" b="1" i="1" dirty="0"/>
          </a:p>
        </p:txBody>
      </p:sp>
      <p:pic>
        <p:nvPicPr>
          <p:cNvPr id="2050" name="Picture 2"/>
          <p:cNvPicPr>
            <a:picLocks noGrp="1" noChangeAspect="1" noChangeArrowheads="1"/>
          </p:cNvPicPr>
          <p:nvPr>
            <p:ph idx="1"/>
          </p:nvPr>
        </p:nvPicPr>
        <p:blipFill>
          <a:blip r:embed="rId2" cstate="print"/>
          <a:srcRect l="19375" t="39119" r="18501" b="32463"/>
          <a:stretch>
            <a:fillRect/>
          </a:stretch>
        </p:blipFill>
        <p:spPr bwMode="auto">
          <a:xfrm>
            <a:off x="971600" y="2564904"/>
            <a:ext cx="7560840" cy="2808312"/>
          </a:xfrm>
          <a:prstGeom prst="rect">
            <a:avLst/>
          </a:prstGeom>
          <a:noFill/>
          <a:ln w="9525">
            <a:noFill/>
            <a:miter lim="800000"/>
            <a:headEnd/>
            <a:tailEnd/>
          </a:ln>
        </p:spPr>
      </p:pic>
      <p:sp>
        <p:nvSpPr>
          <p:cNvPr id="5" name="Rectangle 4"/>
          <p:cNvSpPr/>
          <p:nvPr/>
        </p:nvSpPr>
        <p:spPr>
          <a:xfrm>
            <a:off x="1115616" y="1628800"/>
            <a:ext cx="5252528" cy="477054"/>
          </a:xfrm>
          <a:prstGeom prst="rect">
            <a:avLst/>
          </a:prstGeom>
        </p:spPr>
        <p:txBody>
          <a:bodyPr wrap="none">
            <a:spAutoFit/>
          </a:bodyPr>
          <a:lstStyle/>
          <a:p>
            <a:pPr>
              <a:buFont typeface="Arial" pitchFamily="34" charset="0"/>
              <a:buChar char="•"/>
            </a:pPr>
            <a:r>
              <a:rPr lang="hr-HR" sz="2500" dirty="0" smtClean="0"/>
              <a:t>   Pokrivenim smjerom dvaju objekta : </a:t>
            </a:r>
            <a:endParaRPr lang="hr-HR" sz="2500" dirty="0"/>
          </a:p>
        </p:txBody>
      </p:sp>
      <p:sp>
        <p:nvSpPr>
          <p:cNvPr id="6" name="Rectangle 5"/>
          <p:cNvSpPr/>
          <p:nvPr/>
        </p:nvSpPr>
        <p:spPr>
          <a:xfrm>
            <a:off x="1259632" y="5589240"/>
            <a:ext cx="3432093" cy="477054"/>
          </a:xfrm>
          <a:prstGeom prst="rect">
            <a:avLst/>
          </a:prstGeom>
        </p:spPr>
        <p:txBody>
          <a:bodyPr wrap="none">
            <a:spAutoFit/>
          </a:bodyPr>
          <a:lstStyle/>
          <a:p>
            <a:r>
              <a:rPr lang="hr-HR" sz="2500" dirty="0" smtClean="0"/>
              <a:t>Pravac – </a:t>
            </a:r>
            <a:r>
              <a:rPr lang="hr-HR" sz="2500" dirty="0" err="1" smtClean="0"/>
              <a:t>stajnica</a:t>
            </a:r>
            <a:r>
              <a:rPr lang="hr-HR" sz="2500" dirty="0" smtClean="0"/>
              <a:t> azimuta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Pravac kao stajnica</a:t>
            </a:r>
            <a:endParaRPr lang="hr-HR" sz="4000" b="1" i="1" dirty="0"/>
          </a:p>
        </p:txBody>
      </p:sp>
      <p:pic>
        <p:nvPicPr>
          <p:cNvPr id="3074" name="Picture 2"/>
          <p:cNvPicPr>
            <a:picLocks noGrp="1" noChangeAspect="1" noChangeArrowheads="1"/>
          </p:cNvPicPr>
          <p:nvPr>
            <p:ph idx="1"/>
          </p:nvPr>
        </p:nvPicPr>
        <p:blipFill>
          <a:blip r:embed="rId2" cstate="print"/>
          <a:srcRect l="22000" t="35229" r="22000" b="38327"/>
          <a:stretch>
            <a:fillRect/>
          </a:stretch>
        </p:blipFill>
        <p:spPr bwMode="auto">
          <a:xfrm>
            <a:off x="1331640" y="2132856"/>
            <a:ext cx="6552728" cy="2664296"/>
          </a:xfrm>
          <a:prstGeom prst="rect">
            <a:avLst/>
          </a:prstGeom>
          <a:noFill/>
          <a:ln w="9525">
            <a:noFill/>
            <a:miter lim="800000"/>
            <a:headEnd/>
            <a:tailEnd/>
          </a:ln>
        </p:spPr>
      </p:pic>
      <p:sp>
        <p:nvSpPr>
          <p:cNvPr id="5" name="Rectangle 4"/>
          <p:cNvSpPr/>
          <p:nvPr/>
        </p:nvSpPr>
        <p:spPr>
          <a:xfrm rot="10800000" flipV="1">
            <a:off x="2987588" y="5440835"/>
            <a:ext cx="1799896" cy="527638"/>
          </a:xfrm>
          <a:prstGeom prst="rect">
            <a:avLst/>
          </a:prstGeom>
        </p:spPr>
        <p:txBody>
          <a:bodyPr wrap="square">
            <a:spAutoFit/>
          </a:bodyPr>
          <a:lstStyle/>
          <a:p>
            <a:r>
              <a:rPr lang="hr-HR" sz="1400" dirty="0" smtClean="0"/>
              <a:t>Pravac kao stajnica</a:t>
            </a:r>
          </a:p>
          <a:p>
            <a:endParaRPr lang="hr-HR" sz="1400" dirty="0"/>
          </a:p>
        </p:txBody>
      </p:sp>
      <p:sp>
        <p:nvSpPr>
          <p:cNvPr id="3075" name="Rectangle 3"/>
          <p:cNvSpPr>
            <a:spLocks noChangeArrowheads="1"/>
          </p:cNvSpPr>
          <p:nvPr/>
        </p:nvSpPr>
        <p:spPr bwMode="auto">
          <a:xfrm>
            <a:off x="1081620" y="1484784"/>
            <a:ext cx="4411785" cy="4770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685800" algn="l"/>
              </a:tabLst>
            </a:pPr>
            <a:r>
              <a:rPr kumimoji="0" lang="hr-HR" sz="25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Spojnicom dvaju objekata </a:t>
            </a:r>
            <a:r>
              <a:rPr lang="hr-HR" sz="2500" dirty="0" smtClean="0">
                <a:latin typeface="Arial" pitchFamily="34" charset="0"/>
                <a:ea typeface="Times New Roman" pitchFamily="18" charset="0"/>
                <a:cs typeface="Arial" pitchFamily="34" charset="0"/>
              </a:rPr>
              <a:t>:</a:t>
            </a:r>
            <a:endParaRPr kumimoji="0" lang="hr-HR" sz="25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Kružnica kao stajnica </a:t>
            </a:r>
            <a:endParaRPr lang="hr-HR" sz="4000" b="1" i="1" dirty="0"/>
          </a:p>
        </p:txBody>
      </p:sp>
      <p:pic>
        <p:nvPicPr>
          <p:cNvPr id="58370" name="Picture 2"/>
          <p:cNvPicPr>
            <a:picLocks noGrp="1" noChangeAspect="1" noChangeArrowheads="1"/>
          </p:cNvPicPr>
          <p:nvPr>
            <p:ph idx="1"/>
          </p:nvPr>
        </p:nvPicPr>
        <p:blipFill>
          <a:blip r:embed="rId2" cstate="print"/>
          <a:srcRect l="31500" t="21777" r="32626" b="34668"/>
          <a:stretch>
            <a:fillRect/>
          </a:stretch>
        </p:blipFill>
        <p:spPr bwMode="auto">
          <a:xfrm>
            <a:off x="0" y="4077072"/>
            <a:ext cx="2530567" cy="1728192"/>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l="23357" t="38746" r="24538" b="16101"/>
          <a:stretch>
            <a:fillRect/>
          </a:stretch>
        </p:blipFill>
        <p:spPr bwMode="auto">
          <a:xfrm>
            <a:off x="2771800" y="4077072"/>
            <a:ext cx="3514342" cy="1656184"/>
          </a:xfrm>
          <a:prstGeom prst="rect">
            <a:avLst/>
          </a:prstGeom>
          <a:noFill/>
          <a:ln w="9525">
            <a:noFill/>
            <a:miter lim="800000"/>
            <a:headEnd/>
            <a:tailEnd/>
          </a:ln>
        </p:spPr>
      </p:pic>
      <p:pic>
        <p:nvPicPr>
          <p:cNvPr id="58373" name="Picture 5"/>
          <p:cNvPicPr>
            <a:picLocks noChangeAspect="1" noChangeArrowheads="1"/>
          </p:cNvPicPr>
          <p:nvPr/>
        </p:nvPicPr>
        <p:blipFill>
          <a:blip r:embed="rId4" cstate="print"/>
          <a:srcRect l="25868" t="16176" r="27569" b="29412"/>
          <a:stretch>
            <a:fillRect/>
          </a:stretch>
        </p:blipFill>
        <p:spPr bwMode="auto">
          <a:xfrm>
            <a:off x="6263680" y="3933056"/>
            <a:ext cx="2880320" cy="1973553"/>
          </a:xfrm>
          <a:prstGeom prst="rect">
            <a:avLst/>
          </a:prstGeom>
          <a:noFill/>
          <a:ln w="9525">
            <a:noFill/>
            <a:miter lim="800000"/>
            <a:headEnd/>
            <a:tailEnd/>
          </a:ln>
        </p:spPr>
      </p:pic>
      <p:sp>
        <p:nvSpPr>
          <p:cNvPr id="9" name="Rectangle 8"/>
          <p:cNvSpPr/>
          <p:nvPr/>
        </p:nvSpPr>
        <p:spPr>
          <a:xfrm>
            <a:off x="251520" y="5949280"/>
            <a:ext cx="2338397" cy="523220"/>
          </a:xfrm>
          <a:prstGeom prst="rect">
            <a:avLst/>
          </a:prstGeom>
        </p:spPr>
        <p:txBody>
          <a:bodyPr wrap="none">
            <a:spAutoFit/>
          </a:bodyPr>
          <a:lstStyle/>
          <a:p>
            <a:r>
              <a:rPr lang="hr-HR" sz="1400" dirty="0" smtClean="0"/>
              <a:t>Kružnica - stajnica udaljenosti</a:t>
            </a:r>
          </a:p>
          <a:p>
            <a:endParaRPr lang="hr-HR" sz="1400" dirty="0"/>
          </a:p>
        </p:txBody>
      </p:sp>
      <p:sp>
        <p:nvSpPr>
          <p:cNvPr id="10" name="Rectangle 9"/>
          <p:cNvSpPr/>
          <p:nvPr/>
        </p:nvSpPr>
        <p:spPr>
          <a:xfrm>
            <a:off x="2987824" y="5949280"/>
            <a:ext cx="2702984" cy="523220"/>
          </a:xfrm>
          <a:prstGeom prst="rect">
            <a:avLst/>
          </a:prstGeom>
        </p:spPr>
        <p:txBody>
          <a:bodyPr wrap="none">
            <a:spAutoFit/>
          </a:bodyPr>
          <a:lstStyle/>
          <a:p>
            <a:r>
              <a:rPr lang="hr-HR" sz="1400" dirty="0" smtClean="0"/>
              <a:t>Kružnica - stajnica vertikalnog kuta</a:t>
            </a:r>
          </a:p>
          <a:p>
            <a:endParaRPr lang="hr-HR" sz="1400" dirty="0"/>
          </a:p>
        </p:txBody>
      </p:sp>
      <p:sp>
        <p:nvSpPr>
          <p:cNvPr id="11" name="Rectangle 10"/>
          <p:cNvSpPr/>
          <p:nvPr/>
        </p:nvSpPr>
        <p:spPr>
          <a:xfrm>
            <a:off x="6084168" y="5949280"/>
            <a:ext cx="2930802" cy="523220"/>
          </a:xfrm>
          <a:prstGeom prst="rect">
            <a:avLst/>
          </a:prstGeom>
        </p:spPr>
        <p:txBody>
          <a:bodyPr wrap="none">
            <a:spAutoFit/>
          </a:bodyPr>
          <a:lstStyle/>
          <a:p>
            <a:r>
              <a:rPr lang="hr-HR" sz="1400" dirty="0" smtClean="0"/>
              <a:t>Kružnica – stajnica horizontalnog kuta</a:t>
            </a:r>
          </a:p>
          <a:p>
            <a:endParaRPr lang="hr-HR" sz="1400" dirty="0"/>
          </a:p>
        </p:txBody>
      </p:sp>
      <p:sp>
        <p:nvSpPr>
          <p:cNvPr id="58376" name="Rectangle 8"/>
          <p:cNvSpPr>
            <a:spLocks noChangeArrowheads="1"/>
          </p:cNvSpPr>
          <p:nvPr/>
        </p:nvSpPr>
        <p:spPr bwMode="auto">
          <a:xfrm>
            <a:off x="947223" y="1196752"/>
            <a:ext cx="5883342" cy="4770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hr-HR"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Kružnica kao linija položaja dobiva se na osnovu</a:t>
            </a:r>
            <a:r>
              <a:rPr kumimoji="0" lang="hr-HR" sz="25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hr-HR" sz="2500" b="0" i="0" u="none" strike="noStrike" cap="none" normalizeH="0" baseline="0" dirty="0" smtClean="0">
              <a:ln>
                <a:noFill/>
              </a:ln>
              <a:solidFill>
                <a:schemeClr val="tx1"/>
              </a:solidFill>
              <a:effectLst/>
              <a:latin typeface="Arial" pitchFamily="34" charset="0"/>
              <a:cs typeface="Arial" pitchFamily="34" charset="0"/>
            </a:endParaRPr>
          </a:p>
        </p:txBody>
      </p:sp>
      <p:sp>
        <p:nvSpPr>
          <p:cNvPr id="58378" name="Rectangle 10"/>
          <p:cNvSpPr>
            <a:spLocks noChangeArrowheads="1"/>
          </p:cNvSpPr>
          <p:nvPr/>
        </p:nvSpPr>
        <p:spPr bwMode="auto">
          <a:xfrm>
            <a:off x="935367" y="1700808"/>
            <a:ext cx="725230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
                <a:srgbClr val="FF0000"/>
              </a:buClr>
              <a:buSzTx/>
              <a:buFont typeface="Wingdings" pitchFamily="2" charset="2"/>
              <a:buChar char="Ø"/>
              <a:tabLst>
                <a:tab pos="685800" algn="l"/>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udaljenosti od jednog objekta </a:t>
            </a:r>
            <a:r>
              <a:rPr lang="hr-HR" sz="1200" dirty="0" smtClean="0">
                <a:latin typeface="Arial" pitchFamily="34" charset="0"/>
                <a:ea typeface="Times New Roman" pitchFamily="18" charset="0"/>
                <a:cs typeface="Arial" pitchFamily="34" charset="0"/>
              </a:rPr>
              <a:t>-</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Gdje se </a:t>
            </a:r>
            <a:r>
              <a:rPr lang="hr-HR" sz="1200" dirty="0" smtClean="0">
                <a:latin typeface="Arial" pitchFamily="34" charset="0"/>
                <a:ea typeface="Times New Roman" pitchFamily="18" charset="0"/>
                <a:cs typeface="Arial" pitchFamily="34" charset="0"/>
              </a:rPr>
              <a:t>motritelj</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nalazio na kružnici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uvijek će biti jednako udaljen od </a:t>
            </a:r>
          </a:p>
          <a:p>
            <a:pPr marL="0" marR="0" lvl="0" indent="0" algn="just" defTabSz="914400" rtl="0" eaLnBrk="1" fontAlgn="base" latinLnBrk="0" hangingPunct="1">
              <a:lnSpc>
                <a:spcPct val="100000"/>
              </a:lnSpc>
              <a:spcBef>
                <a:spcPct val="0"/>
              </a:spcBef>
              <a:spcAft>
                <a:spcPct val="0"/>
              </a:spcAft>
              <a:buClr>
                <a:srgbClr val="FF0000"/>
              </a:buClr>
              <a:buSzTx/>
              <a:tabLst>
                <a:tab pos="685800" algn="l"/>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svjetionika na otočiću</a:t>
            </a:r>
            <a:endParaRPr kumimoji="0" lang="hr-H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58379" name="Rectangle 11"/>
          <p:cNvSpPr>
            <a:spLocks noChangeArrowheads="1"/>
          </p:cNvSpPr>
          <p:nvPr/>
        </p:nvSpPr>
        <p:spPr bwMode="auto">
          <a:xfrm>
            <a:off x="594728" y="2420888"/>
            <a:ext cx="807945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
                <a:srgbClr val="FF0000"/>
              </a:buClr>
              <a:buSzTx/>
              <a:buFont typeface="Wingdings" pitchFamily="2" charset="2"/>
              <a:buChar char="Ø"/>
              <a:tabLst>
                <a:tab pos="685800" algn="l"/>
              </a:tabLst>
            </a:pPr>
            <a:r>
              <a:rPr lang="hr-HR" sz="1200" dirty="0" smtClean="0">
                <a:latin typeface="Arial" pitchFamily="34" charset="0"/>
                <a:ea typeface="Times New Roman" pitchFamily="18" charset="0"/>
                <a:cs typeface="Arial" pitchFamily="34" charset="0"/>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vertikalnog kuta nekog objekta-</a:t>
            </a:r>
            <a:r>
              <a:rPr kumimoji="0" lang="hr-HR"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Svi</a:t>
            </a:r>
            <a:r>
              <a:rPr kumimoji="0" lang="hr-HR"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motritelji</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koji mjere isti vertikalni kut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nalaze se na kružnici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k</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kao liniji pozicije.</a:t>
            </a:r>
          </a:p>
          <a:p>
            <a:pPr marL="0" marR="0" lvl="0" indent="0" algn="just" defTabSz="914400" rtl="0" eaLnBrk="1" fontAlgn="base" latinLnBrk="0" hangingPunct="1">
              <a:lnSpc>
                <a:spcPct val="100000"/>
              </a:lnSpc>
              <a:spcBef>
                <a:spcPct val="0"/>
              </a:spcBef>
              <a:spcAft>
                <a:spcPct val="0"/>
              </a:spcAft>
              <a:buClrTx/>
              <a:buSzTx/>
              <a:tabLst>
                <a:tab pos="685800" algn="l"/>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a:t>
            </a:r>
            <a:r>
              <a:rPr kumimoji="0" lang="hr-HR" sz="1200" b="0" i="0" u="none" strike="noStrike" cap="none" normalizeH="0" dirty="0" smtClean="0">
                <a:ln>
                  <a:noFill/>
                </a:ln>
                <a:solidFill>
                  <a:schemeClr val="tx1"/>
                </a:solidFill>
                <a:effectLst/>
                <a:latin typeface="Arial" pitchFamily="34" charset="0"/>
                <a:ea typeface="Times New Roman" pitchFamily="18" charset="0"/>
                <a:cs typeface="Arial" pitchFamily="34" charset="0"/>
                <a:sym typeface="Symbol" pitchFamily="18" charset="2"/>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 osnovu vertikalnog kuta i visine objekta može se izračunati horizontalna udaljenost do objekta</a:t>
            </a:r>
            <a:endPar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endParaRPr>
          </a:p>
        </p:txBody>
      </p:sp>
      <p:sp>
        <p:nvSpPr>
          <p:cNvPr id="58380" name="Rectangle 12"/>
          <p:cNvSpPr>
            <a:spLocks noChangeArrowheads="1"/>
          </p:cNvSpPr>
          <p:nvPr/>
        </p:nvSpPr>
        <p:spPr bwMode="auto">
          <a:xfrm>
            <a:off x="1454738" y="3212976"/>
            <a:ext cx="655980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
                <a:srgbClr val="FF0000"/>
              </a:buClr>
              <a:buSzTx/>
              <a:buFont typeface="Wingdings" pitchFamily="2" charset="2"/>
              <a:buChar char="Ø"/>
              <a:tabLst>
                <a:tab pos="685800" algn="l"/>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horizontalnog kuta između dva objekta </a:t>
            </a:r>
            <a:r>
              <a:rPr lang="hr-HR" sz="1200" dirty="0" smtClean="0">
                <a:latin typeface="Arial" pitchFamily="34" charset="0"/>
                <a:ea typeface="Times New Roman" pitchFamily="18" charset="0"/>
                <a:cs typeface="Arial" pitchFamily="34" charset="0"/>
              </a:rPr>
              <a:t> -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Svi </a:t>
            </a:r>
            <a:r>
              <a:rPr lang="hr-HR" sz="1200" dirty="0" smtClean="0">
                <a:latin typeface="Arial" pitchFamily="34" charset="0"/>
                <a:ea typeface="Times New Roman" pitchFamily="18" charset="0"/>
                <a:cs typeface="Arial" pitchFamily="34" charset="0"/>
              </a:rPr>
              <a:t>motritelji</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kružnici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mjerit će isti horizontalni </a:t>
            </a:r>
          </a:p>
          <a:p>
            <a:pPr marL="0" marR="0" lvl="0" indent="0" algn="just" defTabSz="914400" rtl="0" eaLnBrk="1" fontAlgn="base" latinLnBrk="0" hangingPunct="1">
              <a:lnSpc>
                <a:spcPct val="100000"/>
              </a:lnSpc>
              <a:spcBef>
                <a:spcPct val="0"/>
              </a:spcBef>
              <a:spcAft>
                <a:spcPct val="0"/>
              </a:spcAft>
              <a:buClrTx/>
              <a:buSzTx/>
              <a:tabLst>
                <a:tab pos="685800" algn="l"/>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kut </a:t>
            </a:r>
            <a:r>
              <a:rPr kumimoji="0" lang="hr-HR" sz="1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između</a:t>
            </a:r>
            <a:r>
              <a:rPr kumimoji="0" lang="hr-HR"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objekata</a:t>
            </a:r>
            <a:r>
              <a:rPr kumimoji="0" lang="hr-HR"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r-HR" sz="1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A</a:t>
            </a:r>
            <a:r>
              <a:rPr kumimoji="0" lang="hr-HR" sz="12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 i </a:t>
            </a:r>
            <a:r>
              <a:rPr kumimoji="0" lang="hr-HR" sz="1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B</a:t>
            </a:r>
            <a:r>
              <a:rPr kumimoji="0" lang="hr-HR" sz="1200" b="0" i="0"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rPr>
              <a:t>.</a:t>
            </a:r>
            <a:endParaRPr kumimoji="0" lang="hr-HR" sz="1200" b="0" i="1" u="none" strike="noStrike" cap="none" normalizeH="0" baseline="0" dirty="0" smtClean="0">
              <a:ln>
                <a:noFill/>
              </a:ln>
              <a:solidFill>
                <a:schemeClr val="tx1"/>
              </a:solidFill>
              <a:effectLst/>
              <a:latin typeface="Times New Roman" pitchFamily="18" charset="0"/>
              <a:ea typeface="Times New Roman" pitchFamily="18"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Kružnica kao stajn</a:t>
            </a:r>
            <a:r>
              <a:rPr lang="hr-HR" sz="4000" i="1" dirty="0" smtClean="0"/>
              <a:t>ica</a:t>
            </a:r>
            <a:endParaRPr lang="hr-HR" sz="4000" i="1" dirty="0"/>
          </a:p>
        </p:txBody>
      </p:sp>
      <p:pic>
        <p:nvPicPr>
          <p:cNvPr id="59396" name="Picture 4"/>
          <p:cNvPicPr>
            <a:picLocks noGrp="1" noChangeAspect="1" noChangeArrowheads="1"/>
          </p:cNvPicPr>
          <p:nvPr>
            <p:ph idx="1"/>
          </p:nvPr>
        </p:nvPicPr>
        <p:blipFill>
          <a:blip r:embed="rId2" cstate="print"/>
          <a:srcRect l="23146" t="27913" r="18182" b="28014"/>
          <a:stretch>
            <a:fillRect/>
          </a:stretch>
        </p:blipFill>
        <p:spPr bwMode="auto">
          <a:xfrm>
            <a:off x="467544" y="1412776"/>
            <a:ext cx="3888432" cy="1732120"/>
          </a:xfrm>
          <a:prstGeom prst="rect">
            <a:avLst/>
          </a:prstGeom>
          <a:noFill/>
          <a:ln w="9525">
            <a:noFill/>
            <a:miter lim="800000"/>
            <a:headEnd/>
            <a:tailEnd/>
          </a:ln>
        </p:spPr>
      </p:pic>
      <p:sp>
        <p:nvSpPr>
          <p:cNvPr id="8" name="Rectangle 7"/>
          <p:cNvSpPr/>
          <p:nvPr/>
        </p:nvSpPr>
        <p:spPr>
          <a:xfrm>
            <a:off x="3995936" y="1916832"/>
            <a:ext cx="2930802" cy="523220"/>
          </a:xfrm>
          <a:prstGeom prst="rect">
            <a:avLst/>
          </a:prstGeom>
        </p:spPr>
        <p:txBody>
          <a:bodyPr wrap="none">
            <a:spAutoFit/>
          </a:bodyPr>
          <a:lstStyle/>
          <a:p>
            <a:r>
              <a:rPr lang="hr-HR" sz="1400" dirty="0" smtClean="0"/>
              <a:t>Kružnica – stajnica horizontalnog kuta</a:t>
            </a:r>
          </a:p>
          <a:p>
            <a:endParaRPr lang="hr-HR" sz="1400" dirty="0"/>
          </a:p>
        </p:txBody>
      </p:sp>
      <p:sp>
        <p:nvSpPr>
          <p:cNvPr id="59398" name="Rectangle 6"/>
          <p:cNvSpPr>
            <a:spLocks noChangeArrowheads="1"/>
          </p:cNvSpPr>
          <p:nvPr/>
        </p:nvSpPr>
        <p:spPr bwMode="auto">
          <a:xfrm>
            <a:off x="251520" y="3400925"/>
            <a:ext cx="576064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Kružnica kao linija pozicije može</a:t>
            </a:r>
            <a:r>
              <a:rPr lang="hr-HR" dirty="0" smtClean="0">
                <a:latin typeface="Arial" pitchFamily="34" charset="0"/>
                <a:ea typeface="Times New Roman" pitchFamily="18" charset="0"/>
                <a:cs typeface="Arial" pitchFamily="34" charset="0"/>
              </a:rPr>
              <a:t> se </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ucrtati tako da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hr-H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59399" name="Rectangle 7"/>
          <p:cNvSpPr>
            <a:spLocks noChangeArrowheads="1"/>
          </p:cNvSpPr>
          <p:nvPr/>
        </p:nvSpPr>
        <p:spPr bwMode="auto">
          <a:xfrm>
            <a:off x="359024" y="3789040"/>
            <a:ext cx="878497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
                <a:srgbClr val="FF0000"/>
              </a:buClr>
              <a:buSzTx/>
              <a:buFont typeface="Wingdings" pitchFamily="2" charset="2"/>
              <a:buChar char="Ø"/>
              <a:tabLst>
                <a:tab pos="685800" algn="l"/>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računski odredi duljina radijusa. Ako je razmak između točaka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t>
            </a:r>
            <a:r>
              <a:rPr lang="hr-HR" dirty="0" smtClean="0">
                <a:latin typeface="Arial" pitchFamily="34" charset="0"/>
                <a:ea typeface="Times New Roman" pitchFamily="18" charset="0"/>
                <a:cs typeface="Arial" pitchFamily="34" charset="0"/>
              </a:rPr>
              <a:t> , </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tada će radius kružnice biti:</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pic>
        <p:nvPicPr>
          <p:cNvPr id="59400" name="Picture 8"/>
          <p:cNvPicPr>
            <a:picLocks noChangeAspect="1" noChangeArrowheads="1"/>
          </p:cNvPicPr>
          <p:nvPr/>
        </p:nvPicPr>
        <p:blipFill>
          <a:blip r:embed="rId3" cstate="print"/>
          <a:srcRect l="41159" t="41464" r="39634" b="43902"/>
          <a:stretch>
            <a:fillRect/>
          </a:stretch>
        </p:blipFill>
        <p:spPr bwMode="auto">
          <a:xfrm>
            <a:off x="2771800" y="4077072"/>
            <a:ext cx="1776197" cy="792088"/>
          </a:xfrm>
          <a:prstGeom prst="rect">
            <a:avLst/>
          </a:prstGeom>
          <a:noFill/>
          <a:ln w="9525">
            <a:noFill/>
            <a:miter lim="800000"/>
            <a:headEnd/>
            <a:tailEnd/>
          </a:ln>
        </p:spPr>
      </p:pic>
      <p:sp>
        <p:nvSpPr>
          <p:cNvPr id="59401" name="Rectangle 9"/>
          <p:cNvSpPr>
            <a:spLocks noChangeArrowheads="1"/>
          </p:cNvSpPr>
          <p:nvPr/>
        </p:nvSpPr>
        <p:spPr bwMode="auto">
          <a:xfrm>
            <a:off x="-1" y="4704819"/>
            <a:ext cx="914400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gdje je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izmjereni horizontalni kut </a:t>
            </a:r>
            <a:r>
              <a:rPr lang="hr-HR" dirty="0" smtClean="0">
                <a:latin typeface="Arial" pitchFamily="34" charset="0"/>
                <a:ea typeface="Times New Roman" pitchFamily="18" charset="0"/>
                <a:cs typeface="Arial" pitchFamily="34" charset="0"/>
              </a:rPr>
              <a:t>između objekata</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i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B</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Iz objekta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i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B</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zaokruži se lukom radiusa kružnice i u presjecištu dobiva </a:t>
            </a:r>
            <a:r>
              <a:rPr lang="hr-HR" dirty="0" smtClean="0">
                <a:latin typeface="Arial" pitchFamily="34" charset="0"/>
                <a:ea typeface="Times New Roman" pitchFamily="18" charset="0"/>
                <a:cs typeface="Arial" pitchFamily="34" charset="0"/>
                <a:sym typeface="Symbol" pitchFamily="18" charset="2"/>
              </a:rPr>
              <a:t>s</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e</a:t>
            </a:r>
            <a:r>
              <a:rPr kumimoji="0" lang="hr-HR" b="0" i="0" u="none" strike="noStrike" cap="none" normalizeH="0" dirty="0" smtClean="0">
                <a:ln>
                  <a:noFill/>
                </a:ln>
                <a:solidFill>
                  <a:schemeClr val="tx1"/>
                </a:solidFill>
                <a:effectLst/>
                <a:latin typeface="Arial" pitchFamily="34" charset="0"/>
                <a:ea typeface="Times New Roman" pitchFamily="18" charset="0"/>
                <a:cs typeface="Arial" pitchFamily="34" charset="0"/>
                <a:sym typeface="Symbol" pitchFamily="18" charset="2"/>
              </a:rPr>
              <a:t> </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središte kružnice.</a:t>
            </a:r>
            <a:endPar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endParaRPr>
          </a:p>
        </p:txBody>
      </p:sp>
      <p:pic>
        <p:nvPicPr>
          <p:cNvPr id="59402" name="Picture 10"/>
          <p:cNvPicPr>
            <a:picLocks noChangeAspect="1" noChangeArrowheads="1"/>
          </p:cNvPicPr>
          <p:nvPr/>
        </p:nvPicPr>
        <p:blipFill>
          <a:blip r:embed="rId4" cstate="print"/>
          <a:srcRect l="26163" t="27907" r="26744" b="13178"/>
          <a:stretch>
            <a:fillRect/>
          </a:stretch>
        </p:blipFill>
        <p:spPr bwMode="auto">
          <a:xfrm>
            <a:off x="971600" y="5345832"/>
            <a:ext cx="2808312" cy="1512168"/>
          </a:xfrm>
          <a:prstGeom prst="rect">
            <a:avLst/>
          </a:prstGeom>
          <a:noFill/>
          <a:ln w="9525">
            <a:noFill/>
            <a:miter lim="800000"/>
            <a:headEnd/>
            <a:tailEnd/>
          </a:ln>
        </p:spPr>
      </p:pic>
      <p:sp>
        <p:nvSpPr>
          <p:cNvPr id="59403" name="Rectangle 11"/>
          <p:cNvSpPr>
            <a:spLocks noChangeArrowheads="1"/>
          </p:cNvSpPr>
          <p:nvPr/>
        </p:nvSpPr>
        <p:spPr bwMode="auto">
          <a:xfrm>
            <a:off x="3995936" y="5805264"/>
            <a:ext cx="468052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400" b="0" i="0" u="none" strike="noStrike" cap="none" normalizeH="0" baseline="0" dirty="0" smtClean="0">
                <a:ln>
                  <a:noFill/>
                </a:ln>
                <a:solidFill>
                  <a:schemeClr val="tx1"/>
                </a:solidFill>
                <a:effectLst/>
                <a:ea typeface="Times New Roman" pitchFamily="18" charset="0"/>
                <a:cs typeface="Arial" pitchFamily="34" charset="0"/>
              </a:rPr>
              <a:t>Konstrukcija kružnice-stajnice pomoću horizontalnog kuta</a:t>
            </a:r>
          </a:p>
          <a:p>
            <a:pPr marL="0" marR="0" lvl="0" indent="0" defTabSz="914400" rtl="0" eaLnBrk="1" fontAlgn="base" latinLnBrk="0" hangingPunct="1">
              <a:lnSpc>
                <a:spcPct val="100000"/>
              </a:lnSpc>
              <a:spcBef>
                <a:spcPct val="0"/>
              </a:spcBef>
              <a:spcAft>
                <a:spcPct val="0"/>
              </a:spcAft>
              <a:buClrTx/>
              <a:buSzTx/>
              <a:buFontTx/>
              <a:buNone/>
              <a:tabLst/>
            </a:pPr>
            <a:r>
              <a:rPr lang="hr-HR" sz="1400" dirty="0" smtClean="0">
                <a:cs typeface="Arial" pitchFamily="34" charset="0"/>
              </a:rPr>
              <a:t>  </a:t>
            </a:r>
            <a:endParaRPr kumimoji="0" lang="hr-HR" sz="14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Kružnica kao stajnica</a:t>
            </a:r>
            <a:endParaRPr lang="hr-HR" sz="4000" b="1" i="1" dirty="0"/>
          </a:p>
        </p:txBody>
      </p:sp>
      <p:sp>
        <p:nvSpPr>
          <p:cNvPr id="3" name="Content Placeholder 2"/>
          <p:cNvSpPr>
            <a:spLocks noGrp="1"/>
          </p:cNvSpPr>
          <p:nvPr>
            <p:ph idx="1"/>
          </p:nvPr>
        </p:nvSpPr>
        <p:spPr>
          <a:xfrm>
            <a:off x="457200" y="1124744"/>
            <a:ext cx="8229600" cy="5616624"/>
          </a:xfrm>
        </p:spPr>
        <p:txBody>
          <a:bodyPr/>
          <a:lstStyle/>
          <a:p>
            <a:pPr lvl="0"/>
            <a:r>
              <a:rPr lang="hr-HR" sz="2000" dirty="0" smtClean="0"/>
              <a:t>Grafička konstrukcija -  linijom se spoje točke </a:t>
            </a:r>
            <a:r>
              <a:rPr lang="hr-HR" sz="2000" i="1" dirty="0" smtClean="0"/>
              <a:t>A</a:t>
            </a:r>
            <a:r>
              <a:rPr lang="hr-HR" sz="2000" dirty="0" smtClean="0"/>
              <a:t> i </a:t>
            </a:r>
            <a:r>
              <a:rPr lang="hr-HR" sz="2000" i="1" dirty="0" smtClean="0"/>
              <a:t>B</a:t>
            </a:r>
            <a:r>
              <a:rPr lang="hr-HR" sz="2000" dirty="0" smtClean="0"/>
              <a:t> i ucrta se simetrala dužine AB. U jednoj od točaka ( A ili B)  nanese se u smjeru prema obali izmjereni horizontalni kut </a:t>
            </a:r>
            <a:r>
              <a:rPr lang="hr-HR" sz="2000" i="1" dirty="0" smtClean="0">
                <a:sym typeface="Symbol"/>
              </a:rPr>
              <a:t></a:t>
            </a:r>
            <a:r>
              <a:rPr lang="hr-HR" sz="2000" dirty="0" smtClean="0"/>
              <a:t>, a okomica u toj točki na taj krak siječe simetralu u točki 0 koja je središte kružnice kao stajnice.</a:t>
            </a:r>
          </a:p>
          <a:p>
            <a:endParaRPr lang="hr-HR" dirty="0"/>
          </a:p>
        </p:txBody>
      </p:sp>
      <p:pic>
        <p:nvPicPr>
          <p:cNvPr id="60418" name="Picture 2"/>
          <p:cNvPicPr>
            <a:picLocks noChangeAspect="1" noChangeArrowheads="1"/>
          </p:cNvPicPr>
          <p:nvPr/>
        </p:nvPicPr>
        <p:blipFill>
          <a:blip r:embed="rId2" cstate="print"/>
          <a:srcRect l="22500" t="20000" r="23750" b="20196"/>
          <a:stretch>
            <a:fillRect/>
          </a:stretch>
        </p:blipFill>
        <p:spPr bwMode="auto">
          <a:xfrm>
            <a:off x="3563888" y="2564904"/>
            <a:ext cx="4963856" cy="3016111"/>
          </a:xfrm>
          <a:prstGeom prst="rect">
            <a:avLst/>
          </a:prstGeom>
          <a:noFill/>
          <a:ln w="9525">
            <a:noFill/>
            <a:miter lim="800000"/>
            <a:headEnd/>
            <a:tailEnd/>
          </a:ln>
        </p:spPr>
      </p:pic>
      <p:sp>
        <p:nvSpPr>
          <p:cNvPr id="5" name="Rectangle 4"/>
          <p:cNvSpPr/>
          <p:nvPr/>
        </p:nvSpPr>
        <p:spPr>
          <a:xfrm>
            <a:off x="467544" y="5733256"/>
            <a:ext cx="4392488" cy="1015663"/>
          </a:xfrm>
          <a:prstGeom prst="rect">
            <a:avLst/>
          </a:prstGeom>
        </p:spPr>
        <p:txBody>
          <a:bodyPr wrap="square">
            <a:spAutoFit/>
          </a:bodyPr>
          <a:lstStyle/>
          <a:p>
            <a:r>
              <a:rPr lang="hr-HR" sz="1400" dirty="0" smtClean="0"/>
              <a:t>Grafička konstrukcija kružnice-stajnice pomoću horizontalnog kuta</a:t>
            </a:r>
          </a:p>
          <a:p>
            <a:endParaRPr lang="hr-HR" sz="1400" dirty="0" smtClean="0"/>
          </a:p>
          <a:p>
            <a:endParaRPr lang="hr-H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Izobata kao stajnica </a:t>
            </a:r>
            <a:endParaRPr lang="hr-HR" sz="4000" b="1" i="1" dirty="0"/>
          </a:p>
        </p:txBody>
      </p:sp>
      <p:sp>
        <p:nvSpPr>
          <p:cNvPr id="3" name="Content Placeholder 2"/>
          <p:cNvSpPr>
            <a:spLocks noGrp="1"/>
          </p:cNvSpPr>
          <p:nvPr>
            <p:ph idx="1"/>
          </p:nvPr>
        </p:nvSpPr>
        <p:spPr>
          <a:xfrm>
            <a:off x="467544" y="1556792"/>
            <a:ext cx="8208912" cy="5184576"/>
          </a:xfrm>
        </p:spPr>
        <p:txBody>
          <a:bodyPr/>
          <a:lstStyle/>
          <a:p>
            <a:pPr algn="just">
              <a:buNone/>
            </a:pPr>
            <a:r>
              <a:rPr lang="hr-HR" sz="2500" dirty="0" smtClean="0"/>
              <a:t>     Nepravilna krivulja kao stajnica je izobata. Izmjerena dubina dubinomjerom sa broda reducira se na razinu karte.</a:t>
            </a:r>
            <a:r>
              <a:rPr lang="hr-HR" sz="2500" b="1" dirty="0" smtClean="0"/>
              <a:t>Ona se u navigaciji može koristiti samo kao pomoćna metoda.</a:t>
            </a:r>
          </a:p>
          <a:p>
            <a:pPr>
              <a:buNone/>
            </a:pPr>
            <a:endParaRPr lang="hr-HR" dirty="0"/>
          </a:p>
        </p:txBody>
      </p:sp>
      <p:sp>
        <p:nvSpPr>
          <p:cNvPr id="4" name="Rectangle 3"/>
          <p:cNvSpPr/>
          <p:nvPr/>
        </p:nvSpPr>
        <p:spPr>
          <a:xfrm>
            <a:off x="2123728" y="3356992"/>
            <a:ext cx="5184576" cy="707886"/>
          </a:xfrm>
          <a:prstGeom prst="rect">
            <a:avLst/>
          </a:prstGeom>
        </p:spPr>
        <p:txBody>
          <a:bodyPr wrap="square">
            <a:spAutoFit/>
          </a:bodyPr>
          <a:lstStyle/>
          <a:p>
            <a:pPr algn="ctr"/>
            <a:r>
              <a:rPr lang="hr-HR" b="1" dirty="0" smtClean="0"/>
              <a:t> </a:t>
            </a:r>
            <a:r>
              <a:rPr lang="hr-HR" sz="4000" b="1" i="1" dirty="0" smtClean="0">
                <a:latin typeface="+mj-lt"/>
              </a:rPr>
              <a:t>Hiperbola</a:t>
            </a:r>
            <a:r>
              <a:rPr lang="hr-HR" sz="4000" b="1" i="1" dirty="0" smtClean="0"/>
              <a:t> kao stajnica</a:t>
            </a:r>
            <a:endParaRPr lang="hr-HR" sz="4000" b="1" i="1" dirty="0"/>
          </a:p>
        </p:txBody>
      </p:sp>
      <p:sp>
        <p:nvSpPr>
          <p:cNvPr id="61441" name="Rectangle 1"/>
          <p:cNvSpPr>
            <a:spLocks noChangeArrowheads="1"/>
          </p:cNvSpPr>
          <p:nvPr/>
        </p:nvSpPr>
        <p:spPr bwMode="auto">
          <a:xfrm>
            <a:off x="611560" y="4581128"/>
            <a:ext cx="7272808"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hr-HR" sz="2500" i="0" u="none" strike="noStrike" cap="none" normalizeH="0" baseline="0" dirty="0" smtClean="0">
                <a:ln>
                  <a:noFill/>
                </a:ln>
                <a:solidFill>
                  <a:schemeClr val="tx1"/>
                </a:solidFill>
                <a:effectLst/>
                <a:ea typeface="Times New Roman" pitchFamily="18" charset="0"/>
                <a:cs typeface="Arial" pitchFamily="34" charset="0"/>
              </a:rPr>
              <a:t>Hiperbola se koristi kao stajnica pri raznim sistemima                                                                   hiperbolične navigacije kao: </a:t>
            </a:r>
            <a:r>
              <a:rPr kumimoji="0" lang="hr-HR" sz="2500" i="0" u="none" strike="noStrike" cap="none" normalizeH="0" baseline="0" dirty="0" err="1" smtClean="0">
                <a:ln>
                  <a:noFill/>
                </a:ln>
                <a:solidFill>
                  <a:schemeClr val="tx1"/>
                </a:solidFill>
                <a:effectLst/>
                <a:ea typeface="Times New Roman" pitchFamily="18" charset="0"/>
                <a:cs typeface="Arial" pitchFamily="34" charset="0"/>
              </a:rPr>
              <a:t>Loran</a:t>
            </a:r>
            <a:r>
              <a:rPr kumimoji="0" lang="hr-HR" sz="2500" i="0" u="none" strike="noStrike" cap="none" normalizeH="0" baseline="0" dirty="0" smtClean="0">
                <a:ln>
                  <a:noFill/>
                </a:ln>
                <a:solidFill>
                  <a:schemeClr val="tx1"/>
                </a:solidFill>
                <a:effectLst/>
                <a:ea typeface="Times New Roman" pitchFamily="18" charset="0"/>
                <a:cs typeface="Arial" pitchFamily="34" charset="0"/>
              </a:rPr>
              <a:t> </a:t>
            </a:r>
            <a:r>
              <a:rPr lang="hr-HR" sz="2500" dirty="0" smtClean="0">
                <a:ea typeface="Times New Roman" pitchFamily="18" charset="0"/>
                <a:cs typeface="Arial" pitchFamily="34" charset="0"/>
              </a:rPr>
              <a:t>–C.</a:t>
            </a:r>
            <a:endParaRPr kumimoji="0" lang="hr-HR" sz="250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Greške kod određivanja stajnica </a:t>
            </a:r>
            <a:endParaRPr lang="hr-HR" sz="4000" b="1" i="1" dirty="0"/>
          </a:p>
        </p:txBody>
      </p:sp>
      <p:sp>
        <p:nvSpPr>
          <p:cNvPr id="3" name="Content Placeholder 2"/>
          <p:cNvSpPr>
            <a:spLocks noGrp="1"/>
          </p:cNvSpPr>
          <p:nvPr>
            <p:ph idx="1"/>
          </p:nvPr>
        </p:nvSpPr>
        <p:spPr>
          <a:xfrm>
            <a:off x="457200" y="1196752"/>
            <a:ext cx="8229600" cy="5472608"/>
          </a:xfrm>
        </p:spPr>
        <p:txBody>
          <a:bodyPr>
            <a:normAutofit/>
          </a:bodyPr>
          <a:lstStyle/>
          <a:p>
            <a:r>
              <a:rPr lang="hr-HR" sz="2500" dirty="0" smtClean="0"/>
              <a:t>Nemoguće je  odrediti točnu stajnicu: greške se javljaju uslijed nesavršenosti nautičkih instrumenata, uslijed nesavršenosti čovječjeg oka, dakle subjektivne greške čovjeka, i konačno greške koje se javljaju uslijed valjanja i posrtanja broda, meteoroloških prilika u atmosferi itd.</a:t>
            </a:r>
          </a:p>
          <a:p>
            <a:r>
              <a:rPr lang="hr-HR" sz="2800" dirty="0" smtClean="0"/>
              <a:t>Ukratko sve greške mogu se klasificirati u:</a:t>
            </a:r>
          </a:p>
          <a:p>
            <a:pPr>
              <a:buClr>
                <a:srgbClr val="FF0000"/>
              </a:buClr>
              <a:buFont typeface="Wingdings" pitchFamily="2" charset="2"/>
              <a:buChar char="Ø"/>
            </a:pPr>
            <a:r>
              <a:rPr lang="hr-HR" sz="2000" dirty="0" smtClean="0"/>
              <a:t>sistematske koje ovisi o instrumentima</a:t>
            </a:r>
          </a:p>
          <a:p>
            <a:pPr>
              <a:buClr>
                <a:srgbClr val="FF0000"/>
              </a:buClr>
              <a:buFont typeface="Wingdings" pitchFamily="2" charset="2"/>
              <a:buChar char="Ø"/>
            </a:pPr>
            <a:r>
              <a:rPr lang="hr-HR" sz="2000" dirty="0" smtClean="0"/>
              <a:t>slučajne, koje ovise o ljudskom oku i koje se ponavljanjem mjerenja mogu eliminirati</a:t>
            </a:r>
          </a:p>
          <a:p>
            <a:pPr>
              <a:buClr>
                <a:srgbClr val="FF0000"/>
              </a:buClr>
              <a:buFont typeface="Wingdings" pitchFamily="2" charset="2"/>
              <a:buChar char="Ø"/>
            </a:pPr>
            <a:r>
              <a:rPr lang="hr-HR" sz="2000" dirty="0" smtClean="0"/>
              <a:t>grube, to su velike pogreške u očitanju, zamjena objekata,  ... </a:t>
            </a:r>
          </a:p>
          <a:p>
            <a:pPr>
              <a:buClr>
                <a:srgbClr val="FF0000"/>
              </a:buClr>
              <a:buNone/>
            </a:pPr>
            <a:endParaRPr lang="hr-HR" sz="2500" dirty="0" smtClean="0"/>
          </a:p>
          <a:p>
            <a:pPr>
              <a:buClr>
                <a:schemeClr val="tx1">
                  <a:lumMod val="95000"/>
                  <a:lumOff val="5000"/>
                </a:schemeClr>
              </a:buClr>
              <a:buNone/>
            </a:pPr>
            <a:endParaRPr lang="hr-HR" sz="2500" dirty="0" smtClean="0"/>
          </a:p>
          <a:p>
            <a:pPr>
              <a:buClr>
                <a:srgbClr val="FF0000"/>
              </a:buClr>
              <a:buNone/>
            </a:pPr>
            <a:endParaRPr lang="hr-HR" sz="25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36104"/>
          </a:xfrm>
        </p:spPr>
        <p:txBody>
          <a:bodyPr>
            <a:normAutofit/>
          </a:bodyPr>
          <a:lstStyle/>
          <a:p>
            <a:r>
              <a:rPr lang="hr-HR" sz="4000" b="1" dirty="0" smtClean="0"/>
              <a:t>Greška u azimutu </a:t>
            </a:r>
            <a:endParaRPr lang="hr-HR" sz="4000" b="1" dirty="0"/>
          </a:p>
        </p:txBody>
      </p:sp>
      <p:sp>
        <p:nvSpPr>
          <p:cNvPr id="3" name="Content Placeholder 2"/>
          <p:cNvSpPr>
            <a:spLocks noGrp="1"/>
          </p:cNvSpPr>
          <p:nvPr>
            <p:ph idx="1"/>
          </p:nvPr>
        </p:nvSpPr>
        <p:spPr>
          <a:xfrm>
            <a:off x="467544" y="809328"/>
            <a:ext cx="8229600" cy="6048672"/>
          </a:xfrm>
        </p:spPr>
        <p:txBody>
          <a:bodyPr>
            <a:normAutofit/>
          </a:bodyPr>
          <a:lstStyle/>
          <a:p>
            <a:r>
              <a:rPr lang="hr-HR" sz="2000" dirty="0" smtClean="0"/>
              <a:t>Nastaje uslijed pogreške varijacije i devijacije koja se zbraja pogreški instrumenta i pogreški uslijed ljudskog faktora.  Navigator će na kartu ucrtati azimut označen sa </a:t>
            </a:r>
            <a:r>
              <a:rPr lang="hr-HR" sz="2000" i="1" dirty="0" smtClean="0">
                <a:sym typeface="Symbol"/>
              </a:rPr>
              <a:t></a:t>
            </a:r>
            <a:r>
              <a:rPr lang="hr-HR" sz="2000" dirty="0" smtClean="0"/>
              <a:t>, međutim kut azimuta pogrešan je za kut </a:t>
            </a:r>
            <a:r>
              <a:rPr lang="hr-HR" sz="2000" dirty="0" smtClean="0">
                <a:sym typeface="Symbol"/>
              </a:rPr>
              <a:t></a:t>
            </a:r>
            <a:r>
              <a:rPr lang="hr-HR" sz="2000" i="1" dirty="0" smtClean="0">
                <a:sym typeface="Symbol"/>
              </a:rPr>
              <a:t></a:t>
            </a:r>
            <a:r>
              <a:rPr lang="hr-HR" sz="2000" dirty="0" smtClean="0"/>
              <a:t>. Što je veća udaljenost od objekta, to je dužina luka uslijed ove pogreške veća, odnosno veća je površina sektora u kojem  se nalazi brod.</a:t>
            </a:r>
          </a:p>
          <a:p>
            <a:r>
              <a:rPr lang="hr-HR" sz="2000" dirty="0" smtClean="0"/>
              <a:t>Na velikim udaljenostima, naročito kod crtanja azimuta radiofarova čini se greška uslijed “polukonvergencije” meridijana C/2. Greške su međutim toliko male da iznose 0,5 M  tek na udaljenosti od 120 M od radiofara.</a:t>
            </a:r>
            <a:endParaRPr lang="hr-HR" sz="2000" dirty="0"/>
          </a:p>
        </p:txBody>
      </p:sp>
      <p:pic>
        <p:nvPicPr>
          <p:cNvPr id="62466" name="Picture 2"/>
          <p:cNvPicPr>
            <a:picLocks noChangeAspect="1" noChangeArrowheads="1"/>
          </p:cNvPicPr>
          <p:nvPr/>
        </p:nvPicPr>
        <p:blipFill>
          <a:blip r:embed="rId2" cstate="print"/>
          <a:srcRect l="18926" t="48066" r="22944" b="31615"/>
          <a:stretch>
            <a:fillRect/>
          </a:stretch>
        </p:blipFill>
        <p:spPr bwMode="auto">
          <a:xfrm>
            <a:off x="179512" y="4365104"/>
            <a:ext cx="6312851" cy="1944216"/>
          </a:xfrm>
          <a:prstGeom prst="rect">
            <a:avLst/>
          </a:prstGeom>
          <a:noFill/>
          <a:ln w="9525">
            <a:noFill/>
            <a:miter lim="800000"/>
            <a:headEnd/>
            <a:tailEnd/>
          </a:ln>
        </p:spPr>
      </p:pic>
      <p:sp>
        <p:nvSpPr>
          <p:cNvPr id="5" name="Rectangle 4"/>
          <p:cNvSpPr/>
          <p:nvPr/>
        </p:nvSpPr>
        <p:spPr>
          <a:xfrm>
            <a:off x="4932040" y="5949280"/>
            <a:ext cx="1605504" cy="523220"/>
          </a:xfrm>
          <a:prstGeom prst="rect">
            <a:avLst/>
          </a:prstGeom>
        </p:spPr>
        <p:txBody>
          <a:bodyPr wrap="none">
            <a:spAutoFit/>
          </a:bodyPr>
          <a:lstStyle/>
          <a:p>
            <a:r>
              <a:rPr lang="hr-HR" sz="1400" dirty="0" smtClean="0"/>
              <a:t>Pogreška u azimutu</a:t>
            </a:r>
          </a:p>
          <a:p>
            <a:endParaRPr lang="hr-HR"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Greške zbog kursa </a:t>
            </a:r>
            <a:endParaRPr lang="hr-HR" sz="4000" b="1" i="1" dirty="0"/>
          </a:p>
        </p:txBody>
      </p:sp>
      <p:sp>
        <p:nvSpPr>
          <p:cNvPr id="3" name="Content Placeholder 2"/>
          <p:cNvSpPr>
            <a:spLocks noGrp="1"/>
          </p:cNvSpPr>
          <p:nvPr>
            <p:ph idx="1"/>
          </p:nvPr>
        </p:nvSpPr>
        <p:spPr>
          <a:xfrm>
            <a:off x="457200" y="1556792"/>
            <a:ext cx="8229600" cy="5184576"/>
          </a:xfrm>
        </p:spPr>
        <p:txBody>
          <a:bodyPr>
            <a:normAutofit/>
          </a:bodyPr>
          <a:lstStyle/>
          <a:p>
            <a:r>
              <a:rPr lang="hr-HR" sz="2500" dirty="0" smtClean="0"/>
              <a:t>Utječu na sličan način kao i azimuta. Što se dulje plovi u jednom kursu, to je veća dužina luka, odnosno površina sektora u kojem se nalazi brod.</a:t>
            </a:r>
          </a:p>
          <a:p>
            <a:pPr>
              <a:buNone/>
            </a:pPr>
            <a:endParaRPr lang="hr-HR" sz="2500" dirty="0" smtClean="0"/>
          </a:p>
          <a:p>
            <a:pPr>
              <a:buNone/>
            </a:pPr>
            <a:endParaRPr lang="hr-HR" sz="25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Greške uslijed udaljenosti</a:t>
            </a:r>
            <a:endParaRPr lang="hr-HR" sz="4000" b="1" i="1" dirty="0"/>
          </a:p>
        </p:txBody>
      </p:sp>
      <p:sp>
        <p:nvSpPr>
          <p:cNvPr id="3" name="Content Placeholder 2"/>
          <p:cNvSpPr>
            <a:spLocks noGrp="1"/>
          </p:cNvSpPr>
          <p:nvPr>
            <p:ph idx="1"/>
          </p:nvPr>
        </p:nvSpPr>
        <p:spPr>
          <a:xfrm>
            <a:off x="457200" y="1484784"/>
            <a:ext cx="8229600" cy="5256584"/>
          </a:xfrm>
        </p:spPr>
        <p:txBody>
          <a:bodyPr>
            <a:normAutofit/>
          </a:bodyPr>
          <a:lstStyle/>
          <a:p>
            <a:r>
              <a:rPr lang="hr-HR" sz="2500" dirty="0" smtClean="0"/>
              <a:t>Određuje li se udaljenost pomoću radara greške su relativno male i to su uglavnom sistematske greške instrumenta.</a:t>
            </a:r>
          </a:p>
          <a:p>
            <a:r>
              <a:rPr lang="hr-HR" sz="2500" dirty="0" smtClean="0"/>
              <a:t>Navigator čini grešku uslijed:</a:t>
            </a:r>
          </a:p>
          <a:p>
            <a:pPr>
              <a:buClr>
                <a:srgbClr val="FF0000"/>
              </a:buClr>
              <a:buFont typeface="Wingdings" pitchFamily="2" charset="2"/>
              <a:buChar char="Ø"/>
            </a:pPr>
            <a:r>
              <a:rPr lang="hr-HR" sz="2000" dirty="0" smtClean="0"/>
              <a:t>pogrešne visine oka</a:t>
            </a:r>
          </a:p>
          <a:p>
            <a:pPr>
              <a:buClr>
                <a:srgbClr val="FF0000"/>
              </a:buClr>
              <a:buFont typeface="Wingdings" pitchFamily="2" charset="2"/>
              <a:buChar char="Ø"/>
            </a:pPr>
            <a:r>
              <a:rPr lang="hr-HR" sz="2000" dirty="0" smtClean="0"/>
              <a:t>konveksnosti Zemljine plohe</a:t>
            </a:r>
          </a:p>
          <a:p>
            <a:pPr>
              <a:buClr>
                <a:srgbClr val="FF0000"/>
              </a:buClr>
              <a:buFont typeface="Wingdings" pitchFamily="2" charset="2"/>
              <a:buChar char="Ø"/>
            </a:pPr>
            <a:r>
              <a:rPr lang="hr-HR" sz="2000" dirty="0" smtClean="0"/>
              <a:t>refrakcije u atmosferi</a:t>
            </a:r>
          </a:p>
          <a:p>
            <a:pPr>
              <a:buClr>
                <a:srgbClr val="FF0000"/>
              </a:buClr>
              <a:buFont typeface="Wingdings" pitchFamily="2" charset="2"/>
              <a:buChar char="Ø"/>
            </a:pPr>
            <a:r>
              <a:rPr lang="hr-HR" sz="2000" dirty="0" smtClean="0"/>
              <a:t>točnost visine objekta</a:t>
            </a:r>
          </a:p>
          <a:p>
            <a:pPr>
              <a:buClr>
                <a:srgbClr val="FF0000"/>
              </a:buClr>
              <a:buFont typeface="Wingdings" pitchFamily="2" charset="2"/>
              <a:buChar char="Ø"/>
            </a:pPr>
            <a:r>
              <a:rPr lang="hr-HR" sz="2000" dirty="0" smtClean="0"/>
              <a:t>točnosti izmjerenog vertikalnog kuta.</a:t>
            </a:r>
          </a:p>
          <a:p>
            <a:r>
              <a:rPr lang="hr-HR" sz="2500" dirty="0" smtClean="0"/>
              <a:t>Kao preporuku navigatoru može se navesti da izbjegava mjerenje malih vertikalnih kuteva.</a:t>
            </a:r>
          </a:p>
          <a:p>
            <a:pPr>
              <a:buNone/>
            </a:pPr>
            <a:endParaRPr lang="hr-HR" sz="25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hr-HR" sz="4000" b="1" i="1" dirty="0" smtClean="0"/>
              <a:t>Općenito</a:t>
            </a:r>
            <a:endParaRPr lang="hr-HR" sz="4000" b="1" i="1" dirty="0"/>
          </a:p>
        </p:txBody>
      </p:sp>
      <p:sp>
        <p:nvSpPr>
          <p:cNvPr id="3" name="Content Placeholder 2"/>
          <p:cNvSpPr>
            <a:spLocks noGrp="1"/>
          </p:cNvSpPr>
          <p:nvPr>
            <p:ph idx="1"/>
          </p:nvPr>
        </p:nvSpPr>
        <p:spPr>
          <a:xfrm>
            <a:off x="457200" y="1124744"/>
            <a:ext cx="8229600" cy="5616624"/>
          </a:xfrm>
        </p:spPr>
        <p:txBody>
          <a:bodyPr>
            <a:normAutofit fontScale="92500"/>
          </a:bodyPr>
          <a:lstStyle/>
          <a:p>
            <a:pPr>
              <a:buNone/>
            </a:pPr>
            <a:endParaRPr lang="hr-HR" sz="2500" dirty="0" smtClean="0"/>
          </a:p>
          <a:p>
            <a:r>
              <a:rPr lang="hr-HR" sz="2700" dirty="0" smtClean="0"/>
              <a:t>Metoda  </a:t>
            </a:r>
            <a:r>
              <a:rPr lang="hr-HR" sz="2700" dirty="0"/>
              <a:t>za određivanje pozicije ovisi o raspoloživim terestričkim objektima, no treba odabrati onu koja će za najkraće vrijeme dati najtočnije rezultate. </a:t>
            </a:r>
          </a:p>
          <a:p>
            <a:r>
              <a:rPr lang="hr-HR" sz="2700" dirty="0" smtClean="0"/>
              <a:t>Sigurnost </a:t>
            </a:r>
            <a:r>
              <a:rPr lang="hr-HR" sz="2700" dirty="0"/>
              <a:t>broda ovisi o sposobnosti navigatora da može u svakom času i u svim prilikama točno odrediti poziciju broda</a:t>
            </a:r>
            <a:endParaRPr lang="hr-HR" sz="2700" dirty="0" smtClean="0"/>
          </a:p>
          <a:p>
            <a:r>
              <a:rPr lang="hr-HR" sz="2700" dirty="0"/>
              <a:t>Neobično je važno dobro identificirati objekte te odabrati za određivanje pozicije one koji su označeni na pomorskoj karti. Kada se odredi pozicija potrebo je kritički ocijeniti pouzdanost koja pak ovisi o mnogo faktora: točnosti metode, instrumenata, vidljivost, stanja mora i atmosfere, točnost opažača, itd. </a:t>
            </a:r>
            <a:r>
              <a:rPr lang="hr-HR" sz="2700" b="1" dirty="0"/>
              <a:t>Od nekoliko mogućih pozicija uzima se uvijek kao da se brod nalazi u najnepovoljnijoj</a:t>
            </a:r>
            <a:r>
              <a:rPr lang="hr-HR" sz="2700" dirty="0"/>
              <a:t>.</a:t>
            </a:r>
          </a:p>
          <a:p>
            <a:endParaRPr lang="hr-HR" sz="25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4000" b="1" i="1" dirty="0" smtClean="0"/>
              <a:t>Određivanje položaja broda u obalnoj plovidbi</a:t>
            </a:r>
            <a:endParaRPr lang="hr-HR" sz="4000" b="1" i="1" dirty="0"/>
          </a:p>
        </p:txBody>
      </p:sp>
      <p:sp>
        <p:nvSpPr>
          <p:cNvPr id="3" name="Content Placeholder 2"/>
          <p:cNvSpPr>
            <a:spLocks noGrp="1"/>
          </p:cNvSpPr>
          <p:nvPr>
            <p:ph idx="1"/>
          </p:nvPr>
        </p:nvSpPr>
        <p:spPr>
          <a:xfrm>
            <a:off x="395536" y="1484784"/>
            <a:ext cx="8229600" cy="5256584"/>
          </a:xfrm>
        </p:spPr>
        <p:txBody>
          <a:bodyPr>
            <a:normAutofit fontScale="92500" lnSpcReduction="20000"/>
          </a:bodyPr>
          <a:lstStyle/>
          <a:p>
            <a:r>
              <a:rPr lang="hr-HR" sz="2700" dirty="0" smtClean="0"/>
              <a:t>Sigurnost broda ovisi o sposobnosti navigatora da u svakom času odredi poziciju broda. U obalnoj navigaciji koriste se uočljive i na pomorskoj karti ucrtane oznake kao: svjetionici, zvonici, markantne građevine, otočići i ljudi, oštri rubovi kopna, plutače itd. Ponekad to može da bude i izobata, no treba izmjerene dubine reducirati na nivo karte. Položaj broda određen istovremenim snimanjem dva terestrička objekta naziva se “</a:t>
            </a:r>
            <a:r>
              <a:rPr lang="hr-HR" sz="2700" b="1" dirty="0" smtClean="0"/>
              <a:t>opažena pozicija” (engl. fix, observed fix)</a:t>
            </a:r>
            <a:r>
              <a:rPr lang="hr-HR" sz="2700" dirty="0" smtClean="0"/>
              <a:t>. </a:t>
            </a:r>
            <a:r>
              <a:rPr lang="hr-HR" sz="2700" b="1" dirty="0" smtClean="0"/>
              <a:t>U skladu s teorijom grešaka u navigaciji ,optimalni kut sjecišta dviju stajnica je 90° , odnosno kut sjecišta stajnica mora biti veći od 30° , odnosno manji od 150°.</a:t>
            </a:r>
          </a:p>
          <a:p>
            <a:r>
              <a:rPr lang="hr-HR" sz="2700" dirty="0" smtClean="0"/>
              <a:t>Ukoliko stoji na raspolaganju samo jedan </a:t>
            </a:r>
            <a:r>
              <a:rPr lang="hr-HR" sz="2700" dirty="0" err="1" smtClean="0"/>
              <a:t>terestrički</a:t>
            </a:r>
            <a:r>
              <a:rPr lang="hr-HR" sz="2700" dirty="0" smtClean="0"/>
              <a:t> objekt tada je potrebno vršiti snimanje u razmaku vremena. Takva se pozicija naziva pozicija u vremenskom razmaku </a:t>
            </a:r>
            <a:r>
              <a:rPr lang="hr-HR" sz="2700" b="1" dirty="0" smtClean="0"/>
              <a:t>(engl. running fix) .</a:t>
            </a:r>
          </a:p>
          <a:p>
            <a:endParaRPr lang="hr-HR" sz="25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i="1" dirty="0" smtClean="0"/>
              <a:t>Određivanje položaja broda u obalnoj plovidbi</a:t>
            </a:r>
            <a:endParaRPr lang="hr-HR" b="1" i="1" dirty="0"/>
          </a:p>
        </p:txBody>
      </p:sp>
      <p:sp>
        <p:nvSpPr>
          <p:cNvPr id="3" name="Content Placeholder 2"/>
          <p:cNvSpPr>
            <a:spLocks noGrp="1"/>
          </p:cNvSpPr>
          <p:nvPr>
            <p:ph idx="1"/>
          </p:nvPr>
        </p:nvSpPr>
        <p:spPr>
          <a:xfrm>
            <a:off x="457200" y="1484784"/>
            <a:ext cx="8229600" cy="5256584"/>
          </a:xfrm>
        </p:spPr>
        <p:txBody>
          <a:bodyPr>
            <a:normAutofit/>
          </a:bodyPr>
          <a:lstStyle/>
          <a:p>
            <a:r>
              <a:rPr lang="hr-HR" sz="2500" dirty="0" smtClean="0"/>
              <a:t>Ako navigator nema na raspolaganju prikladnog terestričkog objekta ili nebeskog tijela, može približno odrediti  poziciju broda samo na osnovu kursa i pređenog puta. Takva se pozicija naziva </a:t>
            </a:r>
            <a:r>
              <a:rPr lang="hr-HR" sz="2500" b="1" dirty="0" smtClean="0"/>
              <a:t>zbrojenom pozicijom (engl. dead reckon position).</a:t>
            </a:r>
          </a:p>
          <a:p>
            <a:r>
              <a:rPr lang="hr-HR" sz="2500" dirty="0" smtClean="0"/>
              <a:t>U slučaju da se  niti ovakvom metodom ne može odrediti pozicija broda tada se ona procjenjuje od oka ili kombinira sa točnim i procjenjenim podacima. Takva </a:t>
            </a:r>
            <a:r>
              <a:rPr lang="hr-HR" sz="2500" b="1" dirty="0" smtClean="0"/>
              <a:t>pozicija naziva se procjenjenom (engl. estimated position).</a:t>
            </a:r>
            <a:r>
              <a:rPr lang="hr-HR" sz="2500" dirty="0" smtClean="0"/>
              <a:t> Ukoliko se pak može odrediti točnije bar jednu liniju pozicija njen presjek sa procjenjenom linijom dat će </a:t>
            </a:r>
            <a:r>
              <a:rPr lang="hr-HR" sz="2500" b="1" dirty="0" smtClean="0"/>
              <a:t>vjerojatnu (rektificiranu) poziciju (engl. probable position). Kod svake pozicije broda obvezno se upisuje  vrijeme pozicije.</a:t>
            </a:r>
          </a:p>
          <a:p>
            <a:pPr>
              <a:buNone/>
            </a:pPr>
            <a:endParaRPr lang="hr-HR" sz="25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i="1" dirty="0" smtClean="0"/>
              <a:t>Određivanje položaja broda u obalnoj plovidbi </a:t>
            </a:r>
            <a:endParaRPr lang="hr-HR" b="1" i="1" dirty="0"/>
          </a:p>
        </p:txBody>
      </p:sp>
      <p:sp>
        <p:nvSpPr>
          <p:cNvPr id="3" name="Content Placeholder 2"/>
          <p:cNvSpPr>
            <a:spLocks noGrp="1"/>
          </p:cNvSpPr>
          <p:nvPr>
            <p:ph idx="1"/>
          </p:nvPr>
        </p:nvSpPr>
        <p:spPr>
          <a:xfrm>
            <a:off x="467544" y="1601416"/>
            <a:ext cx="8229600" cy="5256584"/>
          </a:xfrm>
        </p:spPr>
        <p:txBody>
          <a:bodyPr/>
          <a:lstStyle/>
          <a:p>
            <a:pPr>
              <a:buNone/>
            </a:pPr>
            <a:r>
              <a:rPr lang="hr-HR" sz="2500" dirty="0" smtClean="0"/>
              <a:t>      Metodološki položaj broda može se odrediti:</a:t>
            </a:r>
          </a:p>
          <a:p>
            <a:r>
              <a:rPr lang="hr-HR" sz="2500" dirty="0" smtClean="0"/>
              <a:t> istovremenim snimanjem jednog , dva ili tri objekta , </a:t>
            </a:r>
          </a:p>
          <a:p>
            <a:r>
              <a:rPr lang="hr-HR" sz="2500" dirty="0" smtClean="0"/>
              <a:t>snimanjem u razmaku vremena jednog ili dva objekta </a:t>
            </a:r>
          </a:p>
          <a:p>
            <a:r>
              <a:rPr lang="hr-HR" sz="2500" dirty="0" smtClean="0"/>
              <a:t> pomoću zbrojene navigacije.</a:t>
            </a:r>
          </a:p>
          <a:p>
            <a:endParaRPr lang="hr-H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1143000"/>
          </a:xfrm>
        </p:spPr>
        <p:txBody>
          <a:bodyPr>
            <a:normAutofit fontScale="90000"/>
          </a:bodyPr>
          <a:lstStyle/>
          <a:p>
            <a:r>
              <a:rPr lang="hr-HR" b="1" i="1" dirty="0" smtClean="0"/>
              <a:t>Položaj broda snimanjem jednog terestričkog  objekta</a:t>
            </a:r>
            <a:endParaRPr lang="hr-HR" b="1" i="1" dirty="0"/>
          </a:p>
        </p:txBody>
      </p:sp>
      <p:sp>
        <p:nvSpPr>
          <p:cNvPr id="3" name="Content Placeholder 2"/>
          <p:cNvSpPr>
            <a:spLocks noGrp="1"/>
          </p:cNvSpPr>
          <p:nvPr>
            <p:ph idx="1"/>
          </p:nvPr>
        </p:nvSpPr>
        <p:spPr>
          <a:xfrm>
            <a:off x="179512" y="1268760"/>
            <a:ext cx="8784976" cy="5400600"/>
          </a:xfrm>
        </p:spPr>
        <p:txBody>
          <a:bodyPr/>
          <a:lstStyle/>
          <a:p>
            <a:r>
              <a:rPr lang="hr-HR" sz="2000" dirty="0" smtClean="0"/>
              <a:t>Kada je na horizontu uočljiv samo jedan terestrički objekt koji je ucrtan  na pomorskoj karti, moguće je položaj broda odrediti na sljedeće načine :</a:t>
            </a:r>
          </a:p>
          <a:p>
            <a:pPr>
              <a:buNone/>
            </a:pPr>
            <a:endParaRPr lang="hr-HR" sz="1800" b="1" dirty="0" smtClean="0"/>
          </a:p>
          <a:p>
            <a:pPr>
              <a:buClr>
                <a:srgbClr val="FF0000"/>
              </a:buClr>
              <a:buFont typeface="Wingdings" pitchFamily="2" charset="2"/>
              <a:buChar char="Ø"/>
            </a:pPr>
            <a:r>
              <a:rPr lang="hr-HR" sz="1800" dirty="0" smtClean="0"/>
              <a:t>Položaj broda dobiven pomoću azimuta i udaljenosti</a:t>
            </a:r>
          </a:p>
          <a:p>
            <a:pPr>
              <a:buClr>
                <a:srgbClr val="FF0000"/>
              </a:buClr>
              <a:buFont typeface="Wingdings" pitchFamily="2" charset="2"/>
              <a:buChar char="Ø"/>
            </a:pPr>
            <a:r>
              <a:rPr lang="hr-HR" sz="1800" dirty="0" smtClean="0"/>
              <a:t>Položaj  broda u trenutku pojave odnosno isčeznuća objekta na horizontu</a:t>
            </a:r>
          </a:p>
          <a:p>
            <a:pPr>
              <a:buClr>
                <a:srgbClr val="FF0000"/>
              </a:buClr>
              <a:buFont typeface="Wingdings" pitchFamily="2" charset="2"/>
              <a:buChar char="Ø"/>
            </a:pPr>
            <a:r>
              <a:rPr lang="hr-HR" sz="1800" dirty="0" smtClean="0"/>
              <a:t>Položaj broda  na osnovu azimuta i vertikalnog kuta </a:t>
            </a:r>
          </a:p>
          <a:p>
            <a:pPr>
              <a:buClr>
                <a:srgbClr val="FF0000"/>
              </a:buClr>
              <a:buFont typeface="Wingdings" pitchFamily="2" charset="2"/>
              <a:buChar char="Ø"/>
            </a:pPr>
            <a:r>
              <a:rPr lang="hr-HR" sz="1800" dirty="0" smtClean="0"/>
              <a:t>Položaj broda na osnovu  azimuta i izobate</a:t>
            </a:r>
          </a:p>
          <a:p>
            <a:pPr>
              <a:buClr>
                <a:srgbClr val="FF0000"/>
              </a:buClr>
              <a:buFont typeface="Wingdings" pitchFamily="2" charset="2"/>
              <a:buChar char="Ø"/>
            </a:pPr>
            <a:r>
              <a:rPr lang="hr-HR" sz="1800" dirty="0" smtClean="0"/>
              <a:t>Položaj broda opažanjem dvaju objekata</a:t>
            </a:r>
          </a:p>
          <a:p>
            <a:pPr>
              <a:buClr>
                <a:srgbClr val="FF0000"/>
              </a:buClr>
              <a:buFont typeface="Wingdings" pitchFamily="2" charset="2"/>
              <a:buChar char="Ø"/>
            </a:pPr>
            <a:r>
              <a:rPr lang="hr-HR" sz="1800" dirty="0" smtClean="0"/>
              <a:t>Položaj sa dva azimuta</a:t>
            </a:r>
          </a:p>
          <a:p>
            <a:pPr>
              <a:buClr>
                <a:srgbClr val="FF0000"/>
              </a:buClr>
              <a:buFont typeface="Wingdings" pitchFamily="2" charset="2"/>
              <a:buChar char="Ø"/>
            </a:pPr>
            <a:r>
              <a:rPr lang="hr-HR" sz="1800" dirty="0" smtClean="0"/>
              <a:t>Položaj na osnovu azimuta i horizontalnog kuta</a:t>
            </a:r>
          </a:p>
          <a:p>
            <a:pPr>
              <a:buClr>
                <a:srgbClr val="FF0000"/>
              </a:buClr>
              <a:buFont typeface="Wingdings" pitchFamily="2" charset="2"/>
              <a:buChar char="Ø"/>
            </a:pPr>
            <a:r>
              <a:rPr lang="hr-HR" sz="1800" dirty="0" smtClean="0"/>
              <a:t>Pozicija na osnovu azimuta i udaljenosti</a:t>
            </a:r>
          </a:p>
          <a:p>
            <a:pPr>
              <a:buClr>
                <a:srgbClr val="FF0000"/>
              </a:buClr>
              <a:buFont typeface="Wingdings" pitchFamily="2" charset="2"/>
              <a:buChar char="Ø"/>
            </a:pPr>
            <a:r>
              <a:rPr lang="hr-HR" sz="1800" dirty="0" smtClean="0"/>
              <a:t>Pozicija na osnovu dviju udaljenosti</a:t>
            </a:r>
          </a:p>
          <a:p>
            <a:pPr>
              <a:buClr>
                <a:srgbClr val="FF0000"/>
              </a:buClr>
              <a:buFont typeface="Wingdings" pitchFamily="2" charset="2"/>
              <a:buChar char="Ø"/>
            </a:pPr>
            <a:r>
              <a:rPr lang="hr-HR" sz="1800" dirty="0" smtClean="0"/>
              <a:t> Položaj broda na osnovu pokrivenog smjera i udaljenosti od jednog objekta</a:t>
            </a:r>
          </a:p>
        </p:txBody>
      </p:sp>
      <p:sp>
        <p:nvSpPr>
          <p:cNvPr id="4" name="Rectangle 3"/>
          <p:cNvSpPr/>
          <p:nvPr/>
        </p:nvSpPr>
        <p:spPr>
          <a:xfrm>
            <a:off x="179512" y="5517232"/>
            <a:ext cx="7776864" cy="923330"/>
          </a:xfrm>
          <a:prstGeom prst="rect">
            <a:avLst/>
          </a:prstGeom>
        </p:spPr>
        <p:txBody>
          <a:bodyPr wrap="square">
            <a:spAutoFit/>
          </a:bodyPr>
          <a:lstStyle/>
          <a:p>
            <a:pPr marL="342900" indent="-342900">
              <a:buClr>
                <a:srgbClr val="FF0000"/>
              </a:buClr>
            </a:pPr>
            <a:endParaRPr lang="hr-HR" dirty="0" smtClean="0"/>
          </a:p>
          <a:p>
            <a:pPr marL="342900" indent="-342900">
              <a:buClr>
                <a:srgbClr val="FF0000"/>
              </a:buClr>
              <a:buFont typeface="Wingdings" pitchFamily="2" charset="2"/>
              <a:buChar char="Ø"/>
            </a:pPr>
            <a:r>
              <a:rPr lang="hr-HR" dirty="0" smtClean="0"/>
              <a:t> Položaj broda snimanjem tri </a:t>
            </a:r>
            <a:r>
              <a:rPr lang="hr-HR" dirty="0" err="1" smtClean="0"/>
              <a:t>terestrička</a:t>
            </a:r>
            <a:r>
              <a:rPr lang="hr-HR" dirty="0" smtClean="0"/>
              <a:t> objekta</a:t>
            </a:r>
            <a:endParaRPr lang="hr-HR" b="1" dirty="0" smtClean="0"/>
          </a:p>
          <a:p>
            <a:pPr marL="342900" indent="-342900">
              <a:buClr>
                <a:srgbClr val="FF0000"/>
              </a:buClr>
              <a:buFont typeface="Wingdings" pitchFamily="2" charset="2"/>
              <a:buChar char="Ø"/>
            </a:pPr>
            <a:r>
              <a:rPr lang="hr-HR" dirty="0" smtClean="0"/>
              <a:t> Položaj broda na osnovu tri azimuta</a:t>
            </a:r>
            <a:endParaRPr lang="hr-HR" b="1"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72816"/>
            <a:ext cx="9144000" cy="4968552"/>
          </a:xfrm>
        </p:spPr>
        <p:txBody>
          <a:bodyPr>
            <a:normAutofit/>
          </a:bodyPr>
          <a:lstStyle/>
          <a:p>
            <a:pPr>
              <a:buClr>
                <a:srgbClr val="FF0000"/>
              </a:buClr>
              <a:buFont typeface="Wingdings" pitchFamily="2" charset="2"/>
              <a:buChar char="Ø"/>
            </a:pPr>
            <a:r>
              <a:rPr lang="hr-HR" sz="1800" dirty="0" smtClean="0"/>
              <a:t>Položaj broda na osnovu pokrivenog smjera i azimuta trećeg objekta</a:t>
            </a:r>
          </a:p>
          <a:p>
            <a:pPr>
              <a:buClr>
                <a:srgbClr val="FF0000"/>
              </a:buClr>
              <a:buFont typeface="Wingdings" pitchFamily="2" charset="2"/>
              <a:buChar char="Ø"/>
            </a:pPr>
            <a:r>
              <a:rPr lang="hr-HR" sz="1800" dirty="0" smtClean="0"/>
              <a:t>Položaj broda na osnovu pokrivenog smjera i horizontalnog  kuta prema trećem objektu</a:t>
            </a:r>
          </a:p>
          <a:p>
            <a:pPr>
              <a:buClr>
                <a:srgbClr val="FF0000"/>
              </a:buClr>
              <a:buFont typeface="Wingdings" pitchFamily="2" charset="2"/>
              <a:buChar char="Ø"/>
            </a:pPr>
            <a:r>
              <a:rPr lang="hr-HR" sz="1800" dirty="0" smtClean="0"/>
              <a:t>Položaj broda pomoću dva horizontalna kuta </a:t>
            </a:r>
          </a:p>
          <a:p>
            <a:pPr>
              <a:buClr>
                <a:srgbClr val="FF0000"/>
              </a:buClr>
              <a:buFont typeface="Wingdings" pitchFamily="2" charset="2"/>
              <a:buChar char="Ø"/>
            </a:pPr>
            <a:r>
              <a:rPr lang="hr-HR" sz="1800" dirty="0" smtClean="0"/>
              <a:t>Položaj broda pomoću dva pokrivena smjera</a:t>
            </a:r>
          </a:p>
          <a:p>
            <a:pPr>
              <a:buClr>
                <a:srgbClr val="FF0000"/>
              </a:buClr>
              <a:buFont typeface="Wingdings" pitchFamily="2" charset="2"/>
              <a:buChar char="Ø"/>
            </a:pPr>
            <a:r>
              <a:rPr lang="hr-HR" sz="1800" dirty="0" smtClean="0"/>
              <a:t>Položaj broda na osnovu motrenja u vremenskom razmaku</a:t>
            </a:r>
          </a:p>
          <a:p>
            <a:pPr>
              <a:buClr>
                <a:srgbClr val="FF0000"/>
              </a:buClr>
              <a:buFont typeface="Wingdings" pitchFamily="2" charset="2"/>
              <a:buChar char="Ø"/>
            </a:pPr>
            <a:r>
              <a:rPr lang="hr-HR" sz="1800" dirty="0" smtClean="0"/>
              <a:t>Položaj broda dvostrukim snimanjem azimuta jednog objekta</a:t>
            </a:r>
          </a:p>
          <a:p>
            <a:pPr>
              <a:buClr>
                <a:srgbClr val="FF0000"/>
              </a:buClr>
              <a:buFont typeface="Wingdings" pitchFamily="2" charset="2"/>
              <a:buChar char="Ø"/>
            </a:pPr>
            <a:r>
              <a:rPr lang="hr-HR" sz="1800" dirty="0" smtClean="0"/>
              <a:t>Položaj broda subočice objektu</a:t>
            </a:r>
          </a:p>
          <a:p>
            <a:pPr>
              <a:buClr>
                <a:srgbClr val="FF0000"/>
              </a:buClr>
              <a:buFont typeface="Wingdings" pitchFamily="2" charset="2"/>
              <a:buChar char="Ø"/>
            </a:pPr>
            <a:r>
              <a:rPr lang="hr-HR" sz="1800" dirty="0" smtClean="0"/>
              <a:t>Položaj broda dvostrukim snimanjem pramčanog kuta jednog objekta</a:t>
            </a:r>
          </a:p>
          <a:p>
            <a:pPr>
              <a:buClr>
                <a:srgbClr val="FF0000"/>
              </a:buClr>
              <a:buFont typeface="Wingdings" pitchFamily="2" charset="2"/>
              <a:buChar char="Ø"/>
            </a:pPr>
            <a:r>
              <a:rPr lang="hr-HR" sz="1800" dirty="0" smtClean="0"/>
              <a:t>Položaj broda mjerenjem dviju udaljenosti od istog objekta</a:t>
            </a:r>
          </a:p>
          <a:p>
            <a:pPr>
              <a:buClr>
                <a:srgbClr val="FF0000"/>
              </a:buClr>
              <a:buFont typeface="Wingdings" pitchFamily="2" charset="2"/>
              <a:buChar char="Ø"/>
            </a:pPr>
            <a:r>
              <a:rPr lang="hr-HR" sz="1800" dirty="0" smtClean="0"/>
              <a:t>Položaj broda snimanjem azimuta dvaju objekata u razmaku vremena</a:t>
            </a:r>
          </a:p>
          <a:p>
            <a:pPr>
              <a:buClr>
                <a:srgbClr val="FF0000"/>
              </a:buClr>
              <a:buFont typeface="Wingdings" pitchFamily="2" charset="2"/>
              <a:buChar char="Ø"/>
            </a:pPr>
            <a:r>
              <a:rPr lang="hr-HR" sz="1800" dirty="0" smtClean="0"/>
              <a:t>Položaj broda snimanjem dviju udaljenosti u razmaku vremena od dva objekta</a:t>
            </a:r>
          </a:p>
          <a:p>
            <a:pPr>
              <a:buClr>
                <a:srgbClr val="FF0000"/>
              </a:buClr>
              <a:buFont typeface="Wingdings" pitchFamily="2" charset="2"/>
              <a:buChar char="Ø"/>
            </a:pPr>
            <a:r>
              <a:rPr lang="hr-HR" sz="1800" dirty="0" smtClean="0"/>
              <a:t>Položaj broda snimanjem udaljenosti od jednog objekta a azimuta od drugog u razmaku vremena</a:t>
            </a:r>
          </a:p>
          <a:p>
            <a:pPr>
              <a:buNone/>
            </a:pPr>
            <a:r>
              <a:rPr lang="hr-HR" sz="1800" dirty="0" smtClean="0"/>
              <a:t> </a:t>
            </a:r>
          </a:p>
          <a:p>
            <a:pPr>
              <a:buNone/>
            </a:pPr>
            <a:endParaRPr lang="hr-HR" sz="1800" dirty="0"/>
          </a:p>
        </p:txBody>
      </p:sp>
      <p:sp>
        <p:nvSpPr>
          <p:cNvPr id="4" name="Rectangle 3"/>
          <p:cNvSpPr/>
          <p:nvPr/>
        </p:nvSpPr>
        <p:spPr>
          <a:xfrm>
            <a:off x="323528" y="332656"/>
            <a:ext cx="8640960" cy="1323439"/>
          </a:xfrm>
          <a:prstGeom prst="rect">
            <a:avLst/>
          </a:prstGeom>
        </p:spPr>
        <p:txBody>
          <a:bodyPr wrap="square">
            <a:spAutoFit/>
          </a:bodyPr>
          <a:lstStyle/>
          <a:p>
            <a:pPr algn="ctr"/>
            <a:r>
              <a:rPr lang="hr-HR" sz="4000" b="1" i="1" dirty="0" smtClean="0"/>
              <a:t>Položaj broda snimanjem jednog terestričkog  objekta</a:t>
            </a:r>
            <a:endParaRPr lang="hr-HR" sz="40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i="1" dirty="0" smtClean="0"/>
              <a:t>Položaj broda dobiven pomoću azimuta i udaljenosti</a:t>
            </a:r>
            <a:endParaRPr lang="hr-HR" b="1" i="1" dirty="0"/>
          </a:p>
        </p:txBody>
      </p:sp>
      <p:sp>
        <p:nvSpPr>
          <p:cNvPr id="3" name="Content Placeholder 2"/>
          <p:cNvSpPr>
            <a:spLocks noGrp="1"/>
          </p:cNvSpPr>
          <p:nvPr>
            <p:ph idx="1"/>
          </p:nvPr>
        </p:nvSpPr>
        <p:spPr>
          <a:xfrm>
            <a:off x="467544" y="1844824"/>
            <a:ext cx="8229600" cy="4597971"/>
          </a:xfrm>
        </p:spPr>
        <p:txBody>
          <a:bodyPr>
            <a:normAutofit/>
          </a:bodyPr>
          <a:lstStyle/>
          <a:p>
            <a:r>
              <a:rPr lang="hr-HR" sz="2500" dirty="0" smtClean="0"/>
              <a:t>Radarom se snimi azimut ili pramčani kut prema datom objektu (</a:t>
            </a:r>
            <a:r>
              <a:rPr lang="hr-HR" sz="2500" i="1" dirty="0" smtClean="0">
                <a:sym typeface="Symbol"/>
              </a:rPr>
              <a:t></a:t>
            </a:r>
            <a:r>
              <a:rPr lang="hr-HR" sz="2500" i="1" dirty="0" smtClean="0"/>
              <a:t> = K + </a:t>
            </a:r>
            <a:r>
              <a:rPr lang="hr-HR" sz="2500" i="1" dirty="0" smtClean="0">
                <a:sym typeface="Symbol"/>
              </a:rPr>
              <a:t></a:t>
            </a:r>
            <a:r>
              <a:rPr lang="hr-HR" sz="2500" dirty="0" smtClean="0"/>
              <a:t>) i udaljenost. Na karti se ucrta azimut trokutom a šestarom se nanese udaljenost.</a:t>
            </a:r>
          </a:p>
          <a:p>
            <a:r>
              <a:rPr lang="hr-HR" sz="2500" dirty="0" smtClean="0"/>
              <a:t>Drugi način je da se azimut se izmjeri goniometrom a udaljenost laserom/radarom.</a:t>
            </a:r>
          </a:p>
          <a:p>
            <a:endParaRPr lang="hr-HR" sz="25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hr-HR" sz="3600" b="1" i="1" dirty="0" smtClean="0"/>
              <a:t>Položaj broda u  trenutku pojave odnosno iščežnuća objekta na horizontu</a:t>
            </a:r>
            <a:endParaRPr lang="hr-HR" sz="3600" b="1" i="1" dirty="0"/>
          </a:p>
        </p:txBody>
      </p:sp>
      <p:pic>
        <p:nvPicPr>
          <p:cNvPr id="63492" name="Picture 4"/>
          <p:cNvPicPr>
            <a:picLocks noChangeAspect="1" noChangeArrowheads="1"/>
          </p:cNvPicPr>
          <p:nvPr/>
        </p:nvPicPr>
        <p:blipFill>
          <a:blip r:embed="rId2" cstate="print"/>
          <a:srcRect l="33051" t="16949" r="33580" b="67797"/>
          <a:stretch>
            <a:fillRect/>
          </a:stretch>
        </p:blipFill>
        <p:spPr bwMode="auto">
          <a:xfrm>
            <a:off x="2699792" y="3212976"/>
            <a:ext cx="3640407" cy="936105"/>
          </a:xfrm>
          <a:prstGeom prst="rect">
            <a:avLst/>
          </a:prstGeom>
          <a:noFill/>
          <a:ln w="9525">
            <a:noFill/>
            <a:miter lim="800000"/>
            <a:headEnd/>
            <a:tailEnd/>
          </a:ln>
        </p:spPr>
      </p:pic>
      <p:pic>
        <p:nvPicPr>
          <p:cNvPr id="63493" name="Picture 5"/>
          <p:cNvPicPr>
            <a:picLocks noChangeAspect="1" noChangeArrowheads="1"/>
          </p:cNvPicPr>
          <p:nvPr/>
        </p:nvPicPr>
        <p:blipFill>
          <a:blip r:embed="rId3" cstate="print"/>
          <a:srcRect l="23878" t="29715" r="25978" b="28923"/>
          <a:stretch>
            <a:fillRect/>
          </a:stretch>
        </p:blipFill>
        <p:spPr bwMode="auto">
          <a:xfrm>
            <a:off x="1475656" y="3861048"/>
            <a:ext cx="5976664" cy="2354445"/>
          </a:xfrm>
          <a:prstGeom prst="rect">
            <a:avLst/>
          </a:prstGeom>
          <a:noFill/>
          <a:ln w="9525">
            <a:noFill/>
            <a:miter lim="800000"/>
            <a:headEnd/>
            <a:tailEnd/>
          </a:ln>
        </p:spPr>
      </p:pic>
      <p:sp>
        <p:nvSpPr>
          <p:cNvPr id="63495" name="Rectangle 7"/>
          <p:cNvSpPr>
            <a:spLocks noChangeArrowheads="1"/>
          </p:cNvSpPr>
          <p:nvPr/>
        </p:nvSpPr>
        <p:spPr bwMode="auto">
          <a:xfrm>
            <a:off x="0" y="1540241"/>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Pomoću ponavljača žiro-kompasa snimi se azimut objekta u trenutku pojave/išćeznuća na horizontu.</a:t>
            </a:r>
          </a:p>
        </p:txBody>
      </p:sp>
      <p:sp>
        <p:nvSpPr>
          <p:cNvPr id="63496" name="Rectangle 8"/>
          <p:cNvSpPr>
            <a:spLocks noChangeArrowheads="1"/>
          </p:cNvSpPr>
          <p:nvPr/>
        </p:nvSpPr>
        <p:spPr bwMode="auto">
          <a:xfrm>
            <a:off x="179512" y="2780928"/>
            <a:ext cx="939653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1" fontAlgn="base" latinLnBrk="0" hangingPunct="1">
              <a:lnSpc>
                <a:spcPct val="100000"/>
              </a:lnSpc>
              <a:spcBef>
                <a:spcPct val="0"/>
              </a:spcBef>
              <a:spcAft>
                <a:spcPct val="0"/>
              </a:spcAft>
              <a:buClr>
                <a:srgbClr val="FF0000"/>
              </a:buClr>
              <a:buSzTx/>
              <a:buFont typeface="Wingdings" pitchFamily="2" charset="2"/>
              <a:buChar char="Ø"/>
              <a:tabLst/>
            </a:pP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Izrazi li se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 nautičkim miljama (</a:t>
            </a:r>
            <a:r>
              <a:rPr kumimoji="0" lang="hr-HR"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hr-H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visina oka odnosno svjetionika ili brda u    metrima tada je :</a:t>
            </a:r>
            <a:endParaRPr kumimoji="0" lang="hr-HR"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2051720" y="6237312"/>
            <a:ext cx="5544616" cy="307777"/>
          </a:xfrm>
          <a:prstGeom prst="rect">
            <a:avLst/>
          </a:prstGeom>
        </p:spPr>
        <p:txBody>
          <a:bodyPr wrap="square">
            <a:spAutoFit/>
          </a:bodyPr>
          <a:lstStyle/>
          <a:p>
            <a:r>
              <a:rPr lang="hr-HR" sz="1400" dirty="0" smtClean="0"/>
              <a:t>Udaljenost broda u trenutku pojave/nestanka objekta na horizontu</a:t>
            </a:r>
          </a:p>
        </p:txBody>
      </p:sp>
      <p:sp>
        <p:nvSpPr>
          <p:cNvPr id="12" name="Content Placeholder 11"/>
          <p:cNvSpPr>
            <a:spLocks noGrp="1"/>
          </p:cNvSpPr>
          <p:nvPr>
            <p:ph idx="1"/>
          </p:nvPr>
        </p:nvSpPr>
        <p:spPr/>
        <p:txBody>
          <a:bodyPr/>
          <a:lstStyle/>
          <a:p>
            <a:endParaRPr lang="hr-HR" dirty="0" smtClean="0"/>
          </a:p>
          <a:p>
            <a:r>
              <a:rPr lang="hr-HR" dirty="0" smtClean="0"/>
              <a:t>Udaljenost d :</a:t>
            </a:r>
            <a:endParaRPr lang="hr-H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Autofit/>
          </a:bodyPr>
          <a:lstStyle/>
          <a:p>
            <a:r>
              <a:rPr lang="hr-HR" sz="3600" b="1" i="1" dirty="0" smtClean="0"/>
              <a:t>Položaj broda u  trenutku pojave odnosno iščežnuća objekta na horizontu</a:t>
            </a:r>
            <a:endParaRPr lang="hr-HR" sz="3600" b="1" i="1" dirty="0"/>
          </a:p>
        </p:txBody>
      </p:sp>
      <p:pic>
        <p:nvPicPr>
          <p:cNvPr id="72706" name="Picture 2"/>
          <p:cNvPicPr>
            <a:picLocks noGrp="1" noChangeAspect="1" noChangeArrowheads="1"/>
          </p:cNvPicPr>
          <p:nvPr>
            <p:ph idx="1"/>
          </p:nvPr>
        </p:nvPicPr>
        <p:blipFill>
          <a:blip r:embed="rId3" cstate="print"/>
          <a:srcRect l="32739" t="38802" r="37640" b="46959"/>
          <a:stretch>
            <a:fillRect/>
          </a:stretch>
        </p:blipFill>
        <p:spPr bwMode="auto">
          <a:xfrm>
            <a:off x="4499992" y="1844824"/>
            <a:ext cx="3168352" cy="864096"/>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l="38527" t="46575" r="36815" b="42466"/>
          <a:stretch>
            <a:fillRect/>
          </a:stretch>
        </p:blipFill>
        <p:spPr bwMode="auto">
          <a:xfrm>
            <a:off x="1763688" y="3501008"/>
            <a:ext cx="2664296" cy="666074"/>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l="40637" t="66686" r="41649" b="22200"/>
          <a:stretch>
            <a:fillRect/>
          </a:stretch>
        </p:blipFill>
        <p:spPr bwMode="auto">
          <a:xfrm>
            <a:off x="1835696" y="4365104"/>
            <a:ext cx="2016224" cy="627762"/>
          </a:xfrm>
          <a:prstGeom prst="rect">
            <a:avLst/>
          </a:prstGeom>
          <a:noFill/>
          <a:ln w="9525">
            <a:noFill/>
            <a:miter lim="800000"/>
            <a:headEnd/>
            <a:tailEnd/>
          </a:ln>
        </p:spPr>
      </p:pic>
      <p:sp>
        <p:nvSpPr>
          <p:cNvPr id="72710" name="Rectangle 6"/>
          <p:cNvSpPr>
            <a:spLocks noChangeArrowheads="1"/>
          </p:cNvSpPr>
          <p:nvPr/>
        </p:nvSpPr>
        <p:spPr bwMode="auto">
          <a:xfrm>
            <a:off x="0" y="1351243"/>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Srednji radius Zemlje 6371 km uzet je na osnovu Internacionalnog zemaljskog elipsoida kojeg je prihvatila međunarodna unija za</a:t>
            </a:r>
            <a:r>
              <a:rPr kumimoji="0" lang="hr-HR"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geodeziju i geofiziku na međunarodnom kongresu u Madridu 1924. god.</a:t>
            </a:r>
            <a:endParaRPr kumimoji="0" lang="hr-H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19" name="Rectangle 15"/>
          <p:cNvSpPr>
            <a:spLocks noChangeArrowheads="1"/>
          </p:cNvSpPr>
          <p:nvPr/>
        </p:nvSpPr>
        <p:spPr bwMode="auto">
          <a:xfrm>
            <a:off x="4458026" y="804476"/>
            <a:ext cx="22794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2722" name="Object 18"/>
          <p:cNvGraphicFramePr>
            <a:graphicFrameLocks noChangeAspect="1"/>
          </p:cNvGraphicFramePr>
          <p:nvPr/>
        </p:nvGraphicFramePr>
        <p:xfrm>
          <a:off x="1187624" y="2636912"/>
          <a:ext cx="576064" cy="485775"/>
        </p:xfrm>
        <a:graphic>
          <a:graphicData uri="http://schemas.openxmlformats.org/presentationml/2006/ole">
            <mc:AlternateContent xmlns:mc="http://schemas.openxmlformats.org/markup-compatibility/2006">
              <mc:Choice xmlns:v="urn:schemas-microsoft-com:vml" Requires="v">
                <p:oleObj spid="_x0000_s72731" name="Equation" r:id="rId6" imgW="558558" imgH="482391" progId="Equation.3">
                  <p:embed/>
                </p:oleObj>
              </mc:Choice>
              <mc:Fallback>
                <p:oleObj name="Equation" r:id="rId6" imgW="558558" imgH="482391" progId="Equation.3">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2636912"/>
                        <a:ext cx="576064"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21" name="Object 17"/>
          <p:cNvGraphicFramePr>
            <a:graphicFrameLocks noChangeAspect="1"/>
          </p:cNvGraphicFramePr>
          <p:nvPr/>
        </p:nvGraphicFramePr>
        <p:xfrm>
          <a:off x="7308304" y="2708920"/>
          <a:ext cx="1457325" cy="466725"/>
        </p:xfrm>
        <a:graphic>
          <a:graphicData uri="http://schemas.openxmlformats.org/presentationml/2006/ole">
            <mc:AlternateContent xmlns:mc="http://schemas.openxmlformats.org/markup-compatibility/2006">
              <mc:Choice xmlns:v="urn:schemas-microsoft-com:vml" Requires="v">
                <p:oleObj spid="_x0000_s72732" name="Equation" r:id="rId8" imgW="1459866" imgH="469696" progId="Equation.3">
                  <p:embed/>
                </p:oleObj>
              </mc:Choice>
              <mc:Fallback>
                <p:oleObj name="Equation" r:id="rId8" imgW="1459866" imgH="469696" progId="Equation.3">
                  <p:embed/>
                  <p:pic>
                    <p:nvPicPr>
                      <p:cNvPr id="0"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304" y="2708920"/>
                        <a:ext cx="145732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23" name="Rectangle 19"/>
          <p:cNvSpPr>
            <a:spLocks noChangeArrowheads="1"/>
          </p:cNvSpPr>
          <p:nvPr/>
        </p:nvSpPr>
        <p:spPr bwMode="auto">
          <a:xfrm>
            <a:off x="0" y="2780928"/>
            <a:ext cx="1181734"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Drugi sumand </a:t>
            </a:r>
            <a:endParaRPr kumimoji="0" lang="hr-H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24" name="Rectangle 20"/>
          <p:cNvSpPr>
            <a:spLocks noChangeArrowheads="1"/>
          </p:cNvSpPr>
          <p:nvPr/>
        </p:nvSpPr>
        <p:spPr bwMode="auto">
          <a:xfrm>
            <a:off x="1763688" y="2780928"/>
            <a:ext cx="567815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je u većini slučajeva vrlo mali jer uzme  se da je visina oka na brodu 10 m, tada </a:t>
            </a:r>
            <a:endParaRPr kumimoji="0" lang="hr-H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25" name="Rectangle 21"/>
          <p:cNvSpPr>
            <a:spLocks noChangeArrowheads="1"/>
          </p:cNvSpPr>
          <p:nvPr/>
        </p:nvSpPr>
        <p:spPr bwMode="auto">
          <a:xfrm>
            <a:off x="32238" y="3146485"/>
            <a:ext cx="929453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njegov udio u drugom korijenu je također vrlo mali: 5,53996</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a:t>
            </a:r>
            <a:r>
              <a:rPr kumimoji="0" lang="hr-HR"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sym typeface="Symbol" pitchFamily="18" charset="2"/>
              </a:rPr>
              <a:t>-3</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i može se zanemariti, tako da se u izrazu za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d</a:t>
            </a:r>
            <a:r>
              <a:rPr kumimoji="0" lang="hr-HR"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sym typeface="Symbol" pitchFamily="18" charset="2"/>
              </a:rPr>
              <a:t>1</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uzima samo prvi član</a:t>
            </a:r>
          </a:p>
        </p:txBody>
      </p:sp>
      <p:sp>
        <p:nvSpPr>
          <p:cNvPr id="27" name="Rectangle 26"/>
          <p:cNvSpPr/>
          <p:nvPr/>
        </p:nvSpPr>
        <p:spPr>
          <a:xfrm>
            <a:off x="0" y="4149080"/>
            <a:ext cx="6696744" cy="276999"/>
          </a:xfrm>
          <a:prstGeom prst="rect">
            <a:avLst/>
          </a:prstGeom>
        </p:spPr>
        <p:txBody>
          <a:bodyPr wrap="square">
            <a:spAutoFit/>
          </a:bodyPr>
          <a:lstStyle/>
          <a:p>
            <a:r>
              <a:rPr lang="hr-HR" sz="1200" dirty="0" smtClean="0">
                <a:latin typeface="Arial" pitchFamily="34" charset="0"/>
                <a:cs typeface="Arial" pitchFamily="34" charset="0"/>
              </a:rPr>
              <a:t>Analogan je slučaj kod računanja </a:t>
            </a:r>
            <a:r>
              <a:rPr lang="hr-HR" sz="1200" i="1" dirty="0" smtClean="0">
                <a:latin typeface="Arial" pitchFamily="34" charset="0"/>
                <a:cs typeface="Arial" pitchFamily="34" charset="0"/>
              </a:rPr>
              <a:t>d</a:t>
            </a:r>
            <a:r>
              <a:rPr lang="hr-HR" sz="1200" baseline="-25000" dirty="0" smtClean="0">
                <a:latin typeface="Arial" pitchFamily="34" charset="0"/>
                <a:cs typeface="Arial" pitchFamily="34" charset="0"/>
              </a:rPr>
              <a:t>2</a:t>
            </a:r>
            <a:r>
              <a:rPr lang="hr-HR" sz="1200" dirty="0" smtClean="0">
                <a:latin typeface="Arial" pitchFamily="34" charset="0"/>
                <a:cs typeface="Arial" pitchFamily="34" charset="0"/>
              </a:rPr>
              <a:t> za visinu svjetionika odnosno brda </a:t>
            </a:r>
            <a:endParaRPr lang="hr-HR" sz="1200" dirty="0">
              <a:latin typeface="Arial" pitchFamily="34" charset="0"/>
              <a:cs typeface="Arial" pitchFamily="34" charset="0"/>
            </a:endParaRPr>
          </a:p>
        </p:txBody>
      </p:sp>
      <p:pic>
        <p:nvPicPr>
          <p:cNvPr id="72726" name="Picture 22"/>
          <p:cNvPicPr>
            <a:picLocks noChangeAspect="1" noChangeArrowheads="1"/>
          </p:cNvPicPr>
          <p:nvPr/>
        </p:nvPicPr>
        <p:blipFill>
          <a:blip r:embed="rId10" cstate="print"/>
          <a:srcRect l="24671" t="40351" r="38816" b="49123"/>
          <a:stretch>
            <a:fillRect/>
          </a:stretch>
        </p:blipFill>
        <p:spPr bwMode="auto">
          <a:xfrm>
            <a:off x="4644008" y="5229200"/>
            <a:ext cx="2664296" cy="432048"/>
          </a:xfrm>
          <a:prstGeom prst="rect">
            <a:avLst/>
          </a:prstGeom>
          <a:noFill/>
          <a:ln w="9525">
            <a:noFill/>
            <a:miter lim="800000"/>
            <a:headEnd/>
            <a:tailEnd/>
          </a:ln>
        </p:spPr>
      </p:pic>
      <p:pic>
        <p:nvPicPr>
          <p:cNvPr id="72727" name="Picture 23"/>
          <p:cNvPicPr>
            <a:picLocks noChangeAspect="1" noChangeArrowheads="1"/>
          </p:cNvPicPr>
          <p:nvPr/>
        </p:nvPicPr>
        <p:blipFill>
          <a:blip r:embed="rId11" cstate="print"/>
          <a:srcRect l="28579" t="49114" r="41889" b="37337"/>
          <a:stretch>
            <a:fillRect/>
          </a:stretch>
        </p:blipFill>
        <p:spPr bwMode="auto">
          <a:xfrm>
            <a:off x="5076056" y="6309320"/>
            <a:ext cx="2126136" cy="548680"/>
          </a:xfrm>
          <a:prstGeom prst="rect">
            <a:avLst/>
          </a:prstGeom>
          <a:noFill/>
          <a:ln w="9525">
            <a:noFill/>
            <a:miter lim="800000"/>
            <a:headEnd/>
            <a:tailEnd/>
          </a:ln>
        </p:spPr>
      </p:pic>
      <p:sp>
        <p:nvSpPr>
          <p:cNvPr id="72728" name="Rectangle 24"/>
          <p:cNvSpPr>
            <a:spLocks noChangeArrowheads="1"/>
          </p:cNvSpPr>
          <p:nvPr/>
        </p:nvSpPr>
        <p:spPr bwMode="auto">
          <a:xfrm>
            <a:off x="0" y="4941168"/>
            <a:ext cx="864852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Udaljenost broda u trenutku kada se  pojavi ili  nestane  objekt na horizontu  uz pretpostavku da se  označi visina oka  s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t>
            </a:r>
            <a:r>
              <a:rPr kumimoji="0" lang="hr-HR" sz="1200" b="0" i="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o</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visina objekta  s  </a:t>
            </a:r>
            <a:r>
              <a:rPr kumimoji="0" lang="hr-HR"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t>
            </a:r>
            <a:r>
              <a:rPr kumimoji="0" lang="hr-HR" sz="1200" b="0" i="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b</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može se izračunati na sljedeći način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2730" name="Object 26"/>
          <p:cNvGraphicFramePr>
            <a:graphicFrameLocks noChangeAspect="1"/>
          </p:cNvGraphicFramePr>
          <p:nvPr/>
        </p:nvGraphicFramePr>
        <p:xfrm>
          <a:off x="3635896" y="5589240"/>
          <a:ext cx="561975" cy="485775"/>
        </p:xfrm>
        <a:graphic>
          <a:graphicData uri="http://schemas.openxmlformats.org/presentationml/2006/ole">
            <mc:AlternateContent xmlns:mc="http://schemas.openxmlformats.org/markup-compatibility/2006">
              <mc:Choice xmlns:v="urn:schemas-microsoft-com:vml" Requires="v">
                <p:oleObj spid="_x0000_s72733" name="Equation" r:id="rId12" imgW="558558" imgH="482391" progId="Equation.3">
                  <p:embed/>
                </p:oleObj>
              </mc:Choice>
              <mc:Fallback>
                <p:oleObj name="Equation" r:id="rId12" imgW="558558" imgH="482391" progId="Equation.3">
                  <p:embed/>
                  <p:pic>
                    <p:nvPicPr>
                      <p:cNvPr id="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96" y="5589240"/>
                        <a:ext cx="56197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29" name="Object 25"/>
          <p:cNvGraphicFramePr>
            <a:graphicFrameLocks noChangeAspect="1"/>
          </p:cNvGraphicFramePr>
          <p:nvPr/>
        </p:nvGraphicFramePr>
        <p:xfrm>
          <a:off x="7092280" y="5589240"/>
          <a:ext cx="576064" cy="485775"/>
        </p:xfrm>
        <a:graphic>
          <a:graphicData uri="http://schemas.openxmlformats.org/presentationml/2006/ole">
            <mc:AlternateContent xmlns:mc="http://schemas.openxmlformats.org/markup-compatibility/2006">
              <mc:Choice xmlns:v="urn:schemas-microsoft-com:vml" Requires="v">
                <p:oleObj spid="_x0000_s72734" name="Equation" r:id="rId13" imgW="558558" imgH="482391" progId="Equation.3">
                  <p:embed/>
                </p:oleObj>
              </mc:Choice>
              <mc:Fallback>
                <p:oleObj name="Equation" r:id="rId13" imgW="558558" imgH="482391" progId="Equation.3">
                  <p:embed/>
                  <p:pic>
                    <p:nvPicPr>
                      <p:cNvPr id="0"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280" y="5589240"/>
                        <a:ext cx="576064"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31" name="Rectangle 27"/>
          <p:cNvSpPr>
            <a:spLocks noChangeArrowheads="1"/>
          </p:cNvSpPr>
          <p:nvPr/>
        </p:nvSpPr>
        <p:spPr bwMode="auto">
          <a:xfrm>
            <a:off x="0" y="5661248"/>
            <a:ext cx="363589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Kako se zanemario onaj mali dodatak za visinu oka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32" name="Rectangle 28"/>
          <p:cNvSpPr>
            <a:spLocks noChangeArrowheads="1"/>
          </p:cNvSpPr>
          <p:nvPr/>
        </p:nvSpPr>
        <p:spPr bwMode="auto">
          <a:xfrm>
            <a:off x="4139952" y="580526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 korijenom a isto tako i za visinu brda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733" name="Rectangle 29"/>
          <p:cNvSpPr>
            <a:spLocks noChangeArrowheads="1"/>
          </p:cNvSpPr>
          <p:nvPr/>
        </p:nvSpPr>
        <p:spPr bwMode="auto">
          <a:xfrm>
            <a:off x="0" y="6021288"/>
            <a:ext cx="769633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te u većini slučajeva za normalne situacije atmosfere je morski horizont udaljeniji od geometrijskog to se nešto</a:t>
            </a:r>
          </a:p>
          <a:p>
            <a:pPr marL="0" marR="0" lvl="0" indent="0"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povećava udaljenost d i zaokružuje na  2 , te  gornja jednadžba postaje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 name="Picture 4"/>
          <p:cNvPicPr>
            <a:picLocks noChangeAspect="1" noChangeArrowheads="1"/>
          </p:cNvPicPr>
          <p:nvPr/>
        </p:nvPicPr>
        <p:blipFill>
          <a:blip r:embed="rId14" cstate="print"/>
          <a:srcRect l="33051" t="16949" r="33580" b="67797"/>
          <a:stretch>
            <a:fillRect/>
          </a:stretch>
        </p:blipFill>
        <p:spPr bwMode="auto">
          <a:xfrm>
            <a:off x="1259632" y="1844824"/>
            <a:ext cx="3640407" cy="792088"/>
          </a:xfrm>
          <a:prstGeom prst="rect">
            <a:avLst/>
          </a:prstGeom>
          <a:noFill/>
          <a:ln w="9525">
            <a:noFill/>
            <a:miter lim="800000"/>
            <a:headEnd/>
            <a:tailEnd/>
          </a:ln>
        </p:spPr>
      </p:pic>
      <p:pic>
        <p:nvPicPr>
          <p:cNvPr id="24" name="Picture 5"/>
          <p:cNvPicPr>
            <a:picLocks noChangeAspect="1" noChangeArrowheads="1"/>
          </p:cNvPicPr>
          <p:nvPr/>
        </p:nvPicPr>
        <p:blipFill>
          <a:blip r:embed="rId15" cstate="print"/>
          <a:srcRect l="23878" t="29715" r="25978" b="28923"/>
          <a:stretch>
            <a:fillRect/>
          </a:stretch>
        </p:blipFill>
        <p:spPr bwMode="auto">
          <a:xfrm>
            <a:off x="5292080" y="3356992"/>
            <a:ext cx="3417612" cy="1346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Autofit/>
          </a:bodyPr>
          <a:lstStyle/>
          <a:p>
            <a:r>
              <a:rPr lang="hr-HR" sz="3600" b="1" i="1" dirty="0" smtClean="0"/>
              <a:t>Položaj broda na osnovu azimuta i vertikalnog kuta </a:t>
            </a:r>
            <a:endParaRPr lang="hr-HR" sz="3600" b="1" i="1" dirty="0"/>
          </a:p>
        </p:txBody>
      </p:sp>
      <p:pic>
        <p:nvPicPr>
          <p:cNvPr id="73730" name="Picture 2"/>
          <p:cNvPicPr>
            <a:picLocks noGrp="1" noChangeAspect="1" noChangeArrowheads="1"/>
          </p:cNvPicPr>
          <p:nvPr>
            <p:ph idx="1"/>
          </p:nvPr>
        </p:nvPicPr>
        <p:blipFill>
          <a:blip r:embed="rId2" cstate="print"/>
          <a:srcRect l="18667" t="31826" r="20861" b="36709"/>
          <a:stretch>
            <a:fillRect/>
          </a:stretch>
        </p:blipFill>
        <p:spPr bwMode="auto">
          <a:xfrm>
            <a:off x="1043608" y="1268760"/>
            <a:ext cx="7056784" cy="1601739"/>
          </a:xfrm>
          <a:prstGeom prst="rect">
            <a:avLst/>
          </a:prstGeom>
          <a:noFill/>
          <a:ln w="9525">
            <a:noFill/>
            <a:miter lim="800000"/>
            <a:headEnd/>
            <a:tailEnd/>
          </a:ln>
        </p:spPr>
      </p:pic>
      <p:sp>
        <p:nvSpPr>
          <p:cNvPr id="73731" name="Rectangle 3"/>
          <p:cNvSpPr>
            <a:spLocks noChangeArrowheads="1"/>
          </p:cNvSpPr>
          <p:nvPr/>
        </p:nvSpPr>
        <p:spPr bwMode="auto">
          <a:xfrm>
            <a:off x="899592" y="2924944"/>
            <a:ext cx="4968552"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400" b="0" i="0" u="none" strike="noStrike" cap="none" normalizeH="0" baseline="0" dirty="0" smtClean="0">
                <a:ln>
                  <a:noFill/>
                </a:ln>
                <a:solidFill>
                  <a:schemeClr val="tx1"/>
                </a:solidFill>
                <a:effectLst/>
                <a:ea typeface="Times New Roman" pitchFamily="18" charset="0"/>
                <a:cs typeface="Arial" pitchFamily="34" charset="0"/>
              </a:rPr>
              <a:t>Udaljenost broda od objekta na osnovu azimuta i vertikalnog kuta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hr-H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732" name="Rectangle 4"/>
          <p:cNvSpPr>
            <a:spLocks noChangeArrowheads="1"/>
          </p:cNvSpPr>
          <p:nvPr/>
        </p:nvSpPr>
        <p:spPr bwMode="auto">
          <a:xfrm>
            <a:off x="0" y="3768715"/>
            <a:ext cx="889248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Libelnim sekstantom se izmjeri visina vrha brda i tako se dobije kružnica kao  jedna linija položaja. Druga linija položaja je pravac</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azimuta koji se snimi pomoću smjerne ploče na kompasnom ponavljaču. Udaljenost broda od vrha brda može se približno izračunati sljedećom formulom :</a:t>
            </a:r>
          </a:p>
          <a:p>
            <a:pPr marL="0" marR="0" lvl="0" indent="0" algn="l" defTabSz="914400" rtl="0" eaLnBrk="1" fontAlgn="base" latinLnBrk="0" hangingPunct="1">
              <a:lnSpc>
                <a:spcPct val="100000"/>
              </a:lnSpc>
              <a:spcBef>
                <a:spcPct val="0"/>
              </a:spcBef>
              <a:spcAft>
                <a:spcPct val="0"/>
              </a:spcAft>
              <a:buClrTx/>
              <a:buSzTx/>
              <a:buFontTx/>
              <a:buNone/>
              <a:tabLst/>
            </a:pPr>
            <a:r>
              <a:rPr lang="hr-HR" sz="1200" dirty="0" smtClean="0">
                <a:latin typeface="Arial" pitchFamily="34" charset="0"/>
                <a:cs typeface="Arial" pitchFamily="34" charset="0"/>
              </a:rPr>
              <a:t>                                                    tg</a:t>
            </a:r>
            <a:r>
              <a:rPr lang="el-GR" sz="1200" dirty="0" smtClean="0">
                <a:latin typeface="Arial" pitchFamily="34" charset="0"/>
                <a:cs typeface="Arial" pitchFamily="34" charset="0"/>
              </a:rPr>
              <a:t>α</a:t>
            </a:r>
            <a:r>
              <a:rPr lang="hr-HR" sz="1200" dirty="0" smtClean="0">
                <a:latin typeface="Arial" pitchFamily="34" charset="0"/>
                <a:cs typeface="Arial" pitchFamily="34" charset="0"/>
              </a:rPr>
              <a:t> = (Vb – Vo) / d</a:t>
            </a:r>
            <a:endParaRPr kumimoji="0" lang="hr-H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3733" name="Picture 5"/>
          <p:cNvPicPr>
            <a:picLocks noChangeAspect="1" noChangeArrowheads="1"/>
          </p:cNvPicPr>
          <p:nvPr/>
        </p:nvPicPr>
        <p:blipFill>
          <a:blip r:embed="rId3" cstate="print"/>
          <a:srcRect l="37374" t="50809" r="43939" b="31603"/>
          <a:stretch>
            <a:fillRect/>
          </a:stretch>
        </p:blipFill>
        <p:spPr bwMode="auto">
          <a:xfrm>
            <a:off x="2267744" y="5013176"/>
            <a:ext cx="2232248" cy="1008112"/>
          </a:xfrm>
          <a:prstGeom prst="rect">
            <a:avLst/>
          </a:prstGeom>
          <a:noFill/>
          <a:ln w="9525">
            <a:noFill/>
            <a:miter lim="800000"/>
            <a:headEnd/>
            <a:tailEnd/>
          </a:ln>
        </p:spPr>
      </p:pic>
      <p:sp>
        <p:nvSpPr>
          <p:cNvPr id="73734" name="Rectangle 6"/>
          <p:cNvSpPr>
            <a:spLocks noChangeArrowheads="1"/>
          </p:cNvSpPr>
          <p:nvPr/>
        </p:nvSpPr>
        <p:spPr bwMode="auto">
          <a:xfrm>
            <a:off x="2627784" y="5877272"/>
            <a:ext cx="446449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rgbClr val="FF0000"/>
              </a:buClr>
              <a:buSzTx/>
              <a:buFont typeface="Wingdings" pitchFamily="2" charset="2"/>
              <a:buChar char="Ø"/>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gdje je :</a:t>
            </a:r>
            <a:endParaRPr kumimoji="0" lang="hr-H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t>
            </a:r>
            <a:r>
              <a:rPr kumimoji="0" lang="hr-HR"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b</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visina brda u metrima</a:t>
            </a:r>
            <a:endParaRPr kumimoji="0" lang="hr-H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t>
            </a:r>
            <a:r>
              <a:rPr kumimoji="0" lang="hr-HR"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o</a:t>
            </a: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visina oka u metrima</a:t>
            </a:r>
            <a:endParaRPr kumimoji="0" lang="hr-H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α – vertikalni kut vrha brda izmjeren libelnim sekastantom</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i="1" dirty="0" smtClean="0"/>
              <a:t>Položaj broda na osnovu azimuta i izobate</a:t>
            </a:r>
            <a:endParaRPr lang="hr-HR" b="1" i="1" dirty="0"/>
          </a:p>
        </p:txBody>
      </p:sp>
      <p:sp>
        <p:nvSpPr>
          <p:cNvPr id="3" name="Content Placeholder 2"/>
          <p:cNvSpPr>
            <a:spLocks noGrp="1"/>
          </p:cNvSpPr>
          <p:nvPr>
            <p:ph idx="1"/>
          </p:nvPr>
        </p:nvSpPr>
        <p:spPr>
          <a:xfrm>
            <a:off x="467544" y="1628800"/>
            <a:ext cx="8229600" cy="5112568"/>
          </a:xfrm>
        </p:spPr>
        <p:txBody>
          <a:bodyPr>
            <a:normAutofit/>
          </a:bodyPr>
          <a:lstStyle/>
          <a:p>
            <a:r>
              <a:rPr lang="hr-HR" sz="2500" dirty="0" smtClean="0"/>
              <a:t>Goniometrom se izmjeri azimut uočenog a na karti označenog terestričkog objekta a dubinomjerom se izmjeri dubina i reducira na nivo karte. </a:t>
            </a:r>
            <a:r>
              <a:rPr lang="hr-HR" sz="2500" b="1" dirty="0" smtClean="0"/>
              <a:t>Položaj broda na osnovu ovih snimanja je nepouzdan.</a:t>
            </a:r>
          </a:p>
          <a:p>
            <a:endParaRPr lang="hr-HR" sz="25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Pripreme za navigaciju </a:t>
            </a:r>
            <a:endParaRPr lang="hr-HR" sz="4000" b="1" i="1" dirty="0"/>
          </a:p>
        </p:txBody>
      </p:sp>
      <p:sp>
        <p:nvSpPr>
          <p:cNvPr id="3" name="Content Placeholder 2"/>
          <p:cNvSpPr>
            <a:spLocks noGrp="1"/>
          </p:cNvSpPr>
          <p:nvPr>
            <p:ph idx="1"/>
          </p:nvPr>
        </p:nvSpPr>
        <p:spPr>
          <a:xfrm>
            <a:off x="457200" y="1268760"/>
            <a:ext cx="8579296" cy="5472608"/>
          </a:xfrm>
        </p:spPr>
        <p:txBody>
          <a:bodyPr>
            <a:normAutofit/>
          </a:bodyPr>
          <a:lstStyle/>
          <a:p>
            <a:r>
              <a:rPr lang="hr-HR" sz="2500" dirty="0" smtClean="0"/>
              <a:t>Metodika suvremene navigacije zahtijeva izvođenje navigacijske pripreme </a:t>
            </a:r>
            <a:r>
              <a:rPr lang="hr-HR" sz="2500" dirty="0"/>
              <a:t>koja obuhvaća sljedeće važnije elemente </a:t>
            </a:r>
            <a:r>
              <a:rPr lang="hr-HR" sz="2500" dirty="0" smtClean="0"/>
              <a:t>:</a:t>
            </a:r>
          </a:p>
          <a:p>
            <a:pPr>
              <a:buNone/>
            </a:pPr>
            <a:r>
              <a:rPr lang="hr-HR" sz="2500" dirty="0" smtClean="0"/>
              <a:t>     </a:t>
            </a:r>
            <a:r>
              <a:rPr lang="hr-HR" sz="2400" dirty="0" smtClean="0"/>
              <a:t>- </a:t>
            </a:r>
            <a:r>
              <a:rPr lang="hr-HR" sz="2400" dirty="0"/>
              <a:t>proučavanje područja </a:t>
            </a:r>
            <a:r>
              <a:rPr lang="hr-HR" sz="2400" dirty="0" smtClean="0"/>
              <a:t>plovidbe</a:t>
            </a:r>
          </a:p>
          <a:p>
            <a:pPr>
              <a:buNone/>
            </a:pPr>
            <a:r>
              <a:rPr lang="hr-HR" sz="2400" dirty="0" smtClean="0"/>
              <a:t>     -izbor </a:t>
            </a:r>
            <a:r>
              <a:rPr lang="hr-HR" sz="2400" dirty="0"/>
              <a:t>najpovoljnije </a:t>
            </a:r>
            <a:r>
              <a:rPr lang="hr-HR" sz="2400" dirty="0" smtClean="0"/>
              <a:t>trajektorije plovidbe </a:t>
            </a:r>
          </a:p>
          <a:p>
            <a:pPr>
              <a:buNone/>
            </a:pPr>
            <a:r>
              <a:rPr lang="hr-HR" sz="2400" dirty="0" smtClean="0"/>
              <a:t>     -crtanje </a:t>
            </a:r>
            <a:r>
              <a:rPr lang="hr-HR" sz="2400" dirty="0"/>
              <a:t>trajektorija</a:t>
            </a:r>
          </a:p>
          <a:p>
            <a:pPr>
              <a:buNone/>
            </a:pPr>
            <a:r>
              <a:rPr lang="hr-HR" sz="2400" dirty="0" smtClean="0"/>
              <a:t>     -određivanje </a:t>
            </a:r>
            <a:r>
              <a:rPr lang="hr-HR" sz="2400" dirty="0"/>
              <a:t>daljine </a:t>
            </a:r>
            <a:r>
              <a:rPr lang="hr-HR" sz="2400" dirty="0" smtClean="0"/>
              <a:t>plovidbe</a:t>
            </a:r>
          </a:p>
          <a:p>
            <a:pPr>
              <a:buNone/>
            </a:pPr>
            <a:r>
              <a:rPr lang="hr-HR" sz="2400" dirty="0"/>
              <a:t> </a:t>
            </a:r>
            <a:r>
              <a:rPr lang="hr-HR" sz="2400" dirty="0" smtClean="0"/>
              <a:t>    -vrijeme isplovljenja</a:t>
            </a:r>
          </a:p>
          <a:p>
            <a:pPr>
              <a:buNone/>
            </a:pPr>
            <a:r>
              <a:rPr lang="hr-HR" sz="2400" dirty="0" smtClean="0"/>
              <a:t>     -vrijeme </a:t>
            </a:r>
            <a:r>
              <a:rPr lang="hr-HR" sz="2400" dirty="0"/>
              <a:t>uplovljenja, odnosno brzine kojom brod </a:t>
            </a:r>
            <a:r>
              <a:rPr lang="hr-HR" sz="2400" dirty="0" smtClean="0"/>
              <a:t>                                                                                           </a:t>
            </a:r>
          </a:p>
          <a:p>
            <a:pPr>
              <a:buNone/>
            </a:pPr>
            <a:r>
              <a:rPr lang="hr-HR" sz="2400" dirty="0" smtClean="0"/>
              <a:t>       treba </a:t>
            </a:r>
            <a:r>
              <a:rPr lang="hr-HR" sz="2400" dirty="0"/>
              <a:t>voziti da bi </a:t>
            </a:r>
            <a:r>
              <a:rPr lang="hr-HR" sz="2400" dirty="0" smtClean="0"/>
              <a:t>u </a:t>
            </a:r>
            <a:r>
              <a:rPr lang="hr-HR" sz="2400" dirty="0"/>
              <a:t>određeno vrijeme stigao </a:t>
            </a:r>
            <a:r>
              <a:rPr lang="hr-HR" sz="2400" dirty="0" smtClean="0"/>
              <a:t>u  točku                                  </a:t>
            </a:r>
          </a:p>
          <a:p>
            <a:pPr>
              <a:buNone/>
            </a:pPr>
            <a:r>
              <a:rPr lang="hr-HR" sz="2400" dirty="0"/>
              <a:t> </a:t>
            </a:r>
            <a:r>
              <a:rPr lang="hr-HR" sz="2400" dirty="0" smtClean="0"/>
              <a:t>      dolaska.    </a:t>
            </a:r>
          </a:p>
          <a:p>
            <a:pPr>
              <a:buNone/>
            </a:pPr>
            <a:r>
              <a:rPr lang="hr-HR" sz="2500" dirty="0" smtClean="0"/>
              <a:t>                                                                                                                                                                                                                                                                                                                                                                                                                                                                                                 </a:t>
            </a:r>
            <a:endParaRPr lang="hr-HR" sz="2500" dirty="0"/>
          </a:p>
          <a:p>
            <a:pPr>
              <a:buNone/>
            </a:pPr>
            <a:endParaRPr lang="hr-HR" sz="2500" dirty="0"/>
          </a:p>
          <a:p>
            <a:endParaRPr lang="hr-H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i="1" dirty="0" smtClean="0"/>
              <a:t>Položaj broda opažanjem dvaju objekata</a:t>
            </a:r>
            <a:endParaRPr lang="hr-HR" b="1" i="1" dirty="0"/>
          </a:p>
        </p:txBody>
      </p:sp>
      <p:sp>
        <p:nvSpPr>
          <p:cNvPr id="3" name="Content Placeholder 2"/>
          <p:cNvSpPr>
            <a:spLocks noGrp="1"/>
          </p:cNvSpPr>
          <p:nvPr>
            <p:ph idx="1"/>
          </p:nvPr>
        </p:nvSpPr>
        <p:spPr>
          <a:xfrm>
            <a:off x="457200" y="1772816"/>
            <a:ext cx="8229600" cy="4968552"/>
          </a:xfrm>
        </p:spPr>
        <p:txBody>
          <a:bodyPr>
            <a:normAutofit/>
          </a:bodyPr>
          <a:lstStyle/>
          <a:p>
            <a:r>
              <a:rPr lang="hr-HR" sz="2500" dirty="0" smtClean="0"/>
              <a:t>Položaj broda dobiven opažanjem dvaju objekata je pouzdaniji u odnosu na položaj broda  dobiven opažanjem samo jenog objekta jer postoji kontrolna stajnica.Položaj broda može se odrediti korištenjem istovrsnih stajnica (azimuta , udaljenosti ) ili korištenjem raznovrsnih stajnica ( udaljenost , horizontalni kut ,…).</a:t>
            </a:r>
            <a:endParaRPr lang="hr-HR" sz="25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Položaj s dva azimuta </a:t>
            </a:r>
            <a:endParaRPr lang="hr-HR" sz="4000" b="1" i="1" dirty="0"/>
          </a:p>
        </p:txBody>
      </p:sp>
      <p:sp>
        <p:nvSpPr>
          <p:cNvPr id="3" name="Content Placeholder 2"/>
          <p:cNvSpPr>
            <a:spLocks noGrp="1"/>
          </p:cNvSpPr>
          <p:nvPr>
            <p:ph idx="1"/>
          </p:nvPr>
        </p:nvSpPr>
        <p:spPr>
          <a:xfrm>
            <a:off x="457200" y="1196752"/>
            <a:ext cx="8229600" cy="5544616"/>
          </a:xfrm>
        </p:spPr>
        <p:txBody>
          <a:bodyPr/>
          <a:lstStyle/>
          <a:p>
            <a:r>
              <a:rPr lang="hr-HR" sz="2500" dirty="0" smtClean="0"/>
              <a:t>Istovremeno se snime azimuti dvaju uočljivih terestričkih objekata (a koji su označeni na pomorskoj karti), ti se azimuti pretvore u prave i ucrtaju na pomorsku kartu. </a:t>
            </a:r>
            <a:r>
              <a:rPr lang="hr-HR" sz="2500" b="1" dirty="0" smtClean="0"/>
              <a:t>Kod snimanja azimuta treba paziti da kut među njima bude veći od 30</a:t>
            </a:r>
            <a:r>
              <a:rPr lang="hr-HR" sz="2500" b="1" baseline="30000" dirty="0" smtClean="0"/>
              <a:t>o</a:t>
            </a:r>
            <a:r>
              <a:rPr lang="hr-HR" sz="2500" b="1" dirty="0" smtClean="0"/>
              <a:t> i manji od 150</a:t>
            </a:r>
            <a:r>
              <a:rPr lang="hr-HR" sz="2500" b="1" baseline="30000" dirty="0" smtClean="0"/>
              <a:t>o</a:t>
            </a:r>
            <a:r>
              <a:rPr lang="hr-HR" sz="2500" b="1" dirty="0" smtClean="0"/>
              <a:t>, optimalni kut sjecišta je 90</a:t>
            </a:r>
            <a:r>
              <a:rPr lang="hr-HR" sz="2500" b="1" baseline="30000" dirty="0" smtClean="0"/>
              <a:t>o</a:t>
            </a:r>
            <a:r>
              <a:rPr lang="hr-HR" sz="2500" b="1" dirty="0" smtClean="0"/>
              <a:t>.</a:t>
            </a:r>
          </a:p>
          <a:p>
            <a:endParaRPr lang="hr-HR" sz="2500" dirty="0" smtClean="0"/>
          </a:p>
          <a:p>
            <a:endParaRPr lang="hr-H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b="1" i="1" dirty="0" smtClean="0"/>
              <a:t>Pozicija na osnovu azimuta i udaljenosti</a:t>
            </a:r>
            <a:endParaRPr lang="hr-HR" b="1" i="1" dirty="0"/>
          </a:p>
        </p:txBody>
      </p:sp>
      <p:sp>
        <p:nvSpPr>
          <p:cNvPr id="3" name="Content Placeholder 2"/>
          <p:cNvSpPr>
            <a:spLocks noGrp="1"/>
          </p:cNvSpPr>
          <p:nvPr>
            <p:ph idx="1"/>
          </p:nvPr>
        </p:nvSpPr>
        <p:spPr>
          <a:xfrm>
            <a:off x="457200" y="1772816"/>
            <a:ext cx="8229600" cy="4968552"/>
          </a:xfrm>
        </p:spPr>
        <p:txBody>
          <a:bodyPr/>
          <a:lstStyle/>
          <a:p>
            <a:r>
              <a:rPr lang="hr-HR" sz="2500" dirty="0" smtClean="0"/>
              <a:t>Ponekad se može vrlo dobro snimiti azimut nekog objekta označenog na karti (na primjer svjetionika) no udaljenost (na primjer radarom se može mnogo bolje očitati od nekog drugog objekta (na primjer neke strme obale). Točka broda će biti na sjecištu azimuta jednog objekta i kružnice udaljenosti od nekog drugog objekta.</a:t>
            </a:r>
          </a:p>
          <a:p>
            <a:endParaRPr lang="hr-H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Pozicija na osnovu dviju udaljenosti</a:t>
            </a:r>
            <a:endParaRPr lang="hr-HR" sz="4000" b="1" i="1" dirty="0"/>
          </a:p>
        </p:txBody>
      </p:sp>
      <p:pic>
        <p:nvPicPr>
          <p:cNvPr id="78850" name="Picture 2"/>
          <p:cNvPicPr>
            <a:picLocks noGrp="1" noChangeAspect="1" noChangeArrowheads="1"/>
          </p:cNvPicPr>
          <p:nvPr>
            <p:ph idx="1"/>
          </p:nvPr>
        </p:nvPicPr>
        <p:blipFill>
          <a:blip r:embed="rId2" cstate="print"/>
          <a:srcRect l="29000" t="43555" r="29875" b="19083"/>
          <a:stretch>
            <a:fillRect/>
          </a:stretch>
        </p:blipFill>
        <p:spPr bwMode="auto">
          <a:xfrm>
            <a:off x="3225931" y="2924944"/>
            <a:ext cx="5918069" cy="3024336"/>
          </a:xfrm>
          <a:prstGeom prst="rect">
            <a:avLst/>
          </a:prstGeom>
          <a:noFill/>
          <a:ln w="9525">
            <a:noFill/>
            <a:miter lim="800000"/>
            <a:headEnd/>
            <a:tailEnd/>
          </a:ln>
        </p:spPr>
      </p:pic>
      <p:sp>
        <p:nvSpPr>
          <p:cNvPr id="5" name="Rectangle 4"/>
          <p:cNvSpPr/>
          <p:nvPr/>
        </p:nvSpPr>
        <p:spPr>
          <a:xfrm>
            <a:off x="0" y="1340768"/>
            <a:ext cx="9144000" cy="830997"/>
          </a:xfrm>
          <a:prstGeom prst="rect">
            <a:avLst/>
          </a:prstGeom>
        </p:spPr>
        <p:txBody>
          <a:bodyPr wrap="square">
            <a:spAutoFit/>
          </a:bodyPr>
          <a:lstStyle/>
          <a:p>
            <a:r>
              <a:rPr lang="hr-HR" sz="1600" dirty="0" smtClean="0">
                <a:latin typeface="Arial" pitchFamily="34" charset="0"/>
                <a:cs typeface="Arial" pitchFamily="34" charset="0"/>
              </a:rPr>
              <a:t>Radarom se izmjeri udaljenost od broda do dva objekta  (A i B). Kružnice sa tim udaljenostima ucrtaju se na kartu i u presjecištu je </a:t>
            </a:r>
            <a:r>
              <a:rPr lang="hr-HR" sz="1600" i="1" dirty="0" smtClean="0">
                <a:latin typeface="Arial" pitchFamily="34" charset="0"/>
                <a:cs typeface="Arial" pitchFamily="34" charset="0"/>
              </a:rPr>
              <a:t>Tb</a:t>
            </a:r>
            <a:r>
              <a:rPr lang="hr-HR" sz="1600" dirty="0" smtClean="0">
                <a:latin typeface="Arial" pitchFamily="34" charset="0"/>
                <a:cs typeface="Arial" pitchFamily="34" charset="0"/>
              </a:rPr>
              <a:t>. Udaljenost se može izmjeriti i sa daljinarom odnosno mjerenjem vertikalnog kuta.</a:t>
            </a:r>
            <a:endParaRPr lang="hr-HR" sz="1600" dirty="0">
              <a:latin typeface="Arial" pitchFamily="34" charset="0"/>
              <a:cs typeface="Arial" pitchFamily="34" charset="0"/>
            </a:endParaRPr>
          </a:p>
        </p:txBody>
      </p:sp>
      <p:sp>
        <p:nvSpPr>
          <p:cNvPr id="6" name="Rectangle 5"/>
          <p:cNvSpPr/>
          <p:nvPr/>
        </p:nvSpPr>
        <p:spPr>
          <a:xfrm>
            <a:off x="0" y="2204864"/>
            <a:ext cx="9144000" cy="1077218"/>
          </a:xfrm>
          <a:prstGeom prst="rect">
            <a:avLst/>
          </a:prstGeom>
        </p:spPr>
        <p:txBody>
          <a:bodyPr wrap="square">
            <a:spAutoFit/>
          </a:bodyPr>
          <a:lstStyle/>
          <a:p>
            <a:r>
              <a:rPr lang="hr-HR" sz="1600" dirty="0" smtClean="0">
                <a:latin typeface="Arial" pitchFamily="34" charset="0"/>
                <a:cs typeface="Arial" pitchFamily="34" charset="0"/>
              </a:rPr>
              <a:t>Ovaj postupak daje dva rješenja položaja broda </a:t>
            </a:r>
            <a:r>
              <a:rPr lang="hr-HR" sz="1600" i="1" dirty="0" smtClean="0">
                <a:latin typeface="Arial" pitchFamily="34" charset="0"/>
                <a:cs typeface="Arial" pitchFamily="34" charset="0"/>
              </a:rPr>
              <a:t>Tb</a:t>
            </a:r>
            <a:r>
              <a:rPr lang="hr-HR" sz="1600" baseline="-25000" dirty="0" smtClean="0">
                <a:latin typeface="Arial" pitchFamily="34" charset="0"/>
                <a:cs typeface="Arial" pitchFamily="34" charset="0"/>
              </a:rPr>
              <a:t>1</a:t>
            </a:r>
            <a:r>
              <a:rPr lang="hr-HR" sz="1600" dirty="0" smtClean="0">
                <a:latin typeface="Arial" pitchFamily="34" charset="0"/>
                <a:cs typeface="Arial" pitchFamily="34" charset="0"/>
              </a:rPr>
              <a:t> i </a:t>
            </a:r>
            <a:r>
              <a:rPr lang="hr-HR" sz="1600" i="1" dirty="0" smtClean="0">
                <a:latin typeface="Arial" pitchFamily="34" charset="0"/>
                <a:cs typeface="Arial" pitchFamily="34" charset="0"/>
              </a:rPr>
              <a:t>Tb</a:t>
            </a:r>
            <a:r>
              <a:rPr lang="hr-HR" sz="1600" baseline="-25000" dirty="0" smtClean="0">
                <a:latin typeface="Arial" pitchFamily="34" charset="0"/>
                <a:cs typeface="Arial" pitchFamily="34" charset="0"/>
              </a:rPr>
              <a:t>2</a:t>
            </a:r>
            <a:r>
              <a:rPr lang="hr-HR" sz="1600" dirty="0" smtClean="0">
                <a:latin typeface="Arial" pitchFamily="34" charset="0"/>
                <a:cs typeface="Arial" pitchFamily="34" charset="0"/>
              </a:rPr>
              <a:t>  (kružnice se sijeku u dvjema točkama) no u većini slučajeva će navigatoru biti lako odgonetnuti na kojem se položaju nalazi. Ovaj način određivanja položaja broda neovisan je o kompasu pa se primjenjuje kada je pokazivanje kompasa nesigurno.</a:t>
            </a:r>
            <a:endParaRPr lang="hr-HR" sz="1600" dirty="0">
              <a:latin typeface="Arial" pitchFamily="34" charset="0"/>
              <a:cs typeface="Arial" pitchFamily="34" charset="0"/>
            </a:endParaRPr>
          </a:p>
        </p:txBody>
      </p:sp>
      <p:sp>
        <p:nvSpPr>
          <p:cNvPr id="78851" name="Rectangle 3"/>
          <p:cNvSpPr>
            <a:spLocks noChangeArrowheads="1"/>
          </p:cNvSpPr>
          <p:nvPr/>
        </p:nvSpPr>
        <p:spPr bwMode="auto">
          <a:xfrm>
            <a:off x="539552" y="5877272"/>
            <a:ext cx="4176464"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400" b="0" i="0" u="none" strike="noStrike" cap="none" normalizeH="0" baseline="0" dirty="0" smtClean="0">
                <a:ln>
                  <a:noFill/>
                </a:ln>
                <a:solidFill>
                  <a:schemeClr val="tx1"/>
                </a:solidFill>
                <a:effectLst/>
                <a:ea typeface="Times New Roman" pitchFamily="18" charset="0"/>
                <a:cs typeface="Arial" pitchFamily="34" charset="0"/>
              </a:rPr>
              <a:t>Određivanje položaja broda pomoću dvije udaljenosti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hr-H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600" b="1" i="1" dirty="0" smtClean="0"/>
              <a:t>Položaj broda na osnovu pokrivenog smjera i udaljenosti jednog od njih</a:t>
            </a:r>
            <a:endParaRPr lang="hr-HR" sz="3600" b="1" i="1" dirty="0"/>
          </a:p>
        </p:txBody>
      </p:sp>
      <p:pic>
        <p:nvPicPr>
          <p:cNvPr id="80899" name="Picture 3"/>
          <p:cNvPicPr>
            <a:picLocks noGrp="1" noChangeAspect="1" noChangeArrowheads="1"/>
          </p:cNvPicPr>
          <p:nvPr>
            <p:ph idx="1"/>
          </p:nvPr>
        </p:nvPicPr>
        <p:blipFill>
          <a:blip r:embed="rId2" cstate="print"/>
          <a:srcRect l="32375" t="23505" r="34376" b="29790"/>
          <a:stretch>
            <a:fillRect/>
          </a:stretch>
        </p:blipFill>
        <p:spPr bwMode="auto">
          <a:xfrm>
            <a:off x="323528" y="2780928"/>
            <a:ext cx="4248472" cy="3356818"/>
          </a:xfrm>
          <a:prstGeom prst="rect">
            <a:avLst/>
          </a:prstGeom>
          <a:noFill/>
          <a:ln w="9525">
            <a:noFill/>
            <a:miter lim="800000"/>
            <a:headEnd/>
            <a:tailEnd/>
          </a:ln>
        </p:spPr>
      </p:pic>
      <p:sp>
        <p:nvSpPr>
          <p:cNvPr id="6" name="Rectangle 5"/>
          <p:cNvSpPr/>
          <p:nvPr/>
        </p:nvSpPr>
        <p:spPr>
          <a:xfrm>
            <a:off x="107504" y="1628800"/>
            <a:ext cx="8856984" cy="1077218"/>
          </a:xfrm>
          <a:prstGeom prst="rect">
            <a:avLst/>
          </a:prstGeom>
        </p:spPr>
        <p:txBody>
          <a:bodyPr wrap="square">
            <a:spAutoFit/>
          </a:bodyPr>
          <a:lstStyle/>
          <a:p>
            <a:r>
              <a:rPr lang="hr-HR" sz="1600" dirty="0" smtClean="0">
                <a:latin typeface="Arial" pitchFamily="34" charset="0"/>
                <a:cs typeface="Arial" pitchFamily="34" charset="0"/>
              </a:rPr>
              <a:t>Točnu </a:t>
            </a:r>
            <a:r>
              <a:rPr lang="hr-HR" sz="1600" dirty="0" err="1" smtClean="0">
                <a:latin typeface="Arial" pitchFamily="34" charset="0"/>
                <a:cs typeface="Arial" pitchFamily="34" charset="0"/>
              </a:rPr>
              <a:t>stajnicu</a:t>
            </a:r>
            <a:r>
              <a:rPr lang="hr-HR" sz="1600" dirty="0" smtClean="0">
                <a:latin typeface="Arial" pitchFamily="34" charset="0"/>
                <a:cs typeface="Arial" pitchFamily="34" charset="0"/>
              </a:rPr>
              <a:t>  na pomorskoj karti dobiva se na osnovu pokrivenih smjerova jer je to neovisno o kompasu, pogrešci goniometra itd. Kada takva dva objekta dođu u pokriće ako se radarom ili laserom odredi udaljenost od jednog od njih (obično bližeg), tada je položaj broda na karti određen </a:t>
            </a:r>
            <a:r>
              <a:rPr lang="hr-HR" sz="1600" dirty="0" err="1" smtClean="0">
                <a:latin typeface="Arial" pitchFamily="34" charset="0"/>
                <a:cs typeface="Arial" pitchFamily="34" charset="0"/>
              </a:rPr>
              <a:t>presjecištem</a:t>
            </a:r>
            <a:r>
              <a:rPr lang="hr-HR" sz="1600" dirty="0" smtClean="0">
                <a:latin typeface="Arial" pitchFamily="34" charset="0"/>
                <a:cs typeface="Arial" pitchFamily="34" charset="0"/>
              </a:rPr>
              <a:t> </a:t>
            </a:r>
            <a:r>
              <a:rPr lang="hr-HR" sz="1600" dirty="0" err="1" smtClean="0">
                <a:latin typeface="Arial" pitchFamily="34" charset="0"/>
                <a:cs typeface="Arial" pitchFamily="34" charset="0"/>
              </a:rPr>
              <a:t>stajnice</a:t>
            </a:r>
            <a:r>
              <a:rPr lang="hr-HR" sz="1600" dirty="0" smtClean="0">
                <a:latin typeface="Arial" pitchFamily="34" charset="0"/>
                <a:cs typeface="Arial" pitchFamily="34" charset="0"/>
              </a:rPr>
              <a:t> koji spaja ta dva objekta i kružnicom udaljenosti od bližeg objekta.</a:t>
            </a:r>
            <a:endParaRPr lang="hr-HR" sz="1600" dirty="0">
              <a:latin typeface="Arial" pitchFamily="34" charset="0"/>
              <a:cs typeface="Arial" pitchFamily="34" charset="0"/>
            </a:endParaRPr>
          </a:p>
        </p:txBody>
      </p:sp>
      <p:sp>
        <p:nvSpPr>
          <p:cNvPr id="80900" name="Rectangle 4"/>
          <p:cNvSpPr>
            <a:spLocks noChangeArrowheads="1"/>
          </p:cNvSpPr>
          <p:nvPr/>
        </p:nvSpPr>
        <p:spPr bwMode="auto">
          <a:xfrm>
            <a:off x="3347864" y="5912986"/>
            <a:ext cx="561662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400" b="0" i="0" u="none" strike="noStrike" cap="none" normalizeH="0" baseline="0" dirty="0" smtClean="0">
                <a:ln>
                  <a:noFill/>
                </a:ln>
                <a:solidFill>
                  <a:schemeClr val="tx1"/>
                </a:solidFill>
                <a:effectLst/>
                <a:ea typeface="Times New Roman" pitchFamily="18" charset="0"/>
                <a:cs typeface="Arial" pitchFamily="34" charset="0"/>
              </a:rPr>
              <a:t>Određivanje položaja broda pomoću pokrivenog smjera i udaljenosti</a:t>
            </a:r>
            <a:endParaRPr kumimoji="0" lang="hr-H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4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600" b="1" i="1" dirty="0" smtClean="0"/>
              <a:t>Položaj broda snimanjem triju terestričkih objekata</a:t>
            </a:r>
            <a:endParaRPr lang="hr-HR" sz="3600" b="1" i="1" dirty="0"/>
          </a:p>
        </p:txBody>
      </p:sp>
      <p:sp>
        <p:nvSpPr>
          <p:cNvPr id="3" name="Content Placeholder 2"/>
          <p:cNvSpPr>
            <a:spLocks noGrp="1"/>
          </p:cNvSpPr>
          <p:nvPr>
            <p:ph idx="1"/>
          </p:nvPr>
        </p:nvSpPr>
        <p:spPr>
          <a:xfrm>
            <a:off x="395536" y="1412776"/>
            <a:ext cx="8229600" cy="5328592"/>
          </a:xfrm>
        </p:spPr>
        <p:txBody>
          <a:bodyPr>
            <a:normAutofit/>
          </a:bodyPr>
          <a:lstStyle/>
          <a:p>
            <a:r>
              <a:rPr lang="hr-HR" sz="2700" dirty="0" smtClean="0"/>
              <a:t>Kod određivanja položaja broda pomoću dva objekta, navigator nikada nije siguran u točnost ucrtanih linija položaja. Pomoću tri objekta opažanja navigator ima kontrolnu </a:t>
            </a:r>
            <a:r>
              <a:rPr lang="hr-HR" sz="2700" dirty="0" err="1" smtClean="0"/>
              <a:t>stajnicu</a:t>
            </a:r>
            <a:r>
              <a:rPr lang="hr-HR" sz="2700" dirty="0" smtClean="0"/>
              <a:t>. Kada tri linije pozicije čine trokut, tada se položaj broda nalazi unutar tog trokuta. Što je veći trokut, manja je točnost očitanih linija pozicija. </a:t>
            </a:r>
          </a:p>
          <a:p>
            <a:r>
              <a:rPr lang="hr-HR" sz="2700" dirty="0" smtClean="0"/>
              <a:t>Položaj broda snimanjem triju terestričkih objekata moguće je odrediti korištenjem istovrsnih stajnica (azimuta, udaljnosti, pokrivenih smjerova,…( ili korištenjem raznovrsnih stajnica (azimut, horizontalni kut, udaljenost...).</a:t>
            </a:r>
          </a:p>
          <a:p>
            <a:endParaRPr lang="hr-HR" sz="25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Položaj broda na osnovu tri azimuta </a:t>
            </a:r>
            <a:endParaRPr lang="hr-HR" sz="4000" b="1" i="1" dirty="0"/>
          </a:p>
        </p:txBody>
      </p:sp>
      <p:sp>
        <p:nvSpPr>
          <p:cNvPr id="3" name="Content Placeholder 2"/>
          <p:cNvSpPr>
            <a:spLocks noGrp="1"/>
          </p:cNvSpPr>
          <p:nvPr>
            <p:ph idx="1"/>
          </p:nvPr>
        </p:nvSpPr>
        <p:spPr>
          <a:xfrm>
            <a:off x="457200" y="1340768"/>
            <a:ext cx="8229600" cy="5400600"/>
          </a:xfrm>
        </p:spPr>
        <p:txBody>
          <a:bodyPr/>
          <a:lstStyle/>
          <a:p>
            <a:r>
              <a:rPr lang="hr-HR" sz="2500" dirty="0" smtClean="0"/>
              <a:t>Postupak se svodi na sljedeće :</a:t>
            </a:r>
          </a:p>
          <a:p>
            <a:r>
              <a:rPr lang="hr-HR" sz="2500" dirty="0" smtClean="0"/>
              <a:t> snime se azimut sva tri objekta, svedu se na prave azimute i ucrtaju na pomorsku kartu. Kod smjeranja azimuta pojedinih objekata treba paziti da se prvo smjeraju azimuti onih objekata koji se sporije mijenjaju a onda onih koji se mijenjaju brže.</a:t>
            </a:r>
          </a:p>
          <a:p>
            <a:endParaRPr lang="hr-H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600" b="1" i="1" dirty="0" smtClean="0"/>
              <a:t>Položaj broda na osnovu pokrivenog smjera i azimuta trećeg objekta </a:t>
            </a:r>
            <a:endParaRPr lang="hr-HR" sz="3600" b="1" i="1" dirty="0"/>
          </a:p>
        </p:txBody>
      </p:sp>
      <p:sp>
        <p:nvSpPr>
          <p:cNvPr id="3" name="Content Placeholder 2"/>
          <p:cNvSpPr>
            <a:spLocks noGrp="1"/>
          </p:cNvSpPr>
          <p:nvPr>
            <p:ph idx="1"/>
          </p:nvPr>
        </p:nvSpPr>
        <p:spPr>
          <a:xfrm>
            <a:off x="457200" y="1916832"/>
            <a:ext cx="8229600" cy="4752528"/>
          </a:xfrm>
        </p:spPr>
        <p:txBody>
          <a:bodyPr>
            <a:normAutofit/>
          </a:bodyPr>
          <a:lstStyle/>
          <a:p>
            <a:r>
              <a:rPr lang="hr-HR" sz="2500" dirty="0" smtClean="0"/>
              <a:t>Kad brod dođe u  položaj da dva objekta koja su označena ina karti i dobro su vidljiva - dođu u pokrivanje, izmjeri se azimut trećeg objekta. Ovaj način određivanja položaja broda je preporučljiv budući da linija pozicije dobivena smjeranjem pokrivenog smjera ima visoku točnost, naročito ako je razmak među objektima koji se pokrivaju dovoljno velik, a bliži objekt dovoljno blizu broda.</a:t>
            </a:r>
            <a:endParaRPr lang="hr-HR" sz="25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80920" cy="1584176"/>
          </a:xfrm>
        </p:spPr>
        <p:txBody>
          <a:bodyPr>
            <a:noAutofit/>
          </a:bodyPr>
          <a:lstStyle/>
          <a:p>
            <a:r>
              <a:rPr lang="hr-HR" sz="3600" b="1" i="1" dirty="0" smtClean="0"/>
              <a:t>Položaj broda na osnovu pokrivenog smjera i horizontalnog kuta prema trećem  ob</a:t>
            </a:r>
            <a:r>
              <a:rPr lang="hr-HR" sz="3600" b="1" dirty="0" smtClean="0"/>
              <a:t>jektu</a:t>
            </a:r>
            <a:endParaRPr lang="hr-HR" sz="3600" b="1" dirty="0"/>
          </a:p>
        </p:txBody>
      </p:sp>
      <p:sp>
        <p:nvSpPr>
          <p:cNvPr id="3" name="Content Placeholder 2"/>
          <p:cNvSpPr>
            <a:spLocks noGrp="1"/>
          </p:cNvSpPr>
          <p:nvPr>
            <p:ph idx="1"/>
          </p:nvPr>
        </p:nvSpPr>
        <p:spPr>
          <a:xfrm>
            <a:off x="395536" y="2132856"/>
            <a:ext cx="8229600" cy="4597971"/>
          </a:xfrm>
        </p:spPr>
        <p:txBody>
          <a:bodyPr/>
          <a:lstStyle/>
          <a:p>
            <a:r>
              <a:rPr lang="hr-HR" sz="2500" dirty="0" smtClean="0"/>
              <a:t>O ovaj  postupak daje vrlo točnu poziciju ,  jer ne ovisi o kompasu. Praktično rješenje ove pozicije je kao i kod određivanje pozicije sa horizontalnim kutem i azimutom, samo što umjesto azimuta ovdje je pokriveni smjer.</a:t>
            </a:r>
          </a:p>
          <a:p>
            <a:pPr>
              <a:buNone/>
            </a:pPr>
            <a:r>
              <a:rPr lang="hr-HR" dirty="0" smtClean="0"/>
              <a:t> </a:t>
            </a:r>
          </a:p>
          <a:p>
            <a:endParaRPr lang="hr-H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36496" cy="994122"/>
          </a:xfrm>
        </p:spPr>
        <p:txBody>
          <a:bodyPr>
            <a:noAutofit/>
          </a:bodyPr>
          <a:lstStyle/>
          <a:p>
            <a:r>
              <a:rPr lang="hr-HR" sz="3600" b="1" i="1" dirty="0" smtClean="0"/>
              <a:t>Položaj broda pomoću dva horizontalna kuta</a:t>
            </a:r>
            <a:endParaRPr lang="hr-HR" sz="3600" b="1" i="1" dirty="0"/>
          </a:p>
        </p:txBody>
      </p:sp>
      <p:pic>
        <p:nvPicPr>
          <p:cNvPr id="150530" name="Picture 2"/>
          <p:cNvPicPr>
            <a:picLocks noChangeAspect="1" noChangeArrowheads="1"/>
          </p:cNvPicPr>
          <p:nvPr/>
        </p:nvPicPr>
        <p:blipFill>
          <a:blip r:embed="rId2" cstate="print"/>
          <a:srcRect l="24460" t="39531" r="22173" b="15960"/>
          <a:stretch>
            <a:fillRect/>
          </a:stretch>
        </p:blipFill>
        <p:spPr bwMode="auto">
          <a:xfrm>
            <a:off x="5076056" y="2780928"/>
            <a:ext cx="3926329" cy="1800200"/>
          </a:xfrm>
          <a:prstGeom prst="rect">
            <a:avLst/>
          </a:prstGeom>
          <a:noFill/>
          <a:ln w="9525">
            <a:noFill/>
            <a:miter lim="800000"/>
            <a:headEnd/>
            <a:tailEnd/>
          </a:ln>
        </p:spPr>
      </p:pic>
      <p:pic>
        <p:nvPicPr>
          <p:cNvPr id="150531" name="Picture 3"/>
          <p:cNvPicPr>
            <a:picLocks noGrp="1" noChangeAspect="1" noChangeArrowheads="1"/>
          </p:cNvPicPr>
          <p:nvPr>
            <p:ph idx="1"/>
          </p:nvPr>
        </p:nvPicPr>
        <p:blipFill>
          <a:blip r:embed="rId3" cstate="print"/>
          <a:srcRect l="41051" t="54726" r="43735" b="38910"/>
          <a:stretch>
            <a:fillRect/>
          </a:stretch>
        </p:blipFill>
        <p:spPr bwMode="auto">
          <a:xfrm>
            <a:off x="3275856" y="5445224"/>
            <a:ext cx="3096344" cy="728551"/>
          </a:xfrm>
          <a:prstGeom prst="rect">
            <a:avLst/>
          </a:prstGeom>
          <a:noFill/>
          <a:ln w="9525">
            <a:noFill/>
            <a:miter lim="800000"/>
            <a:headEnd/>
            <a:tailEnd/>
          </a:ln>
        </p:spPr>
      </p:pic>
      <p:sp>
        <p:nvSpPr>
          <p:cNvPr id="150534" name="Rectangle 6"/>
          <p:cNvSpPr>
            <a:spLocks noChangeArrowheads="1"/>
          </p:cNvSpPr>
          <p:nvPr/>
        </p:nvSpPr>
        <p:spPr bwMode="auto">
          <a:xfrm>
            <a:off x="179512" y="1232756"/>
            <a:ext cx="896448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Istodobno se izmjere dva horizontalna kuta između triju objekata </a:t>
            </a:r>
            <a:r>
              <a:rPr kumimoji="0" lang="hr-HR" b="0" i="1" u="none" strike="noStrike" cap="none" normalizeH="0" baseline="0" dirty="0" smtClean="0">
                <a:ln>
                  <a:noFill/>
                </a:ln>
                <a:solidFill>
                  <a:schemeClr val="tx1"/>
                </a:solidFill>
                <a:effectLst/>
                <a:ea typeface="Times New Roman" pitchFamily="18" charset="0"/>
                <a:cs typeface="Arial" pitchFamily="34" charset="0"/>
              </a:rPr>
              <a:t>A, B</a:t>
            </a:r>
            <a:r>
              <a:rPr kumimoji="0" lang="hr-HR" b="0" i="0" u="none" strike="noStrike" cap="none" normalizeH="0" baseline="0" dirty="0" smtClean="0">
                <a:ln>
                  <a:noFill/>
                </a:ln>
                <a:solidFill>
                  <a:schemeClr val="tx1"/>
                </a:solidFill>
                <a:effectLst/>
                <a:ea typeface="Times New Roman" pitchFamily="18" charset="0"/>
                <a:cs typeface="Arial" pitchFamily="34" charset="0"/>
              </a:rPr>
              <a:t> i </a:t>
            </a:r>
            <a:r>
              <a:rPr kumimoji="0" lang="hr-HR" b="0" i="1" u="none" strike="noStrike" cap="none" normalizeH="0" baseline="0" dirty="0" smtClean="0">
                <a:ln>
                  <a:noFill/>
                </a:ln>
                <a:solidFill>
                  <a:schemeClr val="tx1"/>
                </a:solidFill>
                <a:effectLst/>
                <a:ea typeface="Times New Roman" pitchFamily="18" charset="0"/>
                <a:cs typeface="Arial" pitchFamily="34" charset="0"/>
              </a:rPr>
              <a:t>C</a:t>
            </a:r>
            <a:r>
              <a:rPr kumimoji="0" lang="hr-HR" b="0" i="0" u="none" strike="noStrike" cap="none" normalizeH="0" baseline="0" dirty="0" smtClean="0">
                <a:ln>
                  <a:noFill/>
                </a:ln>
                <a:solidFill>
                  <a:schemeClr val="tx1"/>
                </a:solidFill>
                <a:effectLst/>
                <a:ea typeface="Times New Roman" pitchFamily="18" charset="0"/>
                <a:cs typeface="Arial" pitchFamily="34" charset="0"/>
              </a:rPr>
              <a:t> koji</a:t>
            </a:r>
            <a:r>
              <a:rPr kumimoji="0" lang="hr-HR" b="0" i="0" u="none" strike="noStrike" cap="none" normalizeH="0" dirty="0" smtClean="0">
                <a:ln>
                  <a:noFill/>
                </a:ln>
                <a:solidFill>
                  <a:schemeClr val="tx1"/>
                </a:solidFill>
                <a:effectLst/>
                <a:ea typeface="Times New Roman" pitchFamily="18" charset="0"/>
                <a:cs typeface="Arial" pitchFamily="34" charset="0"/>
              </a:rPr>
              <a:t> se nalaze</a:t>
            </a:r>
            <a:r>
              <a:rPr kumimoji="0" lang="hr-HR" b="0" i="0" u="none" strike="noStrike" cap="none" normalizeH="0" baseline="0" dirty="0" smtClean="0">
                <a:ln>
                  <a:noFill/>
                </a:ln>
                <a:solidFill>
                  <a:schemeClr val="tx1"/>
                </a:solidFill>
                <a:effectLst/>
                <a:ea typeface="Times New Roman" pitchFamily="18" charset="0"/>
                <a:cs typeface="Arial" pitchFamily="34" charset="0"/>
              </a:rPr>
              <a:t> na kopnu. Ako je </a:t>
            </a:r>
            <a:r>
              <a:rPr lang="hr-HR" dirty="0" smtClean="0">
                <a:ea typeface="Times New Roman" pitchFamily="18" charset="0"/>
                <a:cs typeface="Arial" pitchFamily="34" charset="0"/>
              </a:rPr>
              <a:t>primjerice</a:t>
            </a:r>
            <a:r>
              <a:rPr kumimoji="0" lang="hr-HR" b="0" i="0" u="none" strike="noStrike" cap="none" normalizeH="0" baseline="0" dirty="0" smtClean="0">
                <a:ln>
                  <a:noFill/>
                </a:ln>
                <a:solidFill>
                  <a:schemeClr val="tx1"/>
                </a:solidFill>
                <a:effectLst/>
                <a:ea typeface="Times New Roman" pitchFamily="18" charset="0"/>
                <a:cs typeface="Arial" pitchFamily="34" charset="0"/>
              </a:rPr>
              <a:t> između objekata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i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izmjeren horizontalni kut </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tada se na karti nacrta kružnica položaja </a:t>
            </a:r>
            <a:r>
              <a:rPr lang="hr-HR" dirty="0" smtClean="0">
                <a:ea typeface="Times New Roman" pitchFamily="18" charset="0"/>
                <a:cs typeface="Arial" pitchFamily="34" charset="0"/>
              </a:rPr>
              <a:t>pomoću (90˚-</a:t>
            </a:r>
            <a:r>
              <a:rPr lang="el-GR" dirty="0" smtClean="0">
                <a:ea typeface="Times New Roman" pitchFamily="18" charset="0"/>
                <a:cs typeface="Arial" pitchFamily="34" charset="0"/>
              </a:rPr>
              <a:t>α</a:t>
            </a:r>
            <a:r>
              <a:rPr lang="hr-HR" dirty="0" smtClean="0">
                <a:ea typeface="Times New Roman" pitchFamily="18" charset="0"/>
                <a:cs typeface="Arial" pitchFamily="34" charset="0"/>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Nakon toga se između objekata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B</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i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C</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na osnovu snimljenog horizontalnog kuta </a:t>
            </a:r>
            <a:r>
              <a:rPr kumimoji="0" lang="el-G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β</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ucrta druga kružnica položaja (90˚-</a:t>
            </a:r>
            <a:r>
              <a:rPr kumimoji="0" lang="el-G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β</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U sjecištu tih dviju kružnica položaja nalazi se pozicija broda koja je neovisna o brodskom kompasu.</a:t>
            </a:r>
          </a:p>
        </p:txBody>
      </p:sp>
      <p:sp>
        <p:nvSpPr>
          <p:cNvPr id="9" name="Rectangle 8"/>
          <p:cNvSpPr/>
          <p:nvPr/>
        </p:nvSpPr>
        <p:spPr>
          <a:xfrm>
            <a:off x="323528" y="3861048"/>
            <a:ext cx="4968552" cy="523220"/>
          </a:xfrm>
          <a:prstGeom prst="rect">
            <a:avLst/>
          </a:prstGeom>
        </p:spPr>
        <p:txBody>
          <a:bodyPr wrap="square">
            <a:spAutoFit/>
          </a:bodyPr>
          <a:lstStyle/>
          <a:p>
            <a:r>
              <a:rPr lang="hr-HR" sz="1400" dirty="0" smtClean="0">
                <a:cs typeface="Arial" pitchFamily="34" charset="0"/>
              </a:rPr>
              <a:t>Određivanje položaja broda pomoću dva horizontalna kuta</a:t>
            </a:r>
          </a:p>
          <a:p>
            <a:endParaRPr lang="hr-HR" sz="1400" dirty="0">
              <a:cs typeface="Arial" pitchFamily="34" charset="0"/>
            </a:endParaRPr>
          </a:p>
        </p:txBody>
      </p:sp>
      <p:sp>
        <p:nvSpPr>
          <p:cNvPr id="150535" name="Rectangle 7"/>
          <p:cNvSpPr>
            <a:spLocks noChangeArrowheads="1"/>
          </p:cNvSpPr>
          <p:nvPr/>
        </p:nvSpPr>
        <p:spPr bwMode="auto">
          <a:xfrm>
            <a:off x="0" y="4581128"/>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Nedostatak ove metode je u tome što </a:t>
            </a:r>
            <a:r>
              <a:rPr lang="hr-HR" dirty="0" smtClean="0">
                <a:ea typeface="Times New Roman" pitchFamily="18" charset="0"/>
                <a:cs typeface="Arial" pitchFamily="34" charset="0"/>
              </a:rPr>
              <a:t>iako</a:t>
            </a:r>
            <a:r>
              <a:rPr kumimoji="0" lang="hr-HR" b="0" i="0" u="none" strike="noStrike" cap="none" normalizeH="0" baseline="0" dirty="0" smtClean="0">
                <a:ln>
                  <a:noFill/>
                </a:ln>
                <a:solidFill>
                  <a:schemeClr val="tx1"/>
                </a:solidFill>
                <a:effectLst/>
                <a:ea typeface="Times New Roman" pitchFamily="18" charset="0"/>
                <a:cs typeface="Arial" pitchFamily="34" charset="0"/>
              </a:rPr>
              <a:t> navigator ima na raspolaganju tri objekta, dobiva samo dvije linije pozicije i nesiguran je u njihovu pouzdanost. Kao jedina kontrola moguće je  izmjeriti kut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između krajnjih točaka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i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C</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a:t>
            </a:r>
            <a:r>
              <a:rPr lang="hr-HR" dirty="0" smtClean="0">
                <a:ea typeface="Times New Roman" pitchFamily="18" charset="0"/>
                <a:cs typeface="Arial" pitchFamily="34" charset="0"/>
                <a:sym typeface="Symbol" pitchFamily="18" charset="2"/>
              </a:rPr>
              <a:t> Vrijedi sljedeći odnos :</a:t>
            </a:r>
            <a:endPar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endParaRPr>
          </a:p>
        </p:txBody>
      </p:sp>
      <p:sp>
        <p:nvSpPr>
          <p:cNvPr id="150536" name="Rectangle 8"/>
          <p:cNvSpPr>
            <a:spLocks noChangeArrowheads="1"/>
          </p:cNvSpPr>
          <p:nvPr/>
        </p:nvSpPr>
        <p:spPr bwMode="auto">
          <a:xfrm>
            <a:off x="251520" y="6093296"/>
            <a:ext cx="856895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hr-HR" dirty="0" smtClean="0">
                <a:cs typeface="Arial" pitchFamily="34" charset="0"/>
              </a:rPr>
              <a:t>Na taj način može se kontrolirati da li su </a:t>
            </a:r>
            <a:r>
              <a:rPr lang="hr-HR" dirty="0" err="1" smtClean="0">
                <a:cs typeface="Arial" pitchFamily="34" charset="0"/>
              </a:rPr>
              <a:t>kutevi</a:t>
            </a:r>
            <a:r>
              <a:rPr lang="hr-HR" dirty="0" smtClean="0">
                <a:cs typeface="Arial" pitchFamily="34" charset="0"/>
              </a:rPr>
              <a:t> </a:t>
            </a:r>
            <a:r>
              <a:rPr lang="el-GR" dirty="0" smtClean="0">
                <a:cs typeface="Arial" pitchFamily="34" charset="0"/>
              </a:rPr>
              <a:t>α</a:t>
            </a:r>
            <a:r>
              <a:rPr lang="hr-HR" dirty="0" smtClean="0">
                <a:cs typeface="Arial" pitchFamily="34" charset="0"/>
              </a:rPr>
              <a:t> i </a:t>
            </a:r>
            <a:r>
              <a:rPr lang="el-GR" dirty="0" smtClean="0">
                <a:cs typeface="Arial" pitchFamily="34" charset="0"/>
              </a:rPr>
              <a:t>β</a:t>
            </a:r>
            <a:r>
              <a:rPr lang="hr-HR" dirty="0" smtClean="0">
                <a:cs typeface="Arial" pitchFamily="34" charset="0"/>
              </a:rPr>
              <a:t> ispravno snimljeni. </a:t>
            </a:r>
            <a:endParaRPr kumimoji="0" lang="hr-H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Proučavanje područja plovidbe</a:t>
            </a:r>
            <a:endParaRPr lang="hr-HR" sz="4000" b="1" i="1" dirty="0"/>
          </a:p>
        </p:txBody>
      </p:sp>
      <p:sp>
        <p:nvSpPr>
          <p:cNvPr id="3" name="Content Placeholder 2"/>
          <p:cNvSpPr>
            <a:spLocks noGrp="1"/>
          </p:cNvSpPr>
          <p:nvPr>
            <p:ph idx="1"/>
          </p:nvPr>
        </p:nvSpPr>
        <p:spPr>
          <a:xfrm>
            <a:off x="251520" y="1196752"/>
            <a:ext cx="8892480" cy="5544616"/>
          </a:xfrm>
        </p:spPr>
        <p:txBody>
          <a:bodyPr>
            <a:normAutofit fontScale="92500" lnSpcReduction="10000"/>
          </a:bodyPr>
          <a:lstStyle/>
          <a:p>
            <a:r>
              <a:rPr lang="hr-HR" sz="2500" dirty="0"/>
              <a:t>Da bi se dobila opća slika plovnog područja, prvo se prouči generalna karta, </a:t>
            </a:r>
            <a:r>
              <a:rPr lang="hr-HR" sz="2500" dirty="0" smtClean="0"/>
              <a:t>zatim </a:t>
            </a:r>
            <a:r>
              <a:rPr lang="hr-HR" sz="2500" dirty="0"/>
              <a:t>navigacijske karte i </a:t>
            </a:r>
            <a:r>
              <a:rPr lang="hr-HR" sz="2500" dirty="0" smtClean="0"/>
              <a:t>priručnici </a:t>
            </a:r>
            <a:r>
              <a:rPr lang="hr-HR" sz="2500" dirty="0"/>
              <a:t>za navigaciju </a:t>
            </a:r>
            <a:r>
              <a:rPr lang="hr-HR" sz="2500" dirty="0" smtClean="0"/>
              <a:t>- vrlo detaljno.</a:t>
            </a:r>
          </a:p>
          <a:p>
            <a:r>
              <a:rPr lang="hr-HR" sz="2500" dirty="0" smtClean="0"/>
              <a:t>Nakon </a:t>
            </a:r>
            <a:r>
              <a:rPr lang="hr-HR" sz="2500" dirty="0"/>
              <a:t>toga se odabire trajektorija kretanja tj. </a:t>
            </a:r>
            <a:r>
              <a:rPr lang="hr-HR" sz="2500" dirty="0" err="1" smtClean="0"/>
              <a:t>kursevi</a:t>
            </a:r>
            <a:r>
              <a:rPr lang="hr-HR" sz="2500" dirty="0" smtClean="0"/>
              <a:t> kojima </a:t>
            </a:r>
            <a:r>
              <a:rPr lang="hr-HR" sz="2500" dirty="0"/>
              <a:t>će brod </a:t>
            </a:r>
            <a:r>
              <a:rPr lang="hr-HR" sz="2500" dirty="0" smtClean="0"/>
              <a:t>ploviti (kurs – točka promjene kursa – točka okreta - …)</a:t>
            </a:r>
            <a:endParaRPr lang="hr-HR" sz="2500" dirty="0"/>
          </a:p>
          <a:p>
            <a:r>
              <a:rPr lang="hr-HR" sz="2500" dirty="0"/>
              <a:t>U obalnoj navigaciji nakon </a:t>
            </a:r>
            <a:r>
              <a:rPr lang="hr-HR" sz="2500" dirty="0" smtClean="0"/>
              <a:t>detaljne analize općih uvjeta </a:t>
            </a:r>
            <a:r>
              <a:rPr lang="hr-HR" sz="2500" dirty="0" err="1" smtClean="0"/>
              <a:t>kursevi</a:t>
            </a:r>
            <a:r>
              <a:rPr lang="hr-HR" sz="2500" dirty="0" smtClean="0"/>
              <a:t> plovidbe određuju se na temelju sljedećih parametara:</a:t>
            </a:r>
            <a:endParaRPr lang="hr-HR" sz="2800" dirty="0" smtClean="0"/>
          </a:p>
          <a:p>
            <a:pPr>
              <a:buNone/>
            </a:pPr>
            <a:r>
              <a:rPr lang="hr-HR" sz="2600" dirty="0"/>
              <a:t> </a:t>
            </a:r>
            <a:r>
              <a:rPr lang="hr-HR" sz="2600" dirty="0" smtClean="0"/>
              <a:t>       -hidrografske karakteristike </a:t>
            </a:r>
            <a:r>
              <a:rPr lang="hr-HR" sz="2600" dirty="0"/>
              <a:t>područja </a:t>
            </a:r>
            <a:r>
              <a:rPr lang="hr-HR" sz="2600" dirty="0" smtClean="0"/>
              <a:t>plovidbe(tjesnaci</a:t>
            </a:r>
            <a:r>
              <a:rPr lang="hr-HR" sz="2600" dirty="0"/>
              <a:t>, plićaci, </a:t>
            </a:r>
            <a:r>
              <a:rPr lang="hr-HR" sz="2600" dirty="0" smtClean="0"/>
              <a:t>grebeni,morske struje,  …                                                                            </a:t>
            </a:r>
            <a:endParaRPr lang="hr-HR" sz="2600" dirty="0"/>
          </a:p>
          <a:p>
            <a:pPr>
              <a:buNone/>
            </a:pPr>
            <a:r>
              <a:rPr lang="hr-HR" sz="2600" dirty="0" smtClean="0"/>
              <a:t>        -</a:t>
            </a:r>
            <a:r>
              <a:rPr lang="hr-HR" sz="2600" dirty="0" smtClean="0"/>
              <a:t>orijentacijski </a:t>
            </a:r>
            <a:r>
              <a:rPr lang="hr-HR" sz="2600" dirty="0" smtClean="0"/>
              <a:t>objekti (istaknute vizure,…)</a:t>
            </a:r>
            <a:endParaRPr lang="hr-HR" sz="2600" dirty="0"/>
          </a:p>
          <a:p>
            <a:pPr>
              <a:buNone/>
            </a:pPr>
            <a:r>
              <a:rPr lang="hr-HR" sz="2600" dirty="0" smtClean="0"/>
              <a:t>        -preporuke u navigacijskim priručnicima</a:t>
            </a:r>
            <a:endParaRPr lang="hr-HR" sz="2600" dirty="0"/>
          </a:p>
          <a:p>
            <a:pPr>
              <a:buNone/>
            </a:pPr>
            <a:r>
              <a:rPr lang="hr-HR" sz="2600" dirty="0" smtClean="0"/>
              <a:t>        -očekivana frekvencije brodova i gustoća prometa</a:t>
            </a:r>
          </a:p>
          <a:p>
            <a:pPr>
              <a:buNone/>
            </a:pPr>
            <a:r>
              <a:rPr lang="hr-HR" sz="2600" dirty="0"/>
              <a:t> </a:t>
            </a:r>
            <a:r>
              <a:rPr lang="hr-HR" sz="2600" dirty="0" smtClean="0"/>
              <a:t>       -koristiti  preporučene rute za plovidbu</a:t>
            </a:r>
            <a:endParaRPr lang="hr-HR" sz="2600" dirty="0"/>
          </a:p>
          <a:p>
            <a:pPr>
              <a:buNone/>
            </a:pPr>
            <a:r>
              <a:rPr lang="hr-HR" sz="2600" dirty="0" smtClean="0"/>
              <a:t>        -obavezno se pridržavati </a:t>
            </a:r>
            <a:r>
              <a:rPr lang="hr-HR" sz="2600" dirty="0"/>
              <a:t>shema odvojene plovidbe i usmjerene plovidbe.</a:t>
            </a:r>
          </a:p>
          <a:p>
            <a:pPr>
              <a:buNone/>
            </a:pPr>
            <a:endParaRPr lang="hr-HR" sz="2800" dirty="0" smtClean="0"/>
          </a:p>
          <a:p>
            <a:endParaRPr lang="hr-HR" sz="2800" dirty="0"/>
          </a:p>
          <a:p>
            <a:endParaRPr lang="hr-HR" sz="25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9036496" cy="1143000"/>
          </a:xfrm>
        </p:spPr>
        <p:txBody>
          <a:bodyPr>
            <a:normAutofit/>
          </a:bodyPr>
          <a:lstStyle/>
          <a:p>
            <a:r>
              <a:rPr lang="hr-HR" sz="3600" b="1" i="1" dirty="0" smtClean="0"/>
              <a:t>Položaj broda pomoću dva pokrivena smjera</a:t>
            </a:r>
            <a:endParaRPr lang="hr-HR" sz="3600" b="1" i="1" dirty="0"/>
          </a:p>
        </p:txBody>
      </p:sp>
      <p:sp>
        <p:nvSpPr>
          <p:cNvPr id="3" name="Content Placeholder 2"/>
          <p:cNvSpPr>
            <a:spLocks noGrp="1"/>
          </p:cNvSpPr>
          <p:nvPr>
            <p:ph idx="1"/>
          </p:nvPr>
        </p:nvSpPr>
        <p:spPr>
          <a:xfrm>
            <a:off x="0" y="908720"/>
            <a:ext cx="9036496" cy="5832648"/>
          </a:xfrm>
        </p:spPr>
        <p:txBody>
          <a:bodyPr>
            <a:normAutofit/>
          </a:bodyPr>
          <a:lstStyle/>
          <a:p>
            <a:pPr>
              <a:buNone/>
            </a:pPr>
            <a:r>
              <a:rPr lang="hr-HR" sz="1800" dirty="0" smtClean="0"/>
              <a:t>       Kod ove metode  je važno da </a:t>
            </a:r>
            <a:r>
              <a:rPr lang="hr-HR" sz="1800" b="1" dirty="0" smtClean="0"/>
              <a:t>za svaki pokriveni smjer bliži objekti budu što bliži brodu a dalji što udaljeniji</a:t>
            </a:r>
            <a:r>
              <a:rPr lang="hr-HR" sz="1800" dirty="0" smtClean="0"/>
              <a:t>. Također obzirom na teoriju grešaka  poželjno je da se pokriveni smjerovi sijeku pod kutem koji je što bliži pravom. Ovakav način određivanja položaja broda može se koristiti kod malih plovila – čamaca, koji i nemaju kompasa, odnosno kod usidrenih brodova.</a:t>
            </a:r>
          </a:p>
          <a:p>
            <a:pPr>
              <a:buNone/>
            </a:pPr>
            <a:endParaRPr lang="hr-HR" sz="1800" dirty="0" smtClean="0"/>
          </a:p>
          <a:p>
            <a:pPr>
              <a:buNone/>
            </a:pPr>
            <a:endParaRPr lang="hr-HR" sz="1800" dirty="0" smtClean="0"/>
          </a:p>
          <a:p>
            <a:pPr>
              <a:buNone/>
            </a:pPr>
            <a:endParaRPr lang="hr-HR" sz="1800" dirty="0" smtClean="0"/>
          </a:p>
          <a:p>
            <a:pPr>
              <a:buNone/>
            </a:pPr>
            <a:endParaRPr lang="hr-HR" sz="1800" dirty="0" smtClean="0"/>
          </a:p>
          <a:p>
            <a:pPr>
              <a:buNone/>
            </a:pPr>
            <a:endParaRPr lang="hr-HR" sz="1800" dirty="0" smtClean="0"/>
          </a:p>
          <a:p>
            <a:pPr>
              <a:buNone/>
            </a:pPr>
            <a:endParaRPr lang="hr-HR" sz="1800" dirty="0" smtClean="0"/>
          </a:p>
          <a:p>
            <a:pPr>
              <a:buNone/>
            </a:pPr>
            <a:r>
              <a:rPr lang="hr-HR" sz="1800" dirty="0" smtClean="0"/>
              <a:t>       </a:t>
            </a:r>
            <a:endParaRPr lang="hr-HR" sz="1800" dirty="0"/>
          </a:p>
        </p:txBody>
      </p:sp>
      <p:pic>
        <p:nvPicPr>
          <p:cNvPr id="161795" name="Picture 3"/>
          <p:cNvPicPr>
            <a:picLocks noChangeAspect="1" noChangeArrowheads="1"/>
          </p:cNvPicPr>
          <p:nvPr/>
        </p:nvPicPr>
        <p:blipFill>
          <a:blip r:embed="rId2" cstate="print"/>
          <a:srcRect l="25568" t="31818" r="31818" b="26460"/>
          <a:stretch>
            <a:fillRect/>
          </a:stretch>
        </p:blipFill>
        <p:spPr bwMode="auto">
          <a:xfrm>
            <a:off x="4716016" y="2348880"/>
            <a:ext cx="3672408" cy="2022486"/>
          </a:xfrm>
          <a:prstGeom prst="rect">
            <a:avLst/>
          </a:prstGeom>
          <a:noFill/>
          <a:ln w="9525">
            <a:noFill/>
            <a:miter lim="800000"/>
            <a:headEnd/>
            <a:tailEnd/>
          </a:ln>
        </p:spPr>
      </p:pic>
      <p:sp>
        <p:nvSpPr>
          <p:cNvPr id="161796" name="Rectangle 4"/>
          <p:cNvSpPr>
            <a:spLocks noChangeArrowheads="1"/>
          </p:cNvSpPr>
          <p:nvPr/>
        </p:nvSpPr>
        <p:spPr bwMode="auto">
          <a:xfrm>
            <a:off x="2339752" y="3501008"/>
            <a:ext cx="374441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hr-HR" sz="1400" b="0" i="0" u="none" strike="noStrike" cap="none" normalizeH="0" baseline="0" dirty="0" smtClean="0">
                <a:ln>
                  <a:noFill/>
                </a:ln>
                <a:solidFill>
                  <a:schemeClr val="tx1"/>
                </a:solidFill>
                <a:effectLst/>
                <a:ea typeface="Times New Roman" pitchFamily="18" charset="0"/>
                <a:cs typeface="Arial" pitchFamily="34" charset="0"/>
              </a:rPr>
              <a:t>Položaj broda pomoću dva pokrivena smjera</a:t>
            </a:r>
          </a:p>
          <a:p>
            <a:pPr marL="0" marR="0" lvl="0" indent="0" defTabSz="914400" rtl="0" eaLnBrk="1" fontAlgn="base" latinLnBrk="0" hangingPunct="1">
              <a:lnSpc>
                <a:spcPct val="100000"/>
              </a:lnSpc>
              <a:spcBef>
                <a:spcPct val="0"/>
              </a:spcBef>
              <a:spcAft>
                <a:spcPct val="0"/>
              </a:spcAft>
              <a:buClrTx/>
              <a:buSzTx/>
              <a:buFontTx/>
              <a:buNone/>
              <a:tabLst/>
            </a:pPr>
            <a:endParaRPr kumimoji="0" lang="hr-HR" sz="14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400" b="0" i="0" u="none" strike="noStrike" cap="none" normalizeH="0" baseline="0" dirty="0" smtClean="0">
              <a:ln>
                <a:noFill/>
              </a:ln>
              <a:solidFill>
                <a:schemeClr val="tx1"/>
              </a:solidFill>
              <a:effectLst/>
              <a:cs typeface="Arial" pitchFamily="34" charset="0"/>
            </a:endParaRPr>
          </a:p>
        </p:txBody>
      </p:sp>
      <p:sp>
        <p:nvSpPr>
          <p:cNvPr id="161797" name="Rectangle 5"/>
          <p:cNvSpPr>
            <a:spLocks noChangeArrowheads="1"/>
          </p:cNvSpPr>
          <p:nvPr/>
        </p:nvSpPr>
        <p:spPr bwMode="auto">
          <a:xfrm>
            <a:off x="251520" y="4791055"/>
            <a:ext cx="86764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hr-HR" dirty="0" smtClean="0">
                <a:ea typeface="Times New Roman" pitchFamily="18" charset="0"/>
                <a:cs typeface="Arial" pitchFamily="34" charset="0"/>
              </a:rPr>
              <a:t>S</a:t>
            </a:r>
            <a:r>
              <a:rPr kumimoji="0" lang="hr-HR" b="0" i="0" u="none" strike="noStrike" cap="none" normalizeH="0" baseline="0" dirty="0" smtClean="0">
                <a:ln>
                  <a:noFill/>
                </a:ln>
                <a:solidFill>
                  <a:schemeClr val="tx1"/>
                </a:solidFill>
                <a:effectLst/>
                <a:ea typeface="Times New Roman" pitchFamily="18" charset="0"/>
                <a:cs typeface="Arial" pitchFamily="34" charset="0"/>
              </a:rPr>
              <a:t>a četiri </a:t>
            </a:r>
            <a:r>
              <a:rPr kumimoji="0" lang="hr-HR" b="0" i="0" u="none" strike="noStrike" cap="none" normalizeH="0" baseline="0" dirty="0" err="1" smtClean="0">
                <a:ln>
                  <a:noFill/>
                </a:ln>
                <a:solidFill>
                  <a:schemeClr val="tx1"/>
                </a:solidFill>
                <a:effectLst/>
                <a:ea typeface="Times New Roman" pitchFamily="18" charset="0"/>
                <a:cs typeface="Arial" pitchFamily="34" charset="0"/>
              </a:rPr>
              <a:t>terestrička</a:t>
            </a:r>
            <a:r>
              <a:rPr kumimoji="0" lang="hr-HR" b="0" i="0" u="none" strike="noStrike" cap="none" normalizeH="0" baseline="0" dirty="0" smtClean="0">
                <a:ln>
                  <a:noFill/>
                </a:ln>
                <a:solidFill>
                  <a:schemeClr val="tx1"/>
                </a:solidFill>
                <a:effectLst/>
                <a:ea typeface="Times New Roman" pitchFamily="18" charset="0"/>
                <a:cs typeface="Arial" pitchFamily="34" charset="0"/>
              </a:rPr>
              <a:t> objekata koji su vidljivi direktno s broda ,a ucrtani su na pomorskoj karti mogu se kombinirati razne linije položaja kao: azimuti, pokriveni smjerovi, kružnice položaja kao udaljenost od objekata, ili kao geometrijsko mjesto vrhova snimljenih horizontalnih </a:t>
            </a:r>
            <a:r>
              <a:rPr kumimoji="0" lang="hr-HR" b="0" i="0" u="none" strike="noStrike" cap="none" normalizeH="0" baseline="0" dirty="0" err="1" smtClean="0">
                <a:ln>
                  <a:noFill/>
                </a:ln>
                <a:solidFill>
                  <a:schemeClr val="tx1"/>
                </a:solidFill>
                <a:effectLst/>
                <a:ea typeface="Times New Roman" pitchFamily="18" charset="0"/>
                <a:cs typeface="Arial" pitchFamily="34" charset="0"/>
              </a:rPr>
              <a:t>kuteva</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itd</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endParaRPr kumimoji="0" lang="hr-HR"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4000" b="1" i="1" dirty="0" smtClean="0"/>
              <a:t>Položaj broda na osnovu motrenja u vremenskom razmaku</a:t>
            </a:r>
            <a:endParaRPr lang="hr-HR" sz="4000" b="1" i="1" dirty="0"/>
          </a:p>
        </p:txBody>
      </p:sp>
      <p:sp>
        <p:nvSpPr>
          <p:cNvPr id="3" name="Content Placeholder 2"/>
          <p:cNvSpPr>
            <a:spLocks noGrp="1"/>
          </p:cNvSpPr>
          <p:nvPr>
            <p:ph idx="1"/>
          </p:nvPr>
        </p:nvSpPr>
        <p:spPr>
          <a:xfrm>
            <a:off x="107504" y="1412776"/>
            <a:ext cx="8928992" cy="5328592"/>
          </a:xfrm>
        </p:spPr>
        <p:txBody>
          <a:bodyPr>
            <a:normAutofit/>
          </a:bodyPr>
          <a:lstStyle/>
          <a:p>
            <a:r>
              <a:rPr lang="hr-HR" sz="2500" dirty="0" smtClean="0"/>
              <a:t>Može se koristiti u slučaju kada brod može snimiti samo jedan markantni objekt, ili noću kad se idući svjetionik može uočiti ,tek kada se prvi svjetionik izgubi s horizonta. Pomoću radara može se odrediti položaj broda (azimut i udaljenost od istog objekta). U najtežem slučaju  navigator će biti prisiljen odrediti položaj broda dvokratnim snimanjem jednog ili više objekata u razmaku vremena – to se koristi kao pomoćna metoda.</a:t>
            </a:r>
          </a:p>
          <a:p>
            <a:r>
              <a:rPr lang="hr-HR" sz="2500" dirty="0" smtClean="0"/>
              <a:t>Kod takvog načina određivanja položaja broda dolazi do sljedećih grešaka :</a:t>
            </a:r>
          </a:p>
          <a:p>
            <a:pPr>
              <a:buClr>
                <a:srgbClr val="FF0000"/>
              </a:buClr>
              <a:buFont typeface="Wingdings" pitchFamily="2" charset="2"/>
              <a:buChar char="Ø"/>
            </a:pPr>
            <a:r>
              <a:rPr lang="hr-HR" sz="2000" dirty="0" smtClean="0"/>
              <a:t>točnosti očitanog sata (pređeni put)</a:t>
            </a:r>
          </a:p>
          <a:p>
            <a:pPr>
              <a:buClr>
                <a:srgbClr val="FF0000"/>
              </a:buClr>
              <a:buFont typeface="Wingdings" pitchFamily="2" charset="2"/>
              <a:buChar char="Ø"/>
            </a:pPr>
            <a:r>
              <a:rPr lang="hr-HR" sz="2000" dirty="0" smtClean="0"/>
              <a:t>greške brzinomjera</a:t>
            </a:r>
          </a:p>
          <a:p>
            <a:pPr>
              <a:buClr>
                <a:srgbClr val="FF0000"/>
              </a:buClr>
              <a:buFont typeface="Wingdings" pitchFamily="2" charset="2"/>
              <a:buChar char="Ø"/>
            </a:pPr>
            <a:r>
              <a:rPr lang="hr-HR" sz="2000" dirty="0" smtClean="0"/>
              <a:t>greške u kormilarenju</a:t>
            </a:r>
          </a:p>
          <a:p>
            <a:pPr>
              <a:buNone/>
            </a:pPr>
            <a:endParaRPr lang="hr-HR" sz="25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4000" b="1" i="1" dirty="0" smtClean="0"/>
              <a:t>Položaj broda na osnovu motrenja u vremenskom razmaku</a:t>
            </a:r>
            <a:endParaRPr lang="hr-HR" sz="4000" b="1" i="1" dirty="0"/>
          </a:p>
        </p:txBody>
      </p:sp>
      <p:sp>
        <p:nvSpPr>
          <p:cNvPr id="3" name="Content Placeholder 2"/>
          <p:cNvSpPr>
            <a:spLocks noGrp="1"/>
          </p:cNvSpPr>
          <p:nvPr>
            <p:ph idx="1"/>
          </p:nvPr>
        </p:nvSpPr>
        <p:spPr>
          <a:xfrm>
            <a:off x="179512" y="1628800"/>
            <a:ext cx="8856984" cy="5112568"/>
          </a:xfrm>
        </p:spPr>
        <p:txBody>
          <a:bodyPr>
            <a:normAutofit/>
          </a:bodyPr>
          <a:lstStyle/>
          <a:p>
            <a:r>
              <a:rPr lang="hr-HR" sz="2800" dirty="0" smtClean="0"/>
              <a:t>Kod primjene ove metode treba  paziti da se idući  azimut izmjeri kad se od prethodnog promijenio najmanje za 30</a:t>
            </a:r>
            <a:r>
              <a:rPr lang="hr-HR" sz="2800" baseline="30000" dirty="0" smtClean="0"/>
              <a:t>o</a:t>
            </a:r>
            <a:r>
              <a:rPr lang="hr-HR" sz="2800" dirty="0" smtClean="0"/>
              <a:t> a ne više od 150</a:t>
            </a:r>
            <a:r>
              <a:rPr lang="hr-HR" sz="2800" baseline="30000" dirty="0" smtClean="0"/>
              <a:t>o</a:t>
            </a:r>
            <a:r>
              <a:rPr lang="hr-HR" sz="2800" dirty="0" smtClean="0"/>
              <a:t>.</a:t>
            </a:r>
          </a:p>
          <a:p>
            <a:r>
              <a:rPr lang="hr-HR" sz="2800" dirty="0" smtClean="0"/>
              <a:t>Kod određivanja položaja broda snimanjem u razamku vremena koriste se dvije osnovne metode i </a:t>
            </a:r>
            <a:r>
              <a:rPr lang="hr-HR" sz="2800" b="1" dirty="0" smtClean="0"/>
              <a:t>to položaj broda određen dvostrukim snimanjem jenog objekta u razmaku vremena i položaj broda određen dvostrukim snimanjem dva objekta u razmaku vremena.</a:t>
            </a:r>
          </a:p>
          <a:p>
            <a:endParaRPr lang="hr-HR" sz="25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r-HR" sz="3600" b="1" i="1" dirty="0" smtClean="0"/>
              <a:t>Položaj broda dvostrukim snimanjem azimuta  jednog objekta</a:t>
            </a:r>
            <a:endParaRPr lang="hr-HR" sz="3600" b="1" i="1" dirty="0"/>
          </a:p>
        </p:txBody>
      </p:sp>
      <p:sp>
        <p:nvSpPr>
          <p:cNvPr id="3" name="Content Placeholder 2"/>
          <p:cNvSpPr>
            <a:spLocks noGrp="1"/>
          </p:cNvSpPr>
          <p:nvPr>
            <p:ph idx="1"/>
          </p:nvPr>
        </p:nvSpPr>
        <p:spPr>
          <a:xfrm>
            <a:off x="0" y="1340768"/>
            <a:ext cx="8928992" cy="5328592"/>
          </a:xfrm>
        </p:spPr>
        <p:txBody>
          <a:bodyPr>
            <a:normAutofit/>
          </a:bodyPr>
          <a:lstStyle/>
          <a:p>
            <a:pPr>
              <a:buNone/>
            </a:pPr>
            <a:r>
              <a:rPr lang="hr-HR" dirty="0" smtClean="0"/>
              <a:t>	</a:t>
            </a:r>
            <a:r>
              <a:rPr lang="hr-HR" sz="1800" dirty="0" smtClean="0"/>
              <a:t>Izmjeri se azimut objekta </a:t>
            </a:r>
            <a:r>
              <a:rPr lang="hr-HR" sz="1800" i="1" dirty="0" smtClean="0"/>
              <a:t>A</a:t>
            </a:r>
            <a:r>
              <a:rPr lang="hr-HR" sz="1800" dirty="0" smtClean="0"/>
              <a:t> kojeg se odmah ucrta na pomorsku kartu – to je prva linija pozicije ( I </a:t>
            </a:r>
            <a:r>
              <a:rPr lang="hr-HR" sz="1800" dirty="0" err="1" smtClean="0"/>
              <a:t>stajnica</a:t>
            </a:r>
            <a:r>
              <a:rPr lang="hr-HR" sz="1800" dirty="0" smtClean="0"/>
              <a:t>). Presjek te linije pozicije sa ucrtanim kursom označen je s </a:t>
            </a:r>
            <a:r>
              <a:rPr lang="hr-HR" sz="1800" i="1" dirty="0" smtClean="0"/>
              <a:t>B.</a:t>
            </a:r>
            <a:r>
              <a:rPr lang="hr-HR" sz="1800" dirty="0" smtClean="0"/>
              <a:t> Istovremeno sa očitanim azimutom očita se stanje brzinomjera i upiše vrijeme brodskog sata. Kad se azimut promijeni za više od 30</a:t>
            </a:r>
            <a:r>
              <a:rPr lang="hr-HR" sz="1800" baseline="30000" dirty="0" smtClean="0"/>
              <a:t>o</a:t>
            </a:r>
            <a:r>
              <a:rPr lang="hr-HR" sz="1800" dirty="0" smtClean="0"/>
              <a:t> ponovno se snimi azimut na isti objekt i to je druga linija položaja (</a:t>
            </a:r>
            <a:r>
              <a:rPr lang="hr-HR" sz="1800" dirty="0" err="1" smtClean="0"/>
              <a:t>stajnica</a:t>
            </a:r>
            <a:r>
              <a:rPr lang="hr-HR" sz="1800" dirty="0" smtClean="0"/>
              <a:t> II) koja se ucrta na pomorsku kartu. Istovremeno se očita pređeni put na  brzinomjeru/ ili se proteklo vrijeme pomnoži sa brzinom broda  da se dobije pređeni put </a:t>
            </a:r>
            <a:r>
              <a:rPr lang="hr-HR" sz="1800" i="1" dirty="0" smtClean="0"/>
              <a:t>D</a:t>
            </a:r>
            <a:r>
              <a:rPr lang="hr-HR" sz="1800" dirty="0" smtClean="0"/>
              <a:t>. Pređeni put </a:t>
            </a:r>
            <a:r>
              <a:rPr lang="hr-HR" sz="1800" i="1" dirty="0" smtClean="0"/>
              <a:t>D</a:t>
            </a:r>
            <a:r>
              <a:rPr lang="hr-HR" sz="1800" dirty="0" smtClean="0"/>
              <a:t> prenese od točke </a:t>
            </a:r>
            <a:r>
              <a:rPr lang="hr-HR" sz="1800" i="1" dirty="0" smtClean="0"/>
              <a:t>B</a:t>
            </a:r>
            <a:r>
              <a:rPr lang="hr-HR" sz="1800" dirty="0" smtClean="0"/>
              <a:t> u smjeru kursa  do točke </a:t>
            </a:r>
            <a:r>
              <a:rPr lang="hr-HR" sz="1800" i="1" dirty="0" smtClean="0"/>
              <a:t>C</a:t>
            </a:r>
            <a:r>
              <a:rPr lang="hr-HR" sz="1800" dirty="0" smtClean="0"/>
              <a:t>. Točkom </a:t>
            </a:r>
            <a:r>
              <a:rPr lang="hr-HR" sz="1800" i="1" dirty="0" smtClean="0"/>
              <a:t>C</a:t>
            </a:r>
            <a:r>
              <a:rPr lang="hr-HR" sz="1800" dirty="0" smtClean="0"/>
              <a:t> povuče se paralela s prvom linijom pozicije I  </a:t>
            </a:r>
            <a:r>
              <a:rPr lang="hr-HR" sz="1800" dirty="0" err="1" smtClean="0"/>
              <a:t>i</a:t>
            </a:r>
            <a:r>
              <a:rPr lang="hr-HR" sz="1800" dirty="0" smtClean="0"/>
              <a:t> označi se sa I</a:t>
            </a:r>
            <a:r>
              <a:rPr lang="hr-HR" sz="1800" dirty="0" smtClean="0">
                <a:sym typeface="Symbol"/>
              </a:rPr>
              <a:t></a:t>
            </a:r>
            <a:r>
              <a:rPr lang="hr-HR" sz="1800" dirty="0" smtClean="0"/>
              <a:t>. Pozicija broda u trenutku drugog snimanja označena je sa </a:t>
            </a:r>
            <a:r>
              <a:rPr lang="hr-HR" sz="1800" i="1" dirty="0" smtClean="0"/>
              <a:t>T</a:t>
            </a:r>
            <a:r>
              <a:rPr lang="hr-HR" sz="1800" i="1" baseline="-25000" dirty="0" smtClean="0"/>
              <a:t>b</a:t>
            </a:r>
            <a:r>
              <a:rPr lang="hr-HR" sz="1800" dirty="0" smtClean="0"/>
              <a:t>. Brod dakle ne plovi po kursu koji je ucrtan na karti, već po kursu koji je paralelan njime ali leži </a:t>
            </a:r>
            <a:r>
              <a:rPr lang="hr-HR" sz="1800" dirty="0" err="1" smtClean="0"/>
              <a:t>južnije</a:t>
            </a:r>
            <a:r>
              <a:rPr lang="hr-HR" sz="1800" dirty="0" smtClean="0"/>
              <a:t> od snimljenog objekta </a:t>
            </a:r>
            <a:r>
              <a:rPr lang="hr-HR" sz="1800" i="1" dirty="0" smtClean="0"/>
              <a:t>A</a:t>
            </a:r>
            <a:r>
              <a:rPr lang="hr-HR" sz="1800" dirty="0" smtClean="0"/>
              <a:t>.</a:t>
            </a:r>
          </a:p>
          <a:p>
            <a:pPr>
              <a:buNone/>
            </a:pPr>
            <a:endParaRPr lang="hr-HR" dirty="0"/>
          </a:p>
        </p:txBody>
      </p:sp>
      <p:pic>
        <p:nvPicPr>
          <p:cNvPr id="162818" name="Picture 2"/>
          <p:cNvPicPr>
            <a:picLocks noChangeAspect="1" noChangeArrowheads="1"/>
          </p:cNvPicPr>
          <p:nvPr/>
        </p:nvPicPr>
        <p:blipFill>
          <a:blip r:embed="rId2" cstate="print"/>
          <a:srcRect l="30469" t="33333" r="32031" b="23148"/>
          <a:stretch>
            <a:fillRect/>
          </a:stretch>
        </p:blipFill>
        <p:spPr bwMode="auto">
          <a:xfrm>
            <a:off x="4788024" y="4437112"/>
            <a:ext cx="4104456" cy="2256252"/>
          </a:xfrm>
          <a:prstGeom prst="rect">
            <a:avLst/>
          </a:prstGeom>
          <a:noFill/>
          <a:ln w="9525">
            <a:noFill/>
            <a:miter lim="800000"/>
            <a:headEnd/>
            <a:tailEnd/>
          </a:ln>
        </p:spPr>
      </p:pic>
      <p:sp>
        <p:nvSpPr>
          <p:cNvPr id="5" name="Rectangle 4"/>
          <p:cNvSpPr/>
          <p:nvPr/>
        </p:nvSpPr>
        <p:spPr>
          <a:xfrm>
            <a:off x="539552" y="5085184"/>
            <a:ext cx="5148064" cy="1077218"/>
          </a:xfrm>
          <a:prstGeom prst="rect">
            <a:avLst/>
          </a:prstGeom>
        </p:spPr>
        <p:txBody>
          <a:bodyPr wrap="square">
            <a:spAutoFit/>
          </a:bodyPr>
          <a:lstStyle/>
          <a:p>
            <a:endParaRPr lang="hr-HR" dirty="0" smtClean="0"/>
          </a:p>
          <a:p>
            <a:r>
              <a:rPr lang="hr-HR" sz="1400" dirty="0" smtClean="0"/>
              <a:t>Položaj broda snimanjem u razmaku vremena pomoću dva azimuta</a:t>
            </a:r>
          </a:p>
          <a:p>
            <a:endParaRPr lang="hr-HR" sz="1400" dirty="0" smtClean="0"/>
          </a:p>
          <a:p>
            <a:endParaRPr lang="hr-H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i="1" dirty="0" smtClean="0"/>
              <a:t>Položaj broda subočice objektu</a:t>
            </a:r>
            <a:endParaRPr lang="hr-HR" b="1" i="1" dirty="0"/>
          </a:p>
        </p:txBody>
      </p:sp>
      <p:pic>
        <p:nvPicPr>
          <p:cNvPr id="163842" name="Picture 2"/>
          <p:cNvPicPr>
            <a:picLocks noGrp="1" noChangeAspect="1" noChangeArrowheads="1"/>
          </p:cNvPicPr>
          <p:nvPr>
            <p:ph idx="1"/>
          </p:nvPr>
        </p:nvPicPr>
        <p:blipFill>
          <a:blip r:embed="rId4" cstate="print"/>
          <a:srcRect l="26611" t="38514" r="28223" b="27074"/>
          <a:stretch>
            <a:fillRect/>
          </a:stretch>
        </p:blipFill>
        <p:spPr bwMode="auto">
          <a:xfrm>
            <a:off x="2699792" y="4077072"/>
            <a:ext cx="6216690" cy="2664296"/>
          </a:xfrm>
          <a:prstGeom prst="rect">
            <a:avLst/>
          </a:prstGeom>
          <a:noFill/>
          <a:ln w="9525">
            <a:noFill/>
            <a:miter lim="800000"/>
            <a:headEnd/>
            <a:tailEnd/>
          </a:ln>
        </p:spPr>
      </p:pic>
      <p:sp>
        <p:nvSpPr>
          <p:cNvPr id="163850" name="Rectangle 10"/>
          <p:cNvSpPr>
            <a:spLocks noChangeArrowheads="1"/>
          </p:cNvSpPr>
          <p:nvPr/>
        </p:nvSpPr>
        <p:spPr bwMode="auto">
          <a:xfrm>
            <a:off x="0" y="1545758"/>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Kod prolaza subočice nekom markantnom objektu odredi se položaj broda,  i to se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unosi u brodski dnevnik u obliku</a:t>
            </a:r>
            <a:r>
              <a:rPr kumimoji="0" lang="hr-HR" b="0" i="0" u="none" strike="noStrike" cap="none" normalizeH="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smtClean="0">
                <a:ln>
                  <a:noFill/>
                </a:ln>
                <a:solidFill>
                  <a:schemeClr val="tx1"/>
                </a:solidFill>
                <a:effectLst/>
                <a:ea typeface="Times New Roman" pitchFamily="18" charset="0"/>
                <a:cs typeface="Arial" pitchFamily="34" charset="0"/>
              </a:rPr>
              <a:t>oznake subočice (</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i udaljenosti (na primjer </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5,2 M) od tog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objekta. Postupak</a:t>
            </a:r>
            <a:r>
              <a:rPr kumimoji="0" lang="hr-HR" b="0" i="0" u="none" strike="noStrike" cap="none" normalizeH="0" dirty="0" smtClean="0">
                <a:ln>
                  <a:noFill/>
                </a:ln>
                <a:solidFill>
                  <a:schemeClr val="tx1"/>
                </a:solidFill>
                <a:effectLst/>
                <a:ea typeface="Times New Roman" pitchFamily="18" charset="0"/>
                <a:cs typeface="Times New Roman" pitchFamily="18" charset="0"/>
                <a:sym typeface="Symbol" pitchFamily="18" charset="2"/>
              </a:rPr>
              <a:t> </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Namjesti se diopter goniometra na pramčani kut</a:t>
            </a:r>
            <a:r>
              <a:rPr kumimoji="0" lang="hr-HR" b="0" i="0" u="none" strike="noStrike" cap="none" normalizeH="0" dirty="0" smtClean="0">
                <a:ln>
                  <a:noFill/>
                </a:ln>
                <a:solidFill>
                  <a:schemeClr val="tx1"/>
                </a:solidFill>
                <a:effectLst/>
                <a:ea typeface="Times New Roman" pitchFamily="18" charset="0"/>
                <a:cs typeface="Times New Roman" pitchFamily="18" charset="0"/>
                <a:sym typeface="Symbol" pitchFamily="18" charset="2"/>
              </a:rPr>
              <a:t> </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 45</a:t>
            </a:r>
            <a:r>
              <a:rPr kumimoji="0" lang="hr-HR" b="0" i="1" u="none" strike="noStrike" cap="none" normalizeH="0" baseline="30000" dirty="0" smtClean="0">
                <a:ln>
                  <a:noFill/>
                </a:ln>
                <a:solidFill>
                  <a:schemeClr val="tx1"/>
                </a:solidFill>
                <a:effectLst/>
                <a:ea typeface="Times New Roman" pitchFamily="18" charset="0"/>
                <a:cs typeface="Times New Roman" pitchFamily="18" charset="0"/>
                <a:sym typeface="Symbol" pitchFamily="18" charset="2"/>
              </a:rPr>
              <a:t>o</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U času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kad se objekt ugleda kroz diopter očita se stanje brzinomjera i brodskog sata. Namjesti se diopter</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na pramčani kut 90</a:t>
            </a:r>
            <a:r>
              <a:rPr kumimoji="0" lang="hr-HR" b="0" i="1" u="none" strike="noStrike" cap="none" normalizeH="0" baseline="30000" dirty="0" smtClean="0">
                <a:ln>
                  <a:noFill/>
                </a:ln>
                <a:solidFill>
                  <a:schemeClr val="tx1"/>
                </a:solidFill>
                <a:effectLst/>
                <a:ea typeface="Times New Roman" pitchFamily="18" charset="0"/>
                <a:cs typeface="Times New Roman" pitchFamily="18" charset="0"/>
                <a:sym typeface="Symbol" pitchFamily="18" charset="2"/>
              </a:rPr>
              <a:t>o</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te ponovo čeka pojavu - istog objekta A</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u diopteru. U tom času ponovno se</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očita stanje brzinomjera i brodskog sata i izračuna pređeni put </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D</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Pređeni put </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D</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jednak je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udaljenosti do objekta </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A</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i  označava pravi položaj broda </a:t>
            </a:r>
            <a:r>
              <a:rPr kumimoji="0" lang="hr-HR" b="0" i="1" u="none" strike="noStrike" cap="none" normalizeH="0" baseline="0" dirty="0" err="1" smtClean="0">
                <a:ln>
                  <a:noFill/>
                </a:ln>
                <a:solidFill>
                  <a:schemeClr val="tx1"/>
                </a:solidFill>
                <a:effectLst/>
                <a:ea typeface="Times New Roman" pitchFamily="18" charset="0"/>
                <a:cs typeface="Times New Roman" pitchFamily="18" charset="0"/>
                <a:sym typeface="Symbol" pitchFamily="18" charset="2"/>
              </a:rPr>
              <a:t>T</a:t>
            </a:r>
            <a:r>
              <a:rPr kumimoji="0" lang="hr-HR" b="0" i="1" u="none" strike="noStrike" cap="none" normalizeH="0" baseline="-30000" dirty="0" err="1" smtClean="0">
                <a:ln>
                  <a:noFill/>
                </a:ln>
                <a:solidFill>
                  <a:schemeClr val="tx1"/>
                </a:solidFill>
                <a:effectLst/>
                <a:ea typeface="Times New Roman" pitchFamily="18" charset="0"/>
                <a:cs typeface="Times New Roman" pitchFamily="18" charset="0"/>
                <a:sym typeface="Symbol" pitchFamily="18" charset="2"/>
              </a:rPr>
              <a:t>b</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Kako je drugo snimanje objekta A učinjeno kada</a:t>
            </a:r>
            <a:r>
              <a:rPr kumimoji="0" lang="hr-HR" b="0" i="1" u="none" strike="noStrike" cap="none" normalizeH="0" dirty="0" smtClean="0">
                <a:ln>
                  <a:noFill/>
                </a:ln>
                <a:solidFill>
                  <a:schemeClr val="tx1"/>
                </a:solidFill>
                <a:effectLst/>
                <a:ea typeface="Times New Roman" pitchFamily="18" charset="0"/>
                <a:cs typeface="Times New Roman" pitchFamily="18" charset="0"/>
                <a:sym typeface="Symbol" pitchFamily="18" charset="2"/>
              </a:rPr>
              <a:t> </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je pramčani kut bio 90</a:t>
            </a:r>
            <a:r>
              <a:rPr kumimoji="0" lang="hr-HR" b="0" i="1" u="none" strike="noStrike" cap="none" normalizeH="0" baseline="30000" dirty="0" smtClean="0">
                <a:ln>
                  <a:noFill/>
                </a:ln>
                <a:solidFill>
                  <a:schemeClr val="tx1"/>
                </a:solidFill>
                <a:effectLst/>
                <a:ea typeface="Times New Roman" pitchFamily="18" charset="0"/>
                <a:cs typeface="Times New Roman" pitchFamily="18" charset="0"/>
                <a:sym typeface="Symbol" pitchFamily="18" charset="2"/>
              </a:rPr>
              <a:t>o</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to znači da je kut u B</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također 45</a:t>
            </a:r>
            <a:r>
              <a:rPr kumimoji="0" lang="hr-HR" b="0" i="1" u="none" strike="noStrike" cap="none" normalizeH="0" baseline="30000" dirty="0" smtClean="0">
                <a:ln>
                  <a:noFill/>
                </a:ln>
                <a:solidFill>
                  <a:schemeClr val="tx1"/>
                </a:solidFill>
                <a:effectLst/>
                <a:ea typeface="Times New Roman" pitchFamily="18" charset="0"/>
                <a:cs typeface="Times New Roman" pitchFamily="18" charset="0"/>
                <a:sym typeface="Symbol" pitchFamily="18" charset="2"/>
              </a:rPr>
              <a:t>o</a:t>
            </a:r>
            <a:r>
              <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Dakle trokut </a:t>
            </a:r>
            <a:r>
              <a:rPr kumimoji="0" lang="hr-HR" b="0" i="1" u="none" strike="noStrike" cap="none" normalizeH="0" baseline="0" dirty="0" smtClean="0">
                <a:ln>
                  <a:noFill/>
                </a:ln>
                <a:solidFill>
                  <a:schemeClr val="tx1"/>
                </a:solidFill>
                <a:effectLst/>
                <a:ea typeface="Times New Roman" pitchFamily="18" charset="0"/>
                <a:cs typeface="Arial" pitchFamily="34" charset="0"/>
              </a:rPr>
              <a:t>ABT</a:t>
            </a:r>
            <a:r>
              <a:rPr kumimoji="0" lang="hr-HR" b="0" i="1" u="none" strike="noStrike" cap="none" normalizeH="0" baseline="-30000" dirty="0" smtClean="0">
                <a:ln>
                  <a:noFill/>
                </a:ln>
                <a:solidFill>
                  <a:schemeClr val="tx1"/>
                </a:solidFill>
                <a:effectLst/>
                <a:ea typeface="Times New Roman" pitchFamily="18" charset="0"/>
                <a:cs typeface="Times New Roman" pitchFamily="18" charset="0"/>
                <a:sym typeface="Symbol" pitchFamily="18" charset="2"/>
              </a:rPr>
              <a:t>b</a:t>
            </a:r>
            <a:r>
              <a:rPr kumimoji="0" lang="hr-HR" b="0" i="0"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rPr>
              <a:t> je istokračan a jednaki kraci su :</a:t>
            </a:r>
            <a:endParaRPr kumimoji="0" lang="hr-HR" b="0" i="1" u="none" strike="noStrike" cap="none" normalizeH="0" baseline="0" dirty="0" smtClean="0">
              <a:ln>
                <a:noFill/>
              </a:ln>
              <a:solidFill>
                <a:schemeClr val="tx1"/>
              </a:solidFill>
              <a:effectLst/>
              <a:ea typeface="Times New Roman" pitchFamily="18" charset="0"/>
              <a:cs typeface="Times New Roman" pitchFamily="18" charset="0"/>
              <a:sym typeface="Symbol" pitchFamily="18" charset="2"/>
            </a:endParaRPr>
          </a:p>
        </p:txBody>
      </p:sp>
      <p:graphicFrame>
        <p:nvGraphicFramePr>
          <p:cNvPr id="163849" name="Object 9"/>
          <p:cNvGraphicFramePr>
            <a:graphicFrameLocks noChangeAspect="1"/>
          </p:cNvGraphicFramePr>
          <p:nvPr/>
        </p:nvGraphicFramePr>
        <p:xfrm>
          <a:off x="2843808" y="3861048"/>
          <a:ext cx="936104" cy="257175"/>
        </p:xfrm>
        <a:graphic>
          <a:graphicData uri="http://schemas.openxmlformats.org/presentationml/2006/ole">
            <mc:AlternateContent xmlns:mc="http://schemas.openxmlformats.org/markup-compatibility/2006">
              <mc:Choice xmlns:v="urn:schemas-microsoft-com:vml" Requires="v">
                <p:oleObj spid="_x0000_s163850" name="Equation" r:id="rId5" imgW="685800" imgH="254000" progId="Equation.3">
                  <p:embed/>
                </p:oleObj>
              </mc:Choice>
              <mc:Fallback>
                <p:oleObj name="Equation" r:id="rId5" imgW="685800" imgH="254000" progId="Equation.3">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861048"/>
                        <a:ext cx="936104"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51" name="Rectangle 11"/>
          <p:cNvSpPr>
            <a:spLocks noChangeArrowheads="1"/>
          </p:cNvSpPr>
          <p:nvPr/>
        </p:nvSpPr>
        <p:spPr bwMode="auto">
          <a:xfrm>
            <a:off x="2339752" y="4293096"/>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hr-HR" sz="600" b="0" i="0" u="none" strike="noStrike" cap="none" normalizeH="0" baseline="0" dirty="0" smtClean="0">
                <a:ln>
                  <a:noFill/>
                </a:ln>
                <a:solidFill>
                  <a:schemeClr val="tx1"/>
                </a:solidFill>
                <a:effectLst/>
                <a:latin typeface="Arial" pitchFamily="34" charset="0"/>
                <a:cs typeface="Arial" pitchFamily="34" charset="0"/>
              </a:rPr>
              <a:t> </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1187624" y="5085184"/>
            <a:ext cx="2592288" cy="523220"/>
          </a:xfrm>
          <a:prstGeom prst="rect">
            <a:avLst/>
          </a:prstGeom>
        </p:spPr>
        <p:txBody>
          <a:bodyPr wrap="square">
            <a:spAutoFit/>
          </a:bodyPr>
          <a:lstStyle/>
          <a:p>
            <a:r>
              <a:rPr lang="hr-HR" sz="1400" dirty="0" smtClean="0"/>
              <a:t>Položaj broda </a:t>
            </a:r>
            <a:r>
              <a:rPr lang="hr-HR" sz="1400" dirty="0" err="1" smtClean="0"/>
              <a:t>subočice</a:t>
            </a:r>
            <a:r>
              <a:rPr lang="hr-HR" sz="1400" dirty="0" smtClean="0"/>
              <a:t> objektu A</a:t>
            </a:r>
          </a:p>
          <a:p>
            <a:r>
              <a:rPr lang="hr-HR" sz="1400" dirty="0" smtClean="0"/>
              <a:t>                         </a:t>
            </a:r>
            <a:r>
              <a:rPr lang="hr-HR" sz="1400" b="1" dirty="0" smtClean="0"/>
              <a:t>d1 = 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Autofit/>
          </a:bodyPr>
          <a:lstStyle/>
          <a:p>
            <a:r>
              <a:rPr lang="hr-HR" sz="4000" b="1" i="1" dirty="0" smtClean="0"/>
              <a:t>Položaj broda dvostrukim snimanjem pramčanog kuta jednog objekta </a:t>
            </a:r>
            <a:endParaRPr lang="hr-HR" sz="4000" b="1" i="1" dirty="0"/>
          </a:p>
        </p:txBody>
      </p:sp>
      <p:pic>
        <p:nvPicPr>
          <p:cNvPr id="166914" name="Picture 2"/>
          <p:cNvPicPr>
            <a:picLocks noGrp="1" noChangeAspect="1" noChangeArrowheads="1"/>
          </p:cNvPicPr>
          <p:nvPr>
            <p:ph idx="1"/>
          </p:nvPr>
        </p:nvPicPr>
        <p:blipFill>
          <a:blip r:embed="rId2" cstate="print"/>
          <a:srcRect l="35775" t="66613" r="38208" b="10261"/>
          <a:stretch>
            <a:fillRect/>
          </a:stretch>
        </p:blipFill>
        <p:spPr bwMode="auto">
          <a:xfrm>
            <a:off x="5724128" y="2564904"/>
            <a:ext cx="2952328" cy="1152128"/>
          </a:xfrm>
          <a:prstGeom prst="rect">
            <a:avLst/>
          </a:prstGeom>
          <a:noFill/>
          <a:ln w="9525">
            <a:noFill/>
            <a:miter lim="800000"/>
            <a:headEnd/>
            <a:tailEnd/>
          </a:ln>
        </p:spPr>
      </p:pic>
      <p:pic>
        <p:nvPicPr>
          <p:cNvPr id="166916" name="Picture 4"/>
          <p:cNvPicPr>
            <a:picLocks noChangeAspect="1" noChangeArrowheads="1"/>
          </p:cNvPicPr>
          <p:nvPr/>
        </p:nvPicPr>
        <p:blipFill>
          <a:blip r:embed="rId3" cstate="print"/>
          <a:srcRect l="43750" t="48936" r="47633" b="40426"/>
          <a:stretch>
            <a:fillRect/>
          </a:stretch>
        </p:blipFill>
        <p:spPr bwMode="auto">
          <a:xfrm>
            <a:off x="4716016" y="3933056"/>
            <a:ext cx="936104" cy="578064"/>
          </a:xfrm>
          <a:prstGeom prst="rect">
            <a:avLst/>
          </a:prstGeom>
          <a:noFill/>
          <a:ln w="9525">
            <a:noFill/>
            <a:miter lim="800000"/>
            <a:headEnd/>
            <a:tailEnd/>
          </a:ln>
        </p:spPr>
      </p:pic>
      <p:pic>
        <p:nvPicPr>
          <p:cNvPr id="166917" name="Picture 5"/>
          <p:cNvPicPr>
            <a:picLocks noChangeAspect="1" noChangeArrowheads="1"/>
          </p:cNvPicPr>
          <p:nvPr/>
        </p:nvPicPr>
        <p:blipFill>
          <a:blip r:embed="rId4" cstate="print"/>
          <a:srcRect l="23214" t="22222" r="25893" b="20635"/>
          <a:stretch>
            <a:fillRect/>
          </a:stretch>
        </p:blipFill>
        <p:spPr bwMode="auto">
          <a:xfrm>
            <a:off x="4139952" y="4481736"/>
            <a:ext cx="5004048" cy="2376264"/>
          </a:xfrm>
          <a:prstGeom prst="rect">
            <a:avLst/>
          </a:prstGeom>
          <a:noFill/>
          <a:ln w="9525">
            <a:noFill/>
            <a:miter lim="800000"/>
            <a:headEnd/>
            <a:tailEnd/>
          </a:ln>
        </p:spPr>
      </p:pic>
      <p:sp>
        <p:nvSpPr>
          <p:cNvPr id="166918" name="Rectangle 6"/>
          <p:cNvSpPr>
            <a:spLocks noChangeArrowheads="1"/>
          </p:cNvSpPr>
          <p:nvPr/>
        </p:nvSpPr>
        <p:spPr bwMode="auto">
          <a:xfrm>
            <a:off x="0" y="1316667"/>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hr-HR" dirty="0" smtClean="0">
                <a:ea typeface="Times New Roman" pitchFamily="18" charset="0"/>
                <a:cs typeface="Arial" pitchFamily="34" charset="0"/>
              </a:rPr>
              <a:t>Na </a:t>
            </a:r>
            <a:r>
              <a:rPr kumimoji="0" lang="hr-HR" b="0" i="0" u="none" strike="noStrike" cap="none" normalizeH="0" baseline="0" dirty="0" smtClean="0">
                <a:ln>
                  <a:noFill/>
                </a:ln>
                <a:solidFill>
                  <a:schemeClr val="tx1"/>
                </a:solidFill>
                <a:effectLst/>
                <a:ea typeface="Times New Roman" pitchFamily="18" charset="0"/>
                <a:cs typeface="Arial" pitchFamily="34" charset="0"/>
              </a:rPr>
              <a:t>pomorsku kartu ucrta</a:t>
            </a:r>
            <a:r>
              <a:rPr kumimoji="0" lang="hr-HR" b="0" i="0" u="none" strike="noStrike" cap="none" normalizeH="0" dirty="0" smtClean="0">
                <a:ln>
                  <a:noFill/>
                </a:ln>
                <a:solidFill>
                  <a:schemeClr val="tx1"/>
                </a:solidFill>
                <a:effectLst/>
                <a:ea typeface="Times New Roman" pitchFamily="18" charset="0"/>
                <a:cs typeface="Arial" pitchFamily="34" charset="0"/>
              </a:rPr>
              <a:t> se</a:t>
            </a:r>
            <a:r>
              <a:rPr kumimoji="0" lang="hr-HR" b="0" i="0" u="none" strike="noStrike" cap="none" normalizeH="0" baseline="0" dirty="0" smtClean="0">
                <a:ln>
                  <a:noFill/>
                </a:ln>
                <a:solidFill>
                  <a:schemeClr val="tx1"/>
                </a:solidFill>
                <a:effectLst/>
                <a:ea typeface="Times New Roman" pitchFamily="18" charset="0"/>
                <a:cs typeface="Arial" pitchFamily="34" charset="0"/>
              </a:rPr>
              <a:t> kurs kojem brod plovi.</a:t>
            </a:r>
            <a:r>
              <a:rPr kumimoji="0" lang="hr-HR" b="0" i="0" u="none" strike="noStrike" cap="none" normalizeH="0" dirty="0" smtClean="0">
                <a:ln>
                  <a:noFill/>
                </a:ln>
                <a:solidFill>
                  <a:schemeClr val="tx1"/>
                </a:solidFill>
                <a:effectLst/>
                <a:ea typeface="Times New Roman" pitchFamily="18" charset="0"/>
                <a:cs typeface="Arial" pitchFamily="34" charset="0"/>
              </a:rPr>
              <a:t> </a:t>
            </a:r>
            <a:r>
              <a:rPr lang="hr-HR" dirty="0" smtClean="0">
                <a:ea typeface="Times New Roman" pitchFamily="18" charset="0"/>
                <a:cs typeface="Arial" pitchFamily="34" charset="0"/>
              </a:rPr>
              <a:t>U točki</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1" u="none" strike="noStrike" cap="none" normalizeH="0" baseline="0" dirty="0" smtClean="0">
                <a:ln>
                  <a:noFill/>
                </a:ln>
                <a:solidFill>
                  <a:schemeClr val="tx1"/>
                </a:solidFill>
                <a:effectLst/>
                <a:ea typeface="Times New Roman" pitchFamily="18" charset="0"/>
                <a:cs typeface="Arial" pitchFamily="34" charset="0"/>
              </a:rPr>
              <a:t>B</a:t>
            </a:r>
            <a:r>
              <a:rPr kumimoji="0" lang="hr-HR" b="0" i="0" u="none" strike="noStrike" cap="none" normalizeH="0" baseline="0" dirty="0" smtClean="0">
                <a:ln>
                  <a:noFill/>
                </a:ln>
                <a:solidFill>
                  <a:schemeClr val="tx1"/>
                </a:solidFill>
                <a:effectLst/>
                <a:ea typeface="Times New Roman" pitchFamily="18" charset="0"/>
                <a:cs typeface="Arial" pitchFamily="34" charset="0"/>
              </a:rPr>
              <a:t> snimi se pramčani kut objekta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uz istovremeno očitavanje  brzinomjera/brodskog sata. Nakon </a:t>
            </a:r>
            <a:r>
              <a:rPr lang="hr-HR" dirty="0" smtClean="0">
                <a:ea typeface="Times New Roman" pitchFamily="18" charset="0"/>
                <a:cs typeface="Arial" pitchFamily="34" charset="0"/>
              </a:rPr>
              <a:t>određenog</a:t>
            </a:r>
            <a:r>
              <a:rPr kumimoji="0" lang="hr-HR" b="0" i="0" u="none" strike="noStrike" cap="none" normalizeH="0" baseline="0" dirty="0" smtClean="0">
                <a:ln>
                  <a:noFill/>
                </a:ln>
                <a:solidFill>
                  <a:schemeClr val="tx1"/>
                </a:solidFill>
                <a:effectLst/>
                <a:ea typeface="Times New Roman" pitchFamily="18" charset="0"/>
                <a:cs typeface="Arial" pitchFamily="34" charset="0"/>
              </a:rPr>
              <a:t> vremena, u točki</a:t>
            </a:r>
            <a:r>
              <a:rPr kumimoji="0" lang="hr-HR" b="0" i="0" u="none" strike="noStrike" cap="none" normalizeH="0" dirty="0" smtClean="0">
                <a:ln>
                  <a:noFill/>
                </a:ln>
                <a:solidFill>
                  <a:schemeClr val="tx1"/>
                </a:solidFill>
                <a:effectLst/>
                <a:ea typeface="Times New Roman" pitchFamily="18" charset="0"/>
                <a:cs typeface="Arial" pitchFamily="34" charset="0"/>
              </a:rPr>
              <a:t> </a:t>
            </a:r>
            <a:r>
              <a:rPr kumimoji="0" lang="hr-HR" b="0" i="1" u="none" strike="noStrike" cap="none" normalizeH="0" baseline="0" dirty="0" smtClean="0">
                <a:ln>
                  <a:noFill/>
                </a:ln>
                <a:solidFill>
                  <a:schemeClr val="tx1"/>
                </a:solidFill>
                <a:effectLst/>
                <a:ea typeface="Times New Roman" pitchFamily="18" charset="0"/>
                <a:cs typeface="Arial" pitchFamily="34" charset="0"/>
              </a:rPr>
              <a:t>C</a:t>
            </a:r>
            <a:r>
              <a:rPr kumimoji="0" lang="hr-HR" b="0" i="0" u="none" strike="noStrike" cap="none" normalizeH="0" baseline="0" dirty="0" smtClean="0">
                <a:ln>
                  <a:noFill/>
                </a:ln>
                <a:solidFill>
                  <a:schemeClr val="tx1"/>
                </a:solidFill>
                <a:effectLst/>
                <a:ea typeface="Times New Roman" pitchFamily="18" charset="0"/>
                <a:cs typeface="Arial" pitchFamily="34" charset="0"/>
              </a:rPr>
              <a:t> ponovno se snimi pramčani kut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te očita</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  brzinomjer/brodski sat</a:t>
            </a:r>
            <a:r>
              <a:rPr kumimoji="0" lang="hr-HR" b="0" i="1" u="none" strike="noStrike" cap="none" normalizeH="0" dirty="0" smtClean="0">
                <a:ln>
                  <a:noFill/>
                </a:ln>
                <a:solidFill>
                  <a:schemeClr val="tx1"/>
                </a:solidFill>
                <a:effectLst/>
                <a:ea typeface="Times New Roman" pitchFamily="18" charset="0"/>
                <a:cs typeface="Arial" pitchFamily="34" charset="0"/>
                <a:sym typeface="Symbol" pitchFamily="18" charset="2"/>
              </a:rPr>
              <a:t>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i izračuna pređeni put D</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Iz trokuta ABC primjenom </a:t>
            </a:r>
            <a:r>
              <a:rPr kumimoji="0" lang="hr-HR" b="0" i="0" u="none" strike="noStrike" cap="none" normalizeH="0" baseline="0" dirty="0" err="1" smtClean="0">
                <a:ln>
                  <a:noFill/>
                </a:ln>
                <a:solidFill>
                  <a:schemeClr val="tx1"/>
                </a:solidFill>
                <a:effectLst/>
                <a:ea typeface="Times New Roman" pitchFamily="18" charset="0"/>
                <a:cs typeface="Arial" pitchFamily="34" charset="0"/>
                <a:sym typeface="Symbol" pitchFamily="18" charset="2"/>
              </a:rPr>
              <a:t>sinusovog</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poučka ravne trigonometrije može se postaviti sljedeći odnos: </a:t>
            </a:r>
            <a:endPar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endParaRPr>
          </a:p>
        </p:txBody>
      </p:sp>
      <p:sp>
        <p:nvSpPr>
          <p:cNvPr id="166919" name="Rectangle 7"/>
          <p:cNvSpPr>
            <a:spLocks noChangeArrowheads="1"/>
          </p:cNvSpPr>
          <p:nvPr/>
        </p:nvSpPr>
        <p:spPr bwMode="auto">
          <a:xfrm>
            <a:off x="2051720" y="3212976"/>
            <a:ext cx="273630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1400" b="0" i="0" u="none" strike="noStrike" cap="none" normalizeH="0" baseline="0" dirty="0" smtClean="0">
                <a:ln>
                  <a:noFill/>
                </a:ln>
                <a:solidFill>
                  <a:schemeClr val="tx1"/>
                </a:solidFill>
                <a:effectLst/>
                <a:ea typeface="Times New Roman" pitchFamily="18" charset="0"/>
                <a:cs typeface="Arial" pitchFamily="34" charset="0"/>
              </a:rPr>
              <a:t>gdje </a:t>
            </a:r>
            <a:r>
              <a:rPr lang="hr-HR" sz="1400" dirty="0" smtClean="0">
                <a:ea typeface="Times New Roman" pitchFamily="18" charset="0"/>
                <a:cs typeface="Arial" pitchFamily="34" charset="0"/>
              </a:rPr>
              <a:t>je</a:t>
            </a:r>
            <a:r>
              <a:rPr kumimoji="0" lang="hr-HR" sz="1400" b="0" i="0" u="none" strike="noStrike" cap="none" normalizeH="0" baseline="0" dirty="0" smtClean="0">
                <a:ln>
                  <a:noFill/>
                </a:ln>
                <a:solidFill>
                  <a:schemeClr val="tx1"/>
                </a:solidFill>
                <a:effectLst/>
                <a:ea typeface="Times New Roman" pitchFamily="18" charset="0"/>
                <a:cs typeface="Arial" pitchFamily="34" charset="0"/>
              </a:rPr>
              <a:t>:</a:t>
            </a:r>
            <a:endParaRPr kumimoji="0" lang="hr-H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400" b="0" i="1" u="none" strike="noStrike" cap="none" normalizeH="0" baseline="0" dirty="0" smtClean="0">
                <a:ln>
                  <a:noFill/>
                </a:ln>
                <a:solidFill>
                  <a:schemeClr val="tx1"/>
                </a:solidFill>
                <a:effectLst/>
                <a:ea typeface="Times New Roman" pitchFamily="18" charset="0"/>
                <a:cs typeface="Arial" pitchFamily="34" charset="0"/>
              </a:rPr>
              <a:t>d</a:t>
            </a:r>
            <a:r>
              <a:rPr kumimoji="0" lang="hr-HR" sz="1400" b="0" i="0" u="none" strike="noStrike" cap="none" normalizeH="0" baseline="0" dirty="0" smtClean="0">
                <a:ln>
                  <a:noFill/>
                </a:ln>
                <a:solidFill>
                  <a:schemeClr val="tx1"/>
                </a:solidFill>
                <a:effectLst/>
                <a:ea typeface="Times New Roman" pitchFamily="18" charset="0"/>
                <a:cs typeface="Arial" pitchFamily="34" charset="0"/>
              </a:rPr>
              <a:t>  – udaljenost do objekta</a:t>
            </a:r>
            <a:endParaRPr kumimoji="0" lang="hr-H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400"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sz="1400" b="0" i="0" u="none" strike="noStrike" cap="none" normalizeH="0" baseline="0" dirty="0" smtClean="0">
                <a:ln>
                  <a:noFill/>
                </a:ln>
                <a:solidFill>
                  <a:schemeClr val="tx1"/>
                </a:solidFill>
                <a:effectLst/>
                <a:ea typeface="Times New Roman" pitchFamily="18" charset="0"/>
                <a:cs typeface="Arial" pitchFamily="34" charset="0"/>
              </a:rPr>
              <a:t> – prvi pramčani kut</a:t>
            </a:r>
            <a:endParaRPr kumimoji="0" lang="hr-HR" sz="1400" b="0" i="1" u="none" strike="noStrike" cap="none" normalizeH="0" baseline="0" dirty="0" smtClean="0">
              <a:ln>
                <a:noFill/>
              </a:ln>
              <a:solidFill>
                <a:schemeClr val="tx1"/>
              </a:solidFill>
              <a:effectLst/>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400"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sz="1400" b="0" i="0" u="none" strike="noStrike" cap="none" normalizeH="0" baseline="0" dirty="0" smtClean="0">
                <a:ln>
                  <a:noFill/>
                </a:ln>
                <a:solidFill>
                  <a:schemeClr val="tx1"/>
                </a:solidFill>
                <a:effectLst/>
                <a:ea typeface="Times New Roman" pitchFamily="18" charset="0"/>
                <a:cs typeface="Arial" pitchFamily="34" charset="0"/>
              </a:rPr>
              <a:t> – drugi pramčani kut</a:t>
            </a:r>
            <a:endParaRPr kumimoji="0" lang="hr-HR" sz="1400" b="0" i="1" u="none" strike="noStrike" cap="none" normalizeH="0" baseline="0" dirty="0" smtClean="0">
              <a:ln>
                <a:noFill/>
              </a:ln>
              <a:solidFill>
                <a:schemeClr val="tx1"/>
              </a:solidFill>
              <a:effectLst/>
              <a:ea typeface="Times New Roman" pitchFamily="18" charset="0"/>
              <a:cs typeface="Arial" pitchFamily="34"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sz="1400"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D</a:t>
            </a:r>
            <a:r>
              <a:rPr kumimoji="0" lang="hr-HR" sz="1400"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 pređeni put između snimanja  ,</a:t>
            </a:r>
            <a:r>
              <a:rPr kumimoji="0" lang="hr-HR" sz="1400"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  </a:t>
            </a:r>
          </a:p>
        </p:txBody>
      </p:sp>
      <p:sp>
        <p:nvSpPr>
          <p:cNvPr id="10" name="Rectangle 9"/>
          <p:cNvSpPr/>
          <p:nvPr/>
        </p:nvSpPr>
        <p:spPr>
          <a:xfrm>
            <a:off x="1115616" y="5733256"/>
            <a:ext cx="3096344" cy="738664"/>
          </a:xfrm>
          <a:prstGeom prst="rect">
            <a:avLst/>
          </a:prstGeom>
        </p:spPr>
        <p:txBody>
          <a:bodyPr wrap="square">
            <a:spAutoFit/>
          </a:bodyPr>
          <a:lstStyle/>
          <a:p>
            <a:r>
              <a:rPr lang="hr-HR" sz="1400" dirty="0" smtClean="0"/>
              <a:t>Položaj broda dvostrukim snimanjem pramčanog kuta jednog objekta u razmaku vremena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928992" cy="1143000"/>
          </a:xfrm>
        </p:spPr>
        <p:txBody>
          <a:bodyPr>
            <a:noAutofit/>
          </a:bodyPr>
          <a:lstStyle/>
          <a:p>
            <a:r>
              <a:rPr lang="hr-HR" sz="3600" b="1" i="1" dirty="0" smtClean="0"/>
              <a:t>Položaj broda mjerenjem dviju udaljenosti od istog objekta </a:t>
            </a:r>
            <a:endParaRPr lang="hr-HR" sz="3600" b="1" i="1" dirty="0"/>
          </a:p>
        </p:txBody>
      </p:sp>
      <p:sp>
        <p:nvSpPr>
          <p:cNvPr id="3" name="Content Placeholder 2"/>
          <p:cNvSpPr>
            <a:spLocks noGrp="1"/>
          </p:cNvSpPr>
          <p:nvPr>
            <p:ph idx="1"/>
          </p:nvPr>
        </p:nvSpPr>
        <p:spPr>
          <a:xfrm>
            <a:off x="0" y="1340768"/>
            <a:ext cx="8856984" cy="5517232"/>
          </a:xfrm>
        </p:spPr>
        <p:txBody>
          <a:bodyPr>
            <a:normAutofit/>
          </a:bodyPr>
          <a:lstStyle/>
          <a:p>
            <a:pPr>
              <a:buNone/>
            </a:pPr>
            <a:r>
              <a:rPr lang="hr-HR" sz="1800" dirty="0" smtClean="0"/>
              <a:t>      Vrh promatranog objekta je točka </a:t>
            </a:r>
            <a:r>
              <a:rPr lang="hr-HR" sz="1800" i="1" dirty="0" smtClean="0"/>
              <a:t>A</a:t>
            </a:r>
            <a:r>
              <a:rPr lang="hr-HR" sz="1800" dirty="0" smtClean="0"/>
              <a:t> , </a:t>
            </a:r>
            <a:r>
              <a:rPr lang="hr-HR" sz="1800" dirty="0" err="1" smtClean="0"/>
              <a:t>a</a:t>
            </a:r>
            <a:r>
              <a:rPr lang="hr-HR" sz="1800" dirty="0" smtClean="0"/>
              <a:t>  luk I je kružnica položaja broda u određenom trenutku. Nakon određenog vremena (promjena azimuta više od 30˚) ponovno se odredi udaljenost do objekta </a:t>
            </a:r>
            <a:r>
              <a:rPr lang="hr-HR" sz="1800" i="1" dirty="0" smtClean="0"/>
              <a:t>A</a:t>
            </a:r>
            <a:r>
              <a:rPr lang="hr-HR" sz="1800" dirty="0" smtClean="0"/>
              <a:t> , i  dobije se drugi II luk kružnice položaja . Na temelju proteklog vremena i brzine izračuna se udaljenost </a:t>
            </a:r>
            <a:r>
              <a:rPr lang="hr-HR" sz="1800" i="1" dirty="0" smtClean="0"/>
              <a:t>D</a:t>
            </a:r>
            <a:r>
              <a:rPr lang="hr-HR" sz="1800" dirty="0" smtClean="0"/>
              <a:t> koju je za to vrijeme brod prešao (D=v </a:t>
            </a:r>
            <a:r>
              <a:rPr lang="el-GR" sz="1800" dirty="0" smtClean="0"/>
              <a:t>Δ</a:t>
            </a:r>
            <a:r>
              <a:rPr lang="hr-HR" sz="1800" dirty="0" smtClean="0"/>
              <a:t>t).</a:t>
            </a:r>
            <a:endParaRPr lang="hr-HR" sz="1800" dirty="0"/>
          </a:p>
        </p:txBody>
      </p:sp>
      <p:pic>
        <p:nvPicPr>
          <p:cNvPr id="169986" name="Picture 2"/>
          <p:cNvPicPr>
            <a:picLocks noChangeAspect="1" noChangeArrowheads="1"/>
          </p:cNvPicPr>
          <p:nvPr/>
        </p:nvPicPr>
        <p:blipFill>
          <a:blip r:embed="rId2" cstate="print"/>
          <a:srcRect l="28711" t="24698" r="30537" b="20625"/>
          <a:stretch>
            <a:fillRect/>
          </a:stretch>
        </p:blipFill>
        <p:spPr bwMode="auto">
          <a:xfrm>
            <a:off x="4139952" y="2708920"/>
            <a:ext cx="3504989" cy="2645275"/>
          </a:xfrm>
          <a:prstGeom prst="rect">
            <a:avLst/>
          </a:prstGeom>
          <a:noFill/>
          <a:ln w="9525">
            <a:noFill/>
            <a:miter lim="800000"/>
            <a:headEnd/>
            <a:tailEnd/>
          </a:ln>
        </p:spPr>
      </p:pic>
      <p:sp>
        <p:nvSpPr>
          <p:cNvPr id="5" name="Rectangle 4"/>
          <p:cNvSpPr/>
          <p:nvPr/>
        </p:nvSpPr>
        <p:spPr>
          <a:xfrm>
            <a:off x="107504" y="4725144"/>
            <a:ext cx="3672408" cy="523220"/>
          </a:xfrm>
          <a:prstGeom prst="rect">
            <a:avLst/>
          </a:prstGeom>
        </p:spPr>
        <p:txBody>
          <a:bodyPr wrap="square">
            <a:spAutoFit/>
          </a:bodyPr>
          <a:lstStyle/>
          <a:p>
            <a:r>
              <a:rPr lang="hr-HR" sz="1400" dirty="0" smtClean="0"/>
              <a:t>Položaj broda određen mjerenjem dviju udaljenosti od istog objekta u razmaku vremena</a:t>
            </a:r>
          </a:p>
        </p:txBody>
      </p:sp>
      <p:sp>
        <p:nvSpPr>
          <p:cNvPr id="169987" name="Rectangle 3"/>
          <p:cNvSpPr>
            <a:spLocks noChangeArrowheads="1"/>
          </p:cNvSpPr>
          <p:nvPr/>
        </p:nvSpPr>
        <p:spPr bwMode="auto">
          <a:xfrm>
            <a:off x="179512" y="5628002"/>
            <a:ext cx="885698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hr-HR" dirty="0" smtClean="0">
                <a:ea typeface="Times New Roman" pitchFamily="18" charset="0"/>
                <a:cs typeface="Arial" pitchFamily="34" charset="0"/>
              </a:rPr>
              <a:t>Grafičko rješenje: </a:t>
            </a:r>
            <a:r>
              <a:rPr kumimoji="0" lang="hr-HR" b="0" i="0" u="none" strike="noStrike" cap="none" normalizeH="0" baseline="0" dirty="0" smtClean="0">
                <a:ln>
                  <a:noFill/>
                </a:ln>
                <a:solidFill>
                  <a:schemeClr val="tx1"/>
                </a:solidFill>
                <a:effectLst/>
                <a:ea typeface="Times New Roman" pitchFamily="18" charset="0"/>
                <a:cs typeface="Arial" pitchFamily="34" charset="0"/>
              </a:rPr>
              <a:t>za udaljenost koju je brod prešao </a:t>
            </a:r>
            <a:r>
              <a:rPr kumimoji="0" lang="hr-HR" b="0" i="1" u="none" strike="noStrike" cap="none" normalizeH="0" baseline="0" dirty="0" smtClean="0">
                <a:ln>
                  <a:noFill/>
                </a:ln>
                <a:solidFill>
                  <a:schemeClr val="tx1"/>
                </a:solidFill>
                <a:effectLst/>
                <a:ea typeface="Times New Roman" pitchFamily="18" charset="0"/>
                <a:cs typeface="Arial" pitchFamily="34" charset="0"/>
              </a:rPr>
              <a:t>D</a:t>
            </a:r>
            <a:r>
              <a:rPr kumimoji="0" lang="hr-HR" b="0" i="0" u="none" strike="noStrike" cap="none" normalizeH="0" baseline="0" dirty="0" smtClean="0">
                <a:ln>
                  <a:noFill/>
                </a:ln>
                <a:solidFill>
                  <a:schemeClr val="tx1"/>
                </a:solidFill>
                <a:effectLst/>
                <a:ea typeface="Times New Roman" pitchFamily="18" charset="0"/>
                <a:cs typeface="Arial" pitchFamily="34" charset="0"/>
              </a:rPr>
              <a:t> prenese se položaj svjetionika u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te iz njega se ucrta prva kružnica položaja I</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1" u="none" strike="noStrike" cap="none" normalizeH="0" baseline="0" dirty="0" smtClean="0">
                <a:ln>
                  <a:noFill/>
                </a:ln>
                <a:solidFill>
                  <a:schemeClr val="tx1"/>
                </a:solidFill>
                <a:effectLst/>
                <a:ea typeface="Times New Roman" pitchFamily="18" charset="0"/>
                <a:cs typeface="Arial" pitchFamily="34" charset="0"/>
              </a:rPr>
              <a:t>. Tamo gdje se sijeku prva prenesena kružnica položaja I</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1" u="none" strike="noStrike" cap="none" normalizeH="0" baseline="0" dirty="0" smtClean="0">
                <a:ln>
                  <a:noFill/>
                </a:ln>
                <a:solidFill>
                  <a:schemeClr val="tx1"/>
                </a:solidFill>
                <a:effectLst/>
                <a:ea typeface="Times New Roman" pitchFamily="18" charset="0"/>
                <a:cs typeface="Arial" pitchFamily="34" charset="0"/>
              </a:rPr>
              <a:t> i druga kružnica položaja II jest točka broda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Tb</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u </a:t>
            </a:r>
            <a:r>
              <a:rPr lang="hr-HR" dirty="0" smtClean="0">
                <a:ea typeface="Times New Roman" pitchFamily="18" charset="0"/>
                <a:cs typeface="Arial" pitchFamily="34" charset="0"/>
                <a:sym typeface="Symbol" pitchFamily="18" charset="2"/>
              </a:rPr>
              <a:t>trenutku</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drugog snimanja.</a:t>
            </a:r>
            <a:endPar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143000"/>
          </a:xfrm>
        </p:spPr>
        <p:txBody>
          <a:bodyPr>
            <a:noAutofit/>
          </a:bodyPr>
          <a:lstStyle/>
          <a:p>
            <a:r>
              <a:rPr lang="hr-HR" sz="3600" b="1" i="1" dirty="0" smtClean="0"/>
              <a:t>Položaj broda snimanjem azimuta dvaju objekata u razmaku vremena</a:t>
            </a:r>
            <a:endParaRPr lang="hr-HR" sz="3600" b="1" i="1" dirty="0"/>
          </a:p>
        </p:txBody>
      </p:sp>
      <p:pic>
        <p:nvPicPr>
          <p:cNvPr id="171010" name="Picture 2"/>
          <p:cNvPicPr>
            <a:picLocks noGrp="1" noChangeAspect="1" noChangeArrowheads="1"/>
          </p:cNvPicPr>
          <p:nvPr>
            <p:ph idx="1"/>
          </p:nvPr>
        </p:nvPicPr>
        <p:blipFill>
          <a:blip r:embed="rId2" cstate="print"/>
          <a:srcRect l="30047" t="43486" r="32523" b="16042"/>
          <a:stretch>
            <a:fillRect/>
          </a:stretch>
        </p:blipFill>
        <p:spPr bwMode="auto">
          <a:xfrm>
            <a:off x="3203848" y="3140968"/>
            <a:ext cx="5798686" cy="3526737"/>
          </a:xfrm>
          <a:prstGeom prst="rect">
            <a:avLst/>
          </a:prstGeom>
          <a:noFill/>
          <a:ln w="9525">
            <a:noFill/>
            <a:miter lim="800000"/>
            <a:headEnd/>
            <a:tailEnd/>
          </a:ln>
        </p:spPr>
      </p:pic>
      <p:sp>
        <p:nvSpPr>
          <p:cNvPr id="5" name="Rectangle 4"/>
          <p:cNvSpPr/>
          <p:nvPr/>
        </p:nvSpPr>
        <p:spPr>
          <a:xfrm>
            <a:off x="0" y="1340768"/>
            <a:ext cx="8928992" cy="1477328"/>
          </a:xfrm>
          <a:prstGeom prst="rect">
            <a:avLst/>
          </a:prstGeom>
        </p:spPr>
        <p:txBody>
          <a:bodyPr wrap="square">
            <a:spAutoFit/>
          </a:bodyPr>
          <a:lstStyle/>
          <a:p>
            <a:r>
              <a:rPr lang="hr-HR" dirty="0" smtClean="0"/>
              <a:t>Prvo se snimi azimut na objekt A  (linija položaja I). Plovi se u nepromijenjenom kursu nepromijenjenom brzinom. Kada se azimut promijeni za više od 30˚ snimi se  azimut drugog objekta </a:t>
            </a:r>
            <a:r>
              <a:rPr lang="hr-HR" i="1" dirty="0" smtClean="0"/>
              <a:t>B</a:t>
            </a:r>
            <a:r>
              <a:rPr lang="hr-HR" dirty="0" smtClean="0"/>
              <a:t> i ucrta na kartu (linija položaja II). Za udaljenost </a:t>
            </a:r>
            <a:r>
              <a:rPr lang="hr-HR" i="1" dirty="0" smtClean="0"/>
              <a:t>D</a:t>
            </a:r>
            <a:r>
              <a:rPr lang="hr-HR" dirty="0" smtClean="0"/>
              <a:t> koju je brod prešao između dva snimanja, prenese se prvi ucrtani azimut (I) u položaj I</a:t>
            </a:r>
            <a:r>
              <a:rPr lang="hr-HR" dirty="0" smtClean="0">
                <a:sym typeface="Symbol"/>
              </a:rPr>
              <a:t></a:t>
            </a:r>
            <a:r>
              <a:rPr lang="hr-HR" dirty="0" smtClean="0"/>
              <a:t>. U presjecištu prenesenog prvog azimuta I</a:t>
            </a:r>
            <a:r>
              <a:rPr lang="hr-HR" dirty="0" smtClean="0">
                <a:sym typeface="Symbol"/>
              </a:rPr>
              <a:t></a:t>
            </a:r>
            <a:r>
              <a:rPr lang="hr-HR" dirty="0" smtClean="0"/>
              <a:t> i drugog azimuta II  nalazi se  točka broda </a:t>
            </a:r>
            <a:r>
              <a:rPr lang="hr-HR" i="1" dirty="0" smtClean="0"/>
              <a:t>Tb</a:t>
            </a:r>
            <a:r>
              <a:rPr lang="hr-HR" dirty="0" smtClean="0"/>
              <a:t> u trenutku drugog snimanja.</a:t>
            </a:r>
            <a:endParaRPr lang="hr-HR" dirty="0"/>
          </a:p>
        </p:txBody>
      </p:sp>
      <p:sp>
        <p:nvSpPr>
          <p:cNvPr id="6" name="Rectangle 5"/>
          <p:cNvSpPr/>
          <p:nvPr/>
        </p:nvSpPr>
        <p:spPr>
          <a:xfrm>
            <a:off x="0" y="6021288"/>
            <a:ext cx="4139952" cy="738664"/>
          </a:xfrm>
          <a:prstGeom prst="rect">
            <a:avLst/>
          </a:prstGeom>
        </p:spPr>
        <p:txBody>
          <a:bodyPr wrap="square">
            <a:spAutoFit/>
          </a:bodyPr>
          <a:lstStyle/>
          <a:p>
            <a:r>
              <a:rPr lang="hr-HR" sz="1400" dirty="0" smtClean="0"/>
              <a:t>Položaj broda pomoću azimuta dva različita objekta u razmaku vremena</a:t>
            </a:r>
          </a:p>
          <a:p>
            <a:endParaRPr lang="hr-HR" sz="14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52128"/>
          </a:xfrm>
        </p:spPr>
        <p:txBody>
          <a:bodyPr>
            <a:noAutofit/>
          </a:bodyPr>
          <a:lstStyle/>
          <a:p>
            <a:r>
              <a:rPr lang="hr-HR" sz="3400" b="1" i="1" dirty="0" smtClean="0"/>
              <a:t>Položaj broda snimanjem udaljenosti od jednog objekta i azimuta od drugog  u razmaku vremena </a:t>
            </a:r>
            <a:endParaRPr lang="hr-HR" sz="3400" b="1" i="1" dirty="0"/>
          </a:p>
        </p:txBody>
      </p:sp>
      <p:pic>
        <p:nvPicPr>
          <p:cNvPr id="173058" name="Picture 2"/>
          <p:cNvPicPr>
            <a:picLocks noGrp="1" noChangeAspect="1" noChangeArrowheads="1"/>
          </p:cNvPicPr>
          <p:nvPr>
            <p:ph idx="1"/>
          </p:nvPr>
        </p:nvPicPr>
        <p:blipFill>
          <a:blip r:embed="rId2" cstate="print"/>
          <a:srcRect l="28224" t="34931" r="29030" b="24063"/>
          <a:stretch>
            <a:fillRect/>
          </a:stretch>
        </p:blipFill>
        <p:spPr bwMode="auto">
          <a:xfrm>
            <a:off x="3059832" y="3429000"/>
            <a:ext cx="5831933" cy="3024336"/>
          </a:xfrm>
          <a:prstGeom prst="rect">
            <a:avLst/>
          </a:prstGeom>
          <a:noFill/>
          <a:ln w="9525">
            <a:noFill/>
            <a:miter lim="800000"/>
            <a:headEnd/>
            <a:tailEnd/>
          </a:ln>
        </p:spPr>
      </p:pic>
      <p:sp>
        <p:nvSpPr>
          <p:cNvPr id="173059" name="Rectangle 3"/>
          <p:cNvSpPr>
            <a:spLocks noChangeArrowheads="1"/>
          </p:cNvSpPr>
          <p:nvPr/>
        </p:nvSpPr>
        <p:spPr bwMode="auto">
          <a:xfrm>
            <a:off x="107504" y="1412776"/>
            <a:ext cx="8748464"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hr-HR" dirty="0" smtClean="0">
                <a:ea typeface="Times New Roman" pitchFamily="18" charset="0"/>
                <a:cs typeface="Arial" pitchFamily="34" charset="0"/>
              </a:rPr>
              <a:t>Navigator </a:t>
            </a:r>
            <a:r>
              <a:rPr kumimoji="0" lang="hr-HR" b="0" i="0" u="none" strike="noStrike" cap="none" normalizeH="0" baseline="0" dirty="0" smtClean="0">
                <a:ln>
                  <a:noFill/>
                </a:ln>
                <a:solidFill>
                  <a:schemeClr val="tx1"/>
                </a:solidFill>
                <a:effectLst/>
                <a:ea typeface="Times New Roman" pitchFamily="18" charset="0"/>
                <a:cs typeface="Arial" pitchFamily="34" charset="0"/>
              </a:rPr>
              <a:t>snimi udaljenost od</a:t>
            </a:r>
            <a:r>
              <a:rPr kumimoji="0" lang="hr-HR" b="0" i="0" u="none" strike="noStrike" cap="none" normalizeH="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smtClean="0">
                <a:ln>
                  <a:noFill/>
                </a:ln>
                <a:solidFill>
                  <a:schemeClr val="tx1"/>
                </a:solidFill>
                <a:effectLst/>
                <a:ea typeface="Times New Roman" pitchFamily="18" charset="0"/>
                <a:cs typeface="Arial" pitchFamily="34" charset="0"/>
              </a:rPr>
              <a:t>objekta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lang="hr-HR" dirty="0" smtClean="0">
                <a:ea typeface="Times New Roman" pitchFamily="18" charset="0"/>
                <a:cs typeface="Arial" pitchFamily="34" charset="0"/>
              </a:rPr>
              <a:t>i ucrta</a:t>
            </a:r>
            <a:r>
              <a:rPr kumimoji="0" lang="hr-HR" b="0" i="0" u="none" strike="noStrike" cap="none" normalizeH="0" baseline="0" dirty="0" smtClean="0">
                <a:ln>
                  <a:noFill/>
                </a:ln>
                <a:solidFill>
                  <a:schemeClr val="tx1"/>
                </a:solidFill>
                <a:effectLst/>
                <a:ea typeface="Times New Roman" pitchFamily="18" charset="0"/>
                <a:cs typeface="Arial" pitchFamily="34" charset="0"/>
              </a:rPr>
              <a:t> kružnicu položaja I.</a:t>
            </a:r>
            <a:r>
              <a:rPr kumimoji="0" lang="hr-HR" b="0" i="0" u="none" strike="noStrike" cap="none" normalizeH="0" dirty="0" smtClean="0">
                <a:ln>
                  <a:noFill/>
                </a:ln>
                <a:solidFill>
                  <a:schemeClr val="tx1"/>
                </a:solidFill>
                <a:effectLst/>
                <a:ea typeface="Times New Roman" pitchFamily="18" charset="0"/>
                <a:cs typeface="Arial" pitchFamily="34" charset="0"/>
              </a:rPr>
              <a:t> Plovi se u nepromijenjenom kursu nepromijenjenom brzinom. Nakon što se azimut promijeni za najmanje 30˚</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lang="hr-HR" dirty="0" smtClean="0">
                <a:ea typeface="Times New Roman" pitchFamily="18" charset="0"/>
                <a:cs typeface="Arial" pitchFamily="34" charset="0"/>
              </a:rPr>
              <a:t>navigator </a:t>
            </a:r>
            <a:r>
              <a:rPr kumimoji="0" lang="hr-HR" b="0" i="0" u="none" strike="noStrike" cap="none" normalizeH="0" baseline="0" dirty="0" smtClean="0">
                <a:ln>
                  <a:noFill/>
                </a:ln>
                <a:solidFill>
                  <a:schemeClr val="tx1"/>
                </a:solidFill>
                <a:effectLst/>
                <a:ea typeface="Times New Roman" pitchFamily="18" charset="0"/>
                <a:cs typeface="Arial" pitchFamily="34" charset="0"/>
              </a:rPr>
              <a:t>snimi azimut drugog objekta </a:t>
            </a:r>
            <a:r>
              <a:rPr kumimoji="0" lang="hr-HR" b="0" i="1" u="none" strike="noStrike" cap="none" normalizeH="0" baseline="0" dirty="0" smtClean="0">
                <a:ln>
                  <a:noFill/>
                </a:ln>
                <a:solidFill>
                  <a:schemeClr val="tx1"/>
                </a:solidFill>
                <a:effectLst/>
                <a:ea typeface="Times New Roman" pitchFamily="18" charset="0"/>
                <a:cs typeface="Arial" pitchFamily="34" charset="0"/>
              </a:rPr>
              <a:t>B i ucrta na karti (II).</a:t>
            </a:r>
            <a:r>
              <a:rPr lang="hr-HR" dirty="0" smtClean="0">
                <a:ea typeface="Times New Roman" pitchFamily="18" charset="0"/>
                <a:cs typeface="Arial" pitchFamily="34" charset="0"/>
              </a:rPr>
              <a:t> Na temelju poznate jednadžbe  D= v </a:t>
            </a:r>
            <a:r>
              <a:rPr lang="el-GR" dirty="0" smtClean="0">
                <a:ea typeface="Times New Roman" pitchFamily="18" charset="0"/>
                <a:cs typeface="Arial" pitchFamily="34" charset="0"/>
              </a:rPr>
              <a:t>Δ</a:t>
            </a:r>
            <a:r>
              <a:rPr lang="hr-HR" dirty="0" smtClean="0">
                <a:ea typeface="Times New Roman" pitchFamily="18" charset="0"/>
                <a:cs typeface="Arial" pitchFamily="34" charset="0"/>
              </a:rPr>
              <a:t>t , izračuna se pređeni put broda D. Z</a:t>
            </a:r>
            <a:r>
              <a:rPr kumimoji="0" lang="hr-HR" b="0" i="0" u="none" strike="noStrike" cap="none" normalizeH="0" baseline="0" dirty="0" smtClean="0">
                <a:ln>
                  <a:noFill/>
                </a:ln>
                <a:solidFill>
                  <a:schemeClr val="tx1"/>
                </a:solidFill>
                <a:effectLst/>
                <a:ea typeface="Times New Roman" pitchFamily="18" charset="0"/>
                <a:cs typeface="Arial" pitchFamily="34" charset="0"/>
              </a:rPr>
              <a:t>a udaljenost </a:t>
            </a:r>
            <a:r>
              <a:rPr kumimoji="0" lang="hr-HR" b="0" i="1" u="none" strike="noStrike" cap="none" normalizeH="0" baseline="0" dirty="0" smtClean="0">
                <a:ln>
                  <a:noFill/>
                </a:ln>
                <a:solidFill>
                  <a:schemeClr val="tx1"/>
                </a:solidFill>
                <a:effectLst/>
                <a:ea typeface="Times New Roman" pitchFamily="18" charset="0"/>
                <a:cs typeface="Arial" pitchFamily="34" charset="0"/>
              </a:rPr>
              <a:t>D</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lang="hr-HR" dirty="0" smtClean="0">
                <a:ea typeface="Times New Roman" pitchFamily="18" charset="0"/>
                <a:cs typeface="Arial" pitchFamily="34" charset="0"/>
              </a:rPr>
              <a:t>prenese se </a:t>
            </a:r>
            <a:r>
              <a:rPr kumimoji="0" lang="hr-HR" b="0" i="0" u="none" strike="noStrike" cap="none" normalizeH="0" baseline="0" dirty="0" smtClean="0">
                <a:ln>
                  <a:noFill/>
                </a:ln>
                <a:solidFill>
                  <a:schemeClr val="tx1"/>
                </a:solidFill>
                <a:effectLst/>
                <a:ea typeface="Times New Roman" pitchFamily="18" charset="0"/>
                <a:cs typeface="Arial" pitchFamily="34" charset="0"/>
              </a:rPr>
              <a:t> položaj objekta A u </a:t>
            </a:r>
            <a:r>
              <a:rPr kumimoji="0" lang="hr-HR" b="0" i="1" u="none" strike="noStrike" cap="none" normalizeH="0" baseline="0" dirty="0" smtClean="0">
                <a:ln>
                  <a:noFill/>
                </a:ln>
                <a:solidFill>
                  <a:schemeClr val="tx1"/>
                </a:solidFill>
                <a:effectLst/>
                <a:ea typeface="Times New Roman" pitchFamily="18" charset="0"/>
                <a:cs typeface="Arial" pitchFamily="34" charset="0"/>
              </a:rPr>
              <a:t>A</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te ucrta prenesena prva kružnica položaja</a:t>
            </a:r>
            <a:r>
              <a:rPr kumimoji="0" lang="hr-HR" b="0" i="0" u="none" strike="noStrike" cap="none" normalizeH="0" dirty="0" smtClean="0">
                <a:ln>
                  <a:noFill/>
                </a:ln>
                <a:solidFill>
                  <a:schemeClr val="tx1"/>
                </a:solidFill>
                <a:effectLst/>
                <a:ea typeface="Times New Roman" pitchFamily="18" charset="0"/>
                <a:cs typeface="Arial" pitchFamily="34" charset="0"/>
              </a:rPr>
              <a:t> u</a:t>
            </a:r>
            <a:r>
              <a:rPr kumimoji="0" lang="hr-HR" b="0" i="0" u="none" strike="noStrike" cap="none" normalizeH="0" baseline="0" dirty="0" smtClean="0">
                <a:ln>
                  <a:noFill/>
                </a:ln>
                <a:solidFill>
                  <a:schemeClr val="tx1"/>
                </a:solidFill>
                <a:effectLst/>
                <a:ea typeface="Times New Roman" pitchFamily="18" charset="0"/>
                <a:cs typeface="Arial" pitchFamily="34" charset="0"/>
              </a:rPr>
              <a:t> I</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1" u="none" strike="noStrike" cap="none" normalizeH="0" baseline="0" dirty="0" smtClean="0">
                <a:ln>
                  <a:noFill/>
                </a:ln>
                <a:solidFill>
                  <a:schemeClr val="tx1"/>
                </a:solidFill>
                <a:effectLst/>
                <a:ea typeface="Times New Roman" pitchFamily="18" charset="0"/>
                <a:cs typeface="Arial" pitchFamily="34" charset="0"/>
              </a:rPr>
              <a:t>. U </a:t>
            </a:r>
            <a:r>
              <a:rPr kumimoji="0" lang="hr-HR" b="0" i="1" u="none" strike="noStrike" cap="none" normalizeH="0" baseline="0" dirty="0" err="1" smtClean="0">
                <a:ln>
                  <a:noFill/>
                </a:ln>
                <a:solidFill>
                  <a:schemeClr val="tx1"/>
                </a:solidFill>
                <a:effectLst/>
                <a:ea typeface="Times New Roman" pitchFamily="18" charset="0"/>
                <a:cs typeface="Arial" pitchFamily="34" charset="0"/>
              </a:rPr>
              <a:t>presjecištu</a:t>
            </a:r>
            <a:r>
              <a:rPr kumimoji="0" lang="hr-HR" b="0" i="1" u="none" strike="noStrike" cap="none" normalizeH="0" baseline="0" dirty="0" smtClean="0">
                <a:ln>
                  <a:noFill/>
                </a:ln>
                <a:solidFill>
                  <a:schemeClr val="tx1"/>
                </a:solidFill>
                <a:effectLst/>
                <a:ea typeface="Times New Roman" pitchFamily="18" charset="0"/>
                <a:cs typeface="Arial" pitchFamily="34" charset="0"/>
              </a:rPr>
              <a:t>  I</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a:t>
            </a:r>
            <a:r>
              <a:rPr kumimoji="0" lang="hr-HR" b="0" i="1" u="none" strike="noStrike" cap="none" normalizeH="0" baseline="0" dirty="0" smtClean="0">
                <a:ln>
                  <a:noFill/>
                </a:ln>
                <a:solidFill>
                  <a:schemeClr val="tx1"/>
                </a:solidFill>
                <a:effectLst/>
                <a:ea typeface="Times New Roman" pitchFamily="18" charset="0"/>
                <a:cs typeface="Arial" pitchFamily="34" charset="0"/>
              </a:rPr>
              <a:t>  </a:t>
            </a:r>
            <a:r>
              <a:rPr kumimoji="0" lang="hr-HR" b="0" i="1" u="none" strike="noStrike" cap="none" normalizeH="0" baseline="0" dirty="0" err="1" smtClean="0">
                <a:ln>
                  <a:noFill/>
                </a:ln>
                <a:solidFill>
                  <a:schemeClr val="tx1"/>
                </a:solidFill>
                <a:effectLst/>
                <a:ea typeface="Times New Roman" pitchFamily="18" charset="0"/>
                <a:cs typeface="Arial" pitchFamily="34" charset="0"/>
              </a:rPr>
              <a:t>i</a:t>
            </a:r>
            <a:r>
              <a:rPr kumimoji="0" lang="hr-HR" b="0" i="1" u="none" strike="noStrike" cap="none" normalizeH="0" baseline="0" dirty="0" smtClean="0">
                <a:ln>
                  <a:noFill/>
                </a:ln>
                <a:solidFill>
                  <a:schemeClr val="tx1"/>
                </a:solidFill>
                <a:effectLst/>
                <a:ea typeface="Times New Roman" pitchFamily="18" charset="0"/>
                <a:cs typeface="Arial" pitchFamily="34" charset="0"/>
              </a:rPr>
              <a:t> II </a:t>
            </a:r>
            <a:r>
              <a:rPr kumimoji="0" lang="hr-HR" b="0" i="1" u="none" strike="noStrike" cap="none" normalizeH="0" dirty="0" smtClean="0">
                <a:ln>
                  <a:noFill/>
                </a:ln>
                <a:solidFill>
                  <a:schemeClr val="tx1"/>
                </a:solidFill>
                <a:effectLst/>
                <a:ea typeface="Times New Roman" pitchFamily="18" charset="0"/>
                <a:cs typeface="Arial" pitchFamily="34" charset="0"/>
              </a:rPr>
              <a:t> nalazi se</a:t>
            </a:r>
            <a:r>
              <a:rPr kumimoji="0" lang="hr-HR" b="0" i="1" u="none" strike="noStrike" cap="none" normalizeH="0" baseline="0" dirty="0" smtClean="0">
                <a:ln>
                  <a:noFill/>
                </a:ln>
                <a:solidFill>
                  <a:schemeClr val="tx1"/>
                </a:solidFill>
                <a:effectLst/>
                <a:ea typeface="Times New Roman" pitchFamily="18" charset="0"/>
                <a:cs typeface="Arial" pitchFamily="34" charset="0"/>
              </a:rPr>
              <a:t> pozicija broda </a:t>
            </a:r>
            <a:r>
              <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rPr>
              <a:t>Tb</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u </a:t>
            </a:r>
            <a:r>
              <a:rPr lang="hr-HR" dirty="0" smtClean="0">
                <a:ea typeface="Times New Roman" pitchFamily="18" charset="0"/>
                <a:cs typeface="Arial" pitchFamily="34" charset="0"/>
                <a:sym typeface="Symbol" pitchFamily="18" charset="2"/>
              </a:rPr>
              <a:t>trenutku</a:t>
            </a:r>
            <a:r>
              <a:rPr kumimoji="0" lang="hr-HR" b="0" i="0" u="none" strike="noStrike" cap="none" normalizeH="0" baseline="0" dirty="0" smtClean="0">
                <a:ln>
                  <a:noFill/>
                </a:ln>
                <a:solidFill>
                  <a:schemeClr val="tx1"/>
                </a:solidFill>
                <a:effectLst/>
                <a:ea typeface="Times New Roman" pitchFamily="18" charset="0"/>
                <a:cs typeface="Arial" pitchFamily="34" charset="0"/>
                <a:sym typeface="Symbol" pitchFamily="18" charset="2"/>
              </a:rPr>
              <a:t> drugog snimanja.</a:t>
            </a:r>
            <a:endParaRPr kumimoji="0" lang="hr-HR" b="0" i="1" u="none" strike="noStrike" cap="none" normalizeH="0" baseline="0" dirty="0" smtClean="0">
              <a:ln>
                <a:noFill/>
              </a:ln>
              <a:solidFill>
                <a:schemeClr val="tx1"/>
              </a:solidFill>
              <a:effectLst/>
              <a:ea typeface="Times New Roman" pitchFamily="18" charset="0"/>
              <a:cs typeface="Arial" pitchFamily="34" charset="0"/>
              <a:sym typeface="Symbol" pitchFamily="18" charset="2"/>
            </a:endParaRPr>
          </a:p>
        </p:txBody>
      </p:sp>
      <p:sp>
        <p:nvSpPr>
          <p:cNvPr id="6" name="Rectangle 5"/>
          <p:cNvSpPr/>
          <p:nvPr/>
        </p:nvSpPr>
        <p:spPr>
          <a:xfrm>
            <a:off x="611560" y="4077072"/>
            <a:ext cx="1656184" cy="1384995"/>
          </a:xfrm>
          <a:prstGeom prst="rect">
            <a:avLst/>
          </a:prstGeom>
        </p:spPr>
        <p:txBody>
          <a:bodyPr wrap="square">
            <a:spAutoFit/>
          </a:bodyPr>
          <a:lstStyle/>
          <a:p>
            <a:r>
              <a:rPr lang="hr-HR" sz="1400" dirty="0" smtClean="0"/>
              <a:t>Položaj broda u razmaku vremena pomoću udaljenosti od jednog objekta i azimuta od drugog objekta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Proučavanje područja plovidbe</a:t>
            </a:r>
            <a:endParaRPr lang="hr-HR" sz="4000" b="1" i="1" dirty="0"/>
          </a:p>
        </p:txBody>
      </p:sp>
      <p:sp>
        <p:nvSpPr>
          <p:cNvPr id="3" name="Content Placeholder 2"/>
          <p:cNvSpPr>
            <a:spLocks noGrp="1"/>
          </p:cNvSpPr>
          <p:nvPr>
            <p:ph idx="1"/>
          </p:nvPr>
        </p:nvSpPr>
        <p:spPr>
          <a:xfrm>
            <a:off x="457200" y="1484784"/>
            <a:ext cx="8229600" cy="5040560"/>
          </a:xfrm>
        </p:spPr>
        <p:txBody>
          <a:bodyPr>
            <a:normAutofit fontScale="92500"/>
          </a:bodyPr>
          <a:lstStyle/>
          <a:p>
            <a:r>
              <a:rPr lang="hr-HR" sz="2500" dirty="0" smtClean="0"/>
              <a:t>Planirati područja koja  </a:t>
            </a:r>
            <a:r>
              <a:rPr lang="hr-HR" sz="2500" dirty="0"/>
              <a:t>preći po danu a </a:t>
            </a:r>
            <a:r>
              <a:rPr lang="hr-HR" sz="2500" dirty="0" smtClean="0"/>
              <a:t>koja </a:t>
            </a:r>
            <a:r>
              <a:rPr lang="hr-HR" sz="2500" dirty="0"/>
              <a:t>po </a:t>
            </a:r>
            <a:r>
              <a:rPr lang="hr-HR" sz="2500" dirty="0" smtClean="0"/>
              <a:t>noći.U </a:t>
            </a:r>
            <a:r>
              <a:rPr lang="hr-HR" sz="2500" dirty="0"/>
              <a:t>oceanskoj navigaciji proučava se </a:t>
            </a:r>
            <a:r>
              <a:rPr lang="hr-HR" sz="2500" dirty="0" smtClean="0"/>
              <a:t>globalno oceansko </a:t>
            </a:r>
            <a:r>
              <a:rPr lang="hr-HR" sz="2500" dirty="0"/>
              <a:t>područje u kojem će brod ploviti sa posebnim osvrtom na</a:t>
            </a:r>
            <a:r>
              <a:rPr lang="hr-HR" sz="2500" dirty="0" smtClean="0"/>
              <a:t>:</a:t>
            </a:r>
          </a:p>
          <a:p>
            <a:pPr marL="514350" indent="-514350">
              <a:buClr>
                <a:srgbClr val="FF0000"/>
              </a:buClr>
              <a:buFont typeface="Wingdings" pitchFamily="2" charset="2"/>
              <a:buChar char="Ø"/>
            </a:pPr>
            <a:r>
              <a:rPr lang="hr-HR" sz="2700" dirty="0" smtClean="0"/>
              <a:t> predjele </a:t>
            </a:r>
            <a:r>
              <a:rPr lang="hr-HR" sz="2700" dirty="0"/>
              <a:t>sa nepovoljnim hidrometeorološkim </a:t>
            </a:r>
            <a:r>
              <a:rPr lang="hr-HR" sz="2700" dirty="0" smtClean="0"/>
              <a:t>   uvjetima </a:t>
            </a:r>
            <a:r>
              <a:rPr lang="hr-HR" sz="2700" dirty="0"/>
              <a:t>(magle, struje, ledenjaci, cikloni itd.)</a:t>
            </a:r>
          </a:p>
          <a:p>
            <a:pPr marL="514350" indent="-514350">
              <a:buClr>
                <a:srgbClr val="FF0000"/>
              </a:buClr>
              <a:buFont typeface="Wingdings" pitchFamily="2" charset="2"/>
              <a:buChar char="Ø"/>
            </a:pPr>
            <a:r>
              <a:rPr lang="hr-HR" sz="2700" dirty="0"/>
              <a:t>mogućnost korištenja suvremenih sustava elektroničke navigacije</a:t>
            </a:r>
          </a:p>
          <a:p>
            <a:pPr marL="514350" indent="-514350">
              <a:buClr>
                <a:srgbClr val="FF0000"/>
              </a:buClr>
              <a:buFont typeface="Wingdings" pitchFamily="2" charset="2"/>
              <a:buChar char="Ø"/>
            </a:pPr>
            <a:r>
              <a:rPr lang="hr-HR" sz="2700" dirty="0"/>
              <a:t>mogućnost korištenja organizirane hidrometeorološke službe</a:t>
            </a:r>
          </a:p>
          <a:p>
            <a:pPr marL="514350" indent="-514350">
              <a:buClr>
                <a:srgbClr val="FF0000"/>
              </a:buClr>
              <a:buFont typeface="Wingdings" pitchFamily="2" charset="2"/>
              <a:buChar char="Ø"/>
            </a:pPr>
            <a:r>
              <a:rPr lang="hr-HR" sz="2700" dirty="0" smtClean="0"/>
              <a:t>Preporučene rute za </a:t>
            </a:r>
            <a:r>
              <a:rPr lang="hr-HR" sz="2700" dirty="0"/>
              <a:t>prilaženje obali</a:t>
            </a:r>
          </a:p>
          <a:p>
            <a:pPr marL="514350" indent="-514350">
              <a:buClr>
                <a:srgbClr val="FF0000"/>
              </a:buClr>
              <a:buFont typeface="Wingdings" pitchFamily="2" charset="2"/>
              <a:buChar char="Ø"/>
            </a:pPr>
            <a:r>
              <a:rPr lang="hr-HR" sz="2700" dirty="0"/>
              <a:t>V</a:t>
            </a:r>
            <a:r>
              <a:rPr lang="hr-HR" sz="2700" dirty="0" smtClean="0"/>
              <a:t>rijeme </a:t>
            </a:r>
            <a:r>
              <a:rPr lang="hr-HR" sz="2700" dirty="0"/>
              <a:t>uplovljenja obzirom na karakteristike rada u </a:t>
            </a:r>
            <a:r>
              <a:rPr lang="hr-HR" sz="2700" dirty="0" smtClean="0"/>
              <a:t>luci, </a:t>
            </a:r>
            <a:r>
              <a:rPr lang="hr-HR" sz="2700" dirty="0"/>
              <a:t>morske mijene i </a:t>
            </a:r>
            <a:r>
              <a:rPr lang="hr-HR" sz="2700" dirty="0" smtClean="0"/>
              <a:t>hidro-navigacijske </a:t>
            </a:r>
            <a:r>
              <a:rPr lang="hr-HR" sz="2700" dirty="0"/>
              <a:t>karakteristike</a:t>
            </a:r>
            <a:r>
              <a:rPr lang="hr-HR" sz="2700" dirty="0" smtClean="0"/>
              <a:t> luke</a:t>
            </a:r>
            <a:endParaRPr lang="hr-HR" sz="27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4000" b="1" i="1" dirty="0" smtClean="0"/>
              <a:t>Izbor navigacijskih karata</a:t>
            </a:r>
            <a:endParaRPr lang="hr-HR" sz="4000" b="1" i="1" dirty="0"/>
          </a:p>
        </p:txBody>
      </p:sp>
      <p:sp>
        <p:nvSpPr>
          <p:cNvPr id="3" name="Content Placeholder 2"/>
          <p:cNvSpPr>
            <a:spLocks noGrp="1"/>
          </p:cNvSpPr>
          <p:nvPr>
            <p:ph idx="1"/>
          </p:nvPr>
        </p:nvSpPr>
        <p:spPr>
          <a:xfrm>
            <a:off x="457200" y="1124744"/>
            <a:ext cx="8229600" cy="5616624"/>
          </a:xfrm>
        </p:spPr>
        <p:txBody>
          <a:bodyPr>
            <a:normAutofit/>
          </a:bodyPr>
          <a:lstStyle/>
          <a:p>
            <a:r>
              <a:rPr lang="hr-HR" sz="2500" dirty="0"/>
              <a:t>Prije </a:t>
            </a:r>
            <a:r>
              <a:rPr lang="hr-HR" sz="2500" dirty="0" smtClean="0"/>
              <a:t>isplovljenja </a:t>
            </a:r>
            <a:r>
              <a:rPr lang="hr-HR" sz="2500" dirty="0"/>
              <a:t>navigacijski časnik odnosno časnik palubne straže (obično drugi časnik palube) treba pripremiti sve potrebne navigacijske </a:t>
            </a:r>
            <a:r>
              <a:rPr lang="hr-HR" sz="2500" dirty="0" smtClean="0"/>
              <a:t>karte za planirano putovanje</a:t>
            </a:r>
          </a:p>
          <a:p>
            <a:r>
              <a:rPr lang="hr-HR" sz="2500" dirty="0" smtClean="0"/>
              <a:t>Najprije se koristi </a:t>
            </a:r>
            <a:r>
              <a:rPr lang="hr-HR" sz="2500" dirty="0"/>
              <a:t>generalna karta za odnosno putovanje. To je karta najkrupnijeg mjerila u kojoj se nalaze točka polaska i točka dolaska. Nakon toga </a:t>
            </a:r>
            <a:r>
              <a:rPr lang="hr-HR" sz="2500" dirty="0" smtClean="0"/>
              <a:t>koriste se </a:t>
            </a:r>
            <a:r>
              <a:rPr lang="hr-HR" sz="2500" dirty="0"/>
              <a:t>redom kursne karte i to tako da se područja mora koje predstavljaju nastavljaju jedno na drugo. Nakon toga </a:t>
            </a:r>
            <a:r>
              <a:rPr lang="hr-HR" sz="2500" dirty="0" smtClean="0"/>
              <a:t>koriste </a:t>
            </a:r>
            <a:r>
              <a:rPr lang="hr-HR" sz="2500" dirty="0"/>
              <a:t>se obalne karte u onom području obalnog mora u kojoj se plovidba zbiva. </a:t>
            </a:r>
            <a:r>
              <a:rPr lang="hr-HR" sz="2500" dirty="0" smtClean="0"/>
              <a:t>Najmanje su potrebne </a:t>
            </a:r>
            <a:r>
              <a:rPr lang="hr-HR" sz="2500" dirty="0"/>
              <a:t>dvije obalne karte i to one </a:t>
            </a:r>
            <a:r>
              <a:rPr lang="hr-HR" sz="2500" dirty="0" smtClean="0"/>
              <a:t>koje </a:t>
            </a:r>
            <a:r>
              <a:rPr lang="hr-HR" sz="2500" dirty="0"/>
              <a:t>sadržavaju luku polaska i onu sa lukom dolaska. </a:t>
            </a:r>
            <a:r>
              <a:rPr lang="hr-HR" sz="2500" dirty="0" smtClean="0"/>
              <a:t>Zadnje se koriste karte planovi, koji gotovo da nemaju deformacija.</a:t>
            </a:r>
            <a:endParaRPr lang="hr-HR" sz="2500" dirty="0"/>
          </a:p>
          <a:p>
            <a:endParaRPr lang="hr-H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1978</TotalTime>
  <Words>6588</Words>
  <Application>Microsoft Office PowerPoint</Application>
  <PresentationFormat>On-screen Show (4:3)</PresentationFormat>
  <Paragraphs>500</Paragraphs>
  <Slides>78</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7" baseType="lpstr">
      <vt:lpstr>Arial</vt:lpstr>
      <vt:lpstr>Calibri</vt:lpstr>
      <vt:lpstr>David</vt:lpstr>
      <vt:lpstr>FrankRuehl</vt:lpstr>
      <vt:lpstr>Symbol</vt:lpstr>
      <vt:lpstr>Times New Roman</vt:lpstr>
      <vt:lpstr>Wingdings</vt:lpstr>
      <vt:lpstr>Office Theme</vt:lpstr>
      <vt:lpstr>Equation</vt:lpstr>
      <vt:lpstr>Terestrička navigacija</vt:lpstr>
      <vt:lpstr>Općenito</vt:lpstr>
      <vt:lpstr>Općenito</vt:lpstr>
      <vt:lpstr>Općenito </vt:lpstr>
      <vt:lpstr>Općenito</vt:lpstr>
      <vt:lpstr>Pripreme za navigaciju </vt:lpstr>
      <vt:lpstr>Proučavanje područja plovidbe</vt:lpstr>
      <vt:lpstr>Proučavanje područja plovidbe</vt:lpstr>
      <vt:lpstr>Izbor navigacijskih karata</vt:lpstr>
      <vt:lpstr>Izbor karata</vt:lpstr>
      <vt:lpstr>Izbor karata </vt:lpstr>
      <vt:lpstr>Priprema navigacijskih pomagala</vt:lpstr>
      <vt:lpstr>Priprema navigacijskih pomagala</vt:lpstr>
      <vt:lpstr>Ucrtavanje kurseva na karte</vt:lpstr>
      <vt:lpstr>Ucrtavanje kurseva na karte</vt:lpstr>
      <vt:lpstr>Ucrtavanje kurseva na karte</vt:lpstr>
      <vt:lpstr>Ucrtavanje kurseva na karte</vt:lpstr>
      <vt:lpstr>Obilježavanje prolaza uz markantne objekte</vt:lpstr>
      <vt:lpstr>Vođenje obalne navigacije</vt:lpstr>
      <vt:lpstr>Manevar okreta broda</vt:lpstr>
      <vt:lpstr>Manevar okreta broda</vt:lpstr>
      <vt:lpstr>Manevar okreta broda</vt:lpstr>
      <vt:lpstr>Manevar okreta broda</vt:lpstr>
      <vt:lpstr>Sigurni azimut</vt:lpstr>
      <vt:lpstr>Granični azimut</vt:lpstr>
      <vt:lpstr>Sigurni (granični) pokriveni smjer</vt:lpstr>
      <vt:lpstr>Sigurna ( granična) izobata</vt:lpstr>
      <vt:lpstr>Sigurna (granična) udaljenost</vt:lpstr>
      <vt:lpstr>Siguran (granični) horizontalni kut </vt:lpstr>
      <vt:lpstr>Siguran (granični )vertikalni kut </vt:lpstr>
      <vt:lpstr>Siguran (granični) vertikalni kut </vt:lpstr>
      <vt:lpstr>Određivanje sigurnog kursa plovidbe</vt:lpstr>
      <vt:lpstr>Sigurno zaobilaženje rtova</vt:lpstr>
      <vt:lpstr>Zaobilaženje rtova</vt:lpstr>
      <vt:lpstr>Sigurno zaobilaženje rtova</vt:lpstr>
      <vt:lpstr>Sigurno zaobilaženje rtova</vt:lpstr>
      <vt:lpstr>Linije položaja u obalnoj plovidbi</vt:lpstr>
      <vt:lpstr>Linije položaja u obalnoj plovidbi  </vt:lpstr>
      <vt:lpstr>Pravac kao stajnica</vt:lpstr>
      <vt:lpstr>Pravac kao stajnica</vt:lpstr>
      <vt:lpstr>Pravac kao stajnica</vt:lpstr>
      <vt:lpstr>Kružnica kao stajnica </vt:lpstr>
      <vt:lpstr>Kružnica kao stajnica</vt:lpstr>
      <vt:lpstr>Kružnica kao stajnica</vt:lpstr>
      <vt:lpstr>Izobata kao stajnica </vt:lpstr>
      <vt:lpstr>Greške kod određivanja stajnica </vt:lpstr>
      <vt:lpstr>Greška u azimutu </vt:lpstr>
      <vt:lpstr>Greške zbog kursa </vt:lpstr>
      <vt:lpstr>Greške uslijed udaljenosti</vt:lpstr>
      <vt:lpstr>Određivanje položaja broda u obalnoj plovidbi</vt:lpstr>
      <vt:lpstr>Određivanje položaja broda u obalnoj plovidbi</vt:lpstr>
      <vt:lpstr>Određivanje položaja broda u obalnoj plovidbi </vt:lpstr>
      <vt:lpstr>Položaj broda snimanjem jednog terestričkog  objekta</vt:lpstr>
      <vt:lpstr>PowerPoint Presentation</vt:lpstr>
      <vt:lpstr>Položaj broda dobiven pomoću azimuta i udaljenosti</vt:lpstr>
      <vt:lpstr>Položaj broda u  trenutku pojave odnosno iščežnuća objekta na horizontu</vt:lpstr>
      <vt:lpstr>Položaj broda u  trenutku pojave odnosno iščežnuća objekta na horizontu</vt:lpstr>
      <vt:lpstr>Položaj broda na osnovu azimuta i vertikalnog kuta </vt:lpstr>
      <vt:lpstr>Položaj broda na osnovu azimuta i izobate</vt:lpstr>
      <vt:lpstr>Položaj broda opažanjem dvaju objekata</vt:lpstr>
      <vt:lpstr>Položaj s dva azimuta </vt:lpstr>
      <vt:lpstr>Pozicija na osnovu azimuta i udaljenosti</vt:lpstr>
      <vt:lpstr>Pozicija na osnovu dviju udaljenosti</vt:lpstr>
      <vt:lpstr>Položaj broda na osnovu pokrivenog smjera i udaljenosti jednog od njih</vt:lpstr>
      <vt:lpstr>Položaj broda snimanjem triju terestričkih objekata</vt:lpstr>
      <vt:lpstr>Položaj broda na osnovu tri azimuta </vt:lpstr>
      <vt:lpstr>Položaj broda na osnovu pokrivenog smjera i azimuta trećeg objekta </vt:lpstr>
      <vt:lpstr>Položaj broda na osnovu pokrivenog smjera i horizontalnog kuta prema trećem  objektu</vt:lpstr>
      <vt:lpstr>Položaj broda pomoću dva horizontalna kuta</vt:lpstr>
      <vt:lpstr>Položaj broda pomoću dva pokrivena smjera</vt:lpstr>
      <vt:lpstr>Položaj broda na osnovu motrenja u vremenskom razmaku</vt:lpstr>
      <vt:lpstr>Položaj broda na osnovu motrenja u vremenskom razmaku</vt:lpstr>
      <vt:lpstr>Položaj broda dvostrukim snimanjem azimuta  jednog objekta</vt:lpstr>
      <vt:lpstr>Položaj broda subočice objektu</vt:lpstr>
      <vt:lpstr>Položaj broda dvostrukim snimanjem pramčanog kuta jednog objekta </vt:lpstr>
      <vt:lpstr>Položaj broda mjerenjem dviju udaljenosti od istog objekta </vt:lpstr>
      <vt:lpstr>Položaj broda snimanjem azimuta dvaju objekata u razmaku vremena</vt:lpstr>
      <vt:lpstr>Položaj broda snimanjem udaljenosti od jednog objekta i azimuta od drugog  u razmaku vremena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Obalna navigacija</dc:title>
  <dc:creator>Korisnik</dc:creator>
  <cp:lastModifiedBy>Serđo Kos</cp:lastModifiedBy>
  <cp:revision>198</cp:revision>
  <dcterms:created xsi:type="dcterms:W3CDTF">2016-10-06T13:24:06Z</dcterms:created>
  <dcterms:modified xsi:type="dcterms:W3CDTF">2019-11-27T11:20:44Z</dcterms:modified>
</cp:coreProperties>
</file>