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88" r:id="rId3"/>
    <p:sldId id="289" r:id="rId4"/>
    <p:sldId id="29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91" r:id="rId15"/>
    <p:sldId id="292" r:id="rId16"/>
    <p:sldId id="293" r:id="rId17"/>
    <p:sldId id="267" r:id="rId18"/>
    <p:sldId id="268" r:id="rId19"/>
    <p:sldId id="269" r:id="rId20"/>
    <p:sldId id="270" r:id="rId21"/>
    <p:sldId id="271" r:id="rId22"/>
    <p:sldId id="272" r:id="rId23"/>
    <p:sldId id="294" r:id="rId24"/>
    <p:sldId id="295" r:id="rId25"/>
    <p:sldId id="296" r:id="rId26"/>
    <p:sldId id="273" r:id="rId27"/>
    <p:sldId id="274" r:id="rId28"/>
    <p:sldId id="275" r:id="rId29"/>
    <p:sldId id="276" r:id="rId30"/>
    <p:sldId id="277" r:id="rId31"/>
    <p:sldId id="348" r:id="rId32"/>
    <p:sldId id="278" r:id="rId33"/>
    <p:sldId id="279" r:id="rId34"/>
    <p:sldId id="280" r:id="rId35"/>
    <p:sldId id="281" r:id="rId36"/>
    <p:sldId id="282" r:id="rId37"/>
    <p:sldId id="284" r:id="rId38"/>
    <p:sldId id="285" r:id="rId39"/>
    <p:sldId id="286" r:id="rId40"/>
    <p:sldId id="287" r:id="rId41"/>
    <p:sldId id="297" r:id="rId42"/>
    <p:sldId id="298" r:id="rId43"/>
    <p:sldId id="299" r:id="rId44"/>
    <p:sldId id="300" r:id="rId45"/>
    <p:sldId id="301" r:id="rId46"/>
    <p:sldId id="345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46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1" r:id="rId67"/>
    <p:sldId id="323" r:id="rId68"/>
    <p:sldId id="325" r:id="rId69"/>
    <p:sldId id="327" r:id="rId70"/>
    <p:sldId id="354" r:id="rId71"/>
    <p:sldId id="328" r:id="rId72"/>
    <p:sldId id="330" r:id="rId73"/>
    <p:sldId id="332" r:id="rId74"/>
    <p:sldId id="334" r:id="rId75"/>
    <p:sldId id="350" r:id="rId76"/>
    <p:sldId id="352" r:id="rId77"/>
    <p:sldId id="336" r:id="rId78"/>
    <p:sldId id="337" r:id="rId79"/>
    <p:sldId id="338" r:id="rId80"/>
    <p:sldId id="342" r:id="rId81"/>
    <p:sldId id="370" r:id="rId82"/>
    <p:sldId id="355" r:id="rId83"/>
    <p:sldId id="356" r:id="rId84"/>
    <p:sldId id="357" r:id="rId85"/>
    <p:sldId id="360" r:id="rId86"/>
    <p:sldId id="359" r:id="rId87"/>
    <p:sldId id="371" r:id="rId88"/>
    <p:sldId id="361" r:id="rId89"/>
    <p:sldId id="362" r:id="rId90"/>
    <p:sldId id="363" r:id="rId91"/>
    <p:sldId id="365" r:id="rId92"/>
    <p:sldId id="366" r:id="rId93"/>
    <p:sldId id="367" r:id="rId94"/>
    <p:sldId id="369" r:id="rId9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28A03-0675-4B15-8B31-7C66C805545D}" type="datetimeFigureOut">
              <a:rPr lang="hr-HR" smtClean="0"/>
              <a:pPr/>
              <a:t>20.12.2017.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3D469-71F6-4F0B-9708-86B1A156E36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3D469-71F6-4F0B-9708-86B1A156E364}" type="slidenum">
              <a:rPr lang="hr-HR" smtClean="0"/>
              <a:pPr/>
              <a:t>33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3D469-71F6-4F0B-9708-86B1A156E364}" type="slidenum">
              <a:rPr lang="hr-HR" smtClean="0"/>
              <a:pPr/>
              <a:t>50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467-7316-42D3-AF6C-BE3FF5EB3F45}" type="datetimeFigureOut">
              <a:rPr lang="hr-HR" smtClean="0"/>
              <a:pPr/>
              <a:t>20.12.2017.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A654-059D-4EF8-AB14-DC5FC3705F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467-7316-42D3-AF6C-BE3FF5EB3F45}" type="datetimeFigureOut">
              <a:rPr lang="hr-HR" smtClean="0"/>
              <a:pPr/>
              <a:t>20.12.2017.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A654-059D-4EF8-AB14-DC5FC3705F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467-7316-42D3-AF6C-BE3FF5EB3F45}" type="datetimeFigureOut">
              <a:rPr lang="hr-HR" smtClean="0"/>
              <a:pPr/>
              <a:t>20.12.2017.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A654-059D-4EF8-AB14-DC5FC3705F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467-7316-42D3-AF6C-BE3FF5EB3F45}" type="datetimeFigureOut">
              <a:rPr lang="hr-HR" smtClean="0"/>
              <a:pPr/>
              <a:t>20.12.2017.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A654-059D-4EF8-AB14-DC5FC3705F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467-7316-42D3-AF6C-BE3FF5EB3F45}" type="datetimeFigureOut">
              <a:rPr lang="hr-HR" smtClean="0"/>
              <a:pPr/>
              <a:t>20.12.2017.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A654-059D-4EF8-AB14-DC5FC3705F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467-7316-42D3-AF6C-BE3FF5EB3F45}" type="datetimeFigureOut">
              <a:rPr lang="hr-HR" smtClean="0"/>
              <a:pPr/>
              <a:t>20.12.2017.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A654-059D-4EF8-AB14-DC5FC3705F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467-7316-42D3-AF6C-BE3FF5EB3F45}" type="datetimeFigureOut">
              <a:rPr lang="hr-HR" smtClean="0"/>
              <a:pPr/>
              <a:t>20.12.2017.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A654-059D-4EF8-AB14-DC5FC3705F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467-7316-42D3-AF6C-BE3FF5EB3F45}" type="datetimeFigureOut">
              <a:rPr lang="hr-HR" smtClean="0"/>
              <a:pPr/>
              <a:t>20.12.2017.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A654-059D-4EF8-AB14-DC5FC3705F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467-7316-42D3-AF6C-BE3FF5EB3F45}" type="datetimeFigureOut">
              <a:rPr lang="hr-HR" smtClean="0"/>
              <a:pPr/>
              <a:t>20.12.2017.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A654-059D-4EF8-AB14-DC5FC3705F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467-7316-42D3-AF6C-BE3FF5EB3F45}" type="datetimeFigureOut">
              <a:rPr lang="hr-HR" smtClean="0"/>
              <a:pPr/>
              <a:t>20.12.2017.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A654-059D-4EF8-AB14-DC5FC3705F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467-7316-42D3-AF6C-BE3FF5EB3F45}" type="datetimeFigureOut">
              <a:rPr lang="hr-HR" smtClean="0"/>
              <a:pPr/>
              <a:t>20.12.2017.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A654-059D-4EF8-AB14-DC5FC3705F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0A467-7316-42D3-AF6C-BE3FF5EB3F45}" type="datetimeFigureOut">
              <a:rPr lang="hr-HR" smtClean="0"/>
              <a:pPr/>
              <a:t>20.12.2017.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7A654-059D-4EF8-AB14-DC5FC3705FD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6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hr-HR" b="1" dirty="0" smtClean="0">
                <a:latin typeface="Comic Sans MS" pitchFamily="66" charset="0"/>
              </a:rPr>
              <a:t>GEOMETRIJSKE OSNOVE POLOŽAJA BRODA</a:t>
            </a:r>
            <a:endParaRPr lang="hr-HR" b="1" dirty="0">
              <a:latin typeface="Comic Sans MS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/>
              <a:t>Kružnica kao stajnica</a:t>
            </a:r>
            <a:endParaRPr lang="hr-HR" b="1" dirty="0"/>
          </a:p>
        </p:txBody>
      </p:sp>
      <p:pic>
        <p:nvPicPr>
          <p:cNvPr id="4" name="Rezervirano mjesto sadržaja 3" descr="kružnica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3744416" cy="3227170"/>
          </a:xfrm>
        </p:spPr>
      </p:pic>
      <p:pic>
        <p:nvPicPr>
          <p:cNvPr id="5" name="Slika 4" descr="kružnica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8115" y="3861048"/>
            <a:ext cx="5501413" cy="2736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1880" y="1196752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- gdje god se  motritelj nalazio na kružnici </a:t>
            </a:r>
            <a:r>
              <a:rPr lang="hr-HR" i="1" dirty="0" smtClean="0"/>
              <a:t>k</a:t>
            </a:r>
            <a:r>
              <a:rPr lang="hr-HR" dirty="0" smtClean="0"/>
              <a:t>, uvijek će biti jednako udaljen od svjetionika na otočiću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4139952" y="3105835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- svi motritelji koji mjere isti vertikalni kut </a:t>
            </a:r>
            <a:r>
              <a:rPr lang="hr-HR" i="1" dirty="0" smtClean="0">
                <a:sym typeface="Symbol"/>
              </a:rPr>
              <a:t></a:t>
            </a:r>
            <a:r>
              <a:rPr lang="hr-HR" dirty="0" smtClean="0"/>
              <a:t> nalazi se na kružnici </a:t>
            </a:r>
            <a:r>
              <a:rPr lang="hr-HR" i="1" dirty="0" smtClean="0"/>
              <a:t>k</a:t>
            </a:r>
            <a:r>
              <a:rPr lang="hr-HR" dirty="0" smtClean="0"/>
              <a:t> kao liniji pozicije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Kružnica kao stajnica</a:t>
            </a:r>
            <a:endParaRPr lang="hr-HR" b="1" dirty="0"/>
          </a:p>
        </p:txBody>
      </p:sp>
      <p:pic>
        <p:nvPicPr>
          <p:cNvPr id="4" name="Rezervirano mjesto sadržaja 3" descr="kružnica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3948746" cy="3456384"/>
          </a:xfrm>
        </p:spPr>
      </p:pic>
      <p:pic>
        <p:nvPicPr>
          <p:cNvPr id="5" name="Slika 4" descr="kružnica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1" y="2327278"/>
            <a:ext cx="3528392" cy="3175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126876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- svi motritelji na kružnici </a:t>
            </a:r>
            <a:r>
              <a:rPr lang="hr-HR" i="1" dirty="0" smtClean="0"/>
              <a:t>k</a:t>
            </a:r>
            <a:r>
              <a:rPr lang="hr-HR" dirty="0" smtClean="0"/>
              <a:t> mjeriti će isti horizontalni kut </a:t>
            </a:r>
            <a:r>
              <a:rPr lang="hr-HR" b="1" i="1" dirty="0" smtClean="0">
                <a:sym typeface="Symbol"/>
              </a:rPr>
              <a:t></a:t>
            </a:r>
            <a:r>
              <a:rPr lang="hr-HR" b="1" dirty="0" smtClean="0"/>
              <a:t> </a:t>
            </a:r>
            <a:r>
              <a:rPr lang="hr-HR" dirty="0" smtClean="0"/>
              <a:t> između objekata  </a:t>
            </a:r>
            <a:r>
              <a:rPr lang="hr-HR" b="1" i="1" dirty="0" smtClean="0"/>
              <a:t>A</a:t>
            </a:r>
            <a:r>
              <a:rPr lang="hr-HR" b="1" dirty="0" smtClean="0"/>
              <a:t> i </a:t>
            </a:r>
            <a:r>
              <a:rPr lang="hr-HR" b="1" i="1" dirty="0" smtClean="0"/>
              <a:t>B</a:t>
            </a:r>
            <a:r>
              <a:rPr lang="hr-HR" b="1" dirty="0" smtClean="0"/>
              <a:t>.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Izobata i hiperbola kao stajnica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Nepravilna krivulja kao stajnica je </a:t>
            </a:r>
            <a:r>
              <a:rPr lang="hr-HR" sz="2400" b="1" dirty="0" smtClean="0"/>
              <a:t>izobata – krivulja iste dubine.</a:t>
            </a:r>
          </a:p>
          <a:p>
            <a:r>
              <a:rPr lang="hr-HR" sz="2400" dirty="0" smtClean="0"/>
              <a:t>Izmjerena </a:t>
            </a:r>
            <a:r>
              <a:rPr lang="hr-HR" sz="2400" dirty="0"/>
              <a:t>dubina dubinomjerom sa broda reducira se na razinu </a:t>
            </a:r>
            <a:r>
              <a:rPr lang="hr-HR" sz="2400" dirty="0" smtClean="0"/>
              <a:t>karte – (</a:t>
            </a:r>
            <a:r>
              <a:rPr lang="hr-HR" sz="2400" b="1" dirty="0" smtClean="0"/>
              <a:t> jednadžba plimnog vala – y)</a:t>
            </a:r>
          </a:p>
          <a:p>
            <a:r>
              <a:rPr lang="hr-HR" sz="2400" dirty="0" smtClean="0"/>
              <a:t>Izobata </a:t>
            </a:r>
            <a:r>
              <a:rPr lang="hr-HR" sz="2400" dirty="0"/>
              <a:t>se u navigaciji može </a:t>
            </a:r>
            <a:r>
              <a:rPr lang="hr-HR" sz="2400" dirty="0" smtClean="0"/>
              <a:t>koristiti </a:t>
            </a:r>
            <a:r>
              <a:rPr lang="hr-HR" sz="2400" b="1" dirty="0" smtClean="0"/>
              <a:t>isključivo</a:t>
            </a:r>
            <a:r>
              <a:rPr lang="hr-HR" sz="2400" dirty="0" smtClean="0"/>
              <a:t> </a:t>
            </a:r>
            <a:r>
              <a:rPr lang="hr-HR" sz="2400" dirty="0"/>
              <a:t>kao </a:t>
            </a:r>
            <a:r>
              <a:rPr lang="hr-HR" sz="2400" dirty="0" smtClean="0"/>
              <a:t>pomoćna </a:t>
            </a:r>
            <a:r>
              <a:rPr lang="hr-HR" sz="2400" dirty="0" err="1" smtClean="0"/>
              <a:t>stajnica</a:t>
            </a:r>
            <a:r>
              <a:rPr lang="hr-HR" sz="2400" dirty="0" smtClean="0"/>
              <a:t> – nikad kao primarna metoda pozicioniranja</a:t>
            </a:r>
          </a:p>
          <a:p>
            <a:r>
              <a:rPr lang="hr-HR" sz="2400" b="1" dirty="0"/>
              <a:t>Hiperbola</a:t>
            </a:r>
            <a:r>
              <a:rPr lang="hr-HR" sz="2400" dirty="0"/>
              <a:t> se koristi kao </a:t>
            </a:r>
            <a:r>
              <a:rPr lang="hr-HR" sz="2400" dirty="0" err="1"/>
              <a:t>stajnica</a:t>
            </a:r>
            <a:r>
              <a:rPr lang="hr-HR" sz="2400" dirty="0"/>
              <a:t> </a:t>
            </a:r>
            <a:r>
              <a:rPr lang="hr-HR" sz="2400" dirty="0" smtClean="0"/>
              <a:t>za hiperboličku navigaciju – </a:t>
            </a:r>
          </a:p>
          <a:p>
            <a:pPr>
              <a:buNone/>
            </a:pPr>
            <a:r>
              <a:rPr lang="hr-HR" sz="2400" dirty="0" smtClean="0"/>
              <a:t>     e-</a:t>
            </a:r>
            <a:r>
              <a:rPr lang="hr-HR" sz="2400" dirty="0" err="1" smtClean="0"/>
              <a:t>Loran</a:t>
            </a:r>
            <a:r>
              <a:rPr lang="hr-HR" sz="2400" dirty="0" smtClean="0"/>
              <a:t> 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Pogreške kod određivanja stajnica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hr-HR" sz="2400" dirty="0" smtClean="0"/>
              <a:t>Nije moguće </a:t>
            </a:r>
            <a:r>
              <a:rPr lang="hr-HR" sz="2400" dirty="0"/>
              <a:t>odrediti </a:t>
            </a:r>
            <a:r>
              <a:rPr lang="hr-HR" sz="2400" dirty="0" smtClean="0"/>
              <a:t> </a:t>
            </a:r>
            <a:r>
              <a:rPr lang="hr-HR" sz="2400" dirty="0" err="1" smtClean="0"/>
              <a:t>bespogrešnu</a:t>
            </a:r>
            <a:r>
              <a:rPr lang="hr-HR" sz="2400" dirty="0" smtClean="0"/>
              <a:t>-točnu </a:t>
            </a:r>
            <a:r>
              <a:rPr lang="hr-HR" sz="2400" dirty="0"/>
              <a:t>stajnicu: </a:t>
            </a:r>
            <a:r>
              <a:rPr lang="hr-HR" sz="2400" dirty="0" smtClean="0"/>
              <a:t>pogreške </a:t>
            </a:r>
            <a:r>
              <a:rPr lang="hr-HR" sz="2400" dirty="0"/>
              <a:t>se javljaju uslijed </a:t>
            </a:r>
            <a:r>
              <a:rPr lang="hr-HR" sz="2400" dirty="0" smtClean="0"/>
              <a:t>niza uzroka: nesavršenost </a:t>
            </a:r>
            <a:r>
              <a:rPr lang="hr-HR" sz="2400" dirty="0"/>
              <a:t>nautičkih instrumenata, </a:t>
            </a:r>
            <a:r>
              <a:rPr lang="hr-HR" sz="2400" dirty="0" smtClean="0"/>
              <a:t>nesavršenost </a:t>
            </a:r>
            <a:r>
              <a:rPr lang="hr-HR" sz="2400" dirty="0"/>
              <a:t>čovječjeg </a:t>
            </a:r>
            <a:r>
              <a:rPr lang="hr-HR" sz="2400" dirty="0" smtClean="0"/>
              <a:t>oka -subjektivne </a:t>
            </a:r>
            <a:r>
              <a:rPr lang="hr-HR" sz="2400" dirty="0"/>
              <a:t>greške čovjeka, </a:t>
            </a:r>
            <a:r>
              <a:rPr lang="hr-HR" sz="2400" dirty="0" smtClean="0"/>
              <a:t> pogreške </a:t>
            </a:r>
            <a:r>
              <a:rPr lang="hr-HR" sz="2400" dirty="0"/>
              <a:t>koje se javljaju uslijed valjanja i posrtanja broda, </a:t>
            </a:r>
            <a:r>
              <a:rPr lang="hr-HR" sz="2400" dirty="0" smtClean="0"/>
              <a:t>uslijed meteoroloških </a:t>
            </a:r>
            <a:r>
              <a:rPr lang="hr-HR" sz="2400" dirty="0"/>
              <a:t>prilika u </a:t>
            </a:r>
            <a:r>
              <a:rPr lang="hr-HR" sz="2400" dirty="0" smtClean="0"/>
              <a:t>atmosferi , … </a:t>
            </a:r>
            <a:r>
              <a:rPr lang="hr-HR" sz="2400" dirty="0"/>
              <a:t>itd</a:t>
            </a:r>
            <a:r>
              <a:rPr lang="hr-HR" sz="24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hr-HR" sz="2400" dirty="0"/>
              <a:t>Ukratko sve </a:t>
            </a:r>
            <a:r>
              <a:rPr lang="hr-HR" sz="2400" dirty="0" smtClean="0"/>
              <a:t>pogreške </a:t>
            </a:r>
            <a:r>
              <a:rPr lang="hr-HR" sz="2400" dirty="0"/>
              <a:t>mogu se klasificirati </a:t>
            </a:r>
            <a:r>
              <a:rPr lang="hr-HR" sz="2400" dirty="0" smtClean="0"/>
              <a:t>u tri osnovne grupe :</a:t>
            </a:r>
            <a:endParaRPr lang="hr-HR" sz="2400" dirty="0"/>
          </a:p>
          <a:p>
            <a:pPr lvl="1">
              <a:lnSpc>
                <a:spcPct val="110000"/>
              </a:lnSpc>
            </a:pPr>
            <a:r>
              <a:rPr lang="hr-HR" sz="2000" dirty="0">
                <a:solidFill>
                  <a:srgbClr val="FF0000"/>
                </a:solidFill>
              </a:rPr>
              <a:t>S</a:t>
            </a:r>
            <a:r>
              <a:rPr lang="hr-HR" sz="2000" dirty="0" smtClean="0">
                <a:solidFill>
                  <a:srgbClr val="FF0000"/>
                </a:solidFill>
              </a:rPr>
              <a:t>istematske pogreške - ovise </a:t>
            </a:r>
            <a:r>
              <a:rPr lang="hr-HR" sz="2000" dirty="0">
                <a:solidFill>
                  <a:srgbClr val="FF0000"/>
                </a:solidFill>
              </a:rPr>
              <a:t>o instrumentima</a:t>
            </a:r>
          </a:p>
          <a:p>
            <a:pPr lvl="1">
              <a:lnSpc>
                <a:spcPct val="110000"/>
              </a:lnSpc>
            </a:pPr>
            <a:r>
              <a:rPr lang="hr-HR" sz="2000" dirty="0" smtClean="0">
                <a:solidFill>
                  <a:srgbClr val="FF0000"/>
                </a:solidFill>
              </a:rPr>
              <a:t>Slučajne pogreške – uglavnom ovise </a:t>
            </a:r>
            <a:r>
              <a:rPr lang="hr-HR" sz="2000" dirty="0">
                <a:solidFill>
                  <a:srgbClr val="FF0000"/>
                </a:solidFill>
              </a:rPr>
              <a:t>o ljudskom oku </a:t>
            </a:r>
            <a:r>
              <a:rPr lang="hr-HR" sz="2000" dirty="0" smtClean="0">
                <a:solidFill>
                  <a:srgbClr val="FF0000"/>
                </a:solidFill>
              </a:rPr>
              <a:t>- </a:t>
            </a:r>
            <a:r>
              <a:rPr lang="hr-HR" sz="2000" dirty="0">
                <a:solidFill>
                  <a:srgbClr val="FF0000"/>
                </a:solidFill>
              </a:rPr>
              <a:t>ponavljanjem mjerenja mogu </a:t>
            </a:r>
            <a:r>
              <a:rPr lang="hr-HR" sz="2000" dirty="0" smtClean="0">
                <a:solidFill>
                  <a:srgbClr val="FF0000"/>
                </a:solidFill>
              </a:rPr>
              <a:t>se eliminirati</a:t>
            </a:r>
            <a:endParaRPr lang="hr-HR" sz="2000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hr-HR" sz="2000" dirty="0" smtClean="0">
                <a:solidFill>
                  <a:srgbClr val="FF0000"/>
                </a:solidFill>
              </a:rPr>
              <a:t>Grube pogreške - </a:t>
            </a:r>
            <a:r>
              <a:rPr lang="hr-HR" sz="2000" dirty="0">
                <a:solidFill>
                  <a:srgbClr val="FF0000"/>
                </a:solidFill>
              </a:rPr>
              <a:t>velike pogreške u </a:t>
            </a:r>
            <a:r>
              <a:rPr lang="hr-HR" sz="2000" dirty="0" smtClean="0">
                <a:solidFill>
                  <a:srgbClr val="FF0000"/>
                </a:solidFill>
              </a:rPr>
              <a:t>očitanju instrumenta, </a:t>
            </a:r>
            <a:r>
              <a:rPr lang="hr-HR" sz="2000" dirty="0">
                <a:solidFill>
                  <a:srgbClr val="FF0000"/>
                </a:solidFill>
              </a:rPr>
              <a:t>zamjena objekata, </a:t>
            </a:r>
            <a:r>
              <a:rPr lang="hr-HR" sz="2000" dirty="0" err="1" smtClean="0">
                <a:solidFill>
                  <a:srgbClr val="FF0000"/>
                </a:solidFill>
              </a:rPr>
              <a:t>..</a:t>
            </a:r>
            <a:r>
              <a:rPr lang="hr-HR" sz="20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hr-HR" sz="2400" dirty="0" smtClean="0"/>
              <a:t>Navedene pogreške </a:t>
            </a:r>
            <a:r>
              <a:rPr lang="hr-HR" sz="2400" dirty="0"/>
              <a:t>se kod pojedinih stajnica iskazuju na slijedeći </a:t>
            </a:r>
            <a:r>
              <a:rPr lang="hr-HR" sz="2400" dirty="0" smtClean="0"/>
              <a:t>način: pogreška u azimutu, pogreška zbog kursa, pogreška uslijed udaljenosti, …itd.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Sistematske pogreške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Sistematske pogreške </a:t>
            </a:r>
            <a:r>
              <a:rPr lang="hr-HR" sz="2400" dirty="0" smtClean="0"/>
              <a:t>- stalne pogreške koje su posljedica nesavršenosti navigacijskih instrumenata. Određene su veličinom i predznakom koji se ne mijenja za duže ili kraće vrijeme. One se prije uporabe instrumenata odrede i odmah postave na instrumente ili se kao poznate popravke uzimaju u obzir pri ispravljanju rezultata mjerenja. Jednom određena pogreška nema trajnu vrijednost nego se povremeno mora kontrolirati. </a:t>
            </a:r>
          </a:p>
          <a:p>
            <a:r>
              <a:rPr lang="hr-HR" sz="2400" dirty="0" smtClean="0"/>
              <a:t>Tu spada i osobna pogreška koja ovisi o uvježbanosti navigatora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Slučajne i grube pogreške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Slučajne pogreške - </a:t>
            </a:r>
            <a:r>
              <a:rPr lang="hr-HR" sz="2400" dirty="0" smtClean="0"/>
              <a:t>nastaju zbog različitih uzroka i u svakom mjerenju mogu imati drugu vrijednost. Ne mogu se unaprijed odrediti kao popravak za koji treba ispraviti rezultate mjerenja. Jedan od uzroka je i  nesavršenost ljudskog vida.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Grubi previdi </a:t>
            </a:r>
            <a:r>
              <a:rPr lang="hr-HR" sz="2400" dirty="0" smtClean="0"/>
              <a:t>- grube, velike pogreške u određivanju stajnica. Primjeri :  zamjena objekata, pogreška u očitovanju izmjerene vrijednosti na instrumentu , itd…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Pogreške stajnica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Zajedničke pogreške </a:t>
            </a:r>
            <a:r>
              <a:rPr lang="hr-HR" sz="2400" dirty="0" smtClean="0"/>
              <a:t>svih vrsta stajnica su : netočno crtanje </a:t>
            </a:r>
            <a:r>
              <a:rPr lang="hr-HR" sz="2400" dirty="0" err="1" smtClean="0"/>
              <a:t>stajnice</a:t>
            </a:r>
            <a:r>
              <a:rPr lang="hr-HR" sz="2400" dirty="0" smtClean="0"/>
              <a:t> olovkom na papirnatoj karti, pogreške zbog netočno ucrtanog objekta na kartu , slučajna pogreška u mjerenju,…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Specifične pogreške </a:t>
            </a:r>
            <a:r>
              <a:rPr lang="hr-HR" sz="2400" dirty="0" smtClean="0"/>
              <a:t>pojedinih vrsta stajnica su:</a:t>
            </a:r>
          </a:p>
          <a:p>
            <a:pPr lvl="1"/>
            <a:r>
              <a:rPr lang="hr-HR" sz="2000" dirty="0" smtClean="0"/>
              <a:t>Stajnica kao pravac (pogreška u azimutu i kursu)</a:t>
            </a:r>
          </a:p>
          <a:p>
            <a:pPr lvl="1"/>
            <a:r>
              <a:rPr lang="hr-HR" sz="2000" dirty="0" smtClean="0"/>
              <a:t>Stajnica kao kružnica (pogreška uslijed udaljenosti)</a:t>
            </a:r>
          </a:p>
          <a:p>
            <a:pPr lvl="1"/>
            <a:r>
              <a:rPr lang="hr-HR" sz="2000" dirty="0" smtClean="0"/>
              <a:t>Stajnica kao hiperbola i nepravilna krivulja (izobata)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hr-HR" b="1" dirty="0" smtClean="0"/>
              <a:t>Pogreška u azimutu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hr-HR" sz="2400" dirty="0"/>
              <a:t>Nastaje uslijed </a:t>
            </a:r>
            <a:r>
              <a:rPr lang="hr-HR" sz="2400" b="1" dirty="0"/>
              <a:t>pogreške varijacije i devijacije </a:t>
            </a:r>
            <a:r>
              <a:rPr lang="hr-HR" sz="2400" dirty="0"/>
              <a:t>koja se zbraja pogreški instrumenta i pogreški uslijed ljudskog </a:t>
            </a:r>
            <a:r>
              <a:rPr lang="hr-HR" sz="2400" dirty="0" smtClean="0"/>
              <a:t>faktora (oko). Navigator na kartu ucrtava </a:t>
            </a:r>
            <a:r>
              <a:rPr lang="hr-HR" sz="2400" dirty="0"/>
              <a:t>azimut označen sa </a:t>
            </a:r>
            <a:r>
              <a:rPr lang="hr-HR" sz="2400" b="1" i="1" dirty="0">
                <a:sym typeface="Symbol"/>
              </a:rPr>
              <a:t></a:t>
            </a:r>
            <a:r>
              <a:rPr lang="hr-HR" sz="2400" b="1" dirty="0"/>
              <a:t>, </a:t>
            </a:r>
            <a:r>
              <a:rPr lang="hr-HR" sz="2400" dirty="0"/>
              <a:t>međutim kut azimuta pogrešan je za kut </a:t>
            </a:r>
            <a:r>
              <a:rPr lang="hr-HR" sz="2400" dirty="0" smtClean="0"/>
              <a:t> </a:t>
            </a:r>
            <a:r>
              <a:rPr lang="hr-HR" sz="2400" b="1" dirty="0" smtClean="0"/>
              <a:t>(</a:t>
            </a:r>
            <a:r>
              <a:rPr lang="hr-HR" sz="2400" b="1" dirty="0" smtClean="0">
                <a:sym typeface="Symbol"/>
              </a:rPr>
              <a:t></a:t>
            </a:r>
            <a:r>
              <a:rPr lang="hr-HR" sz="2400" b="1" i="1" dirty="0" smtClean="0">
                <a:sym typeface="Symbol"/>
              </a:rPr>
              <a:t>)</a:t>
            </a:r>
            <a:r>
              <a:rPr lang="hr-HR" sz="2400" b="1" dirty="0" smtClean="0"/>
              <a:t>. </a:t>
            </a:r>
            <a:r>
              <a:rPr lang="hr-HR" sz="2400" dirty="0"/>
              <a:t>Što je veća udaljenost od objekta, to je dužina luka uslijed ove pogreške veća, odnosno veća je </a:t>
            </a:r>
            <a:r>
              <a:rPr lang="hr-HR" sz="2400" dirty="0" smtClean="0"/>
              <a:t>površina </a:t>
            </a:r>
            <a:r>
              <a:rPr lang="hr-HR" sz="2400" dirty="0"/>
              <a:t>sektora u kojem  se nalazi brod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4" name="Rezervirano mjesto sadržaja 3" descr="pogreška u azimut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221088"/>
            <a:ext cx="7308304" cy="2058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Pogreška u azimutu</a:t>
            </a:r>
            <a:endParaRPr lang="hr-HR" b="1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Kod </a:t>
            </a:r>
            <a:r>
              <a:rPr lang="hr-HR" sz="2400" dirty="0" err="1" smtClean="0"/>
              <a:t>radiogoniometriranja</a:t>
            </a:r>
            <a:r>
              <a:rPr lang="hr-HR" sz="2400" dirty="0" smtClean="0"/>
              <a:t> na velikim udaljenostima, naročito kod crtanja azimuta radiofarova  čini se pogreška uslijed </a:t>
            </a:r>
            <a:r>
              <a:rPr lang="hr-HR" sz="2400" b="1" dirty="0" smtClean="0"/>
              <a:t>“</a:t>
            </a:r>
            <a:r>
              <a:rPr lang="hr-HR" sz="2400" b="1" dirty="0" err="1" smtClean="0"/>
              <a:t>polukonvergencije</a:t>
            </a:r>
            <a:r>
              <a:rPr lang="hr-HR" sz="2400" b="1" dirty="0" smtClean="0"/>
              <a:t>” </a:t>
            </a:r>
            <a:r>
              <a:rPr lang="hr-HR" sz="2400" dirty="0" smtClean="0"/>
              <a:t>meridijana C/2. </a:t>
            </a:r>
          </a:p>
          <a:p>
            <a:r>
              <a:rPr lang="hr-HR" sz="2400" dirty="0" smtClean="0"/>
              <a:t>Pogreške su relativno male i iznose  </a:t>
            </a:r>
            <a:r>
              <a:rPr lang="hr-HR" sz="2400" dirty="0" err="1" smtClean="0"/>
              <a:t>cca</a:t>
            </a:r>
            <a:r>
              <a:rPr lang="hr-HR" sz="2400" dirty="0" smtClean="0"/>
              <a:t> 0,5 M   na udaljenosti od 120 M od radiofara.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Pogreška zbog kursa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Utječe </a:t>
            </a:r>
            <a:r>
              <a:rPr lang="hr-HR" sz="2400" dirty="0"/>
              <a:t>na sličan način kao i </a:t>
            </a:r>
            <a:r>
              <a:rPr lang="hr-HR" sz="2400" dirty="0" smtClean="0"/>
              <a:t>pogreška azimuta.</a:t>
            </a:r>
          </a:p>
          <a:p>
            <a:r>
              <a:rPr lang="hr-HR" sz="2400" dirty="0" smtClean="0"/>
              <a:t>Što </a:t>
            </a:r>
            <a:r>
              <a:rPr lang="hr-HR" sz="2400" dirty="0"/>
              <a:t>se dulje plovi u </a:t>
            </a:r>
            <a:r>
              <a:rPr lang="hr-HR" sz="2400" dirty="0" smtClean="0"/>
              <a:t>jednom nepromijenjenom općem  </a:t>
            </a:r>
            <a:r>
              <a:rPr lang="hr-HR" sz="2400" dirty="0"/>
              <a:t>kursu, to je veća dužina luka, odnosno površina sektora u kojem se nalazi brod.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Geometrijske osnove položaja broda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Osnovni zadatak navigacije je da se u svakom trenutku tijekom plovidbe mogu odrediti koordinate pozicije broda</a:t>
            </a:r>
            <a:r>
              <a:rPr lang="hr-HR" sz="2400" dirty="0" smtClean="0"/>
              <a:t>. U obalnoj tj. </a:t>
            </a:r>
            <a:r>
              <a:rPr lang="hr-HR" sz="2400" dirty="0" err="1" smtClean="0"/>
              <a:t>terestrickoj</a:t>
            </a:r>
            <a:r>
              <a:rPr lang="hr-HR" sz="2400" dirty="0" smtClean="0"/>
              <a:t> navigaciji objekti na obali se vizualno </a:t>
            </a:r>
            <a:r>
              <a:rPr lang="hr-HR" sz="2400" dirty="0" err="1" smtClean="0"/>
              <a:t>osmatraju</a:t>
            </a:r>
            <a:r>
              <a:rPr lang="hr-HR" sz="2400" dirty="0" smtClean="0"/>
              <a:t> navigacijskim instrumentima kojima se mjere: azimuti, udaljenosti, dubine, brzine, pramčani kutovi, horizontalni i vertikalni kutovi. Za određivanje pozicije broda </a:t>
            </a:r>
            <a:r>
              <a:rPr lang="hr-HR" sz="2400" dirty="0" err="1" smtClean="0">
                <a:solidFill>
                  <a:srgbClr val="FF0000"/>
                </a:solidFill>
              </a:rPr>
              <a:t>osmatraju</a:t>
            </a:r>
            <a:r>
              <a:rPr lang="hr-HR" sz="2400" dirty="0" smtClean="0">
                <a:solidFill>
                  <a:srgbClr val="FF0000"/>
                </a:solidFill>
              </a:rPr>
              <a:t> se markantni objekti</a:t>
            </a:r>
            <a:r>
              <a:rPr lang="hr-HR" sz="2400" dirty="0" smtClean="0"/>
              <a:t> na obali: svjetionici, zvonici, dimnjaci, trigonometrijske točke, vrhovi brda, rtovi obale, razne zidane i druge oznake i objekti koji su ucrtani na pomorskoj karti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Pored određivanja koordinata pozicije broda, potrebno je kontrolirati brzinu preko dna, devijaciju kompasa i zanošenje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/>
              <a:t>Pogreška uslijed udaljenosti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Određuje li se udaljenost pomoću radara </a:t>
            </a:r>
            <a:r>
              <a:rPr lang="hr-HR" sz="2400" dirty="0" smtClean="0"/>
              <a:t>pogreške </a:t>
            </a:r>
            <a:r>
              <a:rPr lang="hr-HR" sz="2400" dirty="0"/>
              <a:t>su relativno male </a:t>
            </a:r>
            <a:r>
              <a:rPr lang="hr-HR" sz="2400" dirty="0" smtClean="0"/>
              <a:t>- </a:t>
            </a:r>
            <a:r>
              <a:rPr lang="hr-HR" sz="2400" dirty="0"/>
              <a:t>to su uglavnom sistematske </a:t>
            </a:r>
            <a:r>
              <a:rPr lang="hr-HR" sz="2400" dirty="0" smtClean="0"/>
              <a:t>pogreške </a:t>
            </a:r>
            <a:r>
              <a:rPr lang="hr-HR" sz="2400" dirty="0"/>
              <a:t>instrumenta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dirty="0" smtClean="0"/>
              <a:t>Pritom navigator </a:t>
            </a:r>
            <a:r>
              <a:rPr lang="hr-HR" sz="2400" dirty="0"/>
              <a:t>čini </a:t>
            </a:r>
            <a:r>
              <a:rPr lang="hr-HR" sz="2400" dirty="0" smtClean="0"/>
              <a:t>pogrešku </a:t>
            </a:r>
            <a:r>
              <a:rPr lang="hr-HR" sz="2400" dirty="0"/>
              <a:t>uslijed</a:t>
            </a:r>
            <a:r>
              <a:rPr lang="hr-HR" sz="2400" dirty="0" smtClean="0"/>
              <a:t>:</a:t>
            </a:r>
            <a:endParaRPr lang="hr-HR" sz="2400" dirty="0"/>
          </a:p>
          <a:p>
            <a:pPr lvl="1"/>
            <a:r>
              <a:rPr lang="hr-HR" sz="2000" dirty="0"/>
              <a:t>paralakse, ako se ne postavi točno nad </a:t>
            </a:r>
            <a:r>
              <a:rPr lang="hr-HR" sz="2000" dirty="0" smtClean="0"/>
              <a:t>ekranom </a:t>
            </a:r>
            <a:endParaRPr lang="hr-HR" sz="2000" dirty="0"/>
          </a:p>
          <a:p>
            <a:pPr lvl="1"/>
            <a:r>
              <a:rPr lang="hr-HR" sz="2000" dirty="0"/>
              <a:t>netočnosti procjene udaljenosti među daljinskim krugovima</a:t>
            </a:r>
          </a:p>
          <a:p>
            <a:pPr lvl="1"/>
            <a:r>
              <a:rPr lang="hr-HR" sz="2000" dirty="0"/>
              <a:t>netočnim postavljanjem </a:t>
            </a:r>
            <a:r>
              <a:rPr lang="hr-HR" sz="2000" dirty="0" smtClean="0"/>
              <a:t>pomične </a:t>
            </a:r>
            <a:r>
              <a:rPr lang="hr-HR" sz="2000" dirty="0" err="1"/>
              <a:t>daljinomjerne</a:t>
            </a:r>
            <a:r>
              <a:rPr lang="hr-HR" sz="2000" dirty="0"/>
              <a:t> </a:t>
            </a:r>
            <a:r>
              <a:rPr lang="hr-HR" sz="2000" dirty="0" smtClean="0"/>
              <a:t>kružnice (ERBL) </a:t>
            </a:r>
            <a:r>
              <a:rPr lang="hr-HR" sz="2000" dirty="0"/>
              <a:t>na objekt čiju se udaljenost mjeri</a:t>
            </a:r>
            <a:r>
              <a:rPr lang="hr-HR" sz="2000" dirty="0" smtClean="0"/>
              <a:t>.</a:t>
            </a:r>
            <a:r>
              <a:rPr lang="hr-HR" sz="2400" dirty="0"/>
              <a:t> </a:t>
            </a:r>
          </a:p>
          <a:p>
            <a:r>
              <a:rPr lang="hr-HR" sz="2400" dirty="0" smtClean="0"/>
              <a:t>Pogreške </a:t>
            </a:r>
            <a:r>
              <a:rPr lang="hr-HR" sz="2400" dirty="0"/>
              <a:t>u udaljenosti dobivenoj na osnovu izmjerenog vertikalnog kuta dolaze uslijed</a:t>
            </a:r>
            <a:r>
              <a:rPr lang="hr-HR" sz="2400" dirty="0" smtClean="0"/>
              <a:t>:</a:t>
            </a:r>
            <a:endParaRPr lang="hr-HR" sz="2400" dirty="0"/>
          </a:p>
          <a:p>
            <a:pPr lvl="1"/>
            <a:r>
              <a:rPr lang="hr-HR" sz="2000" dirty="0"/>
              <a:t>pogrešne visine oka</a:t>
            </a:r>
          </a:p>
          <a:p>
            <a:pPr lvl="1"/>
            <a:r>
              <a:rPr lang="hr-HR" sz="2000" dirty="0"/>
              <a:t>konveksnosti </a:t>
            </a:r>
            <a:r>
              <a:rPr lang="hr-HR" sz="2000" dirty="0" smtClean="0"/>
              <a:t> (zakrivljenosti) Zemljine </a:t>
            </a:r>
            <a:r>
              <a:rPr lang="hr-HR" sz="2000" dirty="0"/>
              <a:t>plohe</a:t>
            </a:r>
          </a:p>
          <a:p>
            <a:pPr lvl="1"/>
            <a:r>
              <a:rPr lang="hr-HR" sz="2000" dirty="0"/>
              <a:t>refrakcije u atmosferi</a:t>
            </a:r>
          </a:p>
          <a:p>
            <a:pPr lvl="1"/>
            <a:r>
              <a:rPr lang="hr-HR" sz="2000" dirty="0" smtClean="0"/>
              <a:t>netočnog poznavanja visine </a:t>
            </a:r>
            <a:r>
              <a:rPr lang="hr-HR" sz="2000" dirty="0"/>
              <a:t>objekta</a:t>
            </a:r>
          </a:p>
          <a:p>
            <a:pPr lvl="1"/>
            <a:r>
              <a:rPr lang="hr-HR" sz="2000" dirty="0" smtClean="0"/>
              <a:t>netočno izmjerenog </a:t>
            </a:r>
            <a:r>
              <a:rPr lang="hr-HR" sz="2000" dirty="0"/>
              <a:t>vertikalnog kuta</a:t>
            </a:r>
            <a:r>
              <a:rPr lang="hr-HR" sz="2000" dirty="0" smtClean="0"/>
              <a:t>.</a:t>
            </a:r>
            <a:endParaRPr lang="hr-HR" sz="2400" dirty="0"/>
          </a:p>
          <a:p>
            <a:r>
              <a:rPr lang="hr-HR" sz="2400" dirty="0" smtClean="0"/>
              <a:t>Preporuka :  izbjegavati mjerenje malih vertikalnih kutova</a:t>
            </a:r>
            <a:endParaRPr lang="hr-HR" sz="2400" dirty="0"/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Određivanje položaja broda u obalnoj plovidbi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Sigurnost broda ovisi o sposobnosti navigatora da u svakom času odredi poziciju broda. U obalnoj navigaciji </a:t>
            </a:r>
            <a:r>
              <a:rPr lang="hr-HR" sz="2400" dirty="0" smtClean="0"/>
              <a:t>koriste </a:t>
            </a:r>
            <a:r>
              <a:rPr lang="hr-HR" sz="2400" dirty="0"/>
              <a:t>s</a:t>
            </a:r>
            <a:r>
              <a:rPr lang="hr-HR" sz="2400" dirty="0" smtClean="0"/>
              <a:t>e </a:t>
            </a:r>
            <a:r>
              <a:rPr lang="hr-HR" sz="2400" dirty="0"/>
              <a:t>uočljive i na pomorskoj karti ucrtane oznake </a:t>
            </a:r>
            <a:r>
              <a:rPr lang="hr-HR" sz="2400" dirty="0" smtClean="0"/>
              <a:t>kao  : </a:t>
            </a:r>
          </a:p>
          <a:p>
            <a:pPr lvl="1"/>
            <a:r>
              <a:rPr lang="hr-HR" sz="2000" dirty="0" smtClean="0"/>
              <a:t>svjetionici</a:t>
            </a:r>
          </a:p>
          <a:p>
            <a:pPr lvl="1"/>
            <a:r>
              <a:rPr lang="hr-HR" sz="2000" dirty="0" smtClean="0"/>
              <a:t> </a:t>
            </a:r>
            <a:r>
              <a:rPr lang="hr-HR" sz="2000" dirty="0"/>
              <a:t>zvonici, markantne </a:t>
            </a:r>
            <a:r>
              <a:rPr lang="hr-HR" sz="2000" dirty="0" smtClean="0"/>
              <a:t>građevine</a:t>
            </a:r>
          </a:p>
          <a:p>
            <a:pPr lvl="1"/>
            <a:r>
              <a:rPr lang="hr-HR" sz="2000" dirty="0" smtClean="0"/>
              <a:t>otočići </a:t>
            </a:r>
          </a:p>
          <a:p>
            <a:pPr lvl="1"/>
            <a:r>
              <a:rPr lang="hr-HR" sz="2000" dirty="0" smtClean="0"/>
              <a:t>oštri </a:t>
            </a:r>
            <a:r>
              <a:rPr lang="hr-HR" sz="2000" dirty="0"/>
              <a:t>rubovi </a:t>
            </a:r>
            <a:r>
              <a:rPr lang="hr-HR" sz="2000" dirty="0" smtClean="0"/>
              <a:t>kopna</a:t>
            </a:r>
          </a:p>
          <a:p>
            <a:pPr lvl="1"/>
            <a:r>
              <a:rPr lang="hr-HR" sz="2000" dirty="0" smtClean="0"/>
              <a:t> plutače, … itd</a:t>
            </a:r>
          </a:p>
          <a:p>
            <a:r>
              <a:rPr lang="hr-HR" sz="2400" dirty="0" smtClean="0"/>
              <a:t>Ponekad se može koristiti i izobata - izmjerenu dubinu treba </a:t>
            </a:r>
            <a:r>
              <a:rPr lang="hr-HR" sz="2400" dirty="0"/>
              <a:t>reducirati na nivo karte. Položaj broda određen istovremenim snimanjem dva terestrička objekta naziva se </a:t>
            </a:r>
            <a:r>
              <a:rPr lang="hr-HR" sz="2400" dirty="0">
                <a:solidFill>
                  <a:srgbClr val="FF0000"/>
                </a:solidFill>
              </a:rPr>
              <a:t>“opažena pozicija” (</a:t>
            </a:r>
            <a:r>
              <a:rPr lang="hr-HR" sz="2400" dirty="0" err="1">
                <a:solidFill>
                  <a:srgbClr val="FF0000"/>
                </a:solidFill>
              </a:rPr>
              <a:t>engl</a:t>
            </a:r>
            <a:r>
              <a:rPr lang="hr-HR" sz="2400" dirty="0">
                <a:solidFill>
                  <a:srgbClr val="FF0000"/>
                </a:solidFill>
              </a:rPr>
              <a:t>. </a:t>
            </a:r>
            <a:r>
              <a:rPr lang="hr-HR" sz="2400" dirty="0" err="1">
                <a:solidFill>
                  <a:srgbClr val="FF0000"/>
                </a:solidFill>
              </a:rPr>
              <a:t>fix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observed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fix</a:t>
            </a:r>
            <a:r>
              <a:rPr lang="hr-HR" sz="2400" dirty="0">
                <a:solidFill>
                  <a:srgbClr val="FF0000"/>
                </a:solidFill>
              </a:rPr>
              <a:t>). </a:t>
            </a:r>
            <a:r>
              <a:rPr lang="hr-HR" sz="2400" dirty="0"/>
              <a:t>U skladu s teorijom grešaka u navigaciji ,</a:t>
            </a:r>
            <a:r>
              <a:rPr lang="hr-HR" sz="2400" b="1" dirty="0"/>
              <a:t>optimalni kut sjecišta dviju stajnica je 90</a:t>
            </a:r>
            <a:r>
              <a:rPr lang="hr-HR" sz="2400" b="1" dirty="0" smtClean="0"/>
              <a:t>°, </a:t>
            </a:r>
            <a:r>
              <a:rPr lang="hr-HR" sz="2400" b="1" dirty="0"/>
              <a:t>odnosno kut sjecišta stajnica mora biti veći od 30</a:t>
            </a:r>
            <a:r>
              <a:rPr lang="hr-HR" sz="2400" b="1" dirty="0" smtClean="0"/>
              <a:t>°, </a:t>
            </a:r>
            <a:r>
              <a:rPr lang="hr-HR" sz="2400" b="1" dirty="0"/>
              <a:t>odnosno manji od 150</a:t>
            </a:r>
            <a:r>
              <a:rPr lang="hr-HR" sz="2400" b="1" dirty="0" smtClean="0"/>
              <a:t>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597352"/>
          </a:xfrm>
        </p:spPr>
        <p:txBody>
          <a:bodyPr>
            <a:normAutofit lnSpcReduction="10000"/>
          </a:bodyPr>
          <a:lstStyle/>
          <a:p>
            <a:r>
              <a:rPr lang="hr-HR" sz="2300" dirty="0"/>
              <a:t>Ukoliko stoji na raspolaganju samo jedan terestrički </a:t>
            </a:r>
            <a:r>
              <a:rPr lang="hr-HR" sz="2300" dirty="0" smtClean="0"/>
              <a:t>objekt </a:t>
            </a:r>
            <a:r>
              <a:rPr lang="hr-HR" sz="2300" dirty="0"/>
              <a:t>tada je potrebno vršiti snimanje u razmaku vremena. Takva se pozicija naziva </a:t>
            </a:r>
            <a:r>
              <a:rPr lang="hr-HR" sz="2300" dirty="0">
                <a:solidFill>
                  <a:srgbClr val="FF0000"/>
                </a:solidFill>
              </a:rPr>
              <a:t>pozicija u vremenskom razmaku (</a:t>
            </a:r>
            <a:r>
              <a:rPr lang="hr-HR" sz="2300" dirty="0" err="1">
                <a:solidFill>
                  <a:srgbClr val="FF0000"/>
                </a:solidFill>
              </a:rPr>
              <a:t>engl</a:t>
            </a:r>
            <a:r>
              <a:rPr lang="hr-HR" sz="2300" dirty="0">
                <a:solidFill>
                  <a:srgbClr val="FF0000"/>
                </a:solidFill>
              </a:rPr>
              <a:t>. </a:t>
            </a:r>
            <a:r>
              <a:rPr lang="hr-HR" sz="2300" dirty="0" err="1">
                <a:solidFill>
                  <a:srgbClr val="FF0000"/>
                </a:solidFill>
              </a:rPr>
              <a:t>running</a:t>
            </a:r>
            <a:r>
              <a:rPr lang="hr-HR" sz="2300" dirty="0">
                <a:solidFill>
                  <a:srgbClr val="FF0000"/>
                </a:solidFill>
              </a:rPr>
              <a:t> </a:t>
            </a:r>
            <a:r>
              <a:rPr lang="hr-HR" sz="2300" dirty="0" err="1">
                <a:solidFill>
                  <a:srgbClr val="FF0000"/>
                </a:solidFill>
              </a:rPr>
              <a:t>fix</a:t>
            </a:r>
            <a:r>
              <a:rPr lang="hr-HR" sz="2300" dirty="0" smtClean="0">
                <a:solidFill>
                  <a:srgbClr val="FF0000"/>
                </a:solidFill>
              </a:rPr>
              <a:t>).</a:t>
            </a:r>
            <a:endParaRPr lang="hr-HR" sz="2300" dirty="0">
              <a:solidFill>
                <a:srgbClr val="FF0000"/>
              </a:solidFill>
            </a:endParaRPr>
          </a:p>
          <a:p>
            <a:r>
              <a:rPr lang="hr-HR" sz="2300" dirty="0" smtClean="0"/>
              <a:t>Ako </a:t>
            </a:r>
            <a:r>
              <a:rPr lang="hr-HR" sz="2300" dirty="0"/>
              <a:t>navigator nema na raspolaganju prikladnog terestričkog objekta ili nebeskog tijela, može približno odrediti  poziciju broda samo na osnovu kursa i </a:t>
            </a:r>
            <a:r>
              <a:rPr lang="hr-HR" sz="2300" dirty="0" smtClean="0"/>
              <a:t>prijeđenog </a:t>
            </a:r>
            <a:r>
              <a:rPr lang="hr-HR" sz="2300" dirty="0"/>
              <a:t>puta. Takva se pozicija naziva </a:t>
            </a:r>
            <a:r>
              <a:rPr lang="hr-HR" sz="2300" dirty="0">
                <a:solidFill>
                  <a:srgbClr val="FF0000"/>
                </a:solidFill>
              </a:rPr>
              <a:t>zbrojenom pozicijom (</a:t>
            </a:r>
            <a:r>
              <a:rPr lang="hr-HR" sz="2300" dirty="0" err="1">
                <a:solidFill>
                  <a:srgbClr val="FF0000"/>
                </a:solidFill>
              </a:rPr>
              <a:t>engl</a:t>
            </a:r>
            <a:r>
              <a:rPr lang="hr-HR" sz="2300" dirty="0">
                <a:solidFill>
                  <a:srgbClr val="FF0000"/>
                </a:solidFill>
              </a:rPr>
              <a:t>. dead </a:t>
            </a:r>
            <a:r>
              <a:rPr lang="hr-HR" sz="2300" dirty="0" err="1">
                <a:solidFill>
                  <a:srgbClr val="FF0000"/>
                </a:solidFill>
              </a:rPr>
              <a:t>reckon</a:t>
            </a:r>
            <a:r>
              <a:rPr lang="hr-HR" sz="2300" dirty="0">
                <a:solidFill>
                  <a:srgbClr val="FF0000"/>
                </a:solidFill>
              </a:rPr>
              <a:t> </a:t>
            </a:r>
            <a:r>
              <a:rPr lang="hr-HR" sz="2300" dirty="0" err="1">
                <a:solidFill>
                  <a:srgbClr val="FF0000"/>
                </a:solidFill>
              </a:rPr>
              <a:t>position</a:t>
            </a:r>
            <a:r>
              <a:rPr lang="hr-HR" sz="2300" dirty="0">
                <a:solidFill>
                  <a:srgbClr val="FF0000"/>
                </a:solidFill>
              </a:rPr>
              <a:t>)</a:t>
            </a:r>
            <a:r>
              <a:rPr lang="hr-HR" sz="2300" dirty="0"/>
              <a:t>.</a:t>
            </a:r>
          </a:p>
          <a:p>
            <a:r>
              <a:rPr lang="hr-HR" sz="2300" dirty="0" smtClean="0"/>
              <a:t>U </a:t>
            </a:r>
            <a:r>
              <a:rPr lang="hr-HR" sz="2300" dirty="0"/>
              <a:t>slučaju da se </a:t>
            </a:r>
            <a:r>
              <a:rPr lang="hr-HR" sz="2300" dirty="0" smtClean="0"/>
              <a:t>niti </a:t>
            </a:r>
            <a:r>
              <a:rPr lang="hr-HR" sz="2300" dirty="0"/>
              <a:t>ovakvom metodom ne može odrediti pozicija broda tada se ona procjenjuje od oka ili kombinira sa točnim i </a:t>
            </a:r>
            <a:r>
              <a:rPr lang="hr-HR" sz="2300" dirty="0" smtClean="0"/>
              <a:t>procijenjenim </a:t>
            </a:r>
            <a:r>
              <a:rPr lang="hr-HR" sz="2300" dirty="0"/>
              <a:t>podacima. Takva pozicija naziva se </a:t>
            </a:r>
            <a:r>
              <a:rPr lang="hr-HR" sz="2300" dirty="0" smtClean="0">
                <a:solidFill>
                  <a:srgbClr val="FF0000"/>
                </a:solidFill>
              </a:rPr>
              <a:t>procijenjenom </a:t>
            </a:r>
            <a:r>
              <a:rPr lang="hr-HR" sz="2300" dirty="0">
                <a:solidFill>
                  <a:srgbClr val="FF0000"/>
                </a:solidFill>
              </a:rPr>
              <a:t>(</a:t>
            </a:r>
            <a:r>
              <a:rPr lang="hr-HR" sz="2300" dirty="0" err="1">
                <a:solidFill>
                  <a:srgbClr val="FF0000"/>
                </a:solidFill>
              </a:rPr>
              <a:t>engl</a:t>
            </a:r>
            <a:r>
              <a:rPr lang="hr-HR" sz="2300" dirty="0">
                <a:solidFill>
                  <a:srgbClr val="FF0000"/>
                </a:solidFill>
              </a:rPr>
              <a:t>. </a:t>
            </a:r>
            <a:r>
              <a:rPr lang="hr-HR" sz="2300" dirty="0" err="1">
                <a:solidFill>
                  <a:srgbClr val="FF0000"/>
                </a:solidFill>
              </a:rPr>
              <a:t>estimated</a:t>
            </a:r>
            <a:r>
              <a:rPr lang="hr-HR" sz="2300" dirty="0">
                <a:solidFill>
                  <a:srgbClr val="FF0000"/>
                </a:solidFill>
              </a:rPr>
              <a:t> </a:t>
            </a:r>
            <a:r>
              <a:rPr lang="hr-HR" sz="2300" dirty="0" err="1">
                <a:solidFill>
                  <a:srgbClr val="FF0000"/>
                </a:solidFill>
              </a:rPr>
              <a:t>position</a:t>
            </a:r>
            <a:r>
              <a:rPr lang="hr-HR" sz="2300" dirty="0">
                <a:solidFill>
                  <a:srgbClr val="FF0000"/>
                </a:solidFill>
              </a:rPr>
              <a:t>)</a:t>
            </a:r>
            <a:r>
              <a:rPr lang="hr-HR" sz="2300" dirty="0"/>
              <a:t>. </a:t>
            </a:r>
            <a:endParaRPr lang="hr-HR" sz="2300" dirty="0" smtClean="0"/>
          </a:p>
          <a:p>
            <a:r>
              <a:rPr lang="hr-HR" sz="2300" dirty="0" smtClean="0"/>
              <a:t>Ukoliko </a:t>
            </a:r>
            <a:r>
              <a:rPr lang="hr-HR" sz="2300" dirty="0"/>
              <a:t>se </a:t>
            </a:r>
            <a:r>
              <a:rPr lang="hr-HR" sz="2300" dirty="0" smtClean="0"/>
              <a:t>može odrediti  barem </a:t>
            </a:r>
            <a:r>
              <a:rPr lang="hr-HR" sz="2300" dirty="0"/>
              <a:t>jednu liniju pozicija njen presjek sa </a:t>
            </a:r>
            <a:r>
              <a:rPr lang="hr-HR" sz="2300" dirty="0" smtClean="0"/>
              <a:t>procijenjenom </a:t>
            </a:r>
            <a:r>
              <a:rPr lang="hr-HR" sz="2300" dirty="0"/>
              <a:t>linijom </a:t>
            </a:r>
            <a:r>
              <a:rPr lang="hr-HR" sz="2300" dirty="0" smtClean="0"/>
              <a:t>dati će </a:t>
            </a:r>
            <a:r>
              <a:rPr lang="hr-HR" sz="2300" dirty="0">
                <a:solidFill>
                  <a:srgbClr val="FF0000"/>
                </a:solidFill>
              </a:rPr>
              <a:t>vjerojatnu (</a:t>
            </a:r>
            <a:r>
              <a:rPr lang="hr-HR" sz="2300" dirty="0" err="1">
                <a:solidFill>
                  <a:srgbClr val="FF0000"/>
                </a:solidFill>
              </a:rPr>
              <a:t>rektificiranu</a:t>
            </a:r>
            <a:r>
              <a:rPr lang="hr-HR" sz="2300" dirty="0">
                <a:solidFill>
                  <a:srgbClr val="FF0000"/>
                </a:solidFill>
              </a:rPr>
              <a:t>) poziciju (</a:t>
            </a:r>
            <a:r>
              <a:rPr lang="hr-HR" sz="2300" dirty="0" err="1">
                <a:solidFill>
                  <a:srgbClr val="FF0000"/>
                </a:solidFill>
              </a:rPr>
              <a:t>engl</a:t>
            </a:r>
            <a:r>
              <a:rPr lang="hr-HR" sz="2300" dirty="0">
                <a:solidFill>
                  <a:srgbClr val="FF0000"/>
                </a:solidFill>
              </a:rPr>
              <a:t>. </a:t>
            </a:r>
            <a:r>
              <a:rPr lang="hr-HR" sz="2300" dirty="0" err="1">
                <a:solidFill>
                  <a:srgbClr val="FF0000"/>
                </a:solidFill>
              </a:rPr>
              <a:t>probable</a:t>
            </a:r>
            <a:r>
              <a:rPr lang="hr-HR" sz="2300" dirty="0">
                <a:solidFill>
                  <a:srgbClr val="FF0000"/>
                </a:solidFill>
              </a:rPr>
              <a:t> </a:t>
            </a:r>
            <a:r>
              <a:rPr lang="hr-HR" sz="2300" dirty="0" err="1">
                <a:solidFill>
                  <a:srgbClr val="FF0000"/>
                </a:solidFill>
              </a:rPr>
              <a:t>position</a:t>
            </a:r>
            <a:r>
              <a:rPr lang="hr-HR" sz="2300" dirty="0">
                <a:solidFill>
                  <a:srgbClr val="FF0000"/>
                </a:solidFill>
              </a:rPr>
              <a:t>)</a:t>
            </a:r>
            <a:r>
              <a:rPr lang="hr-HR" sz="2300" dirty="0"/>
              <a:t>. </a:t>
            </a:r>
            <a:r>
              <a:rPr lang="hr-HR" sz="2300" b="1" dirty="0"/>
              <a:t>Kod svake pozicije broda obvezno se upisuje  </a:t>
            </a:r>
            <a:r>
              <a:rPr lang="hr-HR" sz="2300" b="1" dirty="0" smtClean="0"/>
              <a:t>lokalno vrijeme </a:t>
            </a:r>
            <a:r>
              <a:rPr lang="hr-HR" sz="2300" b="1" dirty="0"/>
              <a:t>pozicije.</a:t>
            </a:r>
          </a:p>
          <a:p>
            <a:r>
              <a:rPr lang="hr-HR" sz="2300" dirty="0" smtClean="0"/>
              <a:t>Metodološki </a:t>
            </a:r>
            <a:r>
              <a:rPr lang="hr-HR" sz="2300" dirty="0"/>
              <a:t>položaj broda može se </a:t>
            </a:r>
            <a:r>
              <a:rPr lang="hr-HR" sz="2300" dirty="0" smtClean="0"/>
              <a:t>odrediti:  -istovremenim </a:t>
            </a:r>
            <a:r>
              <a:rPr lang="hr-HR" sz="2300" dirty="0"/>
              <a:t>snimanjem jednog , dva ili tri objekta , </a:t>
            </a:r>
            <a:r>
              <a:rPr lang="hr-HR" sz="2300" dirty="0" smtClean="0"/>
              <a:t>- snimanjem </a:t>
            </a:r>
            <a:r>
              <a:rPr lang="hr-HR" sz="2300" dirty="0"/>
              <a:t>u razmaku vremena jednog ili dva objekta </a:t>
            </a:r>
            <a:r>
              <a:rPr lang="hr-HR" sz="2300" dirty="0" smtClean="0"/>
              <a:t>, -  </a:t>
            </a:r>
            <a:r>
              <a:rPr lang="hr-HR" sz="2300" dirty="0"/>
              <a:t>pomoću zbrojene </a:t>
            </a:r>
            <a:r>
              <a:rPr lang="hr-HR" sz="2300" dirty="0" smtClean="0"/>
              <a:t>pozicije.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Određivanje položaja broda u obalnoj plovidbi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Položaj broda snimanjem jednog terestričkog objekta</a:t>
            </a:r>
          </a:p>
          <a:p>
            <a:pPr lvl="1"/>
            <a:r>
              <a:rPr lang="hr-HR" sz="2000" dirty="0" smtClean="0"/>
              <a:t>Položaj broda dobiven pomoću azimuta i udaljenosti</a:t>
            </a:r>
          </a:p>
          <a:p>
            <a:pPr lvl="1"/>
            <a:r>
              <a:rPr lang="hr-HR" sz="2000" dirty="0" smtClean="0"/>
              <a:t>Položaj u trenutku pojave ili iščeznuća objekta na horizontu</a:t>
            </a:r>
          </a:p>
          <a:p>
            <a:pPr lvl="1"/>
            <a:r>
              <a:rPr lang="hr-HR" sz="2000" dirty="0" smtClean="0"/>
              <a:t>Položaj na osnovi azimuta i vertikalnog kuta</a:t>
            </a:r>
          </a:p>
          <a:p>
            <a:pPr lvl="1"/>
            <a:r>
              <a:rPr lang="hr-HR" sz="2000" dirty="0" smtClean="0"/>
              <a:t>Položaj na osnovi azimuta i izobate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Položaj broda dobiven opažanjem dvaju objekta</a:t>
            </a:r>
          </a:p>
          <a:p>
            <a:pPr lvl="1"/>
            <a:r>
              <a:rPr lang="hr-HR" sz="2000" dirty="0" smtClean="0"/>
              <a:t>Položaj na osnovi dva azimuta</a:t>
            </a:r>
          </a:p>
          <a:p>
            <a:pPr lvl="1"/>
            <a:r>
              <a:rPr lang="hr-HR" sz="2000" dirty="0" smtClean="0"/>
              <a:t>Položaj na osnovi azimuta i horizontalnog kuta</a:t>
            </a:r>
          </a:p>
          <a:p>
            <a:pPr lvl="1"/>
            <a:r>
              <a:rPr lang="hr-HR" sz="2000" dirty="0" smtClean="0"/>
              <a:t>Pozicija na osnovi azimuta i udaljenosti</a:t>
            </a:r>
          </a:p>
          <a:p>
            <a:pPr lvl="1"/>
            <a:r>
              <a:rPr lang="hr-HR" sz="2000" dirty="0" smtClean="0"/>
              <a:t>Pozicija na osnovi dviju udaljenosti</a:t>
            </a:r>
          </a:p>
          <a:p>
            <a:pPr lvl="1"/>
            <a:r>
              <a:rPr lang="hr-HR" sz="2000" dirty="0" smtClean="0"/>
              <a:t>Položaj na osnovi pokrivenog smjera i  udaljenosti jednog od njih</a:t>
            </a:r>
          </a:p>
          <a:p>
            <a:pPr lvl="1">
              <a:buNone/>
            </a:pPr>
            <a:endParaRPr lang="hr-HR" sz="2000" dirty="0" smtClean="0"/>
          </a:p>
          <a:p>
            <a:pPr lvl="1"/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Određivanje položaja broda u obalnoj plovidbi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Položaj broda dobiven opažanjem tri terestrička objekta</a:t>
            </a:r>
          </a:p>
          <a:p>
            <a:pPr lvl="1"/>
            <a:r>
              <a:rPr lang="hr-HR" sz="2000" dirty="0" smtClean="0"/>
              <a:t>Položaj na osnovi tri azimuta</a:t>
            </a:r>
          </a:p>
          <a:p>
            <a:pPr lvl="1"/>
            <a:r>
              <a:rPr lang="hr-HR" sz="2000" dirty="0" smtClean="0"/>
              <a:t>Položaj na osnovi pokrivenog smjera i azimuta trećeg objekta</a:t>
            </a:r>
          </a:p>
          <a:p>
            <a:pPr lvl="1"/>
            <a:r>
              <a:rPr lang="hr-HR" sz="2000" dirty="0" smtClean="0"/>
              <a:t>Položaj na osnovi pokrivenog smjera i horizontalnog kuta prema trećem objektu</a:t>
            </a:r>
          </a:p>
          <a:p>
            <a:pPr lvl="1"/>
            <a:r>
              <a:rPr lang="hr-HR" sz="2000" dirty="0" smtClean="0"/>
              <a:t>Položaj broda pomoću dva horizontalna kuta</a:t>
            </a:r>
          </a:p>
          <a:p>
            <a:pPr lvl="1"/>
            <a:r>
              <a:rPr lang="hr-HR" sz="2000" dirty="0" smtClean="0"/>
              <a:t>Izračun udaljenosti na moru pomoću dva horizontalna kuta</a:t>
            </a:r>
          </a:p>
          <a:p>
            <a:pPr lvl="1"/>
            <a:r>
              <a:rPr lang="hr-HR" sz="2000" dirty="0" smtClean="0"/>
              <a:t>Ostali načini određivanja položaja pomoću snimanja triju objekta</a:t>
            </a:r>
          </a:p>
          <a:p>
            <a:pPr lvl="1"/>
            <a:r>
              <a:rPr lang="hr-HR" sz="2000" dirty="0" smtClean="0"/>
              <a:t>Položaj broda određen pomoću dva pokrivena smjera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Određivanje položaja broda u obalnoj plovidbi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Položaj broda na osnovi motrenja u vremenskom razmaku</a:t>
            </a:r>
          </a:p>
          <a:p>
            <a:pPr lvl="1"/>
            <a:r>
              <a:rPr lang="hr-HR" sz="2000" dirty="0" smtClean="0"/>
              <a:t>Položaj određen dvostrukim snimanjem azimuta jednog objekta</a:t>
            </a:r>
          </a:p>
          <a:p>
            <a:pPr lvl="1"/>
            <a:r>
              <a:rPr lang="hr-HR" sz="2000" dirty="0" smtClean="0"/>
              <a:t>Položaj broda </a:t>
            </a:r>
            <a:r>
              <a:rPr lang="hr-HR" sz="2000" dirty="0" err="1" smtClean="0"/>
              <a:t>subočice</a:t>
            </a:r>
            <a:r>
              <a:rPr lang="hr-HR" sz="2000" dirty="0" smtClean="0"/>
              <a:t> objektu</a:t>
            </a:r>
          </a:p>
          <a:p>
            <a:pPr lvl="1"/>
            <a:r>
              <a:rPr lang="hr-HR" sz="2000" dirty="0" smtClean="0"/>
              <a:t>Položaj broda određen dvostrukim snimanjem pramčanog kuta jednog objekta</a:t>
            </a:r>
          </a:p>
          <a:p>
            <a:pPr lvl="1"/>
            <a:r>
              <a:rPr lang="hr-HR" sz="2000" dirty="0" smtClean="0"/>
              <a:t>Određivanje točke broda/udaljenosti/vremena kada se brod nalazi </a:t>
            </a:r>
            <a:r>
              <a:rPr lang="hr-HR" sz="2000" dirty="0" err="1" smtClean="0"/>
              <a:t>subočice</a:t>
            </a:r>
            <a:r>
              <a:rPr lang="hr-HR" sz="2000" dirty="0" smtClean="0"/>
              <a:t> snimanom objektu</a:t>
            </a:r>
          </a:p>
          <a:p>
            <a:pPr lvl="1"/>
            <a:r>
              <a:rPr lang="hr-HR" sz="2000" dirty="0" smtClean="0"/>
              <a:t>Položaj broda određen mjerenjem dviju udaljenosti od istog objekta</a:t>
            </a:r>
          </a:p>
          <a:p>
            <a:pPr lvl="1"/>
            <a:r>
              <a:rPr lang="hr-HR" sz="2000" dirty="0" smtClean="0"/>
              <a:t>Položaj snimanjem azimuta dvaju objekta u vremenskom razmaku</a:t>
            </a:r>
          </a:p>
          <a:p>
            <a:pPr lvl="1"/>
            <a:r>
              <a:rPr lang="hr-HR" sz="2000" dirty="0" smtClean="0"/>
              <a:t>Položaj broda određen snimanjem dviju udaljenosti u vremenskom razmaku od dva objekta</a:t>
            </a:r>
          </a:p>
          <a:p>
            <a:pPr lvl="1"/>
            <a:r>
              <a:rPr lang="hr-HR" sz="2000" dirty="0" smtClean="0"/>
              <a:t>Položaj broda određen snimanjem udaljenosti od jednog objekta, a azimuta od drugog u vremenskom razmaku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Položaj broda na osnovi zbrojene pozicije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broda snimanjem jednog terestričkog objekta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hr-HR" sz="2400" dirty="0"/>
              <a:t>Kada je na horizontu uočljiv samo jedan terestrički objekt koji je ucrtan  na pomorskoj karti, moguće je položaj broda odrediti na nekoliko načina i to</a:t>
            </a:r>
            <a:r>
              <a:rPr lang="hr-HR" sz="2400" dirty="0" smtClean="0"/>
              <a:t>:</a:t>
            </a:r>
          </a:p>
          <a:p>
            <a:pPr lvl="1"/>
            <a:r>
              <a:rPr lang="hr-HR" sz="2000" dirty="0" smtClean="0"/>
              <a:t>Položaj broda dobiven pomoću azimuta i udaljenosti</a:t>
            </a:r>
          </a:p>
          <a:p>
            <a:pPr lvl="1"/>
            <a:r>
              <a:rPr lang="hr-HR" sz="2000" dirty="0"/>
              <a:t>Položaj  broda u trenutku pojave odnosno </a:t>
            </a:r>
            <a:r>
              <a:rPr lang="hr-HR" sz="2000" dirty="0" smtClean="0"/>
              <a:t>iščeznuća </a:t>
            </a:r>
            <a:r>
              <a:rPr lang="hr-HR" sz="2000" dirty="0"/>
              <a:t>objekta na </a:t>
            </a:r>
            <a:r>
              <a:rPr lang="hr-HR" sz="2000" dirty="0" smtClean="0"/>
              <a:t>horizontu</a:t>
            </a:r>
          </a:p>
          <a:p>
            <a:pPr lvl="1"/>
            <a:r>
              <a:rPr lang="hr-HR" sz="2000" dirty="0"/>
              <a:t>Položaj broda  na osnovu azimuta i vertikalnog </a:t>
            </a:r>
            <a:r>
              <a:rPr lang="hr-HR" sz="2000" dirty="0" smtClean="0"/>
              <a:t>kuta</a:t>
            </a:r>
          </a:p>
          <a:p>
            <a:pPr lvl="1"/>
            <a:r>
              <a:rPr lang="hr-HR" sz="2000" dirty="0"/>
              <a:t>Položaj broda na osnovu  azimuta i izobate</a:t>
            </a:r>
          </a:p>
          <a:p>
            <a:pPr lvl="1"/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broda dobiven pomoću azimuta i udaljenosti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hr-HR" sz="2400" dirty="0"/>
              <a:t>Radarom se snimi azimut ili pramčani kut prema </a:t>
            </a:r>
            <a:r>
              <a:rPr lang="hr-HR" sz="2400" dirty="0" smtClean="0"/>
              <a:t>danom </a:t>
            </a:r>
            <a:r>
              <a:rPr lang="hr-HR" sz="2400" dirty="0"/>
              <a:t>objektu (</a:t>
            </a:r>
            <a:r>
              <a:rPr lang="hr-HR" sz="2400" i="1" dirty="0">
                <a:sym typeface="Symbol"/>
              </a:rPr>
              <a:t></a:t>
            </a:r>
            <a:r>
              <a:rPr lang="hr-HR" sz="2400" i="1" dirty="0"/>
              <a:t> = K + </a:t>
            </a:r>
            <a:r>
              <a:rPr lang="hr-HR" sz="2400" i="1" dirty="0">
                <a:sym typeface="Symbol"/>
              </a:rPr>
              <a:t></a:t>
            </a:r>
            <a:r>
              <a:rPr lang="hr-HR" sz="2400" dirty="0"/>
              <a:t>) i udaljenost. Na karti se ucrta azimut </a:t>
            </a:r>
            <a:r>
              <a:rPr lang="hr-HR" sz="2400" dirty="0" smtClean="0"/>
              <a:t>trokutom , </a:t>
            </a:r>
            <a:r>
              <a:rPr lang="hr-HR" sz="2400" dirty="0"/>
              <a:t>a šestarom se nanese udaljenost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dirty="0" smtClean="0"/>
              <a:t>Drugi </a:t>
            </a:r>
            <a:r>
              <a:rPr lang="hr-HR" sz="2400" dirty="0"/>
              <a:t>način je da se azimut se izmjeri goniometrom a udaljenost laserom/radarom.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496" y="537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400" b="1" dirty="0" smtClean="0"/>
              <a:t>Položaj broda u trenutku pojave odnosno iščeznuća objekta na horizontu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97152"/>
          </a:xfrm>
        </p:spPr>
        <p:txBody>
          <a:bodyPr>
            <a:normAutofit/>
          </a:bodyPr>
          <a:lstStyle/>
          <a:p>
            <a:r>
              <a:rPr lang="hr-HR" sz="1600" dirty="0"/>
              <a:t>Pomoću ponavljača žiro-kompasa snimi se azimut objekta u trenutku </a:t>
            </a:r>
            <a:r>
              <a:rPr lang="hr-HR" sz="1600" dirty="0" smtClean="0"/>
              <a:t>pojave/iščeznuća </a:t>
            </a:r>
            <a:r>
              <a:rPr lang="hr-HR" sz="1600" dirty="0"/>
              <a:t>na horizontu</a:t>
            </a:r>
            <a:r>
              <a:rPr lang="hr-HR" sz="1600" dirty="0" smtClean="0"/>
              <a:t>. Poznavajući </a:t>
            </a:r>
            <a:r>
              <a:rPr lang="hr-HR" sz="1600" dirty="0"/>
              <a:t>visinu oka opažača i visinu objekta (svjetionika, brda) moguće je dovoljno točno odrediti udaljenost broda do tog objekta u trenutku pojave odnosno </a:t>
            </a:r>
            <a:r>
              <a:rPr lang="hr-HR" sz="1600" dirty="0" smtClean="0"/>
              <a:t>iščeznuća </a:t>
            </a:r>
            <a:r>
              <a:rPr lang="hr-HR" sz="1600" dirty="0"/>
              <a:t>tog objekta na morskom horizontu pomoću sljedeće jednadžbe:</a:t>
            </a:r>
          </a:p>
        </p:txBody>
      </p:sp>
      <p:pic>
        <p:nvPicPr>
          <p:cNvPr id="5" name="Slika 4" descr="iščeznuć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149080"/>
            <a:ext cx="7694571" cy="2448272"/>
          </a:xfrm>
          <a:prstGeom prst="rect">
            <a:avLst/>
          </a:prstGeom>
        </p:spPr>
      </p:pic>
      <p:pic>
        <p:nvPicPr>
          <p:cNvPr id="6" name="Rezervirano mjesto sadržaja 3" descr="iščeznuće 2.PNG"/>
          <p:cNvPicPr>
            <a:picLocks noChangeAspect="1"/>
          </p:cNvPicPr>
          <p:nvPr/>
        </p:nvPicPr>
        <p:blipFill>
          <a:blip r:embed="rId3" cstate="print"/>
          <a:srcRect b="58205"/>
          <a:stretch>
            <a:fillRect/>
          </a:stretch>
        </p:blipFill>
        <p:spPr>
          <a:xfrm>
            <a:off x="2195736" y="2132856"/>
            <a:ext cx="504056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ščeznuće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6632"/>
            <a:ext cx="6840760" cy="6546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Vrste pozicija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 principu </a:t>
            </a:r>
            <a:r>
              <a:rPr lang="hr-HR" sz="2400" dirty="0" smtClean="0">
                <a:solidFill>
                  <a:srgbClr val="FF0000"/>
                </a:solidFill>
              </a:rPr>
              <a:t>pozicija broda se dobije određivanjem najmanje dviju stajnica</a:t>
            </a:r>
            <a:r>
              <a:rPr lang="hr-HR" sz="2400" dirty="0" smtClean="0"/>
              <a:t>. Osmatranje ili opažanje objekta za dobivanje stajnice može biti </a:t>
            </a:r>
            <a:r>
              <a:rPr lang="hr-HR" sz="2400" dirty="0" smtClean="0">
                <a:solidFill>
                  <a:srgbClr val="FF0000"/>
                </a:solidFill>
              </a:rPr>
              <a:t>istovremeno</a:t>
            </a:r>
            <a:r>
              <a:rPr lang="hr-HR" sz="2400" dirty="0" smtClean="0"/>
              <a:t> ili </a:t>
            </a:r>
            <a:r>
              <a:rPr lang="hr-HR" sz="2400" dirty="0" smtClean="0">
                <a:solidFill>
                  <a:srgbClr val="FF0000"/>
                </a:solidFill>
              </a:rPr>
              <a:t>u razmaku vremena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Pod istovremenim osmatranjem podrazumijeva se osmatranje jednog ili više objekta u kratkom vremenskom periodu za koje prijeđeni put broda mora biti manji od 1 kabela (185,2m)</a:t>
            </a:r>
          </a:p>
          <a:p>
            <a:r>
              <a:rPr lang="hr-HR" sz="2400" dirty="0" smtClean="0"/>
              <a:t>Pod osmatranjem u razmaku vremena podrazumijeva se osmatranje jednog ili dva objekta u većem vremenskom razmaku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ščeznuće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94" y="404665"/>
            <a:ext cx="6120000" cy="5153685"/>
          </a:xfrm>
        </p:spPr>
      </p:pic>
      <p:pic>
        <p:nvPicPr>
          <p:cNvPr id="3" name="Rezervirano mjesto sadržaja 3" descr="iščeznuće 2.PNG"/>
          <p:cNvPicPr>
            <a:picLocks noChangeAspect="1"/>
          </p:cNvPicPr>
          <p:nvPr/>
        </p:nvPicPr>
        <p:blipFill>
          <a:blip r:embed="rId3" cstate="print"/>
          <a:srcRect b="58205"/>
          <a:stretch>
            <a:fillRect/>
          </a:stretch>
        </p:blipFill>
        <p:spPr>
          <a:xfrm>
            <a:off x="4499992" y="4869160"/>
            <a:ext cx="45005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hr-HR" sz="3600" b="1" dirty="0" smtClean="0"/>
              <a:t>Određivanje udaljenosti pomoću vertikalnog kuta </a:t>
            </a:r>
            <a:endParaRPr lang="hr-HR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277" t="43888" r="39441" b="15863"/>
          <a:stretch>
            <a:fillRect/>
          </a:stretch>
        </p:blipFill>
        <p:spPr bwMode="auto">
          <a:xfrm>
            <a:off x="539552" y="1268760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800" b="1" dirty="0" smtClean="0"/>
              <a:t>Položaj broda na osnovu azimuta i vertikalnog kuta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997152"/>
          </a:xfrm>
        </p:spPr>
        <p:txBody>
          <a:bodyPr>
            <a:normAutofit/>
          </a:bodyPr>
          <a:lstStyle/>
          <a:p>
            <a:r>
              <a:rPr lang="hr-HR" sz="1800" dirty="0" err="1"/>
              <a:t>Libelnim</a:t>
            </a:r>
            <a:r>
              <a:rPr lang="hr-HR" sz="1800" dirty="0"/>
              <a:t> sekstantom se izmjeri visina vrha brda i tako se dobije kružnica kao  jedna linija položaja. Druga linija položaja je pravac azimuta koji se snimi pomoću smjerne ploče na </a:t>
            </a:r>
            <a:r>
              <a:rPr lang="hr-HR" sz="1800" dirty="0" err="1"/>
              <a:t>kompasnom</a:t>
            </a:r>
            <a:r>
              <a:rPr lang="hr-HR" sz="1800" dirty="0"/>
              <a:t> ponavljaču. Udaljenost broda od vrha brda može se </a:t>
            </a:r>
            <a:r>
              <a:rPr lang="hr-HR" sz="1800" b="1" dirty="0"/>
              <a:t>približno</a:t>
            </a:r>
            <a:r>
              <a:rPr lang="hr-HR" sz="1800" dirty="0"/>
              <a:t> izračunati sljedećom </a:t>
            </a:r>
            <a:r>
              <a:rPr lang="hr-HR" sz="1800" dirty="0" smtClean="0"/>
              <a:t>formulom:</a:t>
            </a:r>
            <a:endParaRPr lang="hr-HR" sz="1800" dirty="0"/>
          </a:p>
        </p:txBody>
      </p:sp>
      <p:pic>
        <p:nvPicPr>
          <p:cNvPr id="4" name="Slika 3" descr="verti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437112"/>
            <a:ext cx="1761147" cy="936104"/>
          </a:xfrm>
          <a:prstGeom prst="rect">
            <a:avLst/>
          </a:prstGeom>
        </p:spPr>
      </p:pic>
      <p:pic>
        <p:nvPicPr>
          <p:cNvPr id="5" name="Slika 4" descr="vert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157192"/>
            <a:ext cx="5046824" cy="1152128"/>
          </a:xfrm>
          <a:prstGeom prst="rect">
            <a:avLst/>
          </a:prstGeom>
        </p:spPr>
      </p:pic>
      <p:pic>
        <p:nvPicPr>
          <p:cNvPr id="7" name="Slika 5" descr="azimut i vertika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564904"/>
            <a:ext cx="5263514" cy="190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pPr>
              <a:buNone/>
            </a:pPr>
            <a:endParaRPr lang="hr-HR" dirty="0"/>
          </a:p>
          <a:p>
            <a:endParaRPr lang="hr-HR" sz="2600" dirty="0" smtClean="0"/>
          </a:p>
          <a:p>
            <a:r>
              <a:rPr lang="hr-HR" sz="2600" dirty="0" smtClean="0"/>
              <a:t>Položaj broda na osnovu azimuta i izobate</a:t>
            </a:r>
          </a:p>
          <a:p>
            <a:pPr lvl="1"/>
            <a:r>
              <a:rPr lang="hr-HR" sz="2400" dirty="0"/>
              <a:t>Goniometrom se izmjeri azimut uočenog a na karti označenog </a:t>
            </a:r>
            <a:r>
              <a:rPr lang="hr-HR" sz="2400" dirty="0" err="1"/>
              <a:t>terestričkog</a:t>
            </a:r>
            <a:r>
              <a:rPr lang="hr-HR" sz="2400" dirty="0"/>
              <a:t> </a:t>
            </a:r>
            <a:r>
              <a:rPr lang="hr-HR" sz="2400" dirty="0" smtClean="0"/>
              <a:t>objekta, </a:t>
            </a:r>
            <a:r>
              <a:rPr lang="hr-HR" sz="2400" dirty="0"/>
              <a:t>a dubinomjerom se izmjeri dubina i reducira na nivo karte. Položaj broda na osnovu ovih snimanja je </a:t>
            </a:r>
            <a:r>
              <a:rPr lang="hr-HR" sz="2400" b="1" dirty="0" smtClean="0"/>
              <a:t>nepouzdan.</a:t>
            </a:r>
            <a:endParaRPr lang="hr-HR" sz="2200" b="1" dirty="0"/>
          </a:p>
        </p:txBody>
      </p:sp>
      <p:pic>
        <p:nvPicPr>
          <p:cNvPr id="6" name="Slika 5" descr="azimut i vertika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8640"/>
            <a:ext cx="7351746" cy="2664296"/>
          </a:xfrm>
          <a:prstGeom prst="rect">
            <a:avLst/>
          </a:prstGeom>
        </p:spPr>
      </p:pic>
      <p:pic>
        <p:nvPicPr>
          <p:cNvPr id="4" name="Slika 3" descr="verti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924944"/>
            <a:ext cx="1761147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broda opažanjem dvaju objekata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Položaj broda dobiven opažanjem dvaju objekata je pouzdaniji u odnosu na položaj broda  dobiven opažanjem samo </a:t>
            </a:r>
            <a:r>
              <a:rPr lang="hr-HR" sz="2400" dirty="0" smtClean="0">
                <a:solidFill>
                  <a:srgbClr val="FF0000"/>
                </a:solidFill>
              </a:rPr>
              <a:t>jednog </a:t>
            </a:r>
            <a:r>
              <a:rPr lang="hr-HR" sz="2400" dirty="0">
                <a:solidFill>
                  <a:srgbClr val="FF0000"/>
                </a:solidFill>
              </a:rPr>
              <a:t>objekta jer postoji kontrolna stajnica</a:t>
            </a:r>
            <a:r>
              <a:rPr lang="hr-HR" sz="2400" dirty="0" smtClean="0"/>
              <a:t>. Položaj </a:t>
            </a:r>
            <a:r>
              <a:rPr lang="hr-HR" sz="2400" dirty="0"/>
              <a:t>broda može se odrediti korištenjem istovrsnih stajnica (azimuta , udaljenosti ) ili korištenjem raznovrsnih stajnica ( udaljenost , horizontalni kut </a:t>
            </a:r>
            <a:r>
              <a:rPr lang="hr-HR" sz="2400" dirty="0" smtClean="0"/>
              <a:t>,…). Koriste se sljedeće metode :</a:t>
            </a:r>
          </a:p>
          <a:p>
            <a:pPr lvl="1"/>
            <a:r>
              <a:rPr lang="hr-HR" sz="2000" dirty="0" smtClean="0"/>
              <a:t>Položaj sa dva azimuta</a:t>
            </a:r>
          </a:p>
          <a:p>
            <a:pPr lvl="1"/>
            <a:r>
              <a:rPr lang="hr-HR" sz="2000" dirty="0" smtClean="0"/>
              <a:t>Položaj na osnovu azimuta i horizontalnog kuta</a:t>
            </a:r>
          </a:p>
          <a:p>
            <a:pPr lvl="1"/>
            <a:r>
              <a:rPr lang="hr-HR" sz="2000" dirty="0" smtClean="0"/>
              <a:t>Položaj na osnovu azimuta i udaljenosti</a:t>
            </a:r>
          </a:p>
          <a:p>
            <a:pPr lvl="1"/>
            <a:r>
              <a:rPr lang="hr-HR" sz="2000" dirty="0" smtClean="0"/>
              <a:t>Položaj na osnovu dviju udaljenosti</a:t>
            </a:r>
          </a:p>
          <a:p>
            <a:pPr lvl="1"/>
            <a:r>
              <a:rPr lang="hr-HR" sz="2000" dirty="0"/>
              <a:t>Položaj broda na osnovu pokrivenog smjera i udaljenosti od jednog od njih </a:t>
            </a:r>
            <a:endParaRPr lang="hr-HR" sz="2000" dirty="0" smtClean="0"/>
          </a:p>
          <a:p>
            <a:pPr lvl="1"/>
            <a:endParaRPr lang="hr-HR" sz="2000" dirty="0"/>
          </a:p>
          <a:p>
            <a:pPr lvl="1"/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Položaj sa dva azimuta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Istovremeno se snime azimuti dvaju uočljivih </a:t>
            </a:r>
            <a:r>
              <a:rPr lang="hr-HR" sz="2400" dirty="0" err="1"/>
              <a:t>terestričkih</a:t>
            </a:r>
            <a:r>
              <a:rPr lang="hr-HR" sz="2400" dirty="0"/>
              <a:t> objekata (a koji su označeni na pomorskoj karti), ti se azimuti pretvore u prave i ucrtaju na pomorsku kartu. </a:t>
            </a:r>
            <a:endParaRPr lang="hr-HR" sz="2400" dirty="0" smtClean="0"/>
          </a:p>
          <a:p>
            <a:r>
              <a:rPr lang="hr-HR" sz="2400" dirty="0" smtClean="0"/>
              <a:t>Kod </a:t>
            </a:r>
            <a:r>
              <a:rPr lang="hr-HR" sz="2400" dirty="0"/>
              <a:t>snimanja azimuta treba paziti da kut među njima bude </a:t>
            </a:r>
            <a:r>
              <a:rPr lang="hr-HR" sz="2400" b="1" dirty="0"/>
              <a:t>veći od 30</a:t>
            </a:r>
            <a:r>
              <a:rPr lang="hr-HR" sz="2400" b="1" baseline="30000" dirty="0"/>
              <a:t>o</a:t>
            </a:r>
            <a:r>
              <a:rPr lang="hr-HR" sz="2400" b="1" dirty="0"/>
              <a:t> i manji od 150</a:t>
            </a:r>
            <a:r>
              <a:rPr lang="hr-HR" sz="2400" b="1" baseline="30000" dirty="0"/>
              <a:t>o</a:t>
            </a:r>
            <a:r>
              <a:rPr lang="hr-HR" sz="2400" dirty="0"/>
              <a:t>, </a:t>
            </a:r>
            <a:r>
              <a:rPr lang="hr-HR" sz="2400" dirty="0">
                <a:solidFill>
                  <a:srgbClr val="FF0000"/>
                </a:solidFill>
              </a:rPr>
              <a:t>optimalni kut sjecišta je 90</a:t>
            </a:r>
            <a:r>
              <a:rPr lang="hr-HR" sz="2400" baseline="30000" dirty="0">
                <a:solidFill>
                  <a:srgbClr val="FF0000"/>
                </a:solidFill>
              </a:rPr>
              <a:t>o</a:t>
            </a:r>
            <a:r>
              <a:rPr lang="hr-HR" sz="2400" dirty="0" smtClean="0"/>
              <a:t>.</a:t>
            </a:r>
          </a:p>
          <a:p>
            <a:r>
              <a:rPr lang="hr-HR" sz="2400" b="1" dirty="0" smtClean="0"/>
              <a:t>Opća pravila:</a:t>
            </a:r>
          </a:p>
          <a:p>
            <a:pPr lvl="1"/>
            <a:r>
              <a:rPr lang="hr-HR" sz="2000" dirty="0" smtClean="0"/>
              <a:t>Pogreška u poziciji je manja ako se prvo snima objekt koji je bliži uzdužnici broda</a:t>
            </a:r>
          </a:p>
          <a:p>
            <a:pPr lvl="1"/>
            <a:r>
              <a:rPr lang="hr-HR" sz="2000" dirty="0" smtClean="0"/>
              <a:t>Od dvije moguće pozicije uzima se nepovoljnija u odnosu na obalu odnosno ona koja je bliža obali</a:t>
            </a:r>
          </a:p>
          <a:p>
            <a:pPr lvl="1"/>
            <a:r>
              <a:rPr lang="hr-HR" sz="2000" dirty="0" smtClean="0"/>
              <a:t>Snimati što brže</a:t>
            </a:r>
          </a:p>
          <a:p>
            <a:pPr lvl="1"/>
            <a:r>
              <a:rPr lang="hr-HR" sz="2000" dirty="0" smtClean="0"/>
              <a:t>Najbolji kut sjecišta među azimutima je 90 stupnjeva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na osnovu azimuta i horizontalnog kuta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Između dva objekta snimi se horizontalni </a:t>
            </a:r>
            <a:r>
              <a:rPr lang="hr-HR" sz="2400" dirty="0" smtClean="0"/>
              <a:t>kut.  </a:t>
            </a:r>
            <a:r>
              <a:rPr lang="hr-HR" sz="2400" dirty="0" err="1" smtClean="0"/>
              <a:t>Diopter</a:t>
            </a:r>
            <a:r>
              <a:rPr lang="hr-HR" sz="2400" dirty="0" smtClean="0"/>
              <a:t> na smjernoj ploči </a:t>
            </a:r>
            <a:r>
              <a:rPr lang="hr-HR" sz="2400" dirty="0"/>
              <a:t>učvrsti </a:t>
            </a:r>
            <a:r>
              <a:rPr lang="hr-HR" sz="2400" dirty="0" smtClean="0"/>
              <a:t>se na </a:t>
            </a:r>
            <a:r>
              <a:rPr lang="hr-HR" sz="2400" dirty="0"/>
              <a:t>“O” skale ploče </a:t>
            </a:r>
            <a:r>
              <a:rPr lang="hr-HR" sz="2400" dirty="0" smtClean="0"/>
              <a:t> </a:t>
            </a:r>
            <a:r>
              <a:rPr lang="hr-HR" sz="2400" dirty="0"/>
              <a:t>te oslobodi centralni vijak. </a:t>
            </a:r>
            <a:r>
              <a:rPr lang="hr-HR" sz="2400" dirty="0" err="1"/>
              <a:t>Diopter</a:t>
            </a:r>
            <a:r>
              <a:rPr lang="hr-HR" sz="2400" dirty="0"/>
              <a:t> se usmjeri prema jednom </a:t>
            </a:r>
            <a:r>
              <a:rPr lang="hr-HR" sz="2400" dirty="0" smtClean="0"/>
              <a:t>objektu (A), te se učvrsti  </a:t>
            </a:r>
            <a:r>
              <a:rPr lang="hr-HR" sz="2400" dirty="0"/>
              <a:t>centralni vijak. </a:t>
            </a:r>
            <a:endParaRPr lang="hr-HR" sz="2400" dirty="0" smtClean="0"/>
          </a:p>
          <a:p>
            <a:r>
              <a:rPr lang="hr-HR" sz="2400" dirty="0" smtClean="0"/>
              <a:t>Oslobodi </a:t>
            </a:r>
            <a:r>
              <a:rPr lang="hr-HR" sz="2400" dirty="0"/>
              <a:t>se </a:t>
            </a:r>
            <a:r>
              <a:rPr lang="hr-HR" sz="2400" dirty="0" err="1" smtClean="0"/>
              <a:t>diopter</a:t>
            </a:r>
            <a:r>
              <a:rPr lang="hr-HR" sz="2400" dirty="0" smtClean="0"/>
              <a:t> </a:t>
            </a:r>
            <a:r>
              <a:rPr lang="hr-HR" sz="2400" dirty="0"/>
              <a:t>i zakreće prema objektu </a:t>
            </a:r>
            <a:r>
              <a:rPr lang="hr-HR" sz="2400" dirty="0" smtClean="0"/>
              <a:t>(</a:t>
            </a:r>
            <a:r>
              <a:rPr lang="hr-HR" sz="2400" i="1" dirty="0" smtClean="0"/>
              <a:t>B)</a:t>
            </a:r>
            <a:r>
              <a:rPr lang="hr-HR" sz="2400" dirty="0" smtClean="0"/>
              <a:t> </a:t>
            </a:r>
            <a:r>
              <a:rPr lang="hr-HR" sz="2400" dirty="0"/>
              <a:t>te na </a:t>
            </a:r>
            <a:r>
              <a:rPr lang="hr-HR" sz="2400" dirty="0" smtClean="0"/>
              <a:t>smjernoj ploči  </a:t>
            </a:r>
            <a:r>
              <a:rPr lang="hr-HR" sz="2400" dirty="0"/>
              <a:t>očita horizontalni kut </a:t>
            </a:r>
            <a:r>
              <a:rPr lang="el-GR" sz="2400" dirty="0" smtClean="0"/>
              <a:t>α</a:t>
            </a:r>
            <a:r>
              <a:rPr lang="hr-HR" sz="2400" dirty="0" smtClean="0"/>
              <a:t>. </a:t>
            </a:r>
            <a:r>
              <a:rPr lang="hr-HR" sz="2400" dirty="0"/>
              <a:t>Nakon toga se još jednom snimi </a:t>
            </a:r>
            <a:r>
              <a:rPr lang="hr-HR" sz="2400" dirty="0" err="1" smtClean="0"/>
              <a:t>kompasni</a:t>
            </a:r>
            <a:r>
              <a:rPr lang="hr-HR" sz="2400" dirty="0" smtClean="0"/>
              <a:t> ili žiro azimut jednog </a:t>
            </a:r>
            <a:r>
              <a:rPr lang="hr-HR" sz="2400" dirty="0"/>
              <a:t>objekta </a:t>
            </a:r>
            <a:r>
              <a:rPr lang="hr-HR" sz="2400" dirty="0" smtClean="0"/>
              <a:t>(primjerice objekta </a:t>
            </a:r>
            <a:r>
              <a:rPr lang="hr-HR" sz="2400" i="1" dirty="0"/>
              <a:t>A</a:t>
            </a:r>
            <a:r>
              <a:rPr lang="hr-HR" sz="2400" dirty="0"/>
              <a:t>) svede </a:t>
            </a:r>
            <a:r>
              <a:rPr lang="hr-HR" sz="2400" dirty="0" smtClean="0"/>
              <a:t> </a:t>
            </a:r>
            <a:r>
              <a:rPr lang="hr-HR" sz="2400" dirty="0"/>
              <a:t>na </a:t>
            </a:r>
            <a:r>
              <a:rPr lang="hr-HR" sz="2400" i="1" dirty="0">
                <a:sym typeface="Symbol"/>
              </a:rPr>
              <a:t></a:t>
            </a:r>
            <a:r>
              <a:rPr lang="hr-HR" sz="2400" i="1" baseline="-25000" dirty="0"/>
              <a:t>p</a:t>
            </a:r>
            <a:r>
              <a:rPr lang="hr-HR" sz="2400" dirty="0"/>
              <a:t> i </a:t>
            </a:r>
            <a:r>
              <a:rPr lang="hr-HR" sz="2400" dirty="0" smtClean="0"/>
              <a:t>ucrta </a:t>
            </a:r>
            <a:r>
              <a:rPr lang="hr-HR" sz="2400" dirty="0"/>
              <a:t>na pomorsku kartu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 Izmjereni horizontalni kut (</a:t>
            </a:r>
            <a:r>
              <a:rPr lang="el-GR" sz="2400" dirty="0" smtClean="0"/>
              <a:t>α</a:t>
            </a:r>
            <a:r>
              <a:rPr lang="hr-HR" sz="2400" dirty="0" smtClean="0"/>
              <a:t>)  </a:t>
            </a:r>
            <a:r>
              <a:rPr lang="hr-HR" sz="2400" dirty="0"/>
              <a:t>daje kao liniju pozicije </a:t>
            </a:r>
            <a:r>
              <a:rPr lang="hr-HR" sz="2400" dirty="0" smtClean="0"/>
              <a:t>-kružnicu, a ispravljeni azimut liniju pozicije -pravac . U njihovu sjecištu je položaj broda.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Pozicija na osnovu azimuta i udaljenosti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hr-HR" sz="2400" dirty="0"/>
              <a:t>Ponekad se može vrlo dobro snimiti azimut nekog objekta označenog na karti </a:t>
            </a:r>
            <a:r>
              <a:rPr lang="hr-HR" sz="2400" dirty="0" smtClean="0"/>
              <a:t>(primjerice </a:t>
            </a:r>
            <a:r>
              <a:rPr lang="hr-HR" sz="2400" dirty="0"/>
              <a:t>svjetionika) no udaljenost </a:t>
            </a:r>
            <a:r>
              <a:rPr lang="hr-HR" sz="2400" dirty="0" smtClean="0"/>
              <a:t> (primjerice radarom može se </a:t>
            </a:r>
            <a:r>
              <a:rPr lang="hr-HR" sz="2400" dirty="0"/>
              <a:t>mnogo bolje očitati od nekog drugog objekta </a:t>
            </a:r>
            <a:r>
              <a:rPr lang="hr-HR" sz="2400" dirty="0" smtClean="0"/>
              <a:t>(primjerice -  strma obala). </a:t>
            </a:r>
          </a:p>
          <a:p>
            <a:r>
              <a:rPr lang="hr-HR" sz="2400" dirty="0" smtClean="0"/>
              <a:t>Položaj broda biti će </a:t>
            </a:r>
            <a:r>
              <a:rPr lang="hr-HR" sz="2400" dirty="0"/>
              <a:t>na sjecištu azimuta jednog </a:t>
            </a:r>
            <a:r>
              <a:rPr lang="hr-HR" sz="2400" dirty="0" smtClean="0"/>
              <a:t>objekta (svjetionik) </a:t>
            </a:r>
            <a:r>
              <a:rPr lang="hr-HR" sz="2400" dirty="0"/>
              <a:t>i kružnice udaljenosti </a:t>
            </a:r>
            <a:r>
              <a:rPr lang="hr-HR" sz="2400" dirty="0" smtClean="0"/>
              <a:t>od drugog objekta (strma obala).</a:t>
            </a:r>
          </a:p>
          <a:p>
            <a:r>
              <a:rPr lang="hr-HR" sz="2400" dirty="0" smtClean="0"/>
              <a:t>Moguće pogreške:</a:t>
            </a:r>
          </a:p>
          <a:p>
            <a:pPr lvl="1"/>
            <a:r>
              <a:rPr lang="hr-HR" sz="2000" dirty="0" smtClean="0"/>
              <a:t>Pogreška zbog vožnje broda</a:t>
            </a:r>
          </a:p>
          <a:p>
            <a:pPr lvl="1"/>
            <a:r>
              <a:rPr lang="hr-HR" sz="2000" dirty="0" smtClean="0"/>
              <a:t>Pogreška zbog </a:t>
            </a:r>
            <a:r>
              <a:rPr lang="hr-HR" sz="2000" dirty="0" err="1" smtClean="0"/>
              <a:t>redosljeda</a:t>
            </a:r>
            <a:r>
              <a:rPr lang="hr-HR" sz="2000" dirty="0" smtClean="0"/>
              <a:t> opažanja</a:t>
            </a:r>
          </a:p>
          <a:p>
            <a:pPr lvl="1"/>
            <a:r>
              <a:rPr lang="hr-HR" sz="2000" dirty="0" smtClean="0"/>
              <a:t>Pogreška zbog kuta sjecišta stajnica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Pozicija na osnovu dviju udaljenosti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Radarom se izmjeri udaljenost </a:t>
            </a:r>
            <a:r>
              <a:rPr lang="hr-HR" sz="2400" dirty="0"/>
              <a:t>od broda do dva </a:t>
            </a:r>
            <a:r>
              <a:rPr lang="hr-HR" sz="2400" dirty="0" smtClean="0"/>
              <a:t>poznata objekta</a:t>
            </a:r>
            <a:r>
              <a:rPr lang="hr-HR" sz="2400" dirty="0"/>
              <a:t>. Kružnice sa tim udaljenostima ucrtaju se na kartu i u presjecištu je </a:t>
            </a:r>
            <a:r>
              <a:rPr lang="hr-HR" sz="2400" i="1" dirty="0" smtClean="0"/>
              <a:t>položaj broda (</a:t>
            </a:r>
            <a:r>
              <a:rPr lang="hr-HR" sz="2400" i="1" dirty="0" err="1" smtClean="0"/>
              <a:t>Tb</a:t>
            </a:r>
            <a:r>
              <a:rPr lang="hr-HR" sz="2400" i="1" dirty="0" smtClean="0"/>
              <a:t>)</a:t>
            </a:r>
            <a:r>
              <a:rPr lang="hr-HR" sz="2400" dirty="0" smtClean="0"/>
              <a:t>. </a:t>
            </a:r>
            <a:r>
              <a:rPr lang="hr-HR" sz="2400" dirty="0"/>
              <a:t>Udaljenost se može izmjeriti i sa daljinarom odnosno mjerenjem vertikalnog kuta.</a:t>
            </a:r>
          </a:p>
          <a:p>
            <a:r>
              <a:rPr lang="hr-HR" sz="2400" dirty="0" smtClean="0"/>
              <a:t>Ovim postupkom dobiju se </a:t>
            </a:r>
            <a:r>
              <a:rPr lang="hr-HR" sz="2400" dirty="0"/>
              <a:t>dva moguća </a:t>
            </a:r>
            <a:r>
              <a:rPr lang="hr-HR" sz="2400" dirty="0" smtClean="0"/>
              <a:t>rješenja :položaja </a:t>
            </a:r>
            <a:r>
              <a:rPr lang="hr-HR" sz="2400" dirty="0"/>
              <a:t>broda </a:t>
            </a:r>
            <a:r>
              <a:rPr lang="hr-HR" sz="2400" i="1" dirty="0"/>
              <a:t>Tb</a:t>
            </a:r>
            <a:r>
              <a:rPr lang="hr-HR" sz="2400" baseline="-25000" dirty="0"/>
              <a:t>1</a:t>
            </a:r>
            <a:r>
              <a:rPr lang="hr-HR" sz="2400" dirty="0"/>
              <a:t> i </a:t>
            </a:r>
            <a:r>
              <a:rPr lang="hr-HR" sz="2400" i="1" dirty="0"/>
              <a:t>Tb</a:t>
            </a:r>
            <a:r>
              <a:rPr lang="hr-HR" sz="2400" baseline="-25000" dirty="0"/>
              <a:t>2</a:t>
            </a:r>
            <a:r>
              <a:rPr lang="hr-HR" sz="2400" dirty="0"/>
              <a:t> </a:t>
            </a:r>
            <a:r>
              <a:rPr lang="hr-HR" sz="2400" dirty="0" smtClean="0"/>
              <a:t>- navigatoru  </a:t>
            </a:r>
            <a:r>
              <a:rPr lang="hr-HR" sz="2400" dirty="0"/>
              <a:t>lako </a:t>
            </a:r>
            <a:r>
              <a:rPr lang="hr-HR" sz="2400" dirty="0" smtClean="0"/>
              <a:t>odredi </a:t>
            </a:r>
            <a:r>
              <a:rPr lang="hr-HR" sz="2400" dirty="0"/>
              <a:t>na kojem se položaju nalazi. Ovaj način određivanja položaja broda neovisan je o kompasu pa se primjenjuje kada je pokazivanje kompasa nesigurno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Moguće pogreške:</a:t>
            </a:r>
          </a:p>
          <a:p>
            <a:pPr lvl="1"/>
            <a:r>
              <a:rPr lang="hr-HR" sz="2000" dirty="0" smtClean="0"/>
              <a:t>Pogreške zbog vožnje</a:t>
            </a:r>
          </a:p>
          <a:p>
            <a:pPr lvl="1"/>
            <a:r>
              <a:rPr lang="hr-HR" sz="2000" dirty="0" smtClean="0"/>
              <a:t>Pogreška zbog redoslijeda opažanja</a:t>
            </a:r>
          </a:p>
          <a:p>
            <a:pPr lvl="1"/>
            <a:r>
              <a:rPr lang="hr-HR" sz="2000" dirty="0" smtClean="0"/>
              <a:t>Pogreška ovisna o kutu sjecišta stajnica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Pozicija na osnovu dviju udaljenosti</a:t>
            </a:r>
            <a:endParaRPr lang="hr-HR" b="1" dirty="0"/>
          </a:p>
        </p:txBody>
      </p:sp>
      <p:pic>
        <p:nvPicPr>
          <p:cNvPr id="4" name="Rezervirano mjesto sadržaja 3" descr="određivanje položaja pomoću dviju udaljenost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772816"/>
            <a:ext cx="6959954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Vrste pozicija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 smtClean="0"/>
              <a:t>Pozicija broda može se odrediti:</a:t>
            </a:r>
          </a:p>
          <a:p>
            <a:pPr lvl="1"/>
            <a:r>
              <a:rPr lang="hr-HR" sz="2200" dirty="0" smtClean="0">
                <a:solidFill>
                  <a:srgbClr val="FF0000"/>
                </a:solidFill>
              </a:rPr>
              <a:t>Istovremenim osmatranjem objekta – “</a:t>
            </a:r>
            <a:r>
              <a:rPr lang="hr-HR" sz="2200" dirty="0" err="1" smtClean="0">
                <a:solidFill>
                  <a:srgbClr val="FF0000"/>
                </a:solidFill>
              </a:rPr>
              <a:t>fix</a:t>
            </a:r>
            <a:r>
              <a:rPr lang="hr-HR" sz="2200" dirty="0" smtClean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hr-HR" sz="2200" dirty="0" smtClean="0">
                <a:solidFill>
                  <a:srgbClr val="FF0000"/>
                </a:solidFill>
              </a:rPr>
              <a:t>Osmatranjem objekta u razmaku vremena – “</a:t>
            </a:r>
            <a:r>
              <a:rPr lang="hr-HR" sz="2200" dirty="0" err="1" smtClean="0">
                <a:solidFill>
                  <a:srgbClr val="FF0000"/>
                </a:solidFill>
              </a:rPr>
              <a:t>running</a:t>
            </a:r>
            <a:r>
              <a:rPr lang="hr-HR" sz="2200" dirty="0" smtClean="0">
                <a:solidFill>
                  <a:srgbClr val="FF0000"/>
                </a:solidFill>
              </a:rPr>
              <a:t> </a:t>
            </a:r>
            <a:r>
              <a:rPr lang="hr-HR" sz="2200" dirty="0" err="1" smtClean="0">
                <a:solidFill>
                  <a:srgbClr val="FF0000"/>
                </a:solidFill>
              </a:rPr>
              <a:t>fix</a:t>
            </a:r>
            <a:r>
              <a:rPr lang="hr-HR" sz="2200" dirty="0" smtClean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hr-HR" sz="2200" dirty="0" smtClean="0">
                <a:solidFill>
                  <a:srgbClr val="FF0000"/>
                </a:solidFill>
              </a:rPr>
              <a:t>Određivanjem prijeđenog puta na kursu na osnovu brzine broda i vremena sa ili bez zanošenja – zbrojena ili procijenjena pozicija</a:t>
            </a:r>
            <a:endParaRPr lang="hr-HR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na osnovu pokrivenog smjera i udaljenosti od jednog od njih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hr-HR" sz="2200" dirty="0" smtClean="0"/>
              <a:t>Točan </a:t>
            </a:r>
            <a:r>
              <a:rPr lang="hr-HR" sz="2200" dirty="0"/>
              <a:t>smjer na pomorskoj karti dobiva se na osnovu pokrivenih smjerova jer je neovisan o kompasu, pogrešci goniometra itd. Kada takva dva objekta dođu u pokrivanje ako se radarom ili laserom odredi udaljenost od jednog od njih (obično bližeg), tada je točka broda na karti određena smjerom koji spaja ta dva objekta i kružnici udaljenosti od bližeg objekta.</a:t>
            </a:r>
          </a:p>
        </p:txBody>
      </p:sp>
      <p:pic>
        <p:nvPicPr>
          <p:cNvPr id="4" name="Slika 3" descr="pokriveni smjer i udaljeno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5" y="3284984"/>
            <a:ext cx="4445407" cy="3421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Četverokut izvjesnosti - objašnjenje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47260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Kada  (1)</a:t>
            </a:r>
            <a:r>
              <a:rPr lang="hr-HR" sz="2000" b="1" dirty="0" smtClean="0"/>
              <a:t>kormilar</a:t>
            </a:r>
            <a:r>
              <a:rPr lang="hr-HR" sz="2000" dirty="0" smtClean="0"/>
              <a:t> na kompasu očita neki kurs, točnost tog očitanja je u najboljem slučaju u granicama jednog stupnja, dakle </a:t>
            </a:r>
            <a:r>
              <a:rPr lang="hr-HR" sz="2000" b="1" i="1" dirty="0" smtClean="0">
                <a:sym typeface="Symbol"/>
              </a:rPr>
              <a:t>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K</a:t>
            </a:r>
            <a:r>
              <a:rPr lang="hr-HR" sz="2000" b="1" i="1" baseline="-25000" dirty="0" err="1" smtClean="0"/>
              <a:t>k</a:t>
            </a:r>
            <a:r>
              <a:rPr lang="hr-HR" sz="2000" b="1" dirty="0" smtClean="0"/>
              <a:t> = </a:t>
            </a:r>
            <a:r>
              <a:rPr lang="hr-HR" sz="2000" b="1" dirty="0" smtClean="0">
                <a:sym typeface="Symbol"/>
              </a:rPr>
              <a:t></a:t>
            </a:r>
            <a:r>
              <a:rPr lang="hr-HR" sz="2000" b="1" dirty="0" smtClean="0"/>
              <a:t> 0,5</a:t>
            </a:r>
            <a:r>
              <a:rPr lang="hr-HR" sz="2000" b="1" baseline="30000" dirty="0" smtClean="0"/>
              <a:t>o</a:t>
            </a:r>
            <a:r>
              <a:rPr lang="hr-HR" sz="2000" dirty="0" smtClean="0"/>
              <a:t>. </a:t>
            </a:r>
            <a:r>
              <a:rPr lang="hr-HR" sz="2000" b="1" dirty="0" smtClean="0"/>
              <a:t>(2)Kompenzator</a:t>
            </a:r>
            <a:r>
              <a:rPr lang="hr-HR" sz="2000" dirty="0" smtClean="0"/>
              <a:t> kada kompenzira magnetski kompas također griješi unutar jednog stupnja – tada  je  </a:t>
            </a:r>
            <a:r>
              <a:rPr lang="hr-HR" sz="2000" b="1" i="1" dirty="0" smtClean="0">
                <a:sym typeface="Symbol"/>
              </a:rPr>
              <a:t></a:t>
            </a:r>
            <a:r>
              <a:rPr lang="hr-HR" sz="2000" b="1" i="1" dirty="0" err="1" smtClean="0"/>
              <a:t>K</a:t>
            </a:r>
            <a:r>
              <a:rPr lang="hr-HR" sz="2000" b="1" i="1" baseline="-25000" dirty="0" err="1" smtClean="0"/>
              <a:t>k</a:t>
            </a:r>
            <a:r>
              <a:rPr lang="hr-HR" sz="2000" b="1" dirty="0" smtClean="0"/>
              <a:t> = </a:t>
            </a:r>
            <a:r>
              <a:rPr lang="hr-HR" sz="2000" b="1" dirty="0" smtClean="0">
                <a:sym typeface="Symbol"/>
              </a:rPr>
              <a:t></a:t>
            </a:r>
            <a:r>
              <a:rPr lang="hr-HR" sz="2000" b="1" dirty="0" smtClean="0"/>
              <a:t> 0,5</a:t>
            </a:r>
            <a:r>
              <a:rPr lang="hr-HR" sz="2000" b="1" baseline="30000" dirty="0" smtClean="0"/>
              <a:t>o</a:t>
            </a:r>
            <a:r>
              <a:rPr lang="hr-HR" sz="2000" dirty="0" smtClean="0"/>
              <a:t>. Ponekad pomorske karte nisu najnovije da bi </a:t>
            </a:r>
            <a:r>
              <a:rPr lang="hr-HR" sz="2000" b="1" dirty="0" smtClean="0"/>
              <a:t>(3)varijacija </a:t>
            </a:r>
            <a:r>
              <a:rPr lang="hr-HR" sz="2000" dirty="0" smtClean="0"/>
              <a:t>bila svježe pisana, pa računom na sadašnju godinu  može doći do pogreške od 0,5</a:t>
            </a:r>
            <a:r>
              <a:rPr lang="hr-HR" sz="2000" baseline="30000" dirty="0" smtClean="0"/>
              <a:t>o</a:t>
            </a:r>
            <a:r>
              <a:rPr lang="hr-HR" sz="2000" dirty="0" smtClean="0"/>
              <a:t>, dakle </a:t>
            </a:r>
            <a:r>
              <a:rPr lang="hr-HR" sz="2000" b="1" dirty="0" smtClean="0">
                <a:sym typeface="Symbol"/>
              </a:rPr>
              <a:t></a:t>
            </a:r>
            <a:r>
              <a:rPr lang="hr-HR" sz="2000" b="1" dirty="0" smtClean="0"/>
              <a:t> </a:t>
            </a:r>
            <a:r>
              <a:rPr lang="hr-HR" sz="2000" b="1" i="1" dirty="0" smtClean="0"/>
              <a:t>v</a:t>
            </a:r>
            <a:r>
              <a:rPr lang="hr-HR" sz="2000" b="1" dirty="0" smtClean="0"/>
              <a:t> = </a:t>
            </a:r>
            <a:r>
              <a:rPr lang="hr-HR" sz="2000" b="1" dirty="0" smtClean="0">
                <a:sym typeface="Symbol"/>
              </a:rPr>
              <a:t></a:t>
            </a:r>
            <a:r>
              <a:rPr lang="hr-HR" sz="2000" b="1" dirty="0" smtClean="0"/>
              <a:t> 0,25</a:t>
            </a:r>
            <a:r>
              <a:rPr lang="hr-HR" sz="2000" b="1" baseline="30000" dirty="0" smtClean="0"/>
              <a:t>o</a:t>
            </a:r>
            <a:r>
              <a:rPr lang="hr-HR" sz="2000" dirty="0" smtClean="0"/>
              <a:t>. </a:t>
            </a:r>
            <a:r>
              <a:rPr lang="hr-HR" sz="2000" b="1" dirty="0" smtClean="0"/>
              <a:t>(4)Postolje</a:t>
            </a:r>
            <a:r>
              <a:rPr lang="hr-HR" sz="2000" dirty="0" smtClean="0"/>
              <a:t> </a:t>
            </a:r>
            <a:r>
              <a:rPr lang="hr-HR" sz="2000" b="1" dirty="0" smtClean="0"/>
              <a:t>goniometra/smjerne ploče </a:t>
            </a:r>
            <a:r>
              <a:rPr lang="hr-HR" sz="2000" dirty="0" smtClean="0"/>
              <a:t>montirano je tako da može uključivati pogrešku od  </a:t>
            </a:r>
            <a:r>
              <a:rPr lang="hr-HR" sz="2000" b="1" dirty="0" smtClean="0">
                <a:sym typeface="Symbol"/>
              </a:rPr>
              <a:t></a:t>
            </a:r>
            <a:r>
              <a:rPr lang="hr-HR" sz="2000" b="1" dirty="0" smtClean="0"/>
              <a:t>0,25</a:t>
            </a:r>
            <a:r>
              <a:rPr lang="hr-HR" sz="2000" b="1" baseline="30000" dirty="0" smtClean="0"/>
              <a:t>o</a:t>
            </a:r>
            <a:r>
              <a:rPr lang="hr-HR" sz="2000" dirty="0" smtClean="0"/>
              <a:t> . </a:t>
            </a:r>
            <a:r>
              <a:rPr lang="hr-HR" sz="2000" b="1" dirty="0" smtClean="0"/>
              <a:t>(5)Navigator</a:t>
            </a:r>
            <a:r>
              <a:rPr lang="hr-HR" sz="2000" dirty="0" smtClean="0"/>
              <a:t> dok očitava azimut ili pramčani kut može pogriješiti unutar jednog stupnja, dakle </a:t>
            </a:r>
            <a:r>
              <a:rPr lang="hr-HR" sz="2000" b="1" i="1" dirty="0" smtClean="0">
                <a:sym typeface="Symbol"/>
              </a:rPr>
              <a:t></a:t>
            </a:r>
            <a:r>
              <a:rPr lang="hr-HR" sz="2000" b="1" i="1" dirty="0" smtClean="0"/>
              <a:t> </a:t>
            </a:r>
            <a:r>
              <a:rPr lang="hr-HR" sz="2000" b="1" dirty="0" smtClean="0"/>
              <a:t>= </a:t>
            </a:r>
            <a:r>
              <a:rPr lang="hr-HR" sz="2000" b="1" dirty="0" smtClean="0">
                <a:sym typeface="Symbol"/>
              </a:rPr>
              <a:t></a:t>
            </a:r>
            <a:r>
              <a:rPr lang="hr-HR" sz="2000" b="1" dirty="0" smtClean="0"/>
              <a:t> 0,5</a:t>
            </a:r>
            <a:r>
              <a:rPr lang="hr-HR" sz="2000" b="1" baseline="30000" dirty="0" smtClean="0"/>
              <a:t>o</a:t>
            </a:r>
            <a:r>
              <a:rPr lang="hr-HR" sz="2000" dirty="0" smtClean="0"/>
              <a:t>. </a:t>
            </a:r>
          </a:p>
          <a:p>
            <a:pPr>
              <a:buNone/>
            </a:pPr>
            <a:r>
              <a:rPr lang="hr-HR" sz="2000" dirty="0" smtClean="0"/>
              <a:t>       </a:t>
            </a:r>
            <a:r>
              <a:rPr lang="hr-HR" sz="2000" b="1" dirty="0" smtClean="0"/>
              <a:t>U navigacijskoj praksi </a:t>
            </a:r>
            <a:r>
              <a:rPr lang="hr-HR" sz="2000" dirty="0" smtClean="0"/>
              <a:t>neke greške ići će u jednom smjeru , druge u suprotnom pa će se djelomično poništavati, no navigator mora računati na najnepovoljniji slučaj, a taj je da se sve greške zbrajaju. Tada je :</a:t>
            </a:r>
          </a:p>
          <a:p>
            <a:pPr>
              <a:buNone/>
            </a:pPr>
            <a:r>
              <a:rPr lang="hr-HR" sz="2000" dirty="0" smtClean="0"/>
              <a:t>                                       (1)  +  (</a:t>
            </a:r>
            <a:r>
              <a:rPr lang="hr-HR" sz="2000" dirty="0" err="1" smtClean="0"/>
              <a:t>2</a:t>
            </a:r>
            <a:r>
              <a:rPr lang="hr-HR" sz="2000" dirty="0" smtClean="0"/>
              <a:t>)  +   (</a:t>
            </a:r>
            <a:r>
              <a:rPr lang="hr-HR" sz="2000" dirty="0" err="1" smtClean="0"/>
              <a:t>3</a:t>
            </a:r>
            <a:r>
              <a:rPr lang="hr-HR" sz="2000" dirty="0" smtClean="0"/>
              <a:t>)    +   (</a:t>
            </a:r>
            <a:r>
              <a:rPr lang="hr-HR" sz="2000" dirty="0" err="1" smtClean="0"/>
              <a:t>4</a:t>
            </a:r>
            <a:r>
              <a:rPr lang="hr-HR" sz="2000" dirty="0" smtClean="0"/>
              <a:t>)    +  (</a:t>
            </a:r>
            <a:r>
              <a:rPr lang="hr-HR" sz="2000" dirty="0" err="1" smtClean="0"/>
              <a:t>5</a:t>
            </a:r>
            <a:r>
              <a:rPr lang="hr-HR" sz="2000" dirty="0" smtClean="0"/>
              <a:t>)   =  2°</a:t>
            </a:r>
          </a:p>
          <a:p>
            <a:pPr>
              <a:buNone/>
            </a:pPr>
            <a:endParaRPr lang="hr-HR" sz="2400" dirty="0" smtClean="0"/>
          </a:p>
          <a:p>
            <a:endParaRPr lang="hr-HR" sz="2400" dirty="0"/>
          </a:p>
        </p:txBody>
      </p:sp>
      <p:pic>
        <p:nvPicPr>
          <p:cNvPr id="4" name="Slika 3" descr="izvjesnos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5373216"/>
            <a:ext cx="4464496" cy="481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Četverokut izvjesnosti- grafički prikaz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Kod ucrtavanja  azimuta na kartu pogreška na kutomjeru može  biti unutar </a:t>
            </a:r>
            <a:r>
              <a:rPr lang="hr-HR" sz="2400" b="1" dirty="0" smtClean="0">
                <a:sym typeface="Symbol"/>
              </a:rPr>
              <a:t></a:t>
            </a:r>
            <a:r>
              <a:rPr lang="hr-HR" sz="2400" b="1" dirty="0" smtClean="0"/>
              <a:t> 0,5</a:t>
            </a:r>
            <a:r>
              <a:rPr lang="hr-HR" sz="2400" b="1" baseline="30000" dirty="0" smtClean="0"/>
              <a:t>o</a:t>
            </a:r>
            <a:r>
              <a:rPr lang="hr-HR" sz="2400" b="1" dirty="0" smtClean="0"/>
              <a:t> </a:t>
            </a:r>
            <a:r>
              <a:rPr lang="hr-HR" sz="2400" dirty="0" smtClean="0"/>
              <a:t>, to definira </a:t>
            </a:r>
            <a:r>
              <a:rPr lang="hr-HR" sz="2400" b="1" dirty="0" smtClean="0"/>
              <a:t>ukupnu grešku (maksimalnu) u iznosu od 2,5</a:t>
            </a:r>
            <a:r>
              <a:rPr lang="hr-HR" sz="2400" b="1" baseline="30000" dirty="0" smtClean="0"/>
              <a:t>o</a:t>
            </a:r>
            <a:r>
              <a:rPr lang="hr-HR" sz="2400" dirty="0" smtClean="0"/>
              <a:t> na jednu i na drugu stranu. </a:t>
            </a:r>
            <a:r>
              <a:rPr lang="hr-HR" sz="2400" b="1" dirty="0" smtClean="0"/>
              <a:t>Izmjereni azimut </a:t>
            </a:r>
            <a:r>
              <a:rPr lang="hr-HR" sz="2400" dirty="0" smtClean="0"/>
              <a:t>nalazi se </a:t>
            </a:r>
            <a:r>
              <a:rPr lang="hr-HR" sz="2400" b="1" dirty="0" smtClean="0"/>
              <a:t>sigurno unutar sektora od 5</a:t>
            </a:r>
            <a:r>
              <a:rPr lang="hr-HR" sz="2400" b="1" baseline="30000" dirty="0" smtClean="0"/>
              <a:t>o</a:t>
            </a:r>
            <a:r>
              <a:rPr lang="hr-HR" sz="2400" dirty="0" smtClean="0"/>
              <a:t>  mjereno s točke </a:t>
            </a:r>
            <a:r>
              <a:rPr lang="hr-HR" sz="2400" b="1" i="1" dirty="0" smtClean="0"/>
              <a:t>A</a:t>
            </a:r>
            <a:r>
              <a:rPr lang="hr-HR" sz="2400" dirty="0" smtClean="0"/>
              <a:t>, </a:t>
            </a:r>
            <a:r>
              <a:rPr lang="hr-HR" sz="2400" dirty="0" err="1" smtClean="0"/>
              <a:t>a</a:t>
            </a:r>
            <a:r>
              <a:rPr lang="hr-HR" sz="2400" dirty="0" smtClean="0"/>
              <a:t> isto tako i s točke </a:t>
            </a:r>
            <a:r>
              <a:rPr lang="hr-HR" sz="2400" b="1" i="1" dirty="0" smtClean="0"/>
              <a:t>B</a:t>
            </a:r>
            <a:r>
              <a:rPr lang="hr-HR" sz="2400" dirty="0" smtClean="0"/>
              <a:t> . Tako se definira </a:t>
            </a:r>
            <a:r>
              <a:rPr lang="hr-HR" sz="2400" b="1" dirty="0" smtClean="0"/>
              <a:t>četverokut izvjesnosti</a:t>
            </a:r>
            <a:r>
              <a:rPr lang="hr-HR" sz="2400" dirty="0" smtClean="0"/>
              <a:t> </a:t>
            </a:r>
            <a:r>
              <a:rPr lang="hr-HR" sz="2400" b="1" dirty="0" smtClean="0"/>
              <a:t>CDEF</a:t>
            </a:r>
            <a:r>
              <a:rPr lang="hr-HR" sz="2400" dirty="0" smtClean="0"/>
              <a:t>:   </a:t>
            </a:r>
            <a:r>
              <a:rPr lang="hr-HR" sz="2400" b="1" dirty="0" smtClean="0"/>
              <a:t>2,5°+2,5°=5°</a:t>
            </a:r>
            <a:endParaRPr lang="hr-HR" sz="2400" dirty="0"/>
          </a:p>
        </p:txBody>
      </p:sp>
      <p:pic>
        <p:nvPicPr>
          <p:cNvPr id="4" name="Slika 3" descr="izvjesnost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221088"/>
            <a:ext cx="5498792" cy="2376264"/>
          </a:xfrm>
          <a:prstGeom prst="rect">
            <a:avLst/>
          </a:prstGeom>
        </p:spPr>
      </p:pic>
      <p:pic>
        <p:nvPicPr>
          <p:cNvPr id="5" name="Slika 3" descr="izvjesnos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573016"/>
            <a:ext cx="4464496" cy="481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Četverokut izvjesnosti-grafički prikaz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sz="1800" dirty="0" smtClean="0">
                <a:solidFill>
                  <a:srgbClr val="FF0000"/>
                </a:solidFill>
              </a:rPr>
              <a:t>Dva sektora  od dva objekta (A i B) pokrivaju se unutar četverokuta </a:t>
            </a:r>
            <a:r>
              <a:rPr lang="hr-HR" sz="1800" i="1" dirty="0" smtClean="0">
                <a:solidFill>
                  <a:srgbClr val="FF0000"/>
                </a:solidFill>
              </a:rPr>
              <a:t>CDEF</a:t>
            </a:r>
            <a:r>
              <a:rPr lang="hr-HR" sz="1800" dirty="0" smtClean="0">
                <a:solidFill>
                  <a:srgbClr val="FF0000"/>
                </a:solidFill>
              </a:rPr>
              <a:t> koji predstavlja površinu u kojoj se brod sigurno nalazi i naziva se četverokut izvjesnosti položaja</a:t>
            </a:r>
            <a:r>
              <a:rPr lang="hr-HR" sz="1800" dirty="0" smtClean="0"/>
              <a:t>. Ako bi se ucrtao jedan azimut sa točke </a:t>
            </a:r>
            <a:r>
              <a:rPr lang="hr-HR" sz="1800" b="1" i="1" dirty="0" smtClean="0"/>
              <a:t>A</a:t>
            </a:r>
            <a:r>
              <a:rPr lang="hr-HR" sz="1800" b="1" dirty="0" smtClean="0"/>
              <a:t> </a:t>
            </a:r>
            <a:r>
              <a:rPr lang="hr-HR" sz="1800" dirty="0" smtClean="0"/>
              <a:t>i jedan iz točke </a:t>
            </a:r>
            <a:r>
              <a:rPr lang="hr-HR" sz="1800" b="1" i="1" dirty="0" smtClean="0"/>
              <a:t>B</a:t>
            </a:r>
            <a:r>
              <a:rPr lang="hr-HR" sz="1800" dirty="0" smtClean="0"/>
              <a:t> dobila bi se točka neizvjesnosti položaja broda. </a:t>
            </a:r>
            <a:r>
              <a:rPr lang="hr-HR" sz="1800" b="1" dirty="0" smtClean="0"/>
              <a:t>Izvjesnost položaja je jedino četverokut  CDEF</a:t>
            </a:r>
            <a:r>
              <a:rPr lang="hr-HR" sz="1800" dirty="0" smtClean="0"/>
              <a:t>. Što se sektori sijeku pod kutom koji se razlikuje </a:t>
            </a:r>
            <a:r>
              <a:rPr lang="hr-HR" sz="1800" b="1" dirty="0" smtClean="0"/>
              <a:t>od 90</a:t>
            </a:r>
            <a:r>
              <a:rPr lang="hr-HR" sz="1800" b="1" baseline="30000" dirty="0" smtClean="0"/>
              <a:t>o</a:t>
            </a:r>
            <a:r>
              <a:rPr lang="hr-HR" sz="1800" b="1" dirty="0" smtClean="0"/>
              <a:t> (manji od 30</a:t>
            </a:r>
            <a:r>
              <a:rPr lang="hr-HR" sz="1800" b="1" baseline="30000" dirty="0" smtClean="0"/>
              <a:t>o</a:t>
            </a:r>
            <a:r>
              <a:rPr lang="hr-HR" sz="1800" b="1" dirty="0" smtClean="0"/>
              <a:t> ili veći od 150</a:t>
            </a:r>
            <a:r>
              <a:rPr lang="hr-HR" sz="1800" b="1" baseline="30000" dirty="0" smtClean="0"/>
              <a:t>o</a:t>
            </a:r>
            <a:r>
              <a:rPr lang="hr-HR" sz="1800" b="1" dirty="0" smtClean="0"/>
              <a:t>) četverokut izvjesnosti postaje toliko veliki da je pozicija broda nedovoljno precizna.</a:t>
            </a:r>
            <a:r>
              <a:rPr lang="hr-HR" sz="1800" dirty="0" smtClean="0"/>
              <a:t> Ako se točka broda određuje pomoću </a:t>
            </a:r>
            <a:r>
              <a:rPr lang="hr-HR" sz="1800" b="1" dirty="0" smtClean="0"/>
              <a:t>azimuta i udaljenosti</a:t>
            </a:r>
            <a:r>
              <a:rPr lang="hr-HR" sz="1800" dirty="0" smtClean="0"/>
              <a:t>, tada četverokut izvjesnosti predstavlja odsječak </a:t>
            </a:r>
            <a:r>
              <a:rPr lang="hr-HR" sz="1800" b="1" dirty="0" smtClean="0"/>
              <a:t>kružnog vijenca </a:t>
            </a:r>
            <a:r>
              <a:rPr lang="hr-HR" sz="1800" dirty="0" smtClean="0"/>
              <a:t>a ako je točka broda određena </a:t>
            </a:r>
            <a:r>
              <a:rPr lang="hr-HR" sz="1800" b="1" dirty="0" smtClean="0"/>
              <a:t>izobatom</a:t>
            </a:r>
            <a:r>
              <a:rPr lang="hr-HR" sz="1800" dirty="0" smtClean="0"/>
              <a:t>, tada  četverokut izvjesnosti ima nepravilan oblik kojeg diktira </a:t>
            </a:r>
            <a:r>
              <a:rPr lang="hr-HR" sz="1800" b="1" dirty="0" smtClean="0"/>
              <a:t>krivulja izobate</a:t>
            </a:r>
            <a:r>
              <a:rPr lang="hr-HR" sz="1800" dirty="0" smtClean="0"/>
              <a:t>.</a:t>
            </a:r>
            <a:endParaRPr lang="hr-HR" sz="1800" dirty="0"/>
          </a:p>
        </p:txBody>
      </p:sp>
      <p:pic>
        <p:nvPicPr>
          <p:cNvPr id="4" name="Slika 3" descr="izvjesnost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293096"/>
            <a:ext cx="4680520" cy="245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broda snimanjem triju </a:t>
            </a:r>
            <a:r>
              <a:rPr lang="hr-HR" b="1" dirty="0" err="1" smtClean="0"/>
              <a:t>terestričkih</a:t>
            </a:r>
            <a:r>
              <a:rPr lang="hr-HR" b="1" dirty="0" smtClean="0"/>
              <a:t> objekata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Kod određivanja položaja broda pomoću dva objekta, navigator nikada nije siguran u točnost ucrtanih linija položaja. </a:t>
            </a:r>
            <a:r>
              <a:rPr lang="hr-HR" sz="2400" dirty="0" smtClean="0">
                <a:solidFill>
                  <a:srgbClr val="FF0000"/>
                </a:solidFill>
              </a:rPr>
              <a:t>Pomoću tri objekta opažanja u idealnom slučaju  sve tri linije položaja prolazile bi jednom točkom (</a:t>
            </a:r>
            <a:r>
              <a:rPr lang="hr-HR" sz="2400" dirty="0" err="1" smtClean="0">
                <a:solidFill>
                  <a:srgbClr val="FF0000"/>
                </a:solidFill>
              </a:rPr>
              <a:t>bezpogrešna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pozicja</a:t>
            </a:r>
            <a:r>
              <a:rPr lang="hr-HR" sz="2400" dirty="0" smtClean="0">
                <a:solidFill>
                  <a:srgbClr val="FF0000"/>
                </a:solidFill>
              </a:rPr>
              <a:t>).</a:t>
            </a:r>
            <a:r>
              <a:rPr lang="hr-HR" sz="2400" dirty="0" smtClean="0"/>
              <a:t> U stvarnosti tri linije položaja čine </a:t>
            </a:r>
            <a:r>
              <a:rPr lang="hr-HR" sz="2400" b="1" dirty="0" smtClean="0"/>
              <a:t>trokut</a:t>
            </a:r>
            <a:r>
              <a:rPr lang="hr-HR" sz="2400" dirty="0" smtClean="0"/>
              <a:t>, što znači da linije položaja imaju pogreške. Što je veća površina trokuta, manja je točnost očitanih linija položaja. Zbog toga se linija položaja dobivena snimanjem trećeg objekta naziva još i </a:t>
            </a:r>
            <a:r>
              <a:rPr lang="hr-HR" sz="2400" b="1" dirty="0" smtClean="0">
                <a:solidFill>
                  <a:srgbClr val="FF0000"/>
                </a:solidFill>
              </a:rPr>
              <a:t>kontrolnom linijom položaja</a:t>
            </a:r>
            <a:r>
              <a:rPr lang="hr-HR" sz="2400" b="1" dirty="0" smtClean="0"/>
              <a:t>.</a:t>
            </a:r>
          </a:p>
          <a:p>
            <a:r>
              <a:rPr lang="hr-HR" sz="2400" dirty="0" smtClean="0"/>
              <a:t>Položaj broda snimanjem triju </a:t>
            </a:r>
            <a:r>
              <a:rPr lang="hr-HR" sz="2400" dirty="0" err="1" smtClean="0"/>
              <a:t>terestričkih</a:t>
            </a:r>
            <a:r>
              <a:rPr lang="hr-HR" sz="2400" dirty="0" smtClean="0"/>
              <a:t> objekata moguće je odrediti korištenjem </a:t>
            </a:r>
            <a:r>
              <a:rPr lang="hr-HR" sz="2400" b="1" dirty="0" smtClean="0"/>
              <a:t>istovrsnih </a:t>
            </a:r>
            <a:r>
              <a:rPr lang="hr-HR" sz="2400" b="1" dirty="0" err="1" smtClean="0"/>
              <a:t>stajnica</a:t>
            </a:r>
            <a:r>
              <a:rPr lang="hr-HR" sz="2400" b="1" dirty="0" smtClean="0"/>
              <a:t> </a:t>
            </a:r>
            <a:r>
              <a:rPr lang="hr-HR" sz="2400" dirty="0" smtClean="0"/>
              <a:t>- azimuta, udaljenosti, pokrivenih smjerova,… ili korištenjem </a:t>
            </a:r>
            <a:r>
              <a:rPr lang="hr-HR" sz="2400" b="1" dirty="0" smtClean="0"/>
              <a:t>raznovrsnih </a:t>
            </a:r>
            <a:r>
              <a:rPr lang="hr-HR" sz="2400" b="1" dirty="0" err="1" smtClean="0"/>
              <a:t>stajnica</a:t>
            </a:r>
            <a:r>
              <a:rPr lang="hr-HR" sz="2400" b="1" dirty="0" smtClean="0"/>
              <a:t> </a:t>
            </a:r>
            <a:r>
              <a:rPr lang="hr-HR" sz="2400" dirty="0" smtClean="0"/>
              <a:t>-azimut, horizontalni kut, udaljenost, … itd.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broda na osnovu triju azimuta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Snime se u što kraćem vremenu azimuti triju objekata, preračunaju na prave azimute i ucrtaju na pomorsku kartu. Prvo se smjeraju azimuti onih objekata koji se sporije mijenjaju ( po pramcu broda ), a onda oni koji se mijenjaju brže (</a:t>
            </a:r>
            <a:r>
              <a:rPr lang="hr-HR" sz="2400" dirty="0" err="1" smtClean="0"/>
              <a:t>subočice</a:t>
            </a:r>
            <a:r>
              <a:rPr lang="hr-HR" sz="2400" dirty="0" smtClean="0"/>
              <a:t> broda).</a:t>
            </a:r>
          </a:p>
          <a:p>
            <a:r>
              <a:rPr lang="hr-HR" sz="2400" dirty="0" smtClean="0"/>
              <a:t>Kada bi se sva tri azimuta mogla izmjeriti u istom trenutku i kad bi azimuti bili izmjereni idealno točno, pozicija bi se nalazila točno u sjecištu tri azimuta (</a:t>
            </a:r>
            <a:r>
              <a:rPr lang="hr-HR" sz="2400" dirty="0" smtClean="0">
                <a:solidFill>
                  <a:srgbClr val="FF0000"/>
                </a:solidFill>
              </a:rPr>
              <a:t>idealna- </a:t>
            </a:r>
            <a:r>
              <a:rPr lang="hr-HR" sz="2400" dirty="0" err="1" smtClean="0">
                <a:solidFill>
                  <a:srgbClr val="FF0000"/>
                </a:solidFill>
              </a:rPr>
              <a:t>bezpogrešna</a:t>
            </a:r>
            <a:r>
              <a:rPr lang="hr-HR" sz="2400" dirty="0" smtClean="0">
                <a:solidFill>
                  <a:srgbClr val="FF0000"/>
                </a:solidFill>
              </a:rPr>
              <a:t> pozicija</a:t>
            </a:r>
            <a:r>
              <a:rPr lang="hr-HR" sz="2400" dirty="0" smtClean="0"/>
              <a:t>)</a:t>
            </a:r>
          </a:p>
          <a:p>
            <a:r>
              <a:rPr lang="hr-HR" sz="2400" dirty="0" smtClean="0"/>
              <a:t>Zbog pogrešaka sva tri azimuta se ne sijeku u jednoj točki nego formiraju trokut pogrešaka unutar kojeg se nalazi položaj broda.</a:t>
            </a:r>
          </a:p>
          <a:p>
            <a:endParaRPr lang="hr-HR" sz="2400" dirty="0" smtClean="0"/>
          </a:p>
          <a:p>
            <a:r>
              <a:rPr lang="hr-HR" sz="2400" dirty="0" smtClean="0"/>
              <a:t>Pogreške pozicije s tri azimuta:</a:t>
            </a:r>
          </a:p>
          <a:p>
            <a:pPr lvl="1"/>
            <a:r>
              <a:rPr lang="hr-HR" sz="2000" dirty="0" smtClean="0"/>
              <a:t>Pogreška  zbog vožnje broda</a:t>
            </a:r>
          </a:p>
          <a:p>
            <a:pPr lvl="1"/>
            <a:r>
              <a:rPr lang="hr-HR" sz="2000" dirty="0" smtClean="0"/>
              <a:t>Pogreška  zbog redoslijeda snimanja</a:t>
            </a:r>
          </a:p>
          <a:p>
            <a:pPr lvl="1"/>
            <a:r>
              <a:rPr lang="hr-HR" sz="2000" dirty="0" smtClean="0"/>
              <a:t>Pogreška  zbog veličine kuta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broda na osnovu triju azimuta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hr-HR" sz="2400" dirty="0" smtClean="0"/>
              <a:t>Ucrtavanjem snimljenih azimuta na kartu nastaje trokut koji se naziva </a:t>
            </a:r>
            <a:r>
              <a:rPr lang="hr-HR" sz="2400" dirty="0" smtClean="0">
                <a:solidFill>
                  <a:srgbClr val="FF0000"/>
                </a:solidFill>
              </a:rPr>
              <a:t>trokut pogrešaka</a:t>
            </a:r>
            <a:r>
              <a:rPr lang="hr-HR" sz="2400" dirty="0" smtClean="0"/>
              <a:t>. Ako je trokut malih dimenzija može se uzeti da je pozicija u središtu upisane kružnice. U principu stranice trokuta ne bi smjele biti veće od 1/2 kabela u navigacijski opasnom obalnom području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Neodređena pozicija </a:t>
            </a:r>
            <a:r>
              <a:rPr lang="hr-HR" sz="2400" dirty="0" smtClean="0"/>
              <a:t>– ako se brod u trenutku snimanja tri azimuta nalazi na kružnici koja prolazi kroz sva tri objekta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Nepouzdana pozicija </a:t>
            </a:r>
            <a:r>
              <a:rPr lang="hr-HR" sz="2400" dirty="0" smtClean="0"/>
              <a:t>– dobije se nepovoljnim izborom objekata, kad se dva azimuta sijeku pod kutom manjim od 30°, ili većim od 150°.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b="1" dirty="0" smtClean="0"/>
              <a:t>Položaj broda na osnovu pokrivenog smjera i azimuta trećeg objekta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Kad brod dođe u  položaj da dva objekta koja su označena i na karti dođu u pokrivanje - izmjeri se azimut trećeg objekta. Ovaj način određivanja položaja broda iznimno je točan budući da je vrlo točna linija pozicije dobivena pokrivenim smjerovima - razmak među objektima koji se pokrivaju treba biti dovoljno velik, a bliži objekt treba biti dovoljno blizu broda.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b="1" dirty="0" smtClean="0"/>
              <a:t>Položaj broda na osnovu pokrivenog smjera i horizontalnog  kuta prema trećem objektu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Ovaj je postupak  točan jer ne ovisi o kompasu. Praktičko rješenje ove pozicije je kao i kod određivanje pozicije sa horizontalnim kutom i azimutom, samo što   se umjesto koristi pokriveni smjer.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/>
              <a:t>Položaj broda pomoću dva horizontalna kuta 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44522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Istodobno se izmjere dva horizontalna kuta između triju objekata </a:t>
            </a:r>
            <a:r>
              <a:rPr lang="hr-HR" sz="2400" b="1" i="1" dirty="0" smtClean="0"/>
              <a:t>A, B</a:t>
            </a:r>
            <a:r>
              <a:rPr lang="hr-HR" sz="2400" b="1" dirty="0" smtClean="0"/>
              <a:t> i </a:t>
            </a:r>
            <a:r>
              <a:rPr lang="hr-HR" sz="2400" b="1" i="1" dirty="0" smtClean="0"/>
              <a:t>C</a:t>
            </a:r>
            <a:r>
              <a:rPr lang="hr-HR" sz="2400" b="1" dirty="0" smtClean="0"/>
              <a:t> </a:t>
            </a:r>
            <a:r>
              <a:rPr lang="hr-HR" sz="2400" dirty="0" smtClean="0"/>
              <a:t>i na kopnu. Ako je  između objekata </a:t>
            </a:r>
            <a:r>
              <a:rPr lang="hr-HR" sz="2400" b="1" i="1" dirty="0" smtClean="0"/>
              <a:t>A</a:t>
            </a:r>
            <a:r>
              <a:rPr lang="hr-HR" sz="2400" b="1" dirty="0" smtClean="0"/>
              <a:t> i </a:t>
            </a:r>
            <a:r>
              <a:rPr lang="hr-HR" sz="2400" b="1" i="1" dirty="0" smtClean="0"/>
              <a:t>B</a:t>
            </a:r>
            <a:r>
              <a:rPr lang="hr-HR" sz="2400" b="1" dirty="0" smtClean="0"/>
              <a:t> </a:t>
            </a:r>
            <a:r>
              <a:rPr lang="hr-HR" sz="2400" dirty="0" smtClean="0"/>
              <a:t>izmjeren </a:t>
            </a:r>
            <a:r>
              <a:rPr lang="hr-HR" sz="2400" b="1" dirty="0" smtClean="0"/>
              <a:t>horizontalni kut </a:t>
            </a:r>
            <a:r>
              <a:rPr lang="hr-HR" sz="2400" b="1" dirty="0" smtClean="0">
                <a:sym typeface="Symbol"/>
              </a:rPr>
              <a:t></a:t>
            </a:r>
            <a:r>
              <a:rPr lang="hr-HR" sz="2400" b="1" dirty="0" smtClean="0"/>
              <a:t> </a:t>
            </a:r>
            <a:r>
              <a:rPr lang="hr-HR" sz="2400" dirty="0" smtClean="0"/>
              <a:t>tada se na karti nacrta kružnica položaja. Nakon toga se između objekata </a:t>
            </a:r>
            <a:r>
              <a:rPr lang="hr-HR" sz="2400" b="1" i="1" dirty="0" smtClean="0"/>
              <a:t>B</a:t>
            </a:r>
            <a:r>
              <a:rPr lang="hr-HR" sz="2400" b="1" dirty="0" smtClean="0"/>
              <a:t> i </a:t>
            </a:r>
            <a:r>
              <a:rPr lang="hr-HR" sz="2400" b="1" i="1" dirty="0" smtClean="0"/>
              <a:t>C</a:t>
            </a:r>
            <a:r>
              <a:rPr lang="hr-HR" sz="2400" b="1" dirty="0" smtClean="0"/>
              <a:t> </a:t>
            </a:r>
            <a:r>
              <a:rPr lang="hr-HR" sz="2400" dirty="0" smtClean="0"/>
              <a:t>na osnovu snimljenog </a:t>
            </a:r>
            <a:r>
              <a:rPr lang="hr-HR" sz="2400" b="1" dirty="0" smtClean="0"/>
              <a:t>horizontalnog kuta </a:t>
            </a:r>
            <a:r>
              <a:rPr lang="el-GR" sz="2400" b="1" dirty="0" smtClean="0"/>
              <a:t>β</a:t>
            </a:r>
            <a:r>
              <a:rPr lang="hr-HR" sz="2400" b="1" dirty="0" smtClean="0"/>
              <a:t> </a:t>
            </a:r>
            <a:r>
              <a:rPr lang="hr-HR" sz="2400" dirty="0" smtClean="0"/>
              <a:t>ucrta druga kružnica položaja. U sjecištu tih dviju kružnica položaja nalazi se pozicija broda koja je </a:t>
            </a:r>
            <a:r>
              <a:rPr lang="hr-HR" sz="2400" dirty="0" smtClean="0">
                <a:solidFill>
                  <a:srgbClr val="FF0000"/>
                </a:solidFill>
              </a:rPr>
              <a:t>neovisna o brodskom kompasu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4" name="Slika 3" descr="dvi horizonta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095364"/>
            <a:ext cx="4429744" cy="2762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hr-HR" b="1" dirty="0" smtClean="0"/>
              <a:t>Linije položaja u obalnoj plovidbi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200" dirty="0">
                <a:solidFill>
                  <a:srgbClr val="FF0000"/>
                </a:solidFill>
              </a:rPr>
              <a:t>Linije položaja ili stajnice </a:t>
            </a:r>
            <a:r>
              <a:rPr lang="hr-HR" sz="2200" dirty="0"/>
              <a:t>su geometrijsko mjesto točaka u kojima se brod nalazi</a:t>
            </a:r>
            <a:r>
              <a:rPr lang="hr-HR" sz="2200" dirty="0" smtClean="0"/>
              <a:t>.</a:t>
            </a:r>
            <a:endParaRPr lang="hr-HR" sz="2200" dirty="0"/>
          </a:p>
          <a:p>
            <a:pPr>
              <a:lnSpc>
                <a:spcPct val="110000"/>
              </a:lnSpc>
            </a:pPr>
            <a:r>
              <a:rPr lang="hr-HR" sz="2200" dirty="0" smtClean="0"/>
              <a:t>U </a:t>
            </a:r>
            <a:r>
              <a:rPr lang="hr-HR" sz="2200" dirty="0"/>
              <a:t>obalnoj navigaciji kod određivanja pozicije broda prvo treba uočiti karakteristične i dobro uočljive objekte na obali i provjeriti da se one nalaze ucrtane na pomorskoj karti. Unaprijed navigator se treba odlučiti koju će metodu koristiti za određivanje pozicije </a:t>
            </a:r>
            <a:r>
              <a:rPr lang="hr-HR" sz="2200" dirty="0" smtClean="0"/>
              <a:t>broda, koristi se metoda </a:t>
            </a:r>
            <a:r>
              <a:rPr lang="hr-HR" sz="2200" dirty="0"/>
              <a:t>koja </a:t>
            </a:r>
            <a:r>
              <a:rPr lang="hr-HR" sz="2200" dirty="0" smtClean="0"/>
              <a:t>u najkraćem vremenu daje i </a:t>
            </a:r>
            <a:r>
              <a:rPr lang="hr-HR" sz="2200" dirty="0"/>
              <a:t>najtočniju poziciju. Od odabrane metode ovisi stajnica koja će se primijeniti. </a:t>
            </a:r>
            <a:endParaRPr lang="hr-HR" sz="2200" dirty="0" smtClean="0"/>
          </a:p>
          <a:p>
            <a:pPr>
              <a:lnSpc>
                <a:spcPct val="110000"/>
              </a:lnSpc>
            </a:pPr>
            <a:r>
              <a:rPr lang="hr-HR" sz="2200" dirty="0" smtClean="0">
                <a:solidFill>
                  <a:srgbClr val="FF0000"/>
                </a:solidFill>
              </a:rPr>
              <a:t>Pozicija </a:t>
            </a:r>
            <a:r>
              <a:rPr lang="hr-HR" sz="2200" dirty="0">
                <a:solidFill>
                  <a:srgbClr val="FF0000"/>
                </a:solidFill>
              </a:rPr>
              <a:t>broda dobiva se na osnovu </a:t>
            </a:r>
            <a:r>
              <a:rPr lang="hr-HR" sz="2200" dirty="0" smtClean="0">
                <a:solidFill>
                  <a:srgbClr val="FF0000"/>
                </a:solidFill>
              </a:rPr>
              <a:t>presijecanja </a:t>
            </a:r>
            <a:r>
              <a:rPr lang="hr-HR" sz="2200" dirty="0">
                <a:solidFill>
                  <a:srgbClr val="FF0000"/>
                </a:solidFill>
              </a:rPr>
              <a:t>najmanje dviju stajnica</a:t>
            </a:r>
            <a:r>
              <a:rPr lang="hr-HR" sz="2200" dirty="0"/>
              <a:t>. Može se dobiti na osnovu opažanja izvršenih</a:t>
            </a:r>
            <a:r>
              <a:rPr lang="hr-HR" sz="2200" dirty="0" smtClean="0"/>
              <a:t>:</a:t>
            </a:r>
            <a:endParaRPr lang="hr-HR" sz="2200" dirty="0"/>
          </a:p>
          <a:p>
            <a:pPr lvl="1">
              <a:lnSpc>
                <a:spcPct val="110000"/>
              </a:lnSpc>
            </a:pPr>
            <a:r>
              <a:rPr lang="hr-HR" sz="2000" dirty="0"/>
              <a:t>istovremeno, kada je brod prešao malu udaljenost od jednog do drugog osmatranja – do 0,1 M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u razmaku vremena, kad su dva opažanja izvršena u većem razmaku vremena</a:t>
            </a:r>
            <a:r>
              <a:rPr lang="hr-HR" sz="2200" dirty="0" smtClean="0"/>
              <a:t>.</a:t>
            </a:r>
            <a:endParaRPr lang="hr-HR" sz="2200" dirty="0"/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400" dirty="0" smtClean="0"/>
              <a:t>                 </a:t>
            </a:r>
            <a:r>
              <a:rPr lang="hr-HR" sz="2400" b="1" dirty="0" smtClean="0"/>
              <a:t>Položaj broda pomoću dva horizontalna kuta 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hr-HR" sz="1400" dirty="0" smtClean="0"/>
              <a:t>Nedostatak ove metode je u tome što premda navigator ima na raspolaganju tri objekta, dobiva samo dvije linije pozicije i nesiguran je u njihovu pouzdanost. Kao kontrola može se izmjeriti  kut </a:t>
            </a:r>
            <a:r>
              <a:rPr lang="hr-HR" sz="1400" i="1" dirty="0" smtClean="0">
                <a:sym typeface="Symbol"/>
              </a:rPr>
              <a:t></a:t>
            </a:r>
            <a:r>
              <a:rPr lang="hr-HR" sz="1400" dirty="0" smtClean="0"/>
              <a:t> između krajnjih točaka </a:t>
            </a:r>
            <a:r>
              <a:rPr lang="hr-HR" sz="1400" b="1" i="1" dirty="0" smtClean="0"/>
              <a:t>A</a:t>
            </a:r>
            <a:r>
              <a:rPr lang="hr-HR" sz="1400" b="1" dirty="0" smtClean="0"/>
              <a:t> i </a:t>
            </a:r>
            <a:r>
              <a:rPr lang="hr-HR" sz="1400" b="1" i="1" dirty="0" smtClean="0"/>
              <a:t>C</a:t>
            </a:r>
            <a:r>
              <a:rPr lang="hr-HR" sz="1400" b="1" dirty="0" smtClean="0"/>
              <a:t> </a:t>
            </a:r>
            <a:r>
              <a:rPr lang="hr-HR" sz="1400" dirty="0" smtClean="0"/>
              <a:t>,  koji je jednak </a:t>
            </a:r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r>
              <a:rPr lang="hr-HR" sz="1400" dirty="0" smtClean="0"/>
              <a:t>Umjesto određivanja pozicije broda pomoću dviju kružnica moguće je odrediti poziciju broda pomoću dvokutomjera -</a:t>
            </a:r>
            <a:r>
              <a:rPr lang="hr-HR" sz="1400" dirty="0" err="1" smtClean="0"/>
              <a:t>plotera</a:t>
            </a:r>
            <a:r>
              <a:rPr lang="hr-HR" sz="1400" dirty="0" smtClean="0"/>
              <a:t>. Dvokutomjer je naprava koja ima jedan čvrsti krak i dva pomična, te stupanjsku podjelu za otklon pomičnih krakova. Pomični krakovi se otklone od srednjeg za kutove </a:t>
            </a:r>
            <a:r>
              <a:rPr lang="hr-HR" sz="1400" b="1" i="1" dirty="0" smtClean="0">
                <a:sym typeface="Symbol"/>
              </a:rPr>
              <a:t></a:t>
            </a:r>
            <a:r>
              <a:rPr lang="hr-HR" sz="1400" b="1" dirty="0" smtClean="0"/>
              <a:t> i </a:t>
            </a:r>
            <a:r>
              <a:rPr lang="hr-HR" sz="1400" b="1" i="1" dirty="0" smtClean="0">
                <a:sym typeface="Symbol"/>
              </a:rPr>
              <a:t></a:t>
            </a:r>
            <a:r>
              <a:rPr lang="hr-HR" sz="1400" b="1" dirty="0" smtClean="0"/>
              <a:t> </a:t>
            </a:r>
            <a:r>
              <a:rPr lang="hr-HR" sz="1400" dirty="0" smtClean="0"/>
              <a:t> , a srednji, čvrsti krak, postavi se na </a:t>
            </a:r>
            <a:r>
              <a:rPr lang="hr-HR" sz="1400" b="1" dirty="0" smtClean="0"/>
              <a:t>srednji objekt </a:t>
            </a:r>
            <a:r>
              <a:rPr lang="hr-HR" sz="1400" b="1" i="1" dirty="0" smtClean="0"/>
              <a:t>B</a:t>
            </a:r>
            <a:r>
              <a:rPr lang="hr-HR" sz="1400" b="1" dirty="0" smtClean="0"/>
              <a:t> . </a:t>
            </a:r>
            <a:r>
              <a:rPr lang="hr-HR" sz="1400" dirty="0" smtClean="0"/>
              <a:t>Pomicanjem dvokutomjera dovede se lijevi i desni krak na krajnje objekte. Samo u jednom položaju dvokutomjera sva tri kraka prolaze kroz tri objekta – kada se to postigne označi se pozicija broda u središtu kruga dvokutomjera.</a:t>
            </a:r>
          </a:p>
          <a:p>
            <a:pPr>
              <a:buNone/>
            </a:pPr>
            <a:endParaRPr lang="hr-HR" sz="2400" dirty="0" smtClean="0"/>
          </a:p>
        </p:txBody>
      </p:sp>
      <p:pic>
        <p:nvPicPr>
          <p:cNvPr id="4" name="Slika 3" descr="g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916832"/>
            <a:ext cx="1133457" cy="360040"/>
          </a:xfrm>
          <a:prstGeom prst="rect">
            <a:avLst/>
          </a:prstGeom>
        </p:spPr>
      </p:pic>
      <p:pic>
        <p:nvPicPr>
          <p:cNvPr id="5" name="Slika 3" descr="dvi horizonta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564904"/>
            <a:ext cx="3168032" cy="1975762"/>
          </a:xfrm>
          <a:prstGeom prst="rect">
            <a:avLst/>
          </a:prstGeom>
        </p:spPr>
      </p:pic>
      <p:pic>
        <p:nvPicPr>
          <p:cNvPr id="7" name="Picture 6" descr="C:\Users\Kos\Documents\IMG_082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636912"/>
            <a:ext cx="2880000" cy="215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Izračun udaljenosti na moru pomoću dva horizontalna kuta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hr-HR" sz="2600" dirty="0" smtClean="0"/>
              <a:t>Ako se u obalnoj navigaciji iz točke motrenja mogu izmjeriti dva horizontalna kuta između tri nepokretna objekta iznad morske površine, tada su definirane dvije kružnice-</a:t>
            </a:r>
            <a:r>
              <a:rPr lang="hr-HR" sz="2600" dirty="0" err="1" smtClean="0"/>
              <a:t>stajnice</a:t>
            </a:r>
            <a:r>
              <a:rPr lang="hr-HR" sz="2600" dirty="0" smtClean="0"/>
              <a:t>, koje se sijeku u dvije točke. Jedna točka sjecišta nalazi se u središnjem objektu, a druga se nalazi u točki motrenja. Koordinate točke motrenja se mogu odrediti na razne načine: izračunavanjem radijusa kružnica – stajnica, grafičkim konstrukcijama, itd. Postoje odgovarajuće  jednadžbe kojima se mogu izračunati tri udaljenosti od točke motrenja do tri povoljno izabrana objekta na kopnu, ako su poznata dva horizontalna kuta </a:t>
            </a:r>
            <a:r>
              <a:rPr lang="hr-HR" sz="2600" b="1" i="1" dirty="0" smtClean="0">
                <a:sym typeface="Symbol"/>
              </a:rPr>
              <a:t></a:t>
            </a:r>
            <a:r>
              <a:rPr lang="hr-HR" sz="2600" b="1" dirty="0" smtClean="0"/>
              <a:t> i </a:t>
            </a:r>
            <a:r>
              <a:rPr lang="hr-HR" sz="2600" b="1" i="1" dirty="0" smtClean="0">
                <a:sym typeface="Symbol"/>
              </a:rPr>
              <a:t></a:t>
            </a:r>
            <a:r>
              <a:rPr lang="hr-HR" sz="2600" b="1" dirty="0" smtClean="0"/>
              <a:t> </a:t>
            </a:r>
            <a:r>
              <a:rPr lang="hr-HR" sz="2600" dirty="0" smtClean="0"/>
              <a:t>između tih objekata </a:t>
            </a:r>
            <a:r>
              <a:rPr lang="hr-HR" sz="2600" b="1" dirty="0" smtClean="0"/>
              <a:t>(A,B,C)</a:t>
            </a:r>
            <a:r>
              <a:rPr lang="hr-HR" sz="2600" dirty="0" smtClean="0"/>
              <a:t> izmjerena pomorskim sekstantom ili određena razlikama azimuta tih triju objekata.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Izračun udaljenosti na moru pomoću dva horizontalna kuta</a:t>
            </a:r>
            <a:endParaRPr lang="hr-HR" b="1" dirty="0"/>
          </a:p>
        </p:txBody>
      </p:sp>
      <p:pic>
        <p:nvPicPr>
          <p:cNvPr id="4" name="Rezervirano mjesto sadržaja 3" descr="udaljenost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7016656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uda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44624"/>
            <a:ext cx="7648303" cy="5472608"/>
          </a:xfrm>
        </p:spPr>
      </p:pic>
      <p:pic>
        <p:nvPicPr>
          <p:cNvPr id="3" name="Rezervirano mjesto sadržaja 3" descr="udaljenos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504" y="5113916"/>
            <a:ext cx="3600000" cy="169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uda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5571676" cy="4176464"/>
          </a:xfrm>
        </p:spPr>
      </p:pic>
      <p:pic>
        <p:nvPicPr>
          <p:cNvPr id="3" name="Rezervirano mjesto sadržaja 3" descr="udaljenos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3272" y="4293096"/>
            <a:ext cx="4972824" cy="2347532"/>
          </a:xfrm>
          <a:prstGeom prst="rect">
            <a:avLst/>
          </a:prstGeom>
        </p:spPr>
      </p:pic>
      <p:pic>
        <p:nvPicPr>
          <p:cNvPr id="1026" name="Picture 2" descr="C:\Users\Kos\Documents\IMG_2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836712"/>
            <a:ext cx="4019726" cy="58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uda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07" y="44624"/>
            <a:ext cx="6502009" cy="4752528"/>
          </a:xfrm>
        </p:spPr>
      </p:pic>
      <p:pic>
        <p:nvPicPr>
          <p:cNvPr id="3" name="Rezervirano mjesto sadržaja 3" descr="udaljenos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71202"/>
            <a:ext cx="3960040" cy="186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3" descr="udaljenos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1456" y="260648"/>
            <a:ext cx="4728616" cy="2232248"/>
          </a:xfrm>
          <a:prstGeom prst="rect">
            <a:avLst/>
          </a:prstGeom>
        </p:spPr>
      </p:pic>
      <p:pic>
        <p:nvPicPr>
          <p:cNvPr id="4" name="Rezervirano mjesto sadržaja 3" descr="uda 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16632"/>
            <a:ext cx="4536504" cy="3243779"/>
          </a:xfrm>
        </p:spPr>
      </p:pic>
      <p:pic>
        <p:nvPicPr>
          <p:cNvPr id="5" name="Slika 4" descr="uda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05064"/>
            <a:ext cx="810130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Pogreške pozicije s dva horizontalna kuta:</a:t>
            </a:r>
            <a:r>
              <a:rPr lang="hr-HR" sz="2000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Iako se ovaj način određivanja pozicije u </a:t>
            </a:r>
            <a:r>
              <a:rPr lang="hr-HR" sz="2400" dirty="0" err="1" smtClean="0">
                <a:solidFill>
                  <a:srgbClr val="FF0000"/>
                </a:solidFill>
              </a:rPr>
              <a:t>terestričkoj</a:t>
            </a:r>
            <a:r>
              <a:rPr lang="hr-HR" sz="2400" dirty="0" smtClean="0">
                <a:solidFill>
                  <a:srgbClr val="FF0000"/>
                </a:solidFill>
              </a:rPr>
              <a:t> navigaciji smatra najtočnijim , ima i nedostataka o kojima treba voditi računa</a:t>
            </a:r>
            <a:r>
              <a:rPr lang="hr-HR" sz="2400" dirty="0" smtClean="0"/>
              <a:t>:</a:t>
            </a:r>
          </a:p>
          <a:p>
            <a:pPr lvl="1"/>
            <a:r>
              <a:rPr lang="hr-HR" sz="2000" dirty="0" smtClean="0"/>
              <a:t>Ne postoji treća kontrolna stajnica</a:t>
            </a:r>
          </a:p>
          <a:p>
            <a:pPr lvl="1"/>
            <a:r>
              <a:rPr lang="hr-HR" sz="2000" dirty="0" smtClean="0"/>
              <a:t>Nadmorska visina objekata bitno utječe na točnost izmjerenih horizontalnih kutova</a:t>
            </a:r>
          </a:p>
          <a:p>
            <a:pPr lvl="1"/>
            <a:r>
              <a:rPr lang="hr-HR" sz="2000" dirty="0" smtClean="0"/>
              <a:t>Pogreška vožnje javlja se ako brod plovi većom brzinom (&gt;20čv)</a:t>
            </a:r>
          </a:p>
          <a:p>
            <a:r>
              <a:rPr lang="hr-HR" sz="2400" dirty="0" smtClean="0"/>
              <a:t>Ovisno o kutu sjecišta stajnica s dva horizontalna kuta dobivena pozicija može biti:</a:t>
            </a:r>
          </a:p>
          <a:p>
            <a:pPr lvl="1"/>
            <a:r>
              <a:rPr lang="hr-HR" sz="2000" b="1" dirty="0" smtClean="0"/>
              <a:t>Najpovoljnija</a:t>
            </a:r>
            <a:r>
              <a:rPr lang="hr-HR" sz="2000" dirty="0" smtClean="0"/>
              <a:t> (stajnice u točki pozicije broda sijeku se pod kutom od 90°)</a:t>
            </a:r>
          </a:p>
          <a:p>
            <a:pPr lvl="1"/>
            <a:r>
              <a:rPr lang="hr-HR" sz="2000" b="1" dirty="0" smtClean="0"/>
              <a:t>Povoljna</a:t>
            </a:r>
            <a:r>
              <a:rPr lang="hr-HR" sz="2000" dirty="0" smtClean="0"/>
              <a:t> (sva tri objekta su približno u jednoj liniji)</a:t>
            </a:r>
          </a:p>
          <a:p>
            <a:pPr lvl="1"/>
            <a:r>
              <a:rPr lang="hr-HR" sz="2000" b="1" dirty="0" smtClean="0"/>
              <a:t>Nepovoljna</a:t>
            </a:r>
            <a:r>
              <a:rPr lang="hr-HR" sz="2000" dirty="0" smtClean="0"/>
              <a:t> (kružnice se sijeku pod kutom manjim od 30)</a:t>
            </a:r>
          </a:p>
          <a:p>
            <a:pPr lvl="1"/>
            <a:r>
              <a:rPr lang="hr-HR" sz="2000" b="1" dirty="0" smtClean="0"/>
              <a:t>Neodređena</a:t>
            </a:r>
            <a:r>
              <a:rPr lang="hr-HR" sz="2000" dirty="0" smtClean="0"/>
              <a:t> (zbroj izmjerenih horizontalnih kutova je  </a:t>
            </a:r>
            <a:r>
              <a:rPr lang="el-GR" sz="2000" dirty="0" smtClean="0"/>
              <a:t>α</a:t>
            </a:r>
            <a:r>
              <a:rPr lang="hr-HR" sz="2000" dirty="0" smtClean="0"/>
              <a:t> + </a:t>
            </a:r>
            <a:r>
              <a:rPr lang="el-GR" sz="2000" dirty="0" smtClean="0"/>
              <a:t>β</a:t>
            </a:r>
            <a:r>
              <a:rPr lang="hr-HR" sz="2000" dirty="0" smtClean="0"/>
              <a:t> =180°)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/>
              <a:t>Ostali načini određivanja položaja broda pomoću snimanja triju objekata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Kombinacije</a:t>
            </a:r>
            <a:r>
              <a:rPr lang="hr-HR" sz="2400" dirty="0" smtClean="0"/>
              <a:t> prethodno prikazanih  postupaka :</a:t>
            </a:r>
          </a:p>
          <a:p>
            <a:r>
              <a:rPr lang="hr-HR" sz="2400" dirty="0" smtClean="0"/>
              <a:t>Primjer </a:t>
            </a:r>
            <a:r>
              <a:rPr lang="hr-HR" sz="2400" b="1" dirty="0" smtClean="0"/>
              <a:t>1</a:t>
            </a:r>
            <a:r>
              <a:rPr lang="hr-HR" sz="2400" dirty="0" smtClean="0"/>
              <a:t>. :  snime se azimuti dvaju objekata,  horizontalni kut između jednog od tih objekata i trećeg objekta.</a:t>
            </a:r>
          </a:p>
          <a:p>
            <a:r>
              <a:rPr lang="hr-HR" sz="2400" dirty="0" smtClean="0"/>
              <a:t>Primjer </a:t>
            </a:r>
            <a:r>
              <a:rPr lang="hr-HR" sz="2400" b="1" dirty="0" smtClean="0"/>
              <a:t>2</a:t>
            </a:r>
            <a:r>
              <a:rPr lang="hr-HR" sz="2400" dirty="0" smtClean="0"/>
              <a:t>.:  snime se  azimuti dvaju objekata i udaljenost od trećeg objekta.</a:t>
            </a:r>
          </a:p>
          <a:p>
            <a:r>
              <a:rPr lang="hr-HR" sz="2400" dirty="0" smtClean="0"/>
              <a:t>Primjer </a:t>
            </a:r>
            <a:r>
              <a:rPr lang="hr-HR" sz="2400" b="1" dirty="0" smtClean="0"/>
              <a:t>3</a:t>
            </a:r>
            <a:r>
              <a:rPr lang="hr-HR" sz="2400" dirty="0" smtClean="0"/>
              <a:t>.: pomoću radara (lasera) izmjeri si udaljenost između broda i triju objekata,  te ucrtaju na pomorskoj karti kao tri kružnice položaja.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Trokut izvjesnosti položaja</a:t>
            </a:r>
            <a:br>
              <a:rPr lang="hr-HR" b="1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r>
              <a:rPr lang="hr-HR" sz="1600" dirty="0" smtClean="0"/>
              <a:t>Kod određivanja položaja broda istodobnim snimanjem triju objekata sva tri snimljena azimuta se zbog pogrešaka neće  sjeći u jednoj točki. </a:t>
            </a:r>
            <a:r>
              <a:rPr lang="hr-HR" sz="1600" dirty="0" smtClean="0">
                <a:solidFill>
                  <a:srgbClr val="FF0000"/>
                </a:solidFill>
              </a:rPr>
              <a:t>Umjesto toga njihova sjecišta formirati će trokut – </a:t>
            </a:r>
            <a:r>
              <a:rPr lang="hr-HR" sz="1600" b="1" dirty="0" smtClean="0">
                <a:solidFill>
                  <a:srgbClr val="FF0000"/>
                </a:solidFill>
              </a:rPr>
              <a:t>trokut izvjesnosti položaja</a:t>
            </a:r>
            <a:r>
              <a:rPr lang="hr-HR" sz="1600" dirty="0" smtClean="0"/>
              <a:t>. Primjerice kod snimanja azimuta triju objekata nastaje  trokut </a:t>
            </a:r>
            <a:r>
              <a:rPr lang="hr-HR" sz="1600" b="1" i="1" dirty="0" smtClean="0">
                <a:sym typeface="Symbol"/>
              </a:rPr>
              <a:t>  </a:t>
            </a:r>
            <a:r>
              <a:rPr lang="hr-HR" sz="1600" b="1" i="1" dirty="0" smtClean="0"/>
              <a:t>DEF</a:t>
            </a:r>
            <a:r>
              <a:rPr lang="hr-HR" sz="1600" dirty="0" smtClean="0"/>
              <a:t>. Ne može se sa sigurnošću tvrditi da se brod nalazi isključivo unutar trokuta </a:t>
            </a:r>
            <a:br>
              <a:rPr lang="hr-HR" sz="1600" dirty="0" smtClean="0"/>
            </a:br>
            <a:r>
              <a:rPr lang="hr-HR" sz="1600" b="1" i="1" dirty="0" smtClean="0">
                <a:sym typeface="Symbol"/>
              </a:rPr>
              <a:t>  </a:t>
            </a:r>
            <a:r>
              <a:rPr lang="hr-HR" sz="1600" b="1" dirty="0" smtClean="0"/>
              <a:t>ADF</a:t>
            </a:r>
            <a:r>
              <a:rPr lang="hr-HR" sz="1600" dirty="0" smtClean="0"/>
              <a:t> jer svaki azimut može biti pogrešan na obje strane  za barem  </a:t>
            </a:r>
            <a:r>
              <a:rPr lang="hr-HR" sz="1600" b="1" dirty="0" smtClean="0">
                <a:sym typeface="Symbol"/>
              </a:rPr>
              <a:t> </a:t>
            </a:r>
            <a:r>
              <a:rPr lang="hr-HR" sz="1600" b="1" dirty="0" smtClean="0"/>
              <a:t>2</a:t>
            </a:r>
            <a:r>
              <a:rPr lang="hr-HR" sz="1600" b="1" baseline="30000" dirty="0" smtClean="0"/>
              <a:t>o</a:t>
            </a:r>
            <a:r>
              <a:rPr lang="hr-HR" sz="1600" dirty="0" smtClean="0"/>
              <a:t>. Ucrtaju li se takvi sektori  </a:t>
            </a:r>
            <a:r>
              <a:rPr lang="hr-HR" sz="1600" b="1" dirty="0" smtClean="0"/>
              <a:t>širine 4</a:t>
            </a:r>
            <a:r>
              <a:rPr lang="hr-HR" sz="1600" b="1" baseline="30000" dirty="0" smtClean="0"/>
              <a:t>o </a:t>
            </a:r>
            <a:r>
              <a:rPr lang="hr-HR" sz="1600" dirty="0" smtClean="0"/>
              <a:t> , za svaki azimut , formira se trokut   </a:t>
            </a:r>
            <a:r>
              <a:rPr lang="hr-HR" sz="1600" b="1" i="1" dirty="0" smtClean="0">
                <a:sym typeface="Symbol"/>
              </a:rPr>
              <a:t>  </a:t>
            </a:r>
            <a:r>
              <a:rPr lang="hr-HR" sz="1600" b="1" i="1" dirty="0" smtClean="0"/>
              <a:t>GHI</a:t>
            </a:r>
            <a:r>
              <a:rPr lang="hr-HR" sz="1600" b="1" dirty="0" smtClean="0"/>
              <a:t> </a:t>
            </a:r>
            <a:r>
              <a:rPr lang="hr-HR" sz="1600" dirty="0" smtClean="0"/>
              <a:t>koji je mnogo veći od trokuta</a:t>
            </a:r>
            <a:br>
              <a:rPr lang="hr-HR" sz="1600" dirty="0" smtClean="0"/>
            </a:br>
            <a:r>
              <a:rPr lang="hr-HR" sz="1600" dirty="0" smtClean="0"/>
              <a:t> </a:t>
            </a:r>
            <a:r>
              <a:rPr lang="hr-HR" sz="1600" b="1" i="1" dirty="0" smtClean="0">
                <a:sym typeface="Symbol"/>
              </a:rPr>
              <a:t> </a:t>
            </a:r>
            <a:r>
              <a:rPr lang="hr-HR" sz="1600" b="1" i="1" dirty="0" smtClean="0"/>
              <a:t>DEF</a:t>
            </a:r>
            <a:r>
              <a:rPr lang="hr-HR" sz="1600" dirty="0" smtClean="0"/>
              <a:t>.  Sukladno navedenom brod se sigurno ne nalazi unutar trokuta </a:t>
            </a:r>
            <a:r>
              <a:rPr lang="hr-HR" sz="1600" b="1" i="1" dirty="0" smtClean="0">
                <a:sym typeface="Symbol"/>
              </a:rPr>
              <a:t> </a:t>
            </a:r>
            <a:r>
              <a:rPr lang="hr-HR" sz="1600" b="1" i="1" dirty="0" smtClean="0"/>
              <a:t>DEF</a:t>
            </a:r>
            <a:r>
              <a:rPr lang="hr-HR" sz="1600" b="1" dirty="0" smtClean="0"/>
              <a:t>  </a:t>
            </a:r>
            <a:r>
              <a:rPr lang="hr-HR" sz="1600" dirty="0" smtClean="0"/>
              <a:t>već  unutar trokuta </a:t>
            </a:r>
            <a:r>
              <a:rPr lang="hr-HR" sz="1600" b="1" i="1" dirty="0" smtClean="0">
                <a:sym typeface="Symbol"/>
              </a:rPr>
              <a:t> </a:t>
            </a:r>
            <a:r>
              <a:rPr lang="hr-HR" sz="1600" b="1" i="1" dirty="0" smtClean="0"/>
              <a:t>GHI</a:t>
            </a:r>
            <a:r>
              <a:rPr lang="hr-HR" sz="1600" b="1" dirty="0" smtClean="0"/>
              <a:t>  </a:t>
            </a:r>
            <a:r>
              <a:rPr lang="hr-HR" sz="1600" dirty="0" smtClean="0"/>
              <a:t>koji se definira kao </a:t>
            </a:r>
            <a:r>
              <a:rPr lang="hr-HR" sz="1600" b="1" dirty="0" smtClean="0"/>
              <a:t>trokut izvjesnosti položaja broda</a:t>
            </a:r>
            <a:r>
              <a:rPr lang="hr-HR" sz="1600" dirty="0" smtClean="0"/>
              <a:t>.</a:t>
            </a:r>
            <a:endParaRPr lang="hr-HR" sz="1600" dirty="0"/>
          </a:p>
        </p:txBody>
      </p:sp>
      <p:pic>
        <p:nvPicPr>
          <p:cNvPr id="4" name="Rezervirano mjesto sadržaja 3" descr="trokut izvjesnos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179261"/>
            <a:ext cx="3960440" cy="3433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Linije položaja u obalnoj plovidbi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Ako je moguće, </a:t>
            </a:r>
            <a:r>
              <a:rPr lang="hr-HR" sz="2400" dirty="0" smtClean="0">
                <a:solidFill>
                  <a:srgbClr val="FF0000"/>
                </a:solidFill>
              </a:rPr>
              <a:t>poželjno je poziciju odrediti istovremenim opažanjima</a:t>
            </a:r>
            <a:r>
              <a:rPr lang="hr-HR" sz="2400" dirty="0" smtClean="0"/>
              <a:t>, budući da kod pozicije u razmaku vremena na točnost utječe i pogreška kormilarenja i brzine , te zanosa uslijed struje i vjetra.</a:t>
            </a:r>
          </a:p>
          <a:p>
            <a:r>
              <a:rPr lang="hr-HR" sz="2400" dirty="0" smtClean="0"/>
              <a:t>Stajnice se dobivaju mjerenjem kutova, udaljenosti, dubina, a ponekad i procjenjivanjem.</a:t>
            </a:r>
          </a:p>
          <a:p>
            <a:r>
              <a:rPr lang="hr-HR" sz="2400" dirty="0" smtClean="0"/>
              <a:t>Stajnice mogu biti: </a:t>
            </a:r>
          </a:p>
          <a:p>
            <a:pPr lvl="1"/>
            <a:r>
              <a:rPr lang="hr-HR" sz="2200" dirty="0" smtClean="0">
                <a:solidFill>
                  <a:srgbClr val="FF0000"/>
                </a:solidFill>
              </a:rPr>
              <a:t>pravci</a:t>
            </a:r>
          </a:p>
          <a:p>
            <a:pPr lvl="1"/>
            <a:r>
              <a:rPr lang="hr-HR" sz="2200" dirty="0" smtClean="0">
                <a:solidFill>
                  <a:srgbClr val="FF0000"/>
                </a:solidFill>
              </a:rPr>
              <a:t>kružnice </a:t>
            </a:r>
          </a:p>
          <a:p>
            <a:pPr lvl="1"/>
            <a:r>
              <a:rPr lang="hr-HR" sz="2200" dirty="0" smtClean="0">
                <a:solidFill>
                  <a:srgbClr val="FF0000"/>
                </a:solidFill>
              </a:rPr>
              <a:t>hiperbole </a:t>
            </a:r>
          </a:p>
          <a:p>
            <a:pPr lvl="1"/>
            <a:r>
              <a:rPr lang="hr-HR" sz="2200" dirty="0" smtClean="0">
                <a:solidFill>
                  <a:srgbClr val="FF0000"/>
                </a:solidFill>
              </a:rPr>
              <a:t>općenito krivulje</a:t>
            </a:r>
            <a:endParaRPr lang="hr-HR" sz="22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Trokut izvjesnosti položaja broda-grafički prikaz</a:t>
            </a:r>
            <a:endParaRPr lang="hr-HR" b="1" dirty="0"/>
          </a:p>
        </p:txBody>
      </p:sp>
      <p:pic>
        <p:nvPicPr>
          <p:cNvPr id="4" name="Rezervirano mjesto sadržaja 3" descr="trokut izvjesnost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5184576" cy="44952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broda pomoću dva pokrivena smjera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Rjeđe primjenjivana metoda - određivanje položaja broda pomoću dva pokrivena smjera.  Ovakav način određivanja položaja broda može se koristiti i kod malih plovila (čamaca) koji i nemaju kompasa, odnosno kod usidrenih brodova , za kontrolu da li  “sidro ore”.  </a:t>
            </a:r>
            <a:endParaRPr lang="hr-HR" sz="2400" dirty="0"/>
          </a:p>
        </p:txBody>
      </p:sp>
      <p:pic>
        <p:nvPicPr>
          <p:cNvPr id="4" name="Slika 3" descr="pokriv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429000"/>
            <a:ext cx="3715269" cy="25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broda pomoću dva pokrivena smjera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solidFill>
                  <a:srgbClr val="FF0000"/>
                </a:solidFill>
              </a:rPr>
              <a:t>Ovako određena pozicija broda je vrlo točna - na nju ne utječe pogreška brodskog kompasa</a:t>
            </a:r>
            <a:r>
              <a:rPr lang="hr-HR" sz="1800" dirty="0" smtClean="0"/>
              <a:t>, </a:t>
            </a:r>
            <a:r>
              <a:rPr lang="hr-HR" sz="1800" dirty="0" smtClean="0">
                <a:solidFill>
                  <a:srgbClr val="FF0000"/>
                </a:solidFill>
              </a:rPr>
              <a:t>goniometra itd</a:t>
            </a:r>
            <a:r>
              <a:rPr lang="hr-HR" sz="1800" dirty="0" smtClean="0"/>
              <a:t>.</a:t>
            </a:r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r>
              <a:rPr lang="hr-HR" sz="1800" dirty="0" smtClean="0"/>
              <a:t>Sa četiri terestrička objekta koji su vidljivi sa broda a ucrtani su na pomorskoj karti mogu se kombinirati razne linije položaja kao: azimuti, pokriveni smjerovi, kružnice položaja kao udaljenost od objekata – obično se koriste za kontrolu položaja usidrenog broda , a ne broda u plovidbi.</a:t>
            </a:r>
          </a:p>
          <a:p>
            <a:endParaRPr lang="hr-HR" dirty="0"/>
          </a:p>
        </p:txBody>
      </p:sp>
      <p:pic>
        <p:nvPicPr>
          <p:cNvPr id="6" name="Slika 3" descr="pokriv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204864"/>
            <a:ext cx="2540690" cy="1713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broda na osnovu motrenja u vremenskom razmaku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Ponekad se u obalnoj navigaciji  može snimiti samo jedan markantni objekt, ili noću ugledat će se idući svjetionik tek kada se izgubi prvi s horizonta. Uporabom radara može  se pomoću azimuta i udaljenosti odrediti položaj broda i pomoću tog  jednog objekta, ali ako je odraz (jeka) slab ili pomiješan sa refleksima uzburkanog mora, navigator će  odrediti položaj broda dvokratnim snimanjem jednog ili više takvih objekata u razmaku vremena.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Korištenjem navedene metode dolazi do pogrešaka uslijed:</a:t>
            </a:r>
          </a:p>
          <a:p>
            <a:pPr lvl="1"/>
            <a:r>
              <a:rPr lang="hr-HR" sz="2000" dirty="0" smtClean="0">
                <a:solidFill>
                  <a:srgbClr val="FF0000"/>
                </a:solidFill>
              </a:rPr>
              <a:t>proteklog vremena - točnost očitanog sata (</a:t>
            </a:r>
            <a:r>
              <a:rPr lang="el-GR" sz="2000" dirty="0" smtClean="0">
                <a:solidFill>
                  <a:srgbClr val="FF0000"/>
                </a:solidFill>
              </a:rPr>
              <a:t>Δ</a:t>
            </a:r>
            <a:r>
              <a:rPr lang="hr-HR" sz="2000" dirty="0" smtClean="0">
                <a:solidFill>
                  <a:srgbClr val="FF0000"/>
                </a:solidFill>
              </a:rPr>
              <a:t>t)</a:t>
            </a:r>
          </a:p>
          <a:p>
            <a:pPr lvl="1"/>
            <a:r>
              <a:rPr lang="hr-HR" sz="2000" dirty="0" smtClean="0">
                <a:solidFill>
                  <a:srgbClr val="FF0000"/>
                </a:solidFill>
              </a:rPr>
              <a:t>pogreške brzinomjera – (</a:t>
            </a:r>
            <a:r>
              <a:rPr lang="el-GR" sz="2000" dirty="0" smtClean="0">
                <a:solidFill>
                  <a:srgbClr val="FF0000"/>
                </a:solidFill>
              </a:rPr>
              <a:t>Δ</a:t>
            </a:r>
            <a:r>
              <a:rPr lang="hr-HR" sz="2000" dirty="0" smtClean="0">
                <a:solidFill>
                  <a:srgbClr val="FF0000"/>
                </a:solidFill>
              </a:rPr>
              <a:t>D)</a:t>
            </a:r>
          </a:p>
          <a:p>
            <a:pPr lvl="1"/>
            <a:r>
              <a:rPr lang="hr-HR" sz="2000" dirty="0" smtClean="0">
                <a:solidFill>
                  <a:srgbClr val="FF0000"/>
                </a:solidFill>
              </a:rPr>
              <a:t>pogreške u kormilarenju – (</a:t>
            </a:r>
            <a:r>
              <a:rPr lang="el-GR" sz="2000" dirty="0" smtClean="0">
                <a:solidFill>
                  <a:srgbClr val="FF0000"/>
                </a:solidFill>
              </a:rPr>
              <a:t>Δ</a:t>
            </a:r>
            <a:r>
              <a:rPr lang="hr-HR" sz="2000" dirty="0" smtClean="0">
                <a:solidFill>
                  <a:srgbClr val="FF0000"/>
                </a:solidFill>
              </a:rPr>
              <a:t>K)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broda na osnovu motrenja u vremenskom razmaku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Navedene pogreške su dodatak svim pogreškama koje su do sada navedene kod ostalih načina određivanja položaja broda. I kod ove metode vrijedi pravilo da se idući  azimut izmjeri tek kad se azimut promijeni </a:t>
            </a:r>
            <a:r>
              <a:rPr lang="hr-HR" sz="2400" b="1" dirty="0" smtClean="0"/>
              <a:t>najmanje za 30</a:t>
            </a:r>
            <a:r>
              <a:rPr lang="hr-HR" sz="2400" b="1" baseline="30000" dirty="0" smtClean="0"/>
              <a:t>o</a:t>
            </a:r>
            <a:r>
              <a:rPr lang="hr-HR" sz="2400" b="1" dirty="0" smtClean="0"/>
              <a:t> ali ne više od 150</a:t>
            </a:r>
            <a:r>
              <a:rPr lang="hr-HR" sz="2400" b="1" baseline="30000" dirty="0" smtClean="0"/>
              <a:t>o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Kod određivanja položaja broda snimanjem u razmaku vremena koriste se dvije osnovne metode :</a:t>
            </a:r>
          </a:p>
          <a:p>
            <a:r>
              <a:rPr lang="hr-HR" sz="2400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položaj broda određen dvostrukim snimanjem jednog objekta u razmaku vremena ,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 položaj broda određen dvostrukim snimanjem dva objekta u razmaku vremena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broda dvostrukim snimanjem azimuta jednog objekta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200" dirty="0" smtClean="0"/>
              <a:t>      </a:t>
            </a:r>
            <a:r>
              <a:rPr lang="hr-HR" sz="1400" b="1" dirty="0" smtClean="0"/>
              <a:t>Postupak</a:t>
            </a:r>
            <a:r>
              <a:rPr lang="hr-HR" sz="1400" dirty="0" smtClean="0"/>
              <a:t> : Izmjeri azimut objekta </a:t>
            </a:r>
            <a:r>
              <a:rPr lang="hr-HR" sz="1400" b="1" i="1" dirty="0" smtClean="0"/>
              <a:t>A</a:t>
            </a:r>
            <a:r>
              <a:rPr lang="hr-HR" sz="1400" dirty="0" smtClean="0"/>
              <a:t> kojeg se odmah unese na pomorsku kartu - linija pozicije </a:t>
            </a:r>
            <a:r>
              <a:rPr lang="hr-HR" sz="1400" b="1" dirty="0" smtClean="0"/>
              <a:t>I</a:t>
            </a:r>
            <a:r>
              <a:rPr lang="hr-HR" sz="1400" dirty="0" smtClean="0"/>
              <a:t>. Presjek te linije pozicije sa ucrtanim kursom je točka  </a:t>
            </a:r>
            <a:r>
              <a:rPr lang="hr-HR" sz="1400" b="1" i="1" dirty="0" smtClean="0"/>
              <a:t>B</a:t>
            </a:r>
            <a:r>
              <a:rPr lang="hr-HR" sz="1400" i="1" dirty="0" smtClean="0"/>
              <a:t>.</a:t>
            </a:r>
            <a:r>
              <a:rPr lang="hr-HR" sz="1400" dirty="0" smtClean="0"/>
              <a:t> Istovremeno sa očitanim azimutom očita se stanje brzinomjera i vrijeme brodskog sata. Kad se azimut promijeni </a:t>
            </a:r>
            <a:r>
              <a:rPr lang="hr-HR" sz="1400" b="1" dirty="0" smtClean="0"/>
              <a:t>za više od 30</a:t>
            </a:r>
            <a:r>
              <a:rPr lang="hr-HR" sz="1400" b="1" baseline="30000" dirty="0" smtClean="0"/>
              <a:t>o</a:t>
            </a:r>
            <a:r>
              <a:rPr lang="hr-HR" sz="1400" b="1" dirty="0" smtClean="0"/>
              <a:t> </a:t>
            </a:r>
            <a:r>
              <a:rPr lang="hr-HR" sz="1400" dirty="0" smtClean="0"/>
              <a:t>ponovno se snimi azimut - linija položaja </a:t>
            </a:r>
            <a:r>
              <a:rPr lang="hr-HR" sz="1400" b="1" dirty="0" smtClean="0"/>
              <a:t>II</a:t>
            </a:r>
            <a:r>
              <a:rPr lang="hr-HR" sz="1400" dirty="0" smtClean="0"/>
              <a:t>. koja se ucrta na pomorsku kartu. Istovremeno se očita prevaljeni put na logu, brzinomjeru ili se proteklo vrijeme (</a:t>
            </a:r>
            <a:r>
              <a:rPr lang="el-GR" sz="1400" dirty="0" smtClean="0"/>
              <a:t>Δ</a:t>
            </a:r>
            <a:r>
              <a:rPr lang="hr-HR" sz="1400" dirty="0" smtClean="0"/>
              <a:t>t) pomnoži sa brzinom broda (Vb) - dobije se </a:t>
            </a:r>
            <a:r>
              <a:rPr lang="hr-HR" sz="1400" b="1" dirty="0" smtClean="0"/>
              <a:t>pređeni put </a:t>
            </a:r>
            <a:r>
              <a:rPr lang="hr-HR" sz="1400" b="1" i="1" dirty="0" smtClean="0"/>
              <a:t>D</a:t>
            </a:r>
            <a:r>
              <a:rPr lang="hr-HR" sz="1400" b="1" dirty="0" smtClean="0"/>
              <a:t>. Pređeni put </a:t>
            </a:r>
            <a:r>
              <a:rPr lang="hr-HR" sz="1400" b="1" i="1" dirty="0" smtClean="0"/>
              <a:t>D</a:t>
            </a:r>
            <a:r>
              <a:rPr lang="hr-HR" sz="1400" b="1" dirty="0" smtClean="0"/>
              <a:t> </a:t>
            </a:r>
            <a:r>
              <a:rPr lang="hr-HR" sz="1400" dirty="0" smtClean="0"/>
              <a:t>prenese se od točke </a:t>
            </a:r>
            <a:r>
              <a:rPr lang="hr-HR" sz="1400" b="1" i="1" dirty="0" smtClean="0"/>
              <a:t>B</a:t>
            </a:r>
            <a:r>
              <a:rPr lang="hr-HR" sz="1400" dirty="0" smtClean="0"/>
              <a:t> u smjeru kursa – dobiva se točka </a:t>
            </a:r>
            <a:r>
              <a:rPr lang="hr-HR" sz="1400" b="1" i="1" dirty="0" smtClean="0"/>
              <a:t>C</a:t>
            </a:r>
            <a:r>
              <a:rPr lang="hr-HR" sz="1400" dirty="0" smtClean="0"/>
              <a:t>. Točkom </a:t>
            </a:r>
            <a:r>
              <a:rPr lang="hr-HR" sz="1400" b="1" i="1" dirty="0" smtClean="0"/>
              <a:t>C</a:t>
            </a:r>
            <a:r>
              <a:rPr lang="hr-HR" sz="1400" dirty="0" smtClean="0"/>
              <a:t> povuče se paralela s prvom linijom pozicije  </a:t>
            </a:r>
            <a:r>
              <a:rPr lang="hr-HR" sz="1400" b="1" dirty="0" smtClean="0"/>
              <a:t>I - </a:t>
            </a:r>
            <a:r>
              <a:rPr lang="hr-HR" sz="1400" dirty="0" smtClean="0"/>
              <a:t> </a:t>
            </a:r>
            <a:r>
              <a:rPr lang="hr-HR" sz="1400" b="1" dirty="0" smtClean="0"/>
              <a:t>I</a:t>
            </a:r>
            <a:r>
              <a:rPr lang="hr-HR" sz="1400" b="1" dirty="0" smtClean="0">
                <a:sym typeface="Symbol"/>
              </a:rPr>
              <a:t></a:t>
            </a:r>
            <a:r>
              <a:rPr lang="hr-HR" sz="1400" dirty="0" smtClean="0"/>
              <a:t>. Pozicija broda u trenutku drugog snimanja  je  </a:t>
            </a:r>
            <a:r>
              <a:rPr lang="hr-HR" sz="1400" b="1" i="1" dirty="0" err="1" smtClean="0"/>
              <a:t>T</a:t>
            </a:r>
            <a:r>
              <a:rPr lang="hr-HR" sz="1400" b="1" i="1" baseline="-25000" dirty="0" err="1" smtClean="0"/>
              <a:t>b</a:t>
            </a:r>
            <a:r>
              <a:rPr lang="hr-HR" sz="1400" dirty="0" smtClean="0"/>
              <a:t>. </a:t>
            </a:r>
            <a:endParaRPr lang="hr-HR" sz="2200" dirty="0"/>
          </a:p>
        </p:txBody>
      </p:sp>
      <p:pic>
        <p:nvPicPr>
          <p:cNvPr id="4" name="Rezervirano mjesto sadržaja 3" descr="ra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356992"/>
            <a:ext cx="4752528" cy="2910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b="1" dirty="0" smtClean="0"/>
              <a:t>Položaj broda </a:t>
            </a:r>
            <a:r>
              <a:rPr lang="hr-HR" b="1" dirty="0" err="1" smtClean="0"/>
              <a:t>subočice</a:t>
            </a:r>
            <a:r>
              <a:rPr lang="hr-HR" b="1" dirty="0" smtClean="0"/>
              <a:t> objektu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r>
              <a:rPr lang="hr-HR" sz="1400" dirty="0" smtClean="0"/>
              <a:t>Prolaz </a:t>
            </a:r>
            <a:r>
              <a:rPr lang="hr-HR" sz="1400" dirty="0" err="1" smtClean="0"/>
              <a:t>subočice</a:t>
            </a:r>
            <a:r>
              <a:rPr lang="hr-HR" sz="1400" dirty="0" smtClean="0"/>
              <a:t> nekom markantnom objektu - odredi se položaj broda  i unose u brodski dnevnik s oznakom </a:t>
            </a:r>
            <a:r>
              <a:rPr lang="hr-HR" sz="1400" dirty="0" err="1" smtClean="0"/>
              <a:t>subočice</a:t>
            </a:r>
            <a:r>
              <a:rPr lang="hr-HR" sz="1400" dirty="0" smtClean="0"/>
              <a:t> (</a:t>
            </a:r>
            <a:r>
              <a:rPr lang="hr-HR" sz="1400" b="1" dirty="0" smtClean="0">
                <a:sym typeface="Symbol"/>
              </a:rPr>
              <a:t></a:t>
            </a:r>
            <a:r>
              <a:rPr lang="hr-HR" sz="1400" dirty="0" smtClean="0"/>
              <a:t>) i udaljenost (primjerice 5,2 M) od tog objekta. </a:t>
            </a:r>
            <a:r>
              <a:rPr lang="hr-HR" sz="1400" b="1" dirty="0" smtClean="0"/>
              <a:t>Postupak</a:t>
            </a:r>
            <a:r>
              <a:rPr lang="hr-HR" sz="1400" dirty="0" smtClean="0"/>
              <a:t> : Namjesti se </a:t>
            </a:r>
            <a:r>
              <a:rPr lang="hr-HR" sz="1400" dirty="0" err="1" smtClean="0"/>
              <a:t>diopter</a:t>
            </a:r>
            <a:r>
              <a:rPr lang="hr-HR" sz="1400" dirty="0" smtClean="0"/>
              <a:t> goniometra </a:t>
            </a:r>
            <a:r>
              <a:rPr lang="hr-HR" sz="1400" b="1" dirty="0" smtClean="0"/>
              <a:t>na pramčani kut </a:t>
            </a:r>
            <a:r>
              <a:rPr lang="hr-HR" sz="1400" b="1" i="1" dirty="0" smtClean="0">
                <a:sym typeface="Symbol"/>
              </a:rPr>
              <a:t></a:t>
            </a:r>
            <a:r>
              <a:rPr lang="hr-HR" sz="1400" b="1" dirty="0" smtClean="0"/>
              <a:t> = 45</a:t>
            </a:r>
            <a:r>
              <a:rPr lang="hr-HR" sz="1400" b="1" baseline="30000" dirty="0" smtClean="0"/>
              <a:t>o</a:t>
            </a:r>
            <a:r>
              <a:rPr lang="hr-HR" sz="1400" dirty="0" smtClean="0"/>
              <a:t>. U trenutku kada se objekt </a:t>
            </a:r>
            <a:r>
              <a:rPr lang="hr-HR" sz="1400" b="1" dirty="0" smtClean="0"/>
              <a:t>A</a:t>
            </a:r>
            <a:r>
              <a:rPr lang="hr-HR" sz="1400" dirty="0" smtClean="0"/>
              <a:t> ugleda kroz </a:t>
            </a:r>
            <a:r>
              <a:rPr lang="hr-HR" sz="1400" dirty="0" err="1" smtClean="0"/>
              <a:t>diopter</a:t>
            </a:r>
            <a:r>
              <a:rPr lang="hr-HR" sz="1400" dirty="0" smtClean="0"/>
              <a:t> očita se stanje brzinomjera i brodskog sata. Namjesti se </a:t>
            </a:r>
            <a:r>
              <a:rPr lang="hr-HR" sz="1400" dirty="0" err="1" smtClean="0"/>
              <a:t>diopter</a:t>
            </a:r>
            <a:r>
              <a:rPr lang="hr-HR" sz="1400" dirty="0" smtClean="0"/>
              <a:t> na </a:t>
            </a:r>
            <a:r>
              <a:rPr lang="hr-HR" sz="1400" b="1" dirty="0" smtClean="0"/>
              <a:t>pramčani kut 90</a:t>
            </a:r>
            <a:r>
              <a:rPr lang="hr-HR" sz="1400" b="1" baseline="30000" dirty="0" smtClean="0"/>
              <a:t>o</a:t>
            </a:r>
            <a:r>
              <a:rPr lang="hr-HR" sz="1400" b="1" dirty="0" smtClean="0"/>
              <a:t> </a:t>
            </a:r>
            <a:r>
              <a:rPr lang="hr-HR" sz="1400" dirty="0" smtClean="0"/>
              <a:t>te ponovo čeka pojavu - istog </a:t>
            </a:r>
            <a:r>
              <a:rPr lang="hr-HR" sz="1400" b="1" dirty="0" smtClean="0"/>
              <a:t>objekta </a:t>
            </a:r>
            <a:r>
              <a:rPr lang="hr-HR" sz="1400" b="1" i="1" dirty="0" smtClean="0"/>
              <a:t>A</a:t>
            </a:r>
            <a:r>
              <a:rPr lang="hr-HR" sz="1400" b="1" dirty="0" smtClean="0"/>
              <a:t> u </a:t>
            </a:r>
            <a:r>
              <a:rPr lang="hr-HR" sz="1400" b="1" dirty="0" err="1" smtClean="0"/>
              <a:t>diopteru</a:t>
            </a:r>
            <a:r>
              <a:rPr lang="hr-HR" sz="1400" dirty="0" smtClean="0"/>
              <a:t>. U tom trenutku ponovno se očita stanje brzinomjera i brodskog sata: izračuna se pređeni put </a:t>
            </a:r>
            <a:r>
              <a:rPr lang="hr-HR" sz="1400" i="1" dirty="0" smtClean="0"/>
              <a:t>D , </a:t>
            </a:r>
            <a:r>
              <a:rPr lang="hr-HR" sz="1400" i="1" dirty="0" err="1" smtClean="0"/>
              <a:t>D</a:t>
            </a:r>
            <a:r>
              <a:rPr lang="hr-HR" sz="1400" i="1" dirty="0" smtClean="0"/>
              <a:t>=</a:t>
            </a:r>
            <a:r>
              <a:rPr lang="hr-HR" sz="1400" i="1" dirty="0" err="1" smtClean="0"/>
              <a:t>Vb</a:t>
            </a:r>
            <a:r>
              <a:rPr lang="hr-HR" sz="1400" i="1" dirty="0" smtClean="0"/>
              <a:t> </a:t>
            </a:r>
            <a:r>
              <a:rPr lang="el-GR" sz="1400" i="1" dirty="0" smtClean="0"/>
              <a:t>Δ</a:t>
            </a:r>
            <a:r>
              <a:rPr lang="hr-HR" sz="1400" i="1" dirty="0" smtClean="0"/>
              <a:t>t</a:t>
            </a:r>
            <a:r>
              <a:rPr lang="hr-HR" sz="1400" dirty="0" smtClean="0"/>
              <a:t>. Tada je </a:t>
            </a:r>
            <a:r>
              <a:rPr lang="hr-HR" sz="1400" b="1" dirty="0" smtClean="0"/>
              <a:t>pređeni put  broda </a:t>
            </a:r>
            <a:r>
              <a:rPr lang="hr-HR" sz="1400" b="1" i="1" dirty="0" smtClean="0"/>
              <a:t>D </a:t>
            </a:r>
            <a:r>
              <a:rPr lang="hr-HR" sz="1400" b="1" dirty="0" smtClean="0"/>
              <a:t> </a:t>
            </a:r>
            <a:r>
              <a:rPr lang="hr-HR" sz="1400" dirty="0" smtClean="0"/>
              <a:t>jednak je </a:t>
            </a:r>
            <a:r>
              <a:rPr lang="hr-HR" sz="1400" b="1" dirty="0" smtClean="0"/>
              <a:t>udaljenosti do objekta </a:t>
            </a:r>
            <a:r>
              <a:rPr lang="hr-HR" sz="1400" b="1" i="1" dirty="0" smtClean="0"/>
              <a:t>A (d1) – </a:t>
            </a:r>
            <a:r>
              <a:rPr lang="hr-HR" sz="1400" dirty="0" smtClean="0"/>
              <a:t>to je položaj broda </a:t>
            </a:r>
            <a:r>
              <a:rPr lang="hr-HR" sz="1400" b="1" i="1" dirty="0" err="1" smtClean="0"/>
              <a:t>T</a:t>
            </a:r>
            <a:r>
              <a:rPr lang="hr-HR" sz="1400" b="1" i="1" baseline="-25000" dirty="0" err="1" smtClean="0"/>
              <a:t>b</a:t>
            </a:r>
            <a:r>
              <a:rPr lang="hr-HR" sz="1400" b="1" dirty="0" smtClean="0"/>
              <a:t>.</a:t>
            </a:r>
            <a:r>
              <a:rPr lang="hr-HR" sz="1400" dirty="0" smtClean="0"/>
              <a:t> Ova metoda određivanja položaja broda temelji se na postulatu da se  brod u trenutku prvog snimanja nalazio u točki </a:t>
            </a:r>
            <a:r>
              <a:rPr lang="hr-HR" sz="1400" b="1" i="1" dirty="0" smtClean="0"/>
              <a:t>B</a:t>
            </a:r>
            <a:r>
              <a:rPr lang="hr-HR" sz="1400" dirty="0" smtClean="0"/>
              <a:t>, da je snimio objekt </a:t>
            </a:r>
            <a:r>
              <a:rPr lang="hr-HR" sz="1400" b="1" i="1" dirty="0" smtClean="0"/>
              <a:t>A</a:t>
            </a:r>
            <a:r>
              <a:rPr lang="hr-HR" sz="1400" dirty="0" smtClean="0"/>
              <a:t> pod </a:t>
            </a:r>
            <a:r>
              <a:rPr lang="hr-HR" sz="1400" b="1" dirty="0" smtClean="0"/>
              <a:t>pramčanim</a:t>
            </a:r>
            <a:r>
              <a:rPr lang="hr-HR" sz="1400" dirty="0" smtClean="0"/>
              <a:t> </a:t>
            </a:r>
            <a:r>
              <a:rPr lang="hr-HR" sz="1400" b="1" dirty="0" smtClean="0"/>
              <a:t>kutom od 45</a:t>
            </a:r>
            <a:r>
              <a:rPr lang="hr-HR" sz="1400" b="1" baseline="30000" dirty="0" smtClean="0"/>
              <a:t>o</a:t>
            </a:r>
            <a:r>
              <a:rPr lang="hr-HR" sz="1400" dirty="0" smtClean="0"/>
              <a:t>. Drugo snimanje objekta </a:t>
            </a:r>
            <a:r>
              <a:rPr lang="hr-HR" sz="1400" b="1" dirty="0" smtClean="0"/>
              <a:t>A </a:t>
            </a:r>
            <a:r>
              <a:rPr lang="hr-HR" sz="1400" dirty="0" smtClean="0"/>
              <a:t>učinjeno je u trenutku  kada </a:t>
            </a:r>
            <a:r>
              <a:rPr lang="hr-HR" sz="1400" b="1" dirty="0" smtClean="0"/>
              <a:t>je pramčani  kut bio 90</a:t>
            </a:r>
            <a:r>
              <a:rPr lang="hr-HR" sz="1400" b="1" baseline="30000" dirty="0" smtClean="0"/>
              <a:t>o</a:t>
            </a:r>
            <a:r>
              <a:rPr lang="hr-HR" sz="1400" b="1" dirty="0" smtClean="0"/>
              <a:t>, š</a:t>
            </a:r>
            <a:r>
              <a:rPr lang="hr-HR" sz="1400" dirty="0" smtClean="0"/>
              <a:t>to znači da je kut u </a:t>
            </a:r>
            <a:r>
              <a:rPr lang="hr-HR" sz="1400" b="1" i="1" dirty="0" smtClean="0"/>
              <a:t>B</a:t>
            </a:r>
            <a:r>
              <a:rPr lang="hr-HR" sz="1400" dirty="0" smtClean="0"/>
              <a:t>  upravo 45</a:t>
            </a:r>
            <a:r>
              <a:rPr lang="hr-HR" sz="1400" baseline="30000" dirty="0" smtClean="0"/>
              <a:t>o</a:t>
            </a:r>
            <a:r>
              <a:rPr lang="hr-HR" sz="1400" dirty="0" smtClean="0"/>
              <a:t>. Dakle trokut </a:t>
            </a:r>
            <a:r>
              <a:rPr lang="hr-HR" sz="1400" b="1" i="1" dirty="0" smtClean="0">
                <a:sym typeface="Symbol"/>
              </a:rPr>
              <a:t> </a:t>
            </a:r>
            <a:r>
              <a:rPr lang="hr-HR" sz="1400" b="1" i="1" dirty="0" err="1" smtClean="0"/>
              <a:t>ABT</a:t>
            </a:r>
            <a:r>
              <a:rPr lang="hr-HR" sz="1400" b="1" i="1" baseline="-25000" dirty="0" err="1" smtClean="0"/>
              <a:t>b</a:t>
            </a:r>
            <a:r>
              <a:rPr lang="hr-HR" sz="1400" b="1" i="1" baseline="-25000" dirty="0" smtClean="0"/>
              <a:t> </a:t>
            </a:r>
            <a:r>
              <a:rPr lang="hr-HR" sz="1400" b="1" dirty="0" smtClean="0"/>
              <a:t>  </a:t>
            </a:r>
            <a:r>
              <a:rPr lang="hr-HR" sz="1400" dirty="0" smtClean="0"/>
              <a:t>je </a:t>
            </a:r>
            <a:r>
              <a:rPr lang="hr-HR" sz="1400" b="1" dirty="0" smtClean="0"/>
              <a:t>istokračan</a:t>
            </a:r>
            <a:r>
              <a:rPr lang="hr-HR" sz="1400" dirty="0" smtClean="0"/>
              <a:t>  , a jednaki kraci su </a:t>
            </a:r>
            <a:r>
              <a:rPr lang="hr-HR" sz="1400" b="1" dirty="0" smtClean="0"/>
              <a:t>D = d1.</a:t>
            </a:r>
            <a:endParaRPr lang="hr-HR" sz="1400" dirty="0"/>
          </a:p>
        </p:txBody>
      </p:sp>
      <p:pic>
        <p:nvPicPr>
          <p:cNvPr id="4" name="Rezervirano mjesto sadržaja 3" descr="suboč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7335267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Položaj broda dvostrukim snimanjem pramčanog kuta jednog objekta</a:t>
            </a:r>
            <a:br>
              <a:rPr lang="hr-HR" b="1" dirty="0" smtClean="0"/>
            </a:br>
            <a:endParaRPr lang="hr-HR" dirty="0"/>
          </a:p>
        </p:txBody>
      </p:sp>
      <p:pic>
        <p:nvPicPr>
          <p:cNvPr id="4" name="Rezervirano mjesto sadržaja 3" descr="r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191" y="1340768"/>
            <a:ext cx="8326800" cy="5517232"/>
          </a:xfrm>
        </p:spPr>
      </p:pic>
      <p:pic>
        <p:nvPicPr>
          <p:cNvPr id="5" name="Rezervirano mjesto sadržaja 3" descr="ru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9242" y="4365104"/>
            <a:ext cx="4059022" cy="2462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Određivanje položaja broda kada će se brod nalaziti </a:t>
            </a:r>
            <a:r>
              <a:rPr lang="hr-HR" sz="2800" b="1" dirty="0" err="1" smtClean="0"/>
              <a:t>subočice</a:t>
            </a:r>
            <a:r>
              <a:rPr lang="hr-HR" sz="2800" b="1" dirty="0" smtClean="0"/>
              <a:t> snimanom objektu </a:t>
            </a:r>
            <a:r>
              <a:rPr lang="hr-HR" sz="2800" b="1" i="1" dirty="0" smtClean="0"/>
              <a:t>A</a:t>
            </a:r>
            <a:endParaRPr lang="hr-HR" sz="2800" b="1" dirty="0"/>
          </a:p>
        </p:txBody>
      </p:sp>
      <p:pic>
        <p:nvPicPr>
          <p:cNvPr id="4" name="Rezervirano mjesto sadržaja 3" descr="u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8081676" cy="4320480"/>
          </a:xfrm>
        </p:spPr>
      </p:pic>
      <p:pic>
        <p:nvPicPr>
          <p:cNvPr id="5" name="Rezervirano mjesto sadržaja 3" descr="ud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6284" y="1844824"/>
            <a:ext cx="3645956" cy="2120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Određivanje vremena kada će se brod nalaziti </a:t>
            </a:r>
            <a:r>
              <a:rPr lang="hr-HR" sz="2400" b="1" dirty="0" err="1" smtClean="0"/>
              <a:t>subočice</a:t>
            </a:r>
            <a:r>
              <a:rPr lang="hr-HR" sz="2400" b="1" dirty="0" smtClean="0"/>
              <a:t> snimanom objektu </a:t>
            </a:r>
            <a:r>
              <a:rPr lang="hr-HR" sz="2400" b="1" i="1" dirty="0" smtClean="0"/>
              <a:t>A</a:t>
            </a:r>
            <a:endParaRPr lang="hr-HR" sz="2400" b="1" dirty="0"/>
          </a:p>
        </p:txBody>
      </p:sp>
      <p:pic>
        <p:nvPicPr>
          <p:cNvPr id="4" name="Rezervirano mjesto sadržaja 3" descr="ud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204864"/>
            <a:ext cx="5877140" cy="4536503"/>
          </a:xfrm>
        </p:spPr>
      </p:pic>
      <p:pic>
        <p:nvPicPr>
          <p:cNvPr id="5" name="Rezervirano mjesto sadržaja 3" descr="ud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" y="1196752"/>
            <a:ext cx="3888433" cy="2261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Pravac kao stajnica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Pravac se dobiva na osnovu: azimuta jednog objekta, radio fara, podvodnog akustičnog </a:t>
            </a:r>
            <a:r>
              <a:rPr lang="hr-HR" sz="2400" dirty="0" smtClean="0"/>
              <a:t>signala, …:</a:t>
            </a:r>
            <a:endParaRPr lang="hr-HR" sz="2400" dirty="0"/>
          </a:p>
          <a:p>
            <a:pPr lvl="1"/>
            <a:r>
              <a:rPr lang="hr-HR" sz="2000" dirty="0"/>
              <a:t>pokrivenim smjerom dvaju </a:t>
            </a:r>
            <a:r>
              <a:rPr lang="hr-HR" sz="2000" dirty="0" smtClean="0"/>
              <a:t>objekta</a:t>
            </a:r>
            <a:endParaRPr lang="hr-HR" sz="2000" dirty="0"/>
          </a:p>
          <a:p>
            <a:pPr lvl="1"/>
            <a:r>
              <a:rPr lang="hr-HR" sz="2000" dirty="0"/>
              <a:t>spojnicom dvaju </a:t>
            </a:r>
            <a:r>
              <a:rPr lang="hr-HR" sz="2000" dirty="0" smtClean="0"/>
              <a:t>objekata</a:t>
            </a:r>
            <a:endParaRPr lang="hr-HR" sz="2000" dirty="0"/>
          </a:p>
        </p:txBody>
      </p:sp>
      <p:pic>
        <p:nvPicPr>
          <p:cNvPr id="4" name="Slika 3" descr="pravac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429000"/>
            <a:ext cx="5112568" cy="326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56659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Pozicija </a:t>
            </a:r>
            <a:r>
              <a:rPr lang="hr-HR" b="1" dirty="0" smtClean="0"/>
              <a:t>broda u </a:t>
            </a:r>
            <a:r>
              <a:rPr lang="hr-HR" b="1" dirty="0"/>
              <a:t>razmaku vremena pomoću azimuta i dubine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92829"/>
            <a:ext cx="3931724" cy="3745971"/>
          </a:xfrm>
        </p:spPr>
      </p:pic>
      <p:sp>
        <p:nvSpPr>
          <p:cNvPr id="7" name="TekstniOkvir 6"/>
          <p:cNvSpPr txBox="1"/>
          <p:nvPr/>
        </p:nvSpPr>
        <p:spPr>
          <a:xfrm>
            <a:off x="4139952" y="1700809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Ovako dobivena pozicija </a:t>
            </a:r>
            <a:r>
              <a:rPr lang="hr-HR" dirty="0"/>
              <a:t>je </a:t>
            </a:r>
            <a:r>
              <a:rPr lang="hr-HR" b="1" dirty="0"/>
              <a:t>približna </a:t>
            </a:r>
            <a:r>
              <a:rPr lang="hr-HR" b="1" dirty="0" smtClean="0"/>
              <a:t>pozicija</a:t>
            </a:r>
            <a:r>
              <a:rPr lang="hr-HR" dirty="0" smtClean="0"/>
              <a:t>, samo gruba orijentacijska pomoć.</a:t>
            </a:r>
            <a:endParaRPr lang="hr-HR" dirty="0"/>
          </a:p>
          <a:p>
            <a:r>
              <a:rPr lang="hr-HR" u="sng" dirty="0"/>
              <a:t>Točnost tako dobivene pozicije ovisi 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Pogreškama koje nastaju pri mjerenju stajnica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Udaljenosti do objekata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Kutu sjecišta dviju stajnica (najbolje 90</a:t>
            </a:r>
            <a:r>
              <a:rPr lang="hr-HR" dirty="0">
                <a:sym typeface="Symbol"/>
              </a:rPr>
              <a:t>, ne manje od 30 ni više od 150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ym typeface="Symbol"/>
              </a:rPr>
              <a:t>Veličini prijeđenog puta između snimanja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ym typeface="Symbol"/>
              </a:rPr>
              <a:t>Točnosti održavanja kursa između snimanja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ym typeface="Symbol"/>
              </a:rPr>
              <a:t>Vremenskim uvjetima (vjetar, struja,…/zanošenje</a:t>
            </a:r>
            <a:r>
              <a:rPr lang="hr-HR" dirty="0" smtClean="0">
                <a:sym typeface="Symbol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81146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346050"/>
          </a:xfrm>
        </p:spPr>
        <p:txBody>
          <a:bodyPr>
            <a:noAutofit/>
          </a:bodyPr>
          <a:lstStyle/>
          <a:p>
            <a:r>
              <a:rPr lang="hr-HR" sz="1800" b="1" dirty="0" smtClean="0"/>
              <a:t>Položaj broda mjerenjem dviju udaljenosti od istog objekta u razmaku vremena</a:t>
            </a:r>
            <a:endParaRPr lang="hr-HR" sz="1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600" dirty="0" smtClean="0"/>
              <a:t>        - Ako brodovi svjetionici ili obalni svjetionici emitiraju radio signale popraćene zvučnim nadmorskim ili podmorskim signalom  osluškivanjem sa broda moguće  je odrediti udaljenost od takvog objekta. Vrh promatranog objekta je </a:t>
            </a:r>
            <a:r>
              <a:rPr lang="hr-HR" sz="1600" b="1" dirty="0" smtClean="0"/>
              <a:t>točka </a:t>
            </a:r>
            <a:r>
              <a:rPr lang="hr-HR" sz="1600" b="1" i="1" dirty="0" smtClean="0"/>
              <a:t>A</a:t>
            </a:r>
            <a:r>
              <a:rPr lang="hr-HR" sz="1600" b="1" dirty="0" smtClean="0"/>
              <a:t> </a:t>
            </a:r>
            <a:r>
              <a:rPr lang="hr-HR" sz="1600" dirty="0" smtClean="0"/>
              <a:t>. </a:t>
            </a:r>
            <a:r>
              <a:rPr lang="hr-HR" sz="1600" b="1" dirty="0" smtClean="0"/>
              <a:t>luk I  je </a:t>
            </a:r>
            <a:r>
              <a:rPr lang="hr-HR" sz="1600" dirty="0" smtClean="0"/>
              <a:t> </a:t>
            </a:r>
            <a:r>
              <a:rPr lang="hr-HR" sz="1600" dirty="0" err="1" smtClean="0"/>
              <a:t>stajnica</a:t>
            </a:r>
            <a:r>
              <a:rPr lang="hr-HR" sz="1600" dirty="0" smtClean="0"/>
              <a:t> I -kružnica položaja u  trenutku prvog motrenja. Nakon  promjene azimuta od najmanje 30° ponovno se odredi udaljenost do objekta </a:t>
            </a:r>
            <a:r>
              <a:rPr lang="hr-HR" sz="1600" b="1" i="1" dirty="0" smtClean="0"/>
              <a:t>A</a:t>
            </a:r>
            <a:r>
              <a:rPr lang="hr-HR" sz="1600" dirty="0" smtClean="0"/>
              <a:t> – dobije se  </a:t>
            </a:r>
            <a:r>
              <a:rPr lang="hr-HR" sz="1600" b="1" dirty="0" smtClean="0"/>
              <a:t>luk II  -</a:t>
            </a:r>
            <a:r>
              <a:rPr lang="hr-HR" sz="1600" dirty="0" smtClean="0"/>
              <a:t>kružnica položaja  u trenutku drugog motrenja. Na osnovu razlike vremena između dva motrenja </a:t>
            </a:r>
            <a:r>
              <a:rPr lang="el-GR" sz="1600" dirty="0" smtClean="0"/>
              <a:t>Δ</a:t>
            </a:r>
            <a:r>
              <a:rPr lang="hr-HR" sz="1600" dirty="0" smtClean="0"/>
              <a:t>t i Vb odredi se pređeni put D , D = Vb </a:t>
            </a:r>
            <a:r>
              <a:rPr lang="el-GR" sz="1600" dirty="0" smtClean="0"/>
              <a:t>Δ</a:t>
            </a:r>
            <a:r>
              <a:rPr lang="hr-HR" sz="1600" dirty="0" smtClean="0"/>
              <a:t>t .</a:t>
            </a:r>
          </a:p>
          <a:p>
            <a:r>
              <a:rPr lang="hr-HR" sz="1600" b="1" i="1" dirty="0" smtClean="0"/>
              <a:t>Za pređeni put D</a:t>
            </a:r>
            <a:r>
              <a:rPr lang="hr-HR" sz="1600" dirty="0" smtClean="0"/>
              <a:t> prenese se položaj svjetionika u  </a:t>
            </a:r>
            <a:r>
              <a:rPr lang="hr-HR" sz="1600" b="1" dirty="0" smtClean="0"/>
              <a:t>A u </a:t>
            </a:r>
            <a:r>
              <a:rPr lang="hr-HR" sz="1600" b="1" i="1" dirty="0" smtClean="0"/>
              <a:t>A</a:t>
            </a:r>
            <a:r>
              <a:rPr lang="hr-HR" sz="1600" b="1" i="1" dirty="0" smtClean="0">
                <a:sym typeface="Symbol"/>
              </a:rPr>
              <a:t></a:t>
            </a:r>
            <a:r>
              <a:rPr lang="hr-HR" sz="1600" b="1" dirty="0" smtClean="0"/>
              <a:t>  </a:t>
            </a:r>
            <a:r>
              <a:rPr lang="hr-HR" sz="1600" dirty="0" smtClean="0"/>
              <a:t>te se iz </a:t>
            </a:r>
            <a:r>
              <a:rPr lang="hr-HR" sz="1600" b="1" dirty="0" smtClean="0"/>
              <a:t>A’ </a:t>
            </a:r>
            <a:r>
              <a:rPr lang="hr-HR" sz="1600" dirty="0" smtClean="0"/>
              <a:t> ucrta prva kružnica položaja I</a:t>
            </a:r>
            <a:r>
              <a:rPr lang="hr-HR" sz="1600" dirty="0" smtClean="0">
                <a:sym typeface="Symbol"/>
              </a:rPr>
              <a:t></a:t>
            </a:r>
            <a:r>
              <a:rPr lang="hr-HR" sz="1600" dirty="0" smtClean="0"/>
              <a:t>. U </a:t>
            </a:r>
            <a:r>
              <a:rPr lang="hr-HR" sz="1600" dirty="0" err="1" smtClean="0"/>
              <a:t>presjecištu</a:t>
            </a:r>
            <a:r>
              <a:rPr lang="hr-HR" sz="1600" dirty="0" smtClean="0"/>
              <a:t> kružnica položaja I</a:t>
            </a:r>
            <a:r>
              <a:rPr lang="hr-HR" sz="1600" dirty="0" smtClean="0">
                <a:sym typeface="Symbol"/>
              </a:rPr>
              <a:t></a:t>
            </a:r>
            <a:r>
              <a:rPr lang="hr-HR" sz="1600" dirty="0" smtClean="0"/>
              <a:t> </a:t>
            </a:r>
            <a:r>
              <a:rPr lang="hr-HR" sz="1600" dirty="0" err="1" smtClean="0"/>
              <a:t>i</a:t>
            </a:r>
            <a:r>
              <a:rPr lang="hr-HR" sz="1600" dirty="0" smtClean="0"/>
              <a:t> kružnice položaja II jest točka broda </a:t>
            </a:r>
            <a:r>
              <a:rPr lang="hr-HR" sz="1600" b="1" i="1" dirty="0" err="1" smtClean="0"/>
              <a:t>Tb</a:t>
            </a:r>
            <a:r>
              <a:rPr lang="hr-HR" sz="1600" dirty="0" smtClean="0"/>
              <a:t> u trenutku drugog snimanja.</a:t>
            </a:r>
            <a:endParaRPr lang="hr-HR" sz="1600" dirty="0"/>
          </a:p>
        </p:txBody>
      </p:sp>
      <p:pic>
        <p:nvPicPr>
          <p:cNvPr id="4" name="Rezervirano mjesto sadržaja 3" descr="žć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780928"/>
            <a:ext cx="3928459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Položaj broda snimanjem azimuta dvaju objekata u razmaku vremena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U slučaju da jedan objekt koji se snima (primjerice </a:t>
            </a:r>
            <a:r>
              <a:rPr lang="hr-HR" sz="1800" b="1" dirty="0" smtClean="0"/>
              <a:t>objekt </a:t>
            </a:r>
            <a:r>
              <a:rPr lang="hr-HR" sz="1800" b="1" i="1" dirty="0" smtClean="0"/>
              <a:t>A</a:t>
            </a:r>
            <a:r>
              <a:rPr lang="hr-HR" sz="1800" dirty="0" smtClean="0"/>
              <a:t>) nestane sa vidika prije nego što mu se promijeni azimut za 30</a:t>
            </a:r>
            <a:r>
              <a:rPr lang="hr-HR" sz="1800" baseline="30000" dirty="0" smtClean="0"/>
              <a:t>o</a:t>
            </a:r>
            <a:r>
              <a:rPr lang="hr-HR" sz="1800" dirty="0" smtClean="0"/>
              <a:t>, a nakon toga se ugleda  </a:t>
            </a:r>
            <a:r>
              <a:rPr lang="hr-HR" sz="1800" b="1" dirty="0" smtClean="0"/>
              <a:t>objekt </a:t>
            </a:r>
            <a:r>
              <a:rPr lang="hr-HR" sz="1800" b="1" i="1" dirty="0" smtClean="0"/>
              <a:t>B</a:t>
            </a:r>
            <a:r>
              <a:rPr lang="hr-HR" sz="1800" i="1" dirty="0" smtClean="0"/>
              <a:t> </a:t>
            </a:r>
            <a:r>
              <a:rPr lang="hr-HR" sz="1800" dirty="0" smtClean="0"/>
              <a:t> -  navigator  prvo snimi azimut objekta </a:t>
            </a:r>
            <a:r>
              <a:rPr lang="hr-HR" sz="1800" b="1" dirty="0" smtClean="0"/>
              <a:t>A (</a:t>
            </a:r>
            <a:r>
              <a:rPr lang="hr-HR" sz="1800" b="1" dirty="0" err="1" smtClean="0"/>
              <a:t>stajnica</a:t>
            </a:r>
            <a:r>
              <a:rPr lang="hr-HR" sz="1800" b="1" dirty="0" smtClean="0"/>
              <a:t> I) , </a:t>
            </a:r>
            <a:r>
              <a:rPr lang="hr-HR" sz="1800" dirty="0" smtClean="0"/>
              <a:t> zatim snimi  azimut  objekta </a:t>
            </a:r>
            <a:r>
              <a:rPr lang="hr-HR" sz="1800" b="1" i="1" dirty="0" smtClean="0"/>
              <a:t>B (</a:t>
            </a:r>
            <a:r>
              <a:rPr lang="hr-HR" sz="1800" b="1" i="1" dirty="0" err="1" smtClean="0"/>
              <a:t>stajnica</a:t>
            </a:r>
            <a:r>
              <a:rPr lang="hr-HR" sz="1800" b="1" i="1" dirty="0" smtClean="0"/>
              <a:t> II) </a:t>
            </a:r>
            <a:r>
              <a:rPr lang="hr-HR" sz="1800" dirty="0" smtClean="0"/>
              <a:t> i ucrta ga na kartu . Potrebno je prenijeti prvi </a:t>
            </a:r>
            <a:r>
              <a:rPr lang="hr-HR" sz="1800" b="1" dirty="0" smtClean="0"/>
              <a:t>azimut (I)</a:t>
            </a:r>
            <a:r>
              <a:rPr lang="hr-HR" sz="1800" dirty="0" smtClean="0"/>
              <a:t> za udaljenost </a:t>
            </a:r>
            <a:r>
              <a:rPr lang="hr-HR" sz="1800" i="1" dirty="0" smtClean="0"/>
              <a:t>D = Vb </a:t>
            </a:r>
            <a:r>
              <a:rPr lang="el-GR" sz="1800" dirty="0" smtClean="0"/>
              <a:t>Δ</a:t>
            </a:r>
            <a:r>
              <a:rPr lang="hr-HR" sz="1800" dirty="0" smtClean="0"/>
              <a:t>t ,  koju je brod prešao između dva snimanja u položaj </a:t>
            </a:r>
            <a:r>
              <a:rPr lang="hr-HR" sz="1800" b="1" dirty="0" smtClean="0"/>
              <a:t>I</a:t>
            </a:r>
            <a:r>
              <a:rPr lang="hr-HR" sz="1800" b="1" dirty="0" smtClean="0">
                <a:sym typeface="Symbol"/>
              </a:rPr>
              <a:t></a:t>
            </a:r>
            <a:r>
              <a:rPr lang="hr-HR" sz="1800" dirty="0" smtClean="0"/>
              <a:t>. U </a:t>
            </a:r>
            <a:r>
              <a:rPr lang="hr-HR" sz="1800" dirty="0" err="1" smtClean="0"/>
              <a:t>presjecištu</a:t>
            </a:r>
            <a:r>
              <a:rPr lang="hr-HR" sz="1800" dirty="0" smtClean="0"/>
              <a:t> prenesenog prvog </a:t>
            </a:r>
            <a:r>
              <a:rPr lang="hr-HR" sz="1800" b="1" dirty="0" smtClean="0"/>
              <a:t>azimuta I</a:t>
            </a:r>
            <a:r>
              <a:rPr lang="hr-HR" sz="1800" b="1" dirty="0" smtClean="0">
                <a:sym typeface="Symbol"/>
              </a:rPr>
              <a:t></a:t>
            </a:r>
            <a:r>
              <a:rPr lang="hr-HR" sz="1800" dirty="0" smtClean="0"/>
              <a:t> </a:t>
            </a:r>
            <a:r>
              <a:rPr lang="hr-HR" sz="1800" dirty="0" err="1" smtClean="0"/>
              <a:t>i</a:t>
            </a:r>
            <a:r>
              <a:rPr lang="hr-HR" sz="1800" dirty="0" smtClean="0"/>
              <a:t>  </a:t>
            </a:r>
            <a:r>
              <a:rPr lang="hr-HR" sz="1800" b="1" dirty="0" smtClean="0"/>
              <a:t>azimuta II </a:t>
            </a:r>
            <a:r>
              <a:rPr lang="hr-HR" sz="1800" dirty="0" smtClean="0"/>
              <a:t>je  položaj broda </a:t>
            </a:r>
            <a:r>
              <a:rPr lang="hr-HR" sz="1800" b="1" i="1" dirty="0" err="1" smtClean="0"/>
              <a:t>Tb</a:t>
            </a:r>
            <a:r>
              <a:rPr lang="hr-HR" sz="1800" dirty="0" smtClean="0"/>
              <a:t> u trenutku drugog snimanja.</a:t>
            </a:r>
            <a:endParaRPr lang="hr-HR" sz="1800" dirty="0"/>
          </a:p>
        </p:txBody>
      </p:sp>
      <p:pic>
        <p:nvPicPr>
          <p:cNvPr id="4" name="Rezervirano mjesto sadržaja 3" descr="đ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501008"/>
            <a:ext cx="4320000" cy="2685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dirty="0" smtClean="0"/>
              <a:t>Položaj broda snimanjem dviju udaljenosti od dva objekta u razmaku vremena 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hr-HR" sz="1800" dirty="0" smtClean="0"/>
              <a:t>Navigator  izmjeri udaljenost od  </a:t>
            </a:r>
            <a:r>
              <a:rPr lang="hr-HR" sz="1800" b="1" dirty="0" smtClean="0"/>
              <a:t>svjetionika </a:t>
            </a:r>
            <a:r>
              <a:rPr lang="hr-HR" sz="1800" b="1" i="1" dirty="0" smtClean="0"/>
              <a:t>A</a:t>
            </a:r>
            <a:r>
              <a:rPr lang="hr-HR" sz="1800" dirty="0" smtClean="0"/>
              <a:t> te ucrta kružnicu </a:t>
            </a:r>
            <a:r>
              <a:rPr lang="hr-HR" sz="1800" b="1" dirty="0" smtClean="0"/>
              <a:t>položaja I </a:t>
            </a:r>
            <a:r>
              <a:rPr lang="hr-HR" sz="1800" dirty="0" smtClean="0"/>
              <a:t>. Nakon promjene azimuta za više </a:t>
            </a:r>
            <a:r>
              <a:rPr lang="hr-HR" sz="1800" b="1" dirty="0" smtClean="0"/>
              <a:t>od 30° </a:t>
            </a:r>
            <a:r>
              <a:rPr lang="hr-HR" sz="1800" dirty="0" smtClean="0"/>
              <a:t>, izmjeri </a:t>
            </a:r>
            <a:r>
              <a:rPr lang="hr-HR" sz="1800" b="1" dirty="0" smtClean="0"/>
              <a:t> </a:t>
            </a:r>
            <a:r>
              <a:rPr lang="hr-HR" sz="1800" dirty="0" smtClean="0"/>
              <a:t>udaljenost od drugog </a:t>
            </a:r>
            <a:r>
              <a:rPr lang="hr-HR" sz="1800" b="1" dirty="0" smtClean="0"/>
              <a:t>svjetionika B</a:t>
            </a:r>
            <a:r>
              <a:rPr lang="hr-HR" sz="1800" dirty="0" smtClean="0"/>
              <a:t>, te  ucrta  </a:t>
            </a:r>
            <a:r>
              <a:rPr lang="hr-HR" sz="1800" b="1" dirty="0" smtClean="0"/>
              <a:t>kružnica položaja II</a:t>
            </a:r>
            <a:r>
              <a:rPr lang="hr-HR" sz="1800" dirty="0" smtClean="0"/>
              <a:t>. Izračuna se </a:t>
            </a:r>
            <a:r>
              <a:rPr lang="hr-HR" sz="1800" b="1" dirty="0" smtClean="0"/>
              <a:t>pređena udaljenost broda </a:t>
            </a:r>
            <a:r>
              <a:rPr lang="hr-HR" sz="1800" b="1" i="1" dirty="0" smtClean="0"/>
              <a:t>D</a:t>
            </a:r>
            <a:r>
              <a:rPr lang="hr-HR" sz="1800" b="1" dirty="0" smtClean="0"/>
              <a:t> </a:t>
            </a:r>
            <a:r>
              <a:rPr lang="hr-HR" sz="1800" dirty="0" smtClean="0"/>
              <a:t> između dva snimanja ( D = Vb </a:t>
            </a:r>
            <a:r>
              <a:rPr lang="el-GR" sz="1800" dirty="0" smtClean="0"/>
              <a:t>Δ</a:t>
            </a:r>
            <a:r>
              <a:rPr lang="hr-HR" sz="1800" dirty="0" smtClean="0"/>
              <a:t>t). Za tu udaljenost prenese se položaj svjetionika A u  položaj A</a:t>
            </a:r>
            <a:r>
              <a:rPr lang="hr-HR" sz="1800" dirty="0" smtClean="0">
                <a:sym typeface="Symbol"/>
              </a:rPr>
              <a:t></a:t>
            </a:r>
            <a:r>
              <a:rPr lang="hr-HR" sz="1800" dirty="0" smtClean="0"/>
              <a:t> i ucrta prenesena prva kružnica položaja I</a:t>
            </a:r>
            <a:r>
              <a:rPr lang="hr-HR" sz="1800" dirty="0" smtClean="0">
                <a:sym typeface="Symbol"/>
              </a:rPr>
              <a:t></a:t>
            </a:r>
            <a:r>
              <a:rPr lang="hr-HR" sz="1800" dirty="0" smtClean="0"/>
              <a:t>. U </a:t>
            </a:r>
            <a:r>
              <a:rPr lang="hr-HR" sz="1800" dirty="0" err="1" smtClean="0"/>
              <a:t>presjecištu</a:t>
            </a:r>
            <a:r>
              <a:rPr lang="hr-HR" sz="1800" dirty="0" smtClean="0"/>
              <a:t> kružnica položaja </a:t>
            </a:r>
            <a:r>
              <a:rPr lang="hr-HR" sz="1800" b="1" dirty="0" smtClean="0"/>
              <a:t>I’ </a:t>
            </a:r>
            <a:r>
              <a:rPr lang="hr-HR" sz="1800" b="1" dirty="0" err="1" smtClean="0"/>
              <a:t>i</a:t>
            </a:r>
            <a:r>
              <a:rPr lang="hr-HR" sz="1800" b="1" dirty="0" smtClean="0"/>
              <a:t> II </a:t>
            </a:r>
            <a:r>
              <a:rPr lang="hr-HR" sz="1800" dirty="0" smtClean="0"/>
              <a:t>  nalazi se točka broda </a:t>
            </a:r>
            <a:r>
              <a:rPr lang="hr-HR" sz="1800" b="1" i="1" dirty="0" err="1" smtClean="0"/>
              <a:t>Tb</a:t>
            </a:r>
            <a:r>
              <a:rPr lang="hr-HR" sz="1800" dirty="0" smtClean="0"/>
              <a:t> u  trenutku drugog snimanja.</a:t>
            </a:r>
            <a:endParaRPr lang="hr-HR" sz="1800" dirty="0"/>
          </a:p>
        </p:txBody>
      </p:sp>
      <p:pic>
        <p:nvPicPr>
          <p:cNvPr id="4" name="Rezervirano mjesto sadržaja 3" descr="qw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356992"/>
            <a:ext cx="380396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dirty="0" smtClean="0"/>
              <a:t>Položaj broda snimanjem udaljenosti od jednog objekta i azimuta od drugog u razmaku vremena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1600" dirty="0" smtClean="0"/>
              <a:t>        Navigator snimi  udaljenost od </a:t>
            </a:r>
            <a:r>
              <a:rPr lang="hr-HR" sz="1600" b="1" dirty="0" smtClean="0"/>
              <a:t>objekta </a:t>
            </a:r>
            <a:r>
              <a:rPr lang="hr-HR" sz="1600" b="1" i="1" dirty="0" smtClean="0"/>
              <a:t>A</a:t>
            </a:r>
            <a:r>
              <a:rPr lang="hr-HR" sz="1600" dirty="0" smtClean="0"/>
              <a:t> i ucrta </a:t>
            </a:r>
            <a:r>
              <a:rPr lang="hr-HR" sz="1600" b="1" dirty="0" smtClean="0"/>
              <a:t>kružnicu položaja I</a:t>
            </a:r>
            <a:r>
              <a:rPr lang="hr-HR" sz="1600" dirty="0" smtClean="0"/>
              <a:t>.  Nakon promjene azimuta od najmanje 30° navigator snimi azimut  </a:t>
            </a:r>
            <a:r>
              <a:rPr lang="hr-HR" sz="1600" b="1" dirty="0" smtClean="0"/>
              <a:t>objekta </a:t>
            </a:r>
            <a:r>
              <a:rPr lang="hr-HR" sz="1600" b="1" i="1" dirty="0" smtClean="0"/>
              <a:t>B</a:t>
            </a:r>
            <a:r>
              <a:rPr lang="hr-HR" sz="1600" dirty="0" smtClean="0"/>
              <a:t> i ucrta na kartu – linija položaja II. Izračuna se pređeni put između snimanja </a:t>
            </a:r>
            <a:r>
              <a:rPr lang="hr-HR" sz="1600" b="1" dirty="0" smtClean="0"/>
              <a:t>D. </a:t>
            </a:r>
            <a:r>
              <a:rPr lang="hr-HR" sz="1600" dirty="0" smtClean="0"/>
              <a:t>Navigator ucrta  liniju položaja  II – azimut objekta </a:t>
            </a:r>
            <a:r>
              <a:rPr lang="hr-HR" sz="1600" i="1" dirty="0" smtClean="0"/>
              <a:t>B</a:t>
            </a:r>
            <a:r>
              <a:rPr lang="hr-HR" sz="1600" dirty="0" smtClean="0"/>
              <a:t>, a za udaljenost </a:t>
            </a:r>
            <a:r>
              <a:rPr lang="hr-HR" sz="1600" i="1" dirty="0" smtClean="0"/>
              <a:t>D</a:t>
            </a:r>
            <a:r>
              <a:rPr lang="hr-HR" sz="1600" dirty="0" smtClean="0"/>
              <a:t>  prenese  se položaj objekta u  </a:t>
            </a:r>
            <a:r>
              <a:rPr lang="hr-HR" sz="1600" b="1" dirty="0" smtClean="0"/>
              <a:t>A u </a:t>
            </a:r>
            <a:r>
              <a:rPr lang="hr-HR" sz="1600" b="1" i="1" dirty="0" smtClean="0"/>
              <a:t>A</a:t>
            </a:r>
            <a:r>
              <a:rPr lang="hr-HR" sz="1600" b="1" i="1" dirty="0" smtClean="0">
                <a:sym typeface="Symbol"/>
              </a:rPr>
              <a:t></a:t>
            </a:r>
            <a:r>
              <a:rPr lang="hr-HR" sz="1600" b="1" dirty="0" smtClean="0"/>
              <a:t> </a:t>
            </a:r>
            <a:r>
              <a:rPr lang="hr-HR" sz="1600" dirty="0" smtClean="0"/>
              <a:t>  i  ucrta prenesena prva kružnicu položaja I</a:t>
            </a:r>
            <a:r>
              <a:rPr lang="hr-HR" sz="1600" dirty="0" smtClean="0">
                <a:sym typeface="Symbol"/>
              </a:rPr>
              <a:t></a:t>
            </a:r>
            <a:r>
              <a:rPr lang="hr-HR" sz="1600" dirty="0" smtClean="0"/>
              <a:t>. U sjecištu II i </a:t>
            </a:r>
            <a:r>
              <a:rPr lang="hr-HR" sz="1600" dirty="0" err="1" smtClean="0"/>
              <a:t>I</a:t>
            </a:r>
            <a:r>
              <a:rPr lang="hr-HR" sz="1600" dirty="0" smtClean="0">
                <a:sym typeface="Symbol"/>
              </a:rPr>
              <a:t></a:t>
            </a:r>
            <a:r>
              <a:rPr lang="hr-HR" sz="1600" dirty="0" smtClean="0"/>
              <a:t>  je  položaj  broda </a:t>
            </a:r>
            <a:r>
              <a:rPr lang="hr-HR" sz="1600" b="1" i="1" dirty="0" err="1" smtClean="0"/>
              <a:t>Tb</a:t>
            </a:r>
            <a:r>
              <a:rPr lang="hr-HR" sz="1600" b="1" dirty="0" smtClean="0"/>
              <a:t> </a:t>
            </a:r>
            <a:r>
              <a:rPr lang="hr-HR" sz="1600" dirty="0" smtClean="0"/>
              <a:t>u trenutku drugog snimanja.</a:t>
            </a:r>
            <a:endParaRPr lang="hr-HR" sz="1600" dirty="0"/>
          </a:p>
        </p:txBody>
      </p:sp>
      <p:pic>
        <p:nvPicPr>
          <p:cNvPr id="4" name="Rezervirano mjesto sadržaja 3" descr="q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140968"/>
            <a:ext cx="566481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/>
              <a:t>Određivanje pozicije broda snimanjem jednog objekta u razmaku vremena-poznat smjer i brzina struje 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5112568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3381" t="11420" r="44501" b="29849"/>
          <a:stretch>
            <a:fillRect/>
          </a:stretch>
        </p:blipFill>
        <p:spPr bwMode="auto">
          <a:xfrm>
            <a:off x="179512" y="1628800"/>
            <a:ext cx="7920880" cy="511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/>
              <a:t>Određivanje pozicije broda snimanjem jednog objekta u razmaku vremena  -nepoznat smjer i brzina struje</a:t>
            </a:r>
            <a:endParaRPr lang="hr-HR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771" t="17496" r="40984" b="22761"/>
          <a:stretch>
            <a:fillRect/>
          </a:stretch>
        </p:blipFill>
        <p:spPr bwMode="auto">
          <a:xfrm>
            <a:off x="1259632" y="1700808"/>
            <a:ext cx="6912768" cy="494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Zbrojena pozicija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hr-HR" sz="2400" dirty="0" smtClean="0">
                <a:solidFill>
                  <a:srgbClr val="FF0000"/>
                </a:solidFill>
              </a:rPr>
              <a:t>Zbrojena pozicija određuje se samo pomoću kursa i prijeđenog puta ne uzimajući u obzir vanjske utjecaje.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Zbrojena pozicija broda može se odrediti na dva načina ; grafički i računski</a:t>
            </a:r>
            <a:r>
              <a:rPr lang="hr-HR" sz="2400" dirty="0" smtClean="0"/>
              <a:t>. Na pomorskoj karti ona se označava okomitom crticom na liniji kursa.</a:t>
            </a:r>
          </a:p>
          <a:p>
            <a:endParaRPr lang="hr-HR" dirty="0"/>
          </a:p>
        </p:txBody>
      </p:sp>
      <p:pic>
        <p:nvPicPr>
          <p:cNvPr id="4" name="Slika 3" descr="zbroje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17032"/>
            <a:ext cx="3174037" cy="1800200"/>
          </a:xfrm>
          <a:prstGeom prst="rect">
            <a:avLst/>
          </a:prstGeom>
        </p:spPr>
      </p:pic>
      <p:pic>
        <p:nvPicPr>
          <p:cNvPr id="5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573016"/>
            <a:ext cx="4733156" cy="223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Grafičko određivanje zbrojene pozicije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r>
              <a:rPr lang="hr-HR" sz="1800" dirty="0" smtClean="0"/>
              <a:t>Točka polaska ucrta se na pomorskoj karti. Poznaje se </a:t>
            </a:r>
            <a:r>
              <a:rPr lang="hr-HR" sz="1800" b="1" i="1" dirty="0" smtClean="0"/>
              <a:t>K</a:t>
            </a:r>
            <a:r>
              <a:rPr lang="hr-HR" sz="1800" b="1" i="1" baseline="-25000" dirty="0" smtClean="0"/>
              <a:t>p</a:t>
            </a:r>
            <a:r>
              <a:rPr lang="hr-HR" sz="1800" dirty="0" smtClean="0"/>
              <a:t> u kojem  brod plovi, ucrta se trajektorija,  i nanese </a:t>
            </a:r>
            <a:r>
              <a:rPr lang="hr-HR" sz="1800" dirty="0" err="1" smtClean="0"/>
              <a:t>loksodromska</a:t>
            </a:r>
            <a:r>
              <a:rPr lang="hr-HR" sz="1800" dirty="0" smtClean="0"/>
              <a:t> udaljenost </a:t>
            </a:r>
            <a:r>
              <a:rPr lang="hr-HR" sz="1800" b="1" i="1" dirty="0" smtClean="0"/>
              <a:t>D</a:t>
            </a:r>
            <a:r>
              <a:rPr lang="hr-HR" sz="1800" dirty="0" smtClean="0"/>
              <a:t> koju je brod prešao-  dobiva se točka broda </a:t>
            </a:r>
            <a:r>
              <a:rPr lang="hr-HR" sz="1800" b="1" i="1" dirty="0" err="1" smtClean="0"/>
              <a:t>T</a:t>
            </a:r>
            <a:r>
              <a:rPr lang="hr-HR" sz="1800" b="1" i="1" baseline="-25000" dirty="0" err="1" smtClean="0"/>
              <a:t>b</a:t>
            </a:r>
            <a:r>
              <a:rPr lang="hr-HR" sz="1800" dirty="0" smtClean="0"/>
              <a:t>. Ako je na tom putu djelovala struja određenog smjera i brzine, potrebno je po pravilu o paralelogramu zbrojiti učinak struje. Isto tako može djelovati i vjetar, te treba zbrojiti i njegov učinak</a:t>
            </a:r>
            <a:r>
              <a:rPr lang="hr-HR" sz="1400" dirty="0" smtClean="0"/>
              <a:t>.</a:t>
            </a:r>
          </a:p>
        </p:txBody>
      </p:sp>
      <p:pic>
        <p:nvPicPr>
          <p:cNvPr id="4" name="Slika 3" descr="zbroje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4189728" cy="2376264"/>
          </a:xfrm>
          <a:prstGeom prst="rect">
            <a:avLst/>
          </a:prstGeom>
        </p:spPr>
      </p:pic>
      <p:pic>
        <p:nvPicPr>
          <p:cNvPr id="5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996952"/>
            <a:ext cx="4049588" cy="223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Grafičko određivanje zbrojene pozicije</a:t>
            </a:r>
            <a:br>
              <a:rPr lang="hr-HR" sz="2800" b="1" dirty="0" smtClean="0"/>
            </a:br>
            <a:r>
              <a:rPr lang="hr-HR" sz="2800" b="1" dirty="0" smtClean="0"/>
              <a:t>-djelovanje vjetra (</a:t>
            </a:r>
            <a:r>
              <a:rPr lang="hr-HR" sz="2800" b="1" dirty="0" err="1" smtClean="0"/>
              <a:t>Dv</a:t>
            </a:r>
            <a:r>
              <a:rPr lang="hr-HR" sz="2800" b="1" dirty="0" smtClean="0"/>
              <a:t>) i morske struje (</a:t>
            </a:r>
            <a:r>
              <a:rPr lang="hr-HR" sz="2800" b="1" dirty="0" err="1" smtClean="0"/>
              <a:t>Ds</a:t>
            </a:r>
            <a:r>
              <a:rPr lang="hr-HR" sz="2800" b="1" dirty="0" smtClean="0"/>
              <a:t>)</a:t>
            </a:r>
            <a:endParaRPr lang="hr-HR" sz="2800" b="1" dirty="0"/>
          </a:p>
        </p:txBody>
      </p:sp>
      <p:pic>
        <p:nvPicPr>
          <p:cNvPr id="4" name="Rezervirano mjesto sadržaja 3" descr="grafička zbroje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29272"/>
            <a:ext cx="6696744" cy="4975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Pravac kao stajnica</a:t>
            </a:r>
            <a:endParaRPr lang="hr-HR" b="1" dirty="0"/>
          </a:p>
        </p:txBody>
      </p:sp>
      <p:pic>
        <p:nvPicPr>
          <p:cNvPr id="4" name="Rezervirano mjesto sadržaja 3" descr="pravac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826511" cy="2304256"/>
          </a:xfrm>
        </p:spPr>
      </p:pic>
      <p:pic>
        <p:nvPicPr>
          <p:cNvPr id="5" name="Slika 4" descr="pravac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365104"/>
            <a:ext cx="7390297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b="1" dirty="0" smtClean="0"/>
              <a:t>Pouzdanost zbrojene pozicije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Pogreške zbrojene pozicije potječu uglavnom od:</a:t>
            </a:r>
          </a:p>
          <a:p>
            <a:pPr lvl="1"/>
            <a:r>
              <a:rPr lang="hr-HR" sz="2000" dirty="0" smtClean="0">
                <a:solidFill>
                  <a:srgbClr val="FF0000"/>
                </a:solidFill>
              </a:rPr>
              <a:t>netočnog kormilarenja</a:t>
            </a:r>
          </a:p>
          <a:p>
            <a:pPr lvl="1"/>
            <a:r>
              <a:rPr lang="hr-HR" sz="2000" dirty="0" smtClean="0">
                <a:solidFill>
                  <a:srgbClr val="FF0000"/>
                </a:solidFill>
              </a:rPr>
              <a:t>pogreške nautičkih instrumenata</a:t>
            </a:r>
          </a:p>
          <a:p>
            <a:pPr lvl="1"/>
            <a:r>
              <a:rPr lang="hr-HR" sz="2000" dirty="0" smtClean="0">
                <a:solidFill>
                  <a:srgbClr val="FF0000"/>
                </a:solidFill>
              </a:rPr>
              <a:t>utjecaja promjenljivih vanjskih faktora na kretanje broda.</a:t>
            </a:r>
          </a:p>
          <a:p>
            <a:r>
              <a:rPr lang="hr-HR" sz="2400" b="1" dirty="0" smtClean="0"/>
              <a:t>Pogreška kormilarenja </a:t>
            </a:r>
            <a:r>
              <a:rPr lang="hr-HR" sz="2400" dirty="0" smtClean="0"/>
              <a:t>: uzima se da iskusni kormilar ako kormilari brodom pomoću </a:t>
            </a:r>
            <a:r>
              <a:rPr lang="hr-HR" sz="2400" b="1" dirty="0" smtClean="0"/>
              <a:t>magnetskog kompasa</a:t>
            </a:r>
            <a:r>
              <a:rPr lang="hr-HR" sz="2400" dirty="0" smtClean="0"/>
              <a:t>, pogreška iznosi  </a:t>
            </a:r>
            <a:r>
              <a:rPr lang="hr-HR" sz="2400" b="1" dirty="0" smtClean="0">
                <a:sym typeface="Symbol"/>
              </a:rPr>
              <a:t></a:t>
            </a:r>
            <a:r>
              <a:rPr lang="hr-HR" sz="2400" b="1" dirty="0" smtClean="0"/>
              <a:t> 2</a:t>
            </a:r>
            <a:r>
              <a:rPr lang="hr-HR" sz="2400" b="1" baseline="30000" dirty="0" smtClean="0"/>
              <a:t>o</a:t>
            </a:r>
            <a:r>
              <a:rPr lang="hr-HR" sz="2400" b="1" dirty="0" smtClean="0"/>
              <a:t> </a:t>
            </a:r>
            <a:r>
              <a:rPr lang="hr-HR" sz="2400" dirty="0" smtClean="0"/>
              <a:t>. Ako kormilari brodom pomoću </a:t>
            </a:r>
            <a:r>
              <a:rPr lang="hr-HR" sz="2400" b="1" dirty="0" err="1" smtClean="0"/>
              <a:t>žirokompasa</a:t>
            </a:r>
            <a:r>
              <a:rPr lang="hr-HR" sz="2400" dirty="0" smtClean="0"/>
              <a:t>,  pogreška  iznosi </a:t>
            </a:r>
            <a:r>
              <a:rPr lang="hr-HR" sz="2400" b="1" dirty="0" smtClean="0">
                <a:sym typeface="Symbol"/>
              </a:rPr>
              <a:t></a:t>
            </a:r>
            <a:r>
              <a:rPr lang="hr-HR" sz="2400" b="1" dirty="0" smtClean="0"/>
              <a:t> 1</a:t>
            </a:r>
            <a:r>
              <a:rPr lang="hr-HR" sz="2400" b="1" baseline="30000" dirty="0" smtClean="0"/>
              <a:t>o</a:t>
            </a:r>
            <a:r>
              <a:rPr lang="hr-HR" sz="2400" dirty="0" smtClean="0"/>
              <a:t>. Navedeno  vrijedi za brod koji </a:t>
            </a:r>
            <a:r>
              <a:rPr lang="hr-HR" sz="2400" b="1" dirty="0" smtClean="0"/>
              <a:t>“dobro drži kurs”.</a:t>
            </a:r>
            <a:r>
              <a:rPr lang="hr-HR" sz="2400" dirty="0" smtClean="0"/>
              <a:t> </a:t>
            </a:r>
            <a:r>
              <a:rPr lang="hr-HR" sz="2400" b="1" dirty="0" smtClean="0"/>
              <a:t>Pretežan brod </a:t>
            </a:r>
            <a:r>
              <a:rPr lang="hr-HR" sz="2400" dirty="0" smtClean="0"/>
              <a:t>općenito </a:t>
            </a:r>
            <a:r>
              <a:rPr lang="hr-HR" sz="2400" b="1" dirty="0" smtClean="0"/>
              <a:t>znatno lošije drži kurs</a:t>
            </a:r>
            <a:r>
              <a:rPr lang="hr-HR" sz="2400" dirty="0" smtClean="0"/>
              <a:t>. </a:t>
            </a:r>
            <a:r>
              <a:rPr lang="hr-HR" sz="2400" b="1" dirty="0" smtClean="0"/>
              <a:t>Utjecaj vjetra</a:t>
            </a:r>
            <a:r>
              <a:rPr lang="hr-HR" sz="2400" dirty="0" smtClean="0"/>
              <a:t>, posebice na </a:t>
            </a:r>
            <a:r>
              <a:rPr lang="hr-HR" sz="2400" b="1" dirty="0" smtClean="0"/>
              <a:t>mahove (refule) – </a:t>
            </a:r>
            <a:r>
              <a:rPr lang="hr-HR" sz="2400" dirty="0" smtClean="0"/>
              <a:t>odstupanja/kolebanja u kursu su znatno veća i koncentrirana su gotovo uvijek na </a:t>
            </a:r>
            <a:r>
              <a:rPr lang="hr-HR" sz="2400" b="1" dirty="0" smtClean="0"/>
              <a:t>samo jednu stranu (zavjetrinu</a:t>
            </a:r>
            <a:r>
              <a:rPr lang="hr-HR" sz="2400" dirty="0" smtClean="0"/>
              <a:t>). Pogrešno kormilarenje ima utjecaj i na pređeni put: ako brod ima brzinomjer,  očitanja su pogrešna , jer se brod kreće po vijugavoj krivulji ,a ne po ravnoj liniji- krivo očitanje brzine i pređenog puta.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r>
              <a:rPr lang="hr-HR" sz="1800" b="1" dirty="0" smtClean="0"/>
              <a:t>Pogreška nautičkih instrumenata </a:t>
            </a:r>
            <a:r>
              <a:rPr lang="hr-HR" sz="1800" dirty="0" smtClean="0"/>
              <a:t>-  pogreška u </a:t>
            </a:r>
            <a:r>
              <a:rPr lang="hr-HR" sz="1800" b="1" dirty="0" smtClean="0"/>
              <a:t> varijaciji i devijaciji- ukupna korekcija</a:t>
            </a:r>
            <a:r>
              <a:rPr lang="hr-HR" sz="1800" dirty="0" smtClean="0"/>
              <a:t>, odnosno </a:t>
            </a:r>
            <a:r>
              <a:rPr lang="hr-HR" sz="1800" b="1" dirty="0" smtClean="0"/>
              <a:t>pogreška </a:t>
            </a:r>
            <a:r>
              <a:rPr lang="hr-HR" sz="1800" b="1" dirty="0" err="1" smtClean="0"/>
              <a:t>žirokompasa</a:t>
            </a:r>
            <a:r>
              <a:rPr lang="hr-HR" sz="1800" dirty="0" smtClean="0"/>
              <a:t>. Plovi li se u opasnom području, potrebno je na pomorskoj karti uz točan kurs preko dna ucrtati lijevo i desno dvije </a:t>
            </a:r>
            <a:r>
              <a:rPr lang="hr-HR" sz="1800" dirty="0" err="1" smtClean="0"/>
              <a:t>poluzrake</a:t>
            </a:r>
            <a:r>
              <a:rPr lang="hr-HR" sz="1800" dirty="0" smtClean="0"/>
              <a:t> (koje polaze od zadnje točno određene pozicije broda) za kut </a:t>
            </a:r>
            <a:r>
              <a:rPr lang="hr-HR" sz="1800" b="1" i="1" dirty="0" smtClean="0">
                <a:sym typeface="Symbol"/>
              </a:rPr>
              <a:t></a:t>
            </a:r>
            <a:r>
              <a:rPr lang="hr-HR" sz="1800" b="1" i="1" dirty="0" smtClean="0"/>
              <a:t>K</a:t>
            </a:r>
            <a:r>
              <a:rPr lang="hr-HR" sz="1800" i="1" dirty="0" smtClean="0"/>
              <a:t> </a:t>
            </a:r>
            <a:r>
              <a:rPr lang="hr-HR" sz="1800" dirty="0" smtClean="0"/>
              <a:t>za koji se pretpostavlja da pokriva :  </a:t>
            </a:r>
            <a:r>
              <a:rPr lang="hr-HR" sz="1800" b="1" dirty="0" smtClean="0"/>
              <a:t>pogrešku kormilarenja, zanosa, struje, varijacije, devijacije, i</a:t>
            </a:r>
            <a:r>
              <a:rPr lang="hr-HR" sz="1800" dirty="0" smtClean="0"/>
              <a:t>td.  Što je brod udaljeniji od zadnje točno određene pozicije, </a:t>
            </a:r>
            <a:r>
              <a:rPr lang="hr-HR" sz="1800" b="1" dirty="0" smtClean="0"/>
              <a:t>otvor kuta, odnosno površina sektora i pogreška položaja je veća</a:t>
            </a:r>
            <a:r>
              <a:rPr lang="hr-HR" sz="1800" dirty="0" smtClean="0"/>
              <a:t>. </a:t>
            </a:r>
          </a:p>
          <a:p>
            <a:r>
              <a:rPr lang="hr-HR" sz="1800" b="1" dirty="0" smtClean="0"/>
              <a:t>Primjer iz prakse</a:t>
            </a:r>
            <a:r>
              <a:rPr lang="hr-HR" sz="1800" dirty="0" smtClean="0"/>
              <a:t>: ako plovi brzinom od 15 čvorova , kormilari iskusan i dobar kormilara pomoću magnetskog kompasa - pogreška unutar </a:t>
            </a:r>
            <a:r>
              <a:rPr lang="hr-HR" sz="1800" b="1" dirty="0" smtClean="0">
                <a:sym typeface="Symbol"/>
              </a:rPr>
              <a:t></a:t>
            </a:r>
            <a:r>
              <a:rPr lang="hr-HR" sz="1800" b="1" dirty="0" smtClean="0"/>
              <a:t> 2</a:t>
            </a:r>
            <a:r>
              <a:rPr lang="hr-HR" sz="1800" b="1" baseline="30000" dirty="0" smtClean="0"/>
              <a:t>o</a:t>
            </a:r>
            <a:r>
              <a:rPr lang="hr-HR" sz="1800" dirty="0" smtClean="0"/>
              <a:t>  - širina sektora iznosi </a:t>
            </a:r>
            <a:r>
              <a:rPr lang="hr-HR" sz="1800" b="1" dirty="0" smtClean="0"/>
              <a:t>4</a:t>
            </a:r>
            <a:r>
              <a:rPr lang="hr-HR" sz="1800" b="1" baseline="30000" dirty="0" smtClean="0"/>
              <a:t>o</a:t>
            </a:r>
            <a:r>
              <a:rPr lang="hr-HR" sz="1800" dirty="0" smtClean="0"/>
              <a:t>. Duljina luka </a:t>
            </a:r>
            <a:r>
              <a:rPr lang="hr-HR" sz="1800" i="1" dirty="0" smtClean="0"/>
              <a:t>l</a:t>
            </a:r>
            <a:r>
              <a:rPr lang="hr-HR" sz="1800" dirty="0" smtClean="0"/>
              <a:t>  koja se izračunava donjom formulom iznosi  </a:t>
            </a:r>
            <a:r>
              <a:rPr lang="hr-HR" sz="1800" b="1" i="1" dirty="0" smtClean="0"/>
              <a:t>l</a:t>
            </a:r>
            <a:r>
              <a:rPr lang="hr-HR" sz="1800" b="1" dirty="0" smtClean="0"/>
              <a:t> </a:t>
            </a:r>
            <a:r>
              <a:rPr lang="hr-HR" sz="1800" dirty="0" smtClean="0"/>
              <a:t>= </a:t>
            </a:r>
            <a:r>
              <a:rPr lang="hr-HR" sz="1800" b="1" dirty="0" smtClean="0"/>
              <a:t>1,047 M.</a:t>
            </a:r>
          </a:p>
          <a:p>
            <a:endParaRPr lang="hr-HR" dirty="0"/>
          </a:p>
        </p:txBody>
      </p:sp>
      <p:pic>
        <p:nvPicPr>
          <p:cNvPr id="4" name="Slika 3" descr="zbroj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573016"/>
            <a:ext cx="2714238" cy="692696"/>
          </a:xfrm>
          <a:prstGeom prst="rect">
            <a:avLst/>
          </a:prstGeom>
        </p:spPr>
      </p:pic>
      <p:pic>
        <p:nvPicPr>
          <p:cNvPr id="5" name="Slika 4" descr="zbroj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368" y="4319369"/>
            <a:ext cx="6840000" cy="2133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Pogreške zbrojene pozicije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000" dirty="0"/>
              <a:t>Točnost zbrojene pozicije ovisi o pogreški u kursu i pogreški u prijeđenom putu.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000" dirty="0"/>
              <a:t>Pogreška u kursu (±</a:t>
            </a:r>
            <a:r>
              <a:rPr lang="hr-HR" sz="3000" dirty="0">
                <a:sym typeface="Symbol"/>
              </a:rPr>
              <a:t>K) i pogreška u prijeđenom putu (±D) određuju površinu položaja zbrojene pozicije.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000" dirty="0">
                <a:sym typeface="Symbol"/>
              </a:rPr>
              <a:t>Površina položaja se povećava udaljavanjem od točke pozicije (opažene pozicije).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000" dirty="0">
                <a:sym typeface="Symbol"/>
              </a:rPr>
              <a:t>Za istu, vrijednost pogreške u kursu je pogreška pozicije sve veća zbog povećanja luka kuta K.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000" dirty="0">
                <a:sym typeface="Symbol"/>
              </a:rPr>
              <a:t>Pogreška prijeđenog puta D se također povećava s udaljavanjem od opažene pozicije</a:t>
            </a:r>
            <a:r>
              <a:rPr lang="hr-HR" dirty="0">
                <a:sym typeface="Symbol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527561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u="sng" dirty="0" smtClean="0"/>
              <a:t>       </a:t>
            </a:r>
            <a:r>
              <a:rPr lang="hr-HR" b="1" u="sng" dirty="0" smtClean="0"/>
              <a:t>Pogreške zbrojene pozicije :</a:t>
            </a:r>
          </a:p>
          <a:p>
            <a:pPr marL="0" indent="0">
              <a:buNone/>
            </a:pPr>
            <a:r>
              <a:rPr lang="hr-HR" u="sng" dirty="0" smtClean="0"/>
              <a:t>Na </a:t>
            </a:r>
            <a:r>
              <a:rPr lang="hr-HR" u="sng" dirty="0"/>
              <a:t>pogrešku u kursu (±</a:t>
            </a:r>
            <a:r>
              <a:rPr lang="hr-HR" u="sng" dirty="0">
                <a:sym typeface="Symbol"/>
              </a:rPr>
              <a:t>K) i u prijeđenom putu (±D) utječe: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ym typeface="Symbol"/>
              </a:rPr>
              <a:t>Nesavršenost navigacijskih uređaja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ym typeface="Symbol"/>
              </a:rPr>
              <a:t>Netočno kormilarenje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ym typeface="Symbol"/>
              </a:rPr>
              <a:t>Nepoznata pogreška u zanošenju</a:t>
            </a:r>
          </a:p>
          <a:p>
            <a:pPr marL="0" indent="0">
              <a:buNone/>
            </a:pPr>
            <a:r>
              <a:rPr lang="hr-HR" u="sng" dirty="0">
                <a:sym typeface="Symbol"/>
              </a:rPr>
              <a:t>Pogrešku u kursu izaziva:</a:t>
            </a:r>
          </a:p>
          <a:p>
            <a:r>
              <a:rPr lang="hr-HR" dirty="0">
                <a:sym typeface="Symbol"/>
              </a:rPr>
              <a:t>Netočno kormilarenje</a:t>
            </a:r>
          </a:p>
          <a:p>
            <a:r>
              <a:rPr lang="hr-HR" dirty="0">
                <a:sym typeface="Symbol"/>
              </a:rPr>
              <a:t>Nesiguran kompas i nepoznati utjecaji vjetra i struje.</a:t>
            </a:r>
          </a:p>
          <a:p>
            <a:pPr marL="0" indent="0">
              <a:buNone/>
            </a:pPr>
            <a:r>
              <a:rPr lang="hr-HR" u="sng" dirty="0">
                <a:sym typeface="Symbol"/>
              </a:rPr>
              <a:t>Pogrešku u prijeđenom putu izaziva:</a:t>
            </a:r>
          </a:p>
          <a:p>
            <a:r>
              <a:rPr lang="hr-HR" dirty="0">
                <a:sym typeface="Symbol"/>
              </a:rPr>
              <a:t>Netočno kormilarenje</a:t>
            </a:r>
          </a:p>
          <a:p>
            <a:r>
              <a:rPr lang="hr-HR" dirty="0">
                <a:sym typeface="Symbol"/>
              </a:rPr>
              <a:t>Netočni podatci s brzinomjera </a:t>
            </a:r>
          </a:p>
          <a:p>
            <a:r>
              <a:rPr lang="hr-HR" dirty="0">
                <a:sym typeface="Symbol"/>
              </a:rPr>
              <a:t>Nepoznat utjecaj vjetra i struje na kretanje broda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971080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Pogreška u kursu i brzini zbog netočnog kormilarenja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U povoljnim vremenskim uvjetima (mirno more bez vjetra), na osnovi iskustvenih normi uzima se da su moguće pogreške u kormilarenju pomoću žiro-kompasa </a:t>
            </a:r>
            <a:r>
              <a:rPr lang="hr-HR" sz="2000" b="1" dirty="0"/>
              <a:t>do ±1</a:t>
            </a:r>
            <a:r>
              <a:rPr lang="hr-HR" sz="2000" b="1" dirty="0">
                <a:sym typeface="Symbol"/>
              </a:rPr>
              <a:t></a:t>
            </a:r>
            <a:r>
              <a:rPr lang="hr-HR" sz="2000" dirty="0">
                <a:sym typeface="Symbol"/>
              </a:rPr>
              <a:t>, a pomoću magnetskog kompasa do </a:t>
            </a:r>
            <a:r>
              <a:rPr lang="hr-HR" sz="2000" b="1" dirty="0">
                <a:sym typeface="Symbol"/>
              </a:rPr>
              <a:t>±2</a:t>
            </a:r>
            <a:r>
              <a:rPr lang="hr-HR" sz="2000" dirty="0">
                <a:sym typeface="Symbol"/>
              </a:rPr>
              <a:t>.</a:t>
            </a:r>
          </a:p>
          <a:p>
            <a:r>
              <a:rPr lang="hr-HR" sz="2000" dirty="0">
                <a:sym typeface="Symbol"/>
              </a:rPr>
              <a:t>U lošim vremenskim uvjetima te su pogreške </a:t>
            </a:r>
            <a:r>
              <a:rPr lang="hr-HR" sz="2000" b="1" dirty="0" smtClean="0">
                <a:sym typeface="Symbol"/>
              </a:rPr>
              <a:t>višestruko </a:t>
            </a:r>
            <a:r>
              <a:rPr lang="hr-HR" sz="2000" b="1" dirty="0">
                <a:sym typeface="Symbol"/>
              </a:rPr>
              <a:t>veće.</a:t>
            </a:r>
          </a:p>
          <a:p>
            <a:r>
              <a:rPr lang="hr-HR" sz="2000" dirty="0">
                <a:sym typeface="Symbol"/>
              </a:rPr>
              <a:t>Ako je pogreška u kormilarenju simetrična, </a:t>
            </a:r>
            <a:r>
              <a:rPr lang="hr-HR" sz="2000" b="1" dirty="0">
                <a:sym typeface="Symbol"/>
              </a:rPr>
              <a:t>utječe na brzinu odnosno na prijeđeni put koji je uvijek manji.</a:t>
            </a:r>
          </a:p>
          <a:p>
            <a:r>
              <a:rPr lang="hr-HR" sz="2000" dirty="0">
                <a:sym typeface="Symbol"/>
              </a:rPr>
              <a:t>Ako je </a:t>
            </a:r>
            <a:r>
              <a:rPr lang="hr-HR" sz="2000" b="1" dirty="0">
                <a:sym typeface="Symbol"/>
              </a:rPr>
              <a:t>pogreška </a:t>
            </a:r>
            <a:r>
              <a:rPr lang="hr-HR" sz="2000" b="1" dirty="0" smtClean="0">
                <a:sym typeface="Symbol"/>
              </a:rPr>
              <a:t>asimetrična </a:t>
            </a:r>
            <a:r>
              <a:rPr lang="hr-HR" sz="2000" dirty="0">
                <a:sym typeface="Symbol"/>
              </a:rPr>
              <a:t>i </a:t>
            </a:r>
            <a:r>
              <a:rPr lang="hr-HR" sz="2000" b="1" dirty="0">
                <a:sym typeface="Symbol"/>
              </a:rPr>
              <a:t>pretežno na jednu stranu </a:t>
            </a:r>
            <a:r>
              <a:rPr lang="hr-HR" sz="2000" dirty="0">
                <a:sym typeface="Symbol"/>
              </a:rPr>
              <a:t>pored pogreške u </a:t>
            </a:r>
            <a:r>
              <a:rPr lang="hr-HR" sz="2000" dirty="0" err="1" smtClean="0">
                <a:sym typeface="Symbol"/>
              </a:rPr>
              <a:t>pređenom</a:t>
            </a:r>
            <a:r>
              <a:rPr lang="hr-HR" sz="2000" dirty="0" smtClean="0">
                <a:sym typeface="Symbol"/>
              </a:rPr>
              <a:t> </a:t>
            </a:r>
            <a:r>
              <a:rPr lang="hr-HR" sz="2000" dirty="0">
                <a:sym typeface="Symbol"/>
              </a:rPr>
              <a:t>putu izaziva i </a:t>
            </a:r>
            <a:r>
              <a:rPr lang="hr-HR" sz="2000" b="1" dirty="0">
                <a:sym typeface="Symbol"/>
              </a:rPr>
              <a:t>pogrešku u kursu</a:t>
            </a:r>
            <a:r>
              <a:rPr lang="hr-HR" sz="2000" dirty="0">
                <a:sym typeface="Symbol"/>
              </a:rPr>
              <a:t>. </a:t>
            </a:r>
          </a:p>
          <a:p>
            <a:r>
              <a:rPr lang="hr-HR" sz="2000" dirty="0" smtClean="0">
                <a:sym typeface="Symbol"/>
              </a:rPr>
              <a:t>Primjer :   </a:t>
            </a:r>
            <a:r>
              <a:rPr lang="hr-HR" sz="2000" dirty="0">
                <a:sym typeface="Symbol"/>
              </a:rPr>
              <a:t>Vb= 15 čv uz </a:t>
            </a:r>
            <a:r>
              <a:rPr lang="hr-HR" sz="2000" dirty="0" smtClean="0">
                <a:sym typeface="Symbol"/>
              </a:rPr>
              <a:t>asimetrično </a:t>
            </a:r>
            <a:r>
              <a:rPr lang="hr-HR" sz="2000" dirty="0">
                <a:sym typeface="Symbol"/>
              </a:rPr>
              <a:t>kormilarenje </a:t>
            </a:r>
            <a:r>
              <a:rPr lang="hr-HR" sz="2000" b="1" dirty="0">
                <a:sym typeface="Symbol"/>
              </a:rPr>
              <a:t>+1 i -2</a:t>
            </a:r>
            <a:r>
              <a:rPr lang="hr-HR" sz="2000" dirty="0">
                <a:sym typeface="Symbol"/>
              </a:rPr>
              <a:t>, nakon </a:t>
            </a:r>
            <a:r>
              <a:rPr lang="hr-HR" sz="2000" b="1" dirty="0">
                <a:sym typeface="Symbol"/>
              </a:rPr>
              <a:t>24 sata plovidbe brod bi se nalazio oko 6 M lijevo od kursa samo zbog pogreške kormilarenja.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xmlns="" val="7099202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Pogreška u kursu zbog nepouzdanosti kompasa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hr-HR" sz="1200" dirty="0" smtClean="0"/>
              <a:t>- </a:t>
            </a:r>
            <a:r>
              <a:rPr lang="hr-HR" sz="1800" dirty="0" smtClean="0"/>
              <a:t>Varijacija i devijacija magnetskog kompasa nikad nije apsolutno točno poznata</a:t>
            </a:r>
          </a:p>
          <a:p>
            <a:r>
              <a:rPr lang="hr-HR" sz="1800" dirty="0" smtClean="0"/>
              <a:t>-Može se pretpostaviti da postoji pogreška u ukupnoj korekciji koja stvara pogrešku u kursu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± </a:t>
            </a:r>
            <a:r>
              <a:rPr lang="el-GR" sz="1800" b="1" dirty="0" smtClean="0"/>
              <a:t>Δ</a:t>
            </a:r>
            <a:r>
              <a:rPr lang="hr-HR" sz="1800" b="1" dirty="0" smtClean="0"/>
              <a:t>K. </a:t>
            </a:r>
            <a:r>
              <a:rPr lang="hr-HR" sz="1800" dirty="0" smtClean="0"/>
              <a:t>Isto vrijedi i za devijaciju žiro-kompasa. Zbog navedenog brod </a:t>
            </a:r>
            <a:r>
              <a:rPr lang="hr-HR" sz="1800" b="1" dirty="0" smtClean="0"/>
              <a:t>se kreće u sektoru ograničenom kursovima za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± </a:t>
            </a:r>
            <a:r>
              <a:rPr lang="el-GR" sz="1800" b="1" dirty="0" smtClean="0"/>
              <a:t>Δ</a:t>
            </a:r>
            <a:r>
              <a:rPr lang="hr-HR" sz="1800" b="1" dirty="0" smtClean="0"/>
              <a:t>K</a:t>
            </a:r>
            <a:endParaRPr lang="hr-HR" sz="1800" dirty="0" smtClean="0"/>
          </a:p>
          <a:p>
            <a:r>
              <a:rPr lang="hr-HR" sz="1800" dirty="0" smtClean="0"/>
              <a:t>- Posljedica navedenog je da se brod ne nalazi u zbrojenoj poziciji  </a:t>
            </a:r>
            <a:r>
              <a:rPr lang="hr-HR" sz="1800" b="1" dirty="0" smtClean="0"/>
              <a:t>(Pz)  na ucrtanom kursu Kp nego na luku FH uz pretpostavku da je pređeni put D točan.</a:t>
            </a:r>
            <a:endParaRPr lang="hr-HR" sz="1800" b="1" dirty="0"/>
          </a:p>
        </p:txBody>
      </p:sp>
      <p:pic>
        <p:nvPicPr>
          <p:cNvPr id="4" name="Rezervirano mjesto sadržaj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573016"/>
            <a:ext cx="7632848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Pogreška u brzini zbog netočnosti brzinomjera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Zbog nepoznate pogreške brzinomjera dobije se pogrešna vrijednost </a:t>
            </a:r>
            <a:r>
              <a:rPr lang="hr-HR" sz="2000" dirty="0" err="1" smtClean="0"/>
              <a:t>pređenog</a:t>
            </a:r>
            <a:r>
              <a:rPr lang="hr-HR" sz="2000" dirty="0" smtClean="0"/>
              <a:t> </a:t>
            </a:r>
            <a:r>
              <a:rPr lang="hr-HR" sz="2000" dirty="0"/>
              <a:t>puta. Ako je kurs broda točan onda se kao posljedica pogreške prijeđenog puta </a:t>
            </a:r>
            <a:r>
              <a:rPr lang="hr-HR" sz="2000" b="1" dirty="0"/>
              <a:t>± ∆D</a:t>
            </a:r>
            <a:r>
              <a:rPr lang="hr-HR" sz="2000" dirty="0"/>
              <a:t> pozicija zbrojena se ne nalazi u točki </a:t>
            </a:r>
            <a:r>
              <a:rPr lang="hr-HR" sz="2000" b="1" dirty="0"/>
              <a:t>Pz</a:t>
            </a:r>
            <a:r>
              <a:rPr lang="hr-HR" sz="2000" dirty="0"/>
              <a:t> nego negdje na dužini </a:t>
            </a:r>
            <a:r>
              <a:rPr lang="hr-HR" sz="2000" b="1" dirty="0"/>
              <a:t>EG ucrtane linije kursa</a:t>
            </a:r>
            <a:r>
              <a:rPr lang="hr-HR" sz="2000" dirty="0"/>
              <a:t>.</a:t>
            </a:r>
            <a:br>
              <a:rPr lang="hr-HR" sz="2000" dirty="0"/>
            </a:br>
            <a:r>
              <a:rPr lang="hr-HR" sz="2000" dirty="0"/>
              <a:t>Kako se u praksi obično ne zna </a:t>
            </a:r>
            <a:r>
              <a:rPr lang="hr-HR" sz="2000" dirty="0" smtClean="0"/>
              <a:t>točna </a:t>
            </a:r>
            <a:r>
              <a:rPr lang="hr-HR" sz="2000" dirty="0"/>
              <a:t>vrijednost ni predznak pogreške kursa i </a:t>
            </a:r>
            <a:r>
              <a:rPr lang="hr-HR" sz="2000" dirty="0" err="1" smtClean="0"/>
              <a:t>pređenog</a:t>
            </a:r>
            <a:r>
              <a:rPr lang="hr-HR" sz="2000" dirty="0" smtClean="0"/>
              <a:t> </a:t>
            </a:r>
            <a:r>
              <a:rPr lang="hr-HR" sz="2000" dirty="0"/>
              <a:t>puta, stvarna pozicija se može nalaziti u </a:t>
            </a:r>
            <a:r>
              <a:rPr lang="hr-HR" sz="2000" b="1" dirty="0"/>
              <a:t>nekoj od točaka A, B, C, D, E, F, G ili unutar površine položaja (ABCDE)</a:t>
            </a:r>
          </a:p>
          <a:p>
            <a:endParaRPr lang="hr-HR" dirty="0"/>
          </a:p>
        </p:txBody>
      </p:sp>
      <p:pic>
        <p:nvPicPr>
          <p:cNvPr id="5" name="Rezervirano mjesto sadržaj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933056"/>
            <a:ext cx="7632848" cy="2160240"/>
          </a:xfrm>
          <a:prstGeom prst="rect">
            <a:avLst/>
          </a:prstGeom>
        </p:spPr>
      </p:pic>
      <p:pic>
        <p:nvPicPr>
          <p:cNvPr id="6" name="Rezervirano mjesto sadržaj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861048"/>
            <a:ext cx="763284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9427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zbroj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132856"/>
            <a:ext cx="5400600" cy="3961260"/>
          </a:xfrm>
        </p:spPr>
      </p:pic>
      <p:sp>
        <p:nvSpPr>
          <p:cNvPr id="6" name="Rectangle 5"/>
          <p:cNvSpPr/>
          <p:nvPr/>
        </p:nvSpPr>
        <p:spPr>
          <a:xfrm>
            <a:off x="971600" y="692697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Pogreška pređenog puta </a:t>
            </a:r>
            <a:r>
              <a:rPr lang="hr-HR" b="1" i="1" dirty="0" smtClean="0">
                <a:sym typeface="Symbol"/>
              </a:rPr>
              <a:t></a:t>
            </a:r>
            <a:r>
              <a:rPr lang="hr-HR" b="1" i="1" dirty="0" smtClean="0"/>
              <a:t>D</a:t>
            </a:r>
            <a:r>
              <a:rPr lang="hr-HR" dirty="0" smtClean="0"/>
              <a:t>  i pogreška u  kursu </a:t>
            </a:r>
            <a:r>
              <a:rPr lang="hr-HR" b="1" i="1" dirty="0" smtClean="0">
                <a:sym typeface="Symbol"/>
              </a:rPr>
              <a:t>K</a:t>
            </a:r>
            <a:r>
              <a:rPr lang="hr-HR" dirty="0" smtClean="0"/>
              <a:t>  formiraju ukupnu pogrešku </a:t>
            </a:r>
            <a:r>
              <a:rPr lang="hr-HR" dirty="0" err="1" smtClean="0"/>
              <a:t>pogrešku</a:t>
            </a:r>
            <a:r>
              <a:rPr lang="hr-HR" dirty="0" smtClean="0"/>
              <a:t> koja je </a:t>
            </a:r>
            <a:r>
              <a:rPr lang="hr-HR" b="1" dirty="0" smtClean="0"/>
              <a:t>oblika površine kružnog isječka</a:t>
            </a:r>
            <a:r>
              <a:rPr lang="hr-HR" b="1" i="1" dirty="0" smtClean="0">
                <a:sym typeface="Symbol"/>
              </a:rPr>
              <a:t> , </a:t>
            </a:r>
            <a:r>
              <a:rPr lang="hr-HR" dirty="0" smtClean="0">
                <a:sym typeface="Symbol"/>
              </a:rPr>
              <a:t>omeđena je </a:t>
            </a:r>
            <a:r>
              <a:rPr lang="hr-HR" b="1" dirty="0" smtClean="0">
                <a:sym typeface="Symbol"/>
              </a:rPr>
              <a:t>lukovima kružnice </a:t>
            </a:r>
            <a:r>
              <a:rPr lang="hr-HR" b="1" dirty="0" err="1" smtClean="0">
                <a:sym typeface="Symbol"/>
              </a:rPr>
              <a:t>pređenog</a:t>
            </a:r>
            <a:r>
              <a:rPr lang="hr-HR" b="1" dirty="0" smtClean="0">
                <a:sym typeface="Symbol"/>
              </a:rPr>
              <a:t> puta D (</a:t>
            </a:r>
            <a:r>
              <a:rPr lang="hr-HR" b="1" dirty="0" smtClean="0"/>
              <a:t>± </a:t>
            </a:r>
            <a:r>
              <a:rPr lang="hr-HR" b="1" i="1" dirty="0" smtClean="0">
                <a:sym typeface="Symbol"/>
              </a:rPr>
              <a:t></a:t>
            </a:r>
            <a:r>
              <a:rPr lang="hr-HR" b="1" i="1" dirty="0" smtClean="0"/>
              <a:t>D) </a:t>
            </a:r>
            <a:r>
              <a:rPr lang="hr-HR" b="1" dirty="0" smtClean="0">
                <a:sym typeface="Symbol"/>
              </a:rPr>
              <a:t>i </a:t>
            </a:r>
            <a:r>
              <a:rPr lang="hr-HR" b="1" dirty="0" err="1" smtClean="0">
                <a:sym typeface="Symbol"/>
              </a:rPr>
              <a:t>polupravcima</a:t>
            </a:r>
            <a:r>
              <a:rPr lang="hr-HR" b="1" dirty="0" smtClean="0">
                <a:sym typeface="Symbol"/>
              </a:rPr>
              <a:t> pogrešaka u kursu K (</a:t>
            </a:r>
            <a:r>
              <a:rPr lang="hr-HR" b="1" dirty="0" smtClean="0"/>
              <a:t>± </a:t>
            </a:r>
            <a:r>
              <a:rPr lang="hr-HR" b="1" i="1" dirty="0" smtClean="0">
                <a:sym typeface="Symbol"/>
              </a:rPr>
              <a:t>K).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Pogreške u kursu i brzini zbog utjecaja vjetra i struje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Kod </a:t>
            </a:r>
            <a:r>
              <a:rPr lang="hr-HR" dirty="0" smtClean="0"/>
              <a:t>plovidbe </a:t>
            </a:r>
            <a:r>
              <a:rPr lang="hr-HR" dirty="0"/>
              <a:t>po jakom vjetru, moru i području </a:t>
            </a:r>
            <a:r>
              <a:rPr lang="hr-HR" dirty="0" smtClean="0"/>
              <a:t>poznate/nepoznate </a:t>
            </a:r>
            <a:r>
              <a:rPr lang="hr-HR" dirty="0"/>
              <a:t>struje, ili se proračuna ili se procjeni zanos, a time i brzina i kurs kojim će se vjerojatno kretati brod. Parametri struje (smjer i brzina) su nesigurni, a također i </a:t>
            </a:r>
            <a:r>
              <a:rPr lang="hr-HR" dirty="0" smtClean="0"/>
              <a:t>procijenjeni </a:t>
            </a:r>
            <a:r>
              <a:rPr lang="hr-HR" dirty="0"/>
              <a:t>zanos broda uslijed vjetra i mora. To sve dovodi do </a:t>
            </a:r>
            <a:r>
              <a:rPr lang="hr-HR" b="1" dirty="0" smtClean="0"/>
              <a:t>dodatne pogreške </a:t>
            </a:r>
            <a:r>
              <a:rPr lang="hr-HR" dirty="0"/>
              <a:t>u kursu </a:t>
            </a:r>
            <a:r>
              <a:rPr lang="hr-HR" b="1" dirty="0"/>
              <a:t>±∆K</a:t>
            </a:r>
            <a:r>
              <a:rPr lang="hr-HR" dirty="0"/>
              <a:t> </a:t>
            </a:r>
            <a:r>
              <a:rPr lang="hr-HR" dirty="0" smtClean="0"/>
              <a:t> i  </a:t>
            </a:r>
            <a:r>
              <a:rPr lang="hr-HR" b="1" dirty="0" smtClean="0"/>
              <a:t>dodatne pogreške </a:t>
            </a:r>
            <a:r>
              <a:rPr lang="hr-HR" dirty="0"/>
              <a:t>u prijeđenom putu </a:t>
            </a:r>
            <a:r>
              <a:rPr lang="hr-HR" b="1" dirty="0"/>
              <a:t>±∆D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212860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Kružnica površine položaja zbrojene pozicije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2076314"/>
            <a:ext cx="3816423" cy="2630008"/>
          </a:xfrm>
        </p:spPr>
      </p:pic>
      <p:sp>
        <p:nvSpPr>
          <p:cNvPr id="5" name="TekstniOkvir 4"/>
          <p:cNvSpPr txBox="1"/>
          <p:nvPr/>
        </p:nvSpPr>
        <p:spPr>
          <a:xfrm>
            <a:off x="4067944" y="2084851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Površina položaja </a:t>
            </a:r>
            <a:r>
              <a:rPr lang="hr-HR" b="1" dirty="0"/>
              <a:t>ABCD</a:t>
            </a:r>
            <a:r>
              <a:rPr lang="hr-HR" dirty="0"/>
              <a:t> ima oblik </a:t>
            </a:r>
            <a:r>
              <a:rPr lang="hr-HR" b="1" dirty="0"/>
              <a:t>isječka kružnog vijenca</a:t>
            </a:r>
            <a:r>
              <a:rPr lang="hr-HR" dirty="0"/>
              <a:t>. Ako se lukovi </a:t>
            </a:r>
            <a:r>
              <a:rPr lang="hr-HR" dirty="0" err="1" smtClean="0"/>
              <a:t>pređenog</a:t>
            </a:r>
            <a:r>
              <a:rPr lang="hr-HR" dirty="0" smtClean="0"/>
              <a:t> </a:t>
            </a:r>
            <a:r>
              <a:rPr lang="hr-HR" dirty="0"/>
              <a:t>puta </a:t>
            </a:r>
            <a:r>
              <a:rPr lang="hr-HR" b="1" dirty="0"/>
              <a:t>AD i BC zamijene pravim linijama onda površina položaja ima oblik trapeza. </a:t>
            </a:r>
            <a:r>
              <a:rPr lang="hr-HR" dirty="0"/>
              <a:t>U praksi se </a:t>
            </a:r>
            <a:r>
              <a:rPr lang="hr-HR" b="1" dirty="0"/>
              <a:t>četverokut (trapez) zbog jednostavnosti zamjenjuje kružnicom čije je središte u zbrojenoj poziciji (Pz)</a:t>
            </a:r>
            <a:r>
              <a:rPr lang="hr-HR" dirty="0"/>
              <a:t>. </a:t>
            </a:r>
            <a:r>
              <a:rPr lang="hr-HR" b="1" dirty="0"/>
              <a:t>Radijus kružnice jednak je najvećoj udaljenosti do jednog od vrhova četverokuta. Brod je vjerojatno negdje na površini unutar radijusa opisane kružnice.</a:t>
            </a:r>
          </a:p>
        </p:txBody>
      </p:sp>
    </p:spTree>
    <p:extLst>
      <p:ext uri="{BB962C8B-B14F-4D97-AF65-F5344CB8AC3E}">
        <p14:creationId xmlns:p14="http://schemas.microsoft.com/office/powerpoint/2010/main" xmlns="" val="358261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Kružnica kao stajnica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Kružnica kao </a:t>
            </a:r>
            <a:r>
              <a:rPr lang="hr-HR" sz="2400" b="1" dirty="0"/>
              <a:t>linija </a:t>
            </a:r>
            <a:r>
              <a:rPr lang="hr-HR" sz="2400" b="1" dirty="0" smtClean="0"/>
              <a:t>položaja </a:t>
            </a:r>
            <a:r>
              <a:rPr lang="hr-HR" sz="2400" dirty="0" smtClean="0"/>
              <a:t>, odnosno </a:t>
            </a:r>
            <a:r>
              <a:rPr lang="hr-HR" sz="2400" b="1" dirty="0" err="1" smtClean="0"/>
              <a:t>stajnica</a:t>
            </a:r>
            <a:r>
              <a:rPr lang="hr-HR" sz="2400" b="1" dirty="0" smtClean="0"/>
              <a:t> položaja  </a:t>
            </a:r>
            <a:r>
              <a:rPr lang="hr-HR" sz="2400" dirty="0"/>
              <a:t>dobiva se na osnovu</a:t>
            </a:r>
            <a:r>
              <a:rPr lang="hr-HR" sz="2400" dirty="0" smtClean="0"/>
              <a:t>:</a:t>
            </a:r>
            <a:endParaRPr lang="hr-HR" sz="2400" dirty="0"/>
          </a:p>
          <a:p>
            <a:pPr lvl="1"/>
            <a:r>
              <a:rPr lang="hr-HR" sz="2200" b="1" dirty="0"/>
              <a:t>udaljenosti</a:t>
            </a:r>
            <a:r>
              <a:rPr lang="hr-HR" sz="2200" dirty="0"/>
              <a:t> od jednog </a:t>
            </a:r>
            <a:r>
              <a:rPr lang="hr-HR" sz="2200" dirty="0" smtClean="0"/>
              <a:t>objekta, </a:t>
            </a:r>
            <a:endParaRPr lang="hr-HR" sz="2200" dirty="0"/>
          </a:p>
          <a:p>
            <a:pPr lvl="1"/>
            <a:r>
              <a:rPr lang="hr-HR" sz="2200" b="1" dirty="0"/>
              <a:t>vertikalnog kuta </a:t>
            </a:r>
            <a:r>
              <a:rPr lang="hr-HR" sz="2200" dirty="0" smtClean="0"/>
              <a:t>određenog </a:t>
            </a:r>
            <a:r>
              <a:rPr lang="hr-HR" sz="2200" dirty="0"/>
              <a:t>objekta. </a:t>
            </a:r>
          </a:p>
          <a:p>
            <a:pPr lvl="1"/>
            <a:r>
              <a:rPr lang="hr-HR" sz="2200" b="1" dirty="0"/>
              <a:t>horizontalnog kuta </a:t>
            </a:r>
            <a:r>
              <a:rPr lang="hr-HR" sz="2200" dirty="0"/>
              <a:t>između dva </a:t>
            </a:r>
            <a:r>
              <a:rPr lang="hr-HR" sz="2200" dirty="0" smtClean="0"/>
              <a:t>objekta. </a:t>
            </a:r>
            <a:endParaRPr lang="hr-HR" sz="2200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Kružnica površine položaja zbrojene pozicije</a:t>
            </a:r>
            <a:endParaRPr lang="hr-HR" sz="3200" b="1" dirty="0"/>
          </a:p>
        </p:txBody>
      </p:sp>
      <p:pic>
        <p:nvPicPr>
          <p:cNvPr id="1026" name="Picture 2" descr="C:\Users\Kos\Documents\IMG_0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1780381"/>
            <a:ext cx="8013700" cy="416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593" t="-1480" r="-593"/>
            </a:stretch>
          </a:blipFill>
        </p:spPr>
        <p:txBody>
          <a:bodyPr/>
          <a:lstStyle/>
          <a:p>
            <a:endParaRPr lang="hr-HR" dirty="0" smtClean="0">
              <a:noFill/>
            </a:endParaRPr>
          </a:p>
          <a:p>
            <a:r>
              <a:rPr lang="hr-HR" dirty="0">
                <a:noFill/>
              </a:rPr>
              <a:t> 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085184"/>
            <a:ext cx="2579487" cy="1152128"/>
          </a:xfrm>
          <a:prstGeom prst="rect">
            <a:avLst/>
          </a:prstGeom>
        </p:spPr>
      </p:pic>
      <p:pic>
        <p:nvPicPr>
          <p:cNvPr id="6" name="Picture 2" descr="C:\Users\Kos\Documents\IMG_0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509120"/>
            <a:ext cx="4176464" cy="217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2447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hr-HR" dirty="0"/>
              <a:t>Rad= 180</a:t>
            </a:r>
            <a:r>
              <a:rPr lang="hr-HR" dirty="0">
                <a:sym typeface="Symbol"/>
              </a:rPr>
              <a:t>: =57,3</a:t>
            </a:r>
            <a:r>
              <a:rPr lang="hr-HR" dirty="0" smtClean="0">
                <a:sym typeface="Symbol"/>
              </a:rPr>
              <a:t>. </a:t>
            </a:r>
            <a:endParaRPr lang="hr-HR" dirty="0">
              <a:sym typeface="Symbol"/>
            </a:endParaRPr>
          </a:p>
          <a:p>
            <a:r>
              <a:rPr lang="hr-HR" sz="1900" dirty="0">
                <a:sym typeface="Symbol"/>
              </a:rPr>
              <a:t>Uvođenjem recipročne vrijednosti radijana </a:t>
            </a:r>
            <a:r>
              <a:rPr lang="hr-HR" sz="1900" dirty="0" err="1">
                <a:sym typeface="Symbol"/>
              </a:rPr>
              <a:t>tj</a:t>
            </a:r>
            <a:r>
              <a:rPr lang="hr-HR" sz="1900" dirty="0">
                <a:sym typeface="Symbol"/>
              </a:rPr>
              <a:t> </a:t>
            </a:r>
            <a:r>
              <a:rPr lang="hr-HR" sz="1900" dirty="0" smtClean="0">
                <a:sym typeface="Symbol"/>
              </a:rPr>
              <a:t>.</a:t>
            </a:r>
            <a:endParaRPr lang="hr-HR" sz="1900" dirty="0">
              <a:sym typeface="Symbol"/>
            </a:endParaRPr>
          </a:p>
          <a:p>
            <a:pPr marL="0" indent="0">
              <a:buNone/>
            </a:pPr>
            <a:r>
              <a:rPr lang="hr-HR" sz="1900" dirty="0">
                <a:sym typeface="Symbol"/>
              </a:rPr>
              <a:t>dobije se</a:t>
            </a:r>
          </a:p>
          <a:p>
            <a:pPr marL="0" indent="0">
              <a:buNone/>
            </a:pPr>
            <a:r>
              <a:rPr lang="hr-HR" dirty="0">
                <a:sym typeface="Symbol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/>
              <a:t>Dakle ako je pogreška u kursu </a:t>
            </a:r>
            <a:r>
              <a:rPr lang="hr-HR" sz="1600" b="1" dirty="0"/>
              <a:t>∆K=±1⁰ </a:t>
            </a:r>
            <a:r>
              <a:rPr lang="hr-HR" sz="1600" dirty="0"/>
              <a:t>, onda će poslije </a:t>
            </a:r>
            <a:r>
              <a:rPr lang="hr-HR" sz="1600" b="1" dirty="0" smtClean="0"/>
              <a:t>57,3M ( </a:t>
            </a:r>
            <a:r>
              <a:rPr lang="hr-HR" sz="1600" b="1" dirty="0"/>
              <a:t>ili približno nakon </a:t>
            </a:r>
            <a:r>
              <a:rPr lang="hr-HR" sz="1600" b="1" dirty="0" smtClean="0"/>
              <a:t>60M) </a:t>
            </a:r>
            <a:r>
              <a:rPr lang="hr-HR" sz="1600" b="1" dirty="0" err="1" smtClean="0"/>
              <a:t>pređenog</a:t>
            </a:r>
            <a:r>
              <a:rPr lang="hr-HR" sz="1600" b="1" dirty="0" smtClean="0"/>
              <a:t> </a:t>
            </a:r>
            <a:r>
              <a:rPr lang="hr-HR" sz="1600" b="1" dirty="0"/>
              <a:t>puta </a:t>
            </a:r>
            <a:r>
              <a:rPr lang="hr-HR" sz="1600" b="1" dirty="0" smtClean="0"/>
              <a:t> bočno </a:t>
            </a:r>
            <a:r>
              <a:rPr lang="hr-HR" sz="1600" b="1" dirty="0"/>
              <a:t>odstupanje pozicije broda od kursa </a:t>
            </a:r>
            <a:r>
              <a:rPr lang="hr-HR" sz="1600" b="1" dirty="0" smtClean="0"/>
              <a:t>biti će približno </a:t>
            </a:r>
            <a:r>
              <a:rPr lang="hr-HR" sz="1600" b="1" dirty="0"/>
              <a:t>za 1M lijevo ili desno od kursa.</a:t>
            </a:r>
            <a:r>
              <a:rPr lang="hr-HR" sz="1600" dirty="0"/>
              <a:t/>
            </a:r>
            <a:br>
              <a:rPr lang="hr-HR" sz="1600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00808"/>
            <a:ext cx="1589421" cy="8640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844824"/>
            <a:ext cx="3390900" cy="774192"/>
          </a:xfrm>
          <a:prstGeom prst="rect">
            <a:avLst/>
          </a:prstGeom>
        </p:spPr>
      </p:pic>
      <p:pic>
        <p:nvPicPr>
          <p:cNvPr id="6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700808"/>
            <a:ext cx="1800200" cy="804059"/>
          </a:xfrm>
          <a:prstGeom prst="rect">
            <a:avLst/>
          </a:prstGeom>
        </p:spPr>
      </p:pic>
      <p:pic>
        <p:nvPicPr>
          <p:cNvPr id="8" name="Picture 2" descr="C:\Users\Kos\Documents\IMG_08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429000"/>
            <a:ext cx="5086970" cy="2644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98532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573016"/>
            <a:ext cx="6713220" cy="1008112"/>
          </a:xfrm>
        </p:spPr>
      </p:pic>
      <p:sp>
        <p:nvSpPr>
          <p:cNvPr id="7" name="Rectangle 6"/>
          <p:cNvSpPr/>
          <p:nvPr/>
        </p:nvSpPr>
        <p:spPr>
          <a:xfrm>
            <a:off x="1187624" y="476672"/>
            <a:ext cx="67687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- </a:t>
            </a:r>
            <a:r>
              <a:rPr lang="hr-HR" sz="2000" dirty="0" smtClean="0"/>
              <a:t>iz ∆ </a:t>
            </a:r>
            <a:r>
              <a:rPr lang="hr-HR" sz="2000" dirty="0" err="1" smtClean="0"/>
              <a:t>PzHC</a:t>
            </a:r>
            <a:r>
              <a:rPr lang="hr-HR" sz="2000" dirty="0" smtClean="0"/>
              <a:t> može se izračunati radijus kružnice položaja zbrojene pozicije ( r = </a:t>
            </a:r>
            <a:r>
              <a:rPr lang="hr-HR" sz="2000" dirty="0" err="1" smtClean="0"/>
              <a:t>PzC</a:t>
            </a:r>
            <a:r>
              <a:rPr lang="hr-HR" sz="2000" dirty="0" smtClean="0"/>
              <a:t> ) :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8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653136"/>
            <a:ext cx="3390900" cy="774192"/>
          </a:xfrm>
          <a:prstGeom prst="rect">
            <a:avLst/>
          </a:prstGeom>
        </p:spPr>
      </p:pic>
      <p:pic>
        <p:nvPicPr>
          <p:cNvPr id="9" name="Picture 2" descr="C:\Users\Kos\Documents\IMG_0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86299"/>
            <a:ext cx="4968552" cy="2582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25067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Radijus kružnice površine položaja zbrojene pozicije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- U navigacijskoj praksi može se primijeniti jednostavniji izraz za izračun radijusa kružnice površine položaja zbrojene pozicije  </a:t>
            </a:r>
            <a:r>
              <a:rPr lang="hr-HR" sz="2000" b="1" dirty="0" smtClean="0"/>
              <a:t>(r)</a:t>
            </a:r>
            <a:r>
              <a:rPr lang="hr-HR" sz="2000" dirty="0" smtClean="0"/>
              <a:t>  : </a:t>
            </a:r>
          </a:p>
          <a:p>
            <a:r>
              <a:rPr lang="hr-HR" sz="2000" b="1" dirty="0" smtClean="0"/>
              <a:t>-  za lijepo vrijeme  :  r   ̴ 0,048 D    ;      r   ̴ 0,05 D</a:t>
            </a:r>
          </a:p>
          <a:p>
            <a:r>
              <a:rPr lang="hr-HR" sz="2000" b="1" dirty="0" smtClean="0"/>
              <a:t>-  za ružno vrijeme :    r   ̴ 0,096 D    ;      r   ̴ 0,1 D</a:t>
            </a:r>
          </a:p>
          <a:p>
            <a:endParaRPr lang="hr-HR" sz="2000" b="1" dirty="0" smtClean="0"/>
          </a:p>
          <a:p>
            <a:endParaRPr lang="hr-HR" sz="2000" b="1" dirty="0" smtClean="0"/>
          </a:p>
          <a:p>
            <a:endParaRPr lang="hr-HR" sz="2000" b="1" dirty="0" smtClean="0"/>
          </a:p>
          <a:p>
            <a:r>
              <a:rPr lang="hr-HR" sz="2000" b="1" dirty="0" smtClean="0"/>
              <a:t>-  dakle po lijepom vremenu </a:t>
            </a:r>
            <a:r>
              <a:rPr lang="hr-HR" sz="2000" dirty="0" smtClean="0"/>
              <a:t>se uzima da je </a:t>
            </a:r>
            <a:r>
              <a:rPr lang="hr-HR" sz="2000" b="1" dirty="0" smtClean="0"/>
              <a:t>veličina radijusa kružnice površine položaja 5% od prijeđenog puta D , a za ružno vrijeme  uzima se da je 10% prijeđenog puta D. </a:t>
            </a:r>
            <a:r>
              <a:rPr lang="hr-HR" sz="2000" dirty="0" smtClean="0"/>
              <a:t>Do ovih veličina došlo se je </a:t>
            </a:r>
            <a:r>
              <a:rPr lang="hr-HR" sz="2000" dirty="0" err="1" smtClean="0"/>
              <a:t>empirijskm</a:t>
            </a:r>
            <a:r>
              <a:rPr lang="hr-HR" sz="2000" dirty="0" smtClean="0"/>
              <a:t>  putem uz pretpostavku da je u normalnim uvjetima plovidbe pogreška u kursu do </a:t>
            </a:r>
            <a:r>
              <a:rPr lang="hr-HR" sz="2000" b="1" dirty="0" smtClean="0"/>
              <a:t>± 2⁰</a:t>
            </a:r>
            <a:r>
              <a:rPr lang="hr-HR" sz="2000" dirty="0" smtClean="0"/>
              <a:t>, a u prijeđenom putu </a:t>
            </a:r>
            <a:r>
              <a:rPr lang="hr-HR" sz="2000" b="1" dirty="0" smtClean="0"/>
              <a:t>1/30 prijeđenog puta (1/30 D)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b="1" dirty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348880"/>
            <a:ext cx="2760121" cy="630176"/>
          </a:xfrm>
          <a:prstGeom prst="rect">
            <a:avLst/>
          </a:prstGeom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996952"/>
            <a:ext cx="6713220" cy="10081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6498</Words>
  <Application>Microsoft Office PowerPoint</Application>
  <PresentationFormat>On-screen Show (4:3)</PresentationFormat>
  <Paragraphs>367</Paragraphs>
  <Slides>94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tema</vt:lpstr>
      <vt:lpstr>GEOMETRIJSKE OSNOVE POLOŽAJA BRODA</vt:lpstr>
      <vt:lpstr>Geometrijske osnove položaja broda</vt:lpstr>
      <vt:lpstr>Vrste pozicija</vt:lpstr>
      <vt:lpstr>Vrste pozicija</vt:lpstr>
      <vt:lpstr>Linije položaja u obalnoj plovidbi</vt:lpstr>
      <vt:lpstr>Linije položaja u obalnoj plovidbi</vt:lpstr>
      <vt:lpstr>Pravac kao stajnica</vt:lpstr>
      <vt:lpstr>Pravac kao stajnica</vt:lpstr>
      <vt:lpstr>Kružnica kao stajnica</vt:lpstr>
      <vt:lpstr>Kružnica kao stajnica</vt:lpstr>
      <vt:lpstr>Kružnica kao stajnica</vt:lpstr>
      <vt:lpstr>Izobata i hiperbola kao stajnica</vt:lpstr>
      <vt:lpstr>Pogreške kod određivanja stajnica</vt:lpstr>
      <vt:lpstr>Sistematske pogreške</vt:lpstr>
      <vt:lpstr>Slučajne i grube pogreške</vt:lpstr>
      <vt:lpstr>Pogreške stajnica</vt:lpstr>
      <vt:lpstr>Pogreška u azimutu</vt:lpstr>
      <vt:lpstr>Pogreška u azimutu</vt:lpstr>
      <vt:lpstr>Pogreška zbog kursa</vt:lpstr>
      <vt:lpstr>Pogreška uslijed udaljenosti</vt:lpstr>
      <vt:lpstr>Određivanje položaja broda u obalnoj plovidbi</vt:lpstr>
      <vt:lpstr>Slide 22</vt:lpstr>
      <vt:lpstr>Određivanje položaja broda u obalnoj plovidbi</vt:lpstr>
      <vt:lpstr>Određivanje položaja broda u obalnoj plovidbi</vt:lpstr>
      <vt:lpstr>Određivanje položaja broda u obalnoj plovidbi</vt:lpstr>
      <vt:lpstr>Položaj broda snimanjem jednog terestričkog objekta</vt:lpstr>
      <vt:lpstr>Položaj broda dobiven pomoću azimuta i udaljenosti</vt:lpstr>
      <vt:lpstr>Položaj broda u trenutku pojave odnosno iščeznuća objekta na horizontu</vt:lpstr>
      <vt:lpstr>Slide 29</vt:lpstr>
      <vt:lpstr>Slide 30</vt:lpstr>
      <vt:lpstr>Određivanje udaljenosti pomoću vertikalnog kuta </vt:lpstr>
      <vt:lpstr>Položaj broda na osnovu azimuta i vertikalnog kuta</vt:lpstr>
      <vt:lpstr>Slide 33</vt:lpstr>
      <vt:lpstr>Položaj broda opažanjem dvaju objekata</vt:lpstr>
      <vt:lpstr>Položaj sa dva azimuta</vt:lpstr>
      <vt:lpstr>Položaj na osnovu azimuta i horizontalnog kuta</vt:lpstr>
      <vt:lpstr>Pozicija na osnovu azimuta i udaljenosti</vt:lpstr>
      <vt:lpstr>Pozicija na osnovu dviju udaljenosti</vt:lpstr>
      <vt:lpstr>Pozicija na osnovu dviju udaljenosti</vt:lpstr>
      <vt:lpstr>Položaj na osnovu pokrivenog smjera i udaljenosti od jednog od njih</vt:lpstr>
      <vt:lpstr>Četverokut izvjesnosti - objašnjenje</vt:lpstr>
      <vt:lpstr>Četverokut izvjesnosti- grafički prikaz</vt:lpstr>
      <vt:lpstr>Četverokut izvjesnosti-grafički prikaz</vt:lpstr>
      <vt:lpstr>Položaj broda snimanjem triju terestričkih objekata</vt:lpstr>
      <vt:lpstr>Položaj broda na osnovu triju azimuta</vt:lpstr>
      <vt:lpstr>Položaj broda na osnovu triju azimuta</vt:lpstr>
      <vt:lpstr> Položaj broda na osnovu pokrivenog smjera i azimuta trećeg objekta </vt:lpstr>
      <vt:lpstr>Položaj broda na osnovu pokrivenog smjera i horizontalnog  kuta prema trećem objektu</vt:lpstr>
      <vt:lpstr>Položaj broda pomoću dva horizontalna kuta </vt:lpstr>
      <vt:lpstr>                 Položaj broda pomoću dva horizontalna kuta </vt:lpstr>
      <vt:lpstr>Izračun udaljenosti na moru pomoću dva horizontalna kuta</vt:lpstr>
      <vt:lpstr>Izračun udaljenosti na moru pomoću dva horizontalna kuta</vt:lpstr>
      <vt:lpstr>Slide 53</vt:lpstr>
      <vt:lpstr>Slide 54</vt:lpstr>
      <vt:lpstr>Slide 55</vt:lpstr>
      <vt:lpstr>Slide 56</vt:lpstr>
      <vt:lpstr>Slide 57</vt:lpstr>
      <vt:lpstr>Ostali načini određivanja položaja broda pomoću snimanja triju objekata</vt:lpstr>
      <vt:lpstr>Trokut izvjesnosti položaja </vt:lpstr>
      <vt:lpstr>Trokut izvjesnosti položaja broda-grafički prikaz</vt:lpstr>
      <vt:lpstr>Položaj broda pomoću dva pokrivena smjera</vt:lpstr>
      <vt:lpstr>Položaj broda pomoću dva pokrivena smjera</vt:lpstr>
      <vt:lpstr>Položaj broda na osnovu motrenja u vremenskom razmaku</vt:lpstr>
      <vt:lpstr>Položaj broda na osnovu motrenja u vremenskom razmaku</vt:lpstr>
      <vt:lpstr>Položaj broda dvostrukim snimanjem azimuta jednog objekta</vt:lpstr>
      <vt:lpstr>Položaj broda subočice objektu</vt:lpstr>
      <vt:lpstr> Položaj broda dvostrukim snimanjem pramčanog kuta jednog objekta </vt:lpstr>
      <vt:lpstr>Određivanje položaja broda kada će se brod nalaziti subočice snimanom objektu A</vt:lpstr>
      <vt:lpstr>Određivanje vremena kada će se brod nalaziti subočice snimanom objektu A</vt:lpstr>
      <vt:lpstr>Pozicija broda u razmaku vremena pomoću azimuta i dubine </vt:lpstr>
      <vt:lpstr>Položaj broda mjerenjem dviju udaljenosti od istog objekta u razmaku vremena</vt:lpstr>
      <vt:lpstr>Položaj broda snimanjem azimuta dvaju objekata u razmaku vremena</vt:lpstr>
      <vt:lpstr>Položaj broda snimanjem dviju udaljenosti od dva objekta u razmaku vremena </vt:lpstr>
      <vt:lpstr>Položaj broda snimanjem udaljenosti od jednog objekta i azimuta od drugog u razmaku vremena</vt:lpstr>
      <vt:lpstr>Određivanje pozicije broda snimanjem jednog objekta u razmaku vremena-poznat smjer i brzina struje </vt:lpstr>
      <vt:lpstr>Određivanje pozicije broda snimanjem jednog objekta u razmaku vremena  -nepoznat smjer i brzina struje</vt:lpstr>
      <vt:lpstr>Zbrojena pozicija</vt:lpstr>
      <vt:lpstr>Grafičko određivanje zbrojene pozicije</vt:lpstr>
      <vt:lpstr>Grafičko određivanje zbrojene pozicije -djelovanje vjetra (Dv) i morske struje (Ds)</vt:lpstr>
      <vt:lpstr>Pouzdanost zbrojene pozicije</vt:lpstr>
      <vt:lpstr>Slide 81</vt:lpstr>
      <vt:lpstr>Pogreške zbrojene pozicije</vt:lpstr>
      <vt:lpstr>Slide 83</vt:lpstr>
      <vt:lpstr>Pogreška u kursu i brzini zbog netočnog kormilarenja</vt:lpstr>
      <vt:lpstr>Pogreška u kursu zbog nepouzdanosti kompasa</vt:lpstr>
      <vt:lpstr>Pogreška u brzini zbog netočnosti brzinomjera</vt:lpstr>
      <vt:lpstr>Slide 87</vt:lpstr>
      <vt:lpstr>Pogreške u kursu i brzini zbog utjecaja vjetra i struje</vt:lpstr>
      <vt:lpstr>Kružnica površine položaja zbrojene pozicije</vt:lpstr>
      <vt:lpstr>Kružnica površine položaja zbrojene pozicije</vt:lpstr>
      <vt:lpstr>Slide 91</vt:lpstr>
      <vt:lpstr>Slide 92</vt:lpstr>
      <vt:lpstr>Slide 93</vt:lpstr>
      <vt:lpstr>Radijus kružnice površine položaja zbrojene pozicije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Antoni</dc:creator>
  <cp:lastModifiedBy>Kos</cp:lastModifiedBy>
  <cp:revision>119</cp:revision>
  <dcterms:created xsi:type="dcterms:W3CDTF">2014-11-20T14:44:00Z</dcterms:created>
  <dcterms:modified xsi:type="dcterms:W3CDTF">2017-12-20T08:53:15Z</dcterms:modified>
</cp:coreProperties>
</file>