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2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256" r:id="rId2"/>
    <p:sldId id="257" r:id="rId3"/>
    <p:sldId id="258" r:id="rId4"/>
    <p:sldId id="259" r:id="rId5"/>
    <p:sldId id="288" r:id="rId6"/>
    <p:sldId id="260" r:id="rId7"/>
    <p:sldId id="261" r:id="rId8"/>
    <p:sldId id="262" r:id="rId9"/>
    <p:sldId id="289" r:id="rId10"/>
    <p:sldId id="340" r:id="rId11"/>
    <p:sldId id="290" r:id="rId12"/>
    <p:sldId id="291" r:id="rId13"/>
    <p:sldId id="263" r:id="rId14"/>
    <p:sldId id="292" r:id="rId15"/>
    <p:sldId id="293" r:id="rId16"/>
    <p:sldId id="265" r:id="rId17"/>
    <p:sldId id="266" r:id="rId18"/>
    <p:sldId id="267" r:id="rId19"/>
    <p:sldId id="269" r:id="rId20"/>
    <p:sldId id="270" r:id="rId21"/>
    <p:sldId id="271" r:id="rId22"/>
    <p:sldId id="272" r:id="rId23"/>
    <p:sldId id="273" r:id="rId24"/>
    <p:sldId id="274" r:id="rId25"/>
    <p:sldId id="275" r:id="rId26"/>
    <p:sldId id="276" r:id="rId27"/>
    <p:sldId id="279" r:id="rId28"/>
    <p:sldId id="300" r:id="rId29"/>
    <p:sldId id="299" r:id="rId30"/>
    <p:sldId id="294" r:id="rId31"/>
    <p:sldId id="280" r:id="rId32"/>
    <p:sldId id="295" r:id="rId33"/>
    <p:sldId id="296" r:id="rId34"/>
    <p:sldId id="297" r:id="rId35"/>
    <p:sldId id="298"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55" r:id="rId55"/>
    <p:sldId id="356" r:id="rId56"/>
    <p:sldId id="357" r:id="rId57"/>
    <p:sldId id="358" r:id="rId58"/>
    <p:sldId id="319" r:id="rId59"/>
    <p:sldId id="320" r:id="rId60"/>
    <p:sldId id="321" r:id="rId61"/>
    <p:sldId id="322" r:id="rId62"/>
    <p:sldId id="323" r:id="rId63"/>
    <p:sldId id="287" r:id="rId64"/>
    <p:sldId id="324" r:id="rId65"/>
    <p:sldId id="341" r:id="rId66"/>
    <p:sldId id="325" r:id="rId67"/>
    <p:sldId id="326" r:id="rId68"/>
    <p:sldId id="327" r:id="rId69"/>
    <p:sldId id="328" r:id="rId70"/>
    <p:sldId id="329" r:id="rId71"/>
    <p:sldId id="330" r:id="rId72"/>
    <p:sldId id="331" r:id="rId73"/>
    <p:sldId id="359" r:id="rId74"/>
    <p:sldId id="342" r:id="rId75"/>
    <p:sldId id="343" r:id="rId76"/>
    <p:sldId id="344" r:id="rId77"/>
    <p:sldId id="361" r:id="rId78"/>
    <p:sldId id="362" r:id="rId79"/>
    <p:sldId id="363" r:id="rId80"/>
    <p:sldId id="345" r:id="rId81"/>
    <p:sldId id="360" r:id="rId82"/>
    <p:sldId id="346" r:id="rId83"/>
    <p:sldId id="348" r:id="rId84"/>
    <p:sldId id="349" r:id="rId85"/>
    <p:sldId id="350" r:id="rId86"/>
    <p:sldId id="351" r:id="rId87"/>
    <p:sldId id="352" r:id="rId88"/>
    <p:sldId id="353" r:id="rId89"/>
    <p:sldId id="354" r:id="rId90"/>
    <p:sldId id="285" r:id="rId91"/>
    <p:sldId id="332" r:id="rId92"/>
    <p:sldId id="333" r:id="rId93"/>
    <p:sldId id="334" r:id="rId94"/>
    <p:sldId id="335" r:id="rId95"/>
    <p:sldId id="336" r:id="rId96"/>
    <p:sldId id="337" r:id="rId97"/>
    <p:sldId id="286" r:id="rId98"/>
    <p:sldId id="338" r:id="rId99"/>
    <p:sldId id="339" r:id="rId100"/>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780FB3-4934-4E0A-8558-A2AD8BC53E2A}" type="datetimeFigureOut">
              <a:rPr lang="hr-HR" smtClean="0"/>
              <a:pPr/>
              <a:t>17.7.2019.</a:t>
            </a:fld>
            <a:endParaRPr lang="hr-H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5C2E8F-A545-48FC-8B70-248A5FB3B258}" type="slidenum">
              <a:rPr lang="hr-HR" smtClean="0"/>
              <a:pPr/>
              <a:t>‹#›</a:t>
            </a:fld>
            <a:endParaRPr lang="hr-H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just" rtl="0" eaLnBrk="1" fontAlgn="t" latinLnBrk="0" hangingPunct="1">
              <a:lnSpc>
                <a:spcPct val="115000"/>
              </a:lnSpc>
              <a:spcBef>
                <a:spcPts val="0"/>
              </a:spcBef>
              <a:spcAft>
                <a:spcPts val="0"/>
              </a:spcAft>
            </a:pPr>
            <a:r>
              <a:rPr lang="hr-HR" sz="1200" b="1" i="0" u="none" strike="noStrike" kern="1200" dirty="0" smtClean="0">
                <a:solidFill>
                  <a:schemeClr val="lt1"/>
                </a:solidFill>
                <a:latin typeface="+mn-lt"/>
                <a:ea typeface="Times New Roman"/>
                <a:cs typeface="Times New Roman"/>
              </a:rPr>
              <a:t>Stupanj prohodnosti</a:t>
            </a:r>
            <a:endParaRPr lang="hr-HR" sz="1200" b="0" i="0" u="none" strike="noStrike" dirty="0" smtClean="0">
              <a:latin typeface="Arial"/>
            </a:endParaRPr>
          </a:p>
          <a:p>
            <a:pPr marL="0" algn="ctr" rtl="0" eaLnBrk="1" fontAlgn="ctr" latinLnBrk="0" hangingPunct="1">
              <a:lnSpc>
                <a:spcPct val="115000"/>
              </a:lnSpc>
              <a:spcBef>
                <a:spcPts val="0"/>
              </a:spcBef>
              <a:spcAft>
                <a:spcPts val="0"/>
              </a:spcAft>
            </a:pPr>
            <a:r>
              <a:rPr lang="hr-HR" sz="1200" b="1" i="0" u="none" strike="noStrike" kern="1200" dirty="0" smtClean="0">
                <a:solidFill>
                  <a:schemeClr val="lt1"/>
                </a:solidFill>
                <a:latin typeface="+mn-lt"/>
                <a:ea typeface="Times New Roman"/>
                <a:cs typeface="Times New Roman"/>
              </a:rPr>
              <a:t>UVJETI PLOVIDBE</a:t>
            </a:r>
            <a:endParaRPr lang="hr-HR" sz="1200" b="0" i="0" u="none" strike="noStrike" dirty="0" smtClean="0">
              <a:latin typeface="Arial"/>
            </a:endParaRPr>
          </a:p>
          <a:p>
            <a:pPr marL="0" algn="ctr" rtl="0" eaLnBrk="1" fontAlgn="ctr" latinLnBrk="0" hangingPunct="1">
              <a:lnSpc>
                <a:spcPct val="115000"/>
              </a:lnSpc>
              <a:spcBef>
                <a:spcPts val="0"/>
              </a:spcBef>
              <a:spcAft>
                <a:spcPts val="0"/>
              </a:spcAft>
            </a:pPr>
            <a:r>
              <a:rPr lang="hr-HR" sz="1200" b="0" i="0" u="none" strike="noStrike" kern="1200" dirty="0" smtClean="0">
                <a:solidFill>
                  <a:schemeClr val="dk1"/>
                </a:solidFill>
                <a:latin typeface="+mn-lt"/>
                <a:ea typeface="Times New Roman"/>
                <a:cs typeface="Times New Roman"/>
              </a:rPr>
              <a:t>0</a:t>
            </a:r>
            <a:endParaRPr lang="hr-HR" sz="1200" b="0" i="0" u="none" strike="noStrike" dirty="0" smtClean="0">
              <a:latin typeface="Arial"/>
            </a:endParaRPr>
          </a:p>
          <a:p>
            <a:pPr marL="0" algn="just" rtl="0" eaLnBrk="1" fontAlgn="t" latinLnBrk="0" hangingPunct="1">
              <a:lnSpc>
                <a:spcPct val="115000"/>
              </a:lnSpc>
              <a:spcBef>
                <a:spcPts val="0"/>
              </a:spcBef>
              <a:spcAft>
                <a:spcPts val="0"/>
              </a:spcAft>
            </a:pPr>
            <a:r>
              <a:rPr lang="hr-HR" sz="1200" b="0" i="0" u="none" strike="noStrike" kern="1200" dirty="0" smtClean="0">
                <a:solidFill>
                  <a:schemeClr val="dk1"/>
                </a:solidFill>
                <a:latin typeface="+mn-lt"/>
                <a:ea typeface="Times New Roman"/>
                <a:cs typeface="Times New Roman"/>
              </a:rPr>
              <a:t>Brod plovi po vodi s vrlo malim komadićima leda. Ne treba mijenjati kurs</a:t>
            </a:r>
            <a:endParaRPr lang="hr-HR" sz="1200" b="0" i="0" u="none" strike="noStrike" dirty="0" smtClean="0">
              <a:latin typeface="Arial"/>
            </a:endParaRPr>
          </a:p>
          <a:p>
            <a:pPr marL="0" algn="ctr" rtl="0" eaLnBrk="1" fontAlgn="ctr" latinLnBrk="0" hangingPunct="1">
              <a:lnSpc>
                <a:spcPct val="115000"/>
              </a:lnSpc>
              <a:spcBef>
                <a:spcPts val="0"/>
              </a:spcBef>
              <a:spcAft>
                <a:spcPts val="0"/>
              </a:spcAft>
            </a:pPr>
            <a:r>
              <a:rPr lang="hr-HR" sz="1200" b="0" i="0" u="none" strike="noStrike" kern="1200" dirty="0" smtClean="0">
                <a:solidFill>
                  <a:schemeClr val="dk1"/>
                </a:solidFill>
                <a:latin typeface="+mn-lt"/>
                <a:ea typeface="Times New Roman"/>
                <a:cs typeface="Times New Roman"/>
              </a:rPr>
              <a:t>1</a:t>
            </a:r>
            <a:endParaRPr lang="hr-HR" sz="1200" b="0" i="0" u="none" strike="noStrike" dirty="0" smtClean="0">
              <a:latin typeface="Arial"/>
            </a:endParaRPr>
          </a:p>
          <a:p>
            <a:pPr marL="0" algn="just" rtl="0" eaLnBrk="1" fontAlgn="t" latinLnBrk="0" hangingPunct="1">
              <a:lnSpc>
                <a:spcPct val="115000"/>
              </a:lnSpc>
              <a:spcBef>
                <a:spcPts val="0"/>
              </a:spcBef>
              <a:spcAft>
                <a:spcPts val="0"/>
              </a:spcAft>
            </a:pPr>
            <a:r>
              <a:rPr lang="hr-HR" sz="1200" b="0" i="0" u="none" strike="noStrike" kern="1200" dirty="0" smtClean="0">
                <a:solidFill>
                  <a:schemeClr val="dk1"/>
                </a:solidFill>
                <a:latin typeface="+mn-lt"/>
                <a:ea typeface="Times New Roman"/>
                <a:cs typeface="Times New Roman"/>
              </a:rPr>
              <a:t>Brod plovi kroz led s malim promjenama kursa i lako zaobilazi velike komade leda. Ne mijenja brzinu</a:t>
            </a:r>
            <a:endParaRPr lang="hr-HR" sz="1200" b="0" i="0" u="none" strike="noStrike" dirty="0" smtClean="0">
              <a:latin typeface="Arial"/>
            </a:endParaRPr>
          </a:p>
          <a:p>
            <a:pPr marL="0" algn="ctr" rtl="0" eaLnBrk="1" fontAlgn="ctr" latinLnBrk="0" hangingPunct="1">
              <a:lnSpc>
                <a:spcPct val="115000"/>
              </a:lnSpc>
              <a:spcBef>
                <a:spcPts val="0"/>
              </a:spcBef>
              <a:spcAft>
                <a:spcPts val="0"/>
              </a:spcAft>
            </a:pPr>
            <a:r>
              <a:rPr lang="hr-HR" sz="1200" b="0" i="0" u="none" strike="noStrike" kern="1200" dirty="0" smtClean="0">
                <a:solidFill>
                  <a:schemeClr val="dk1"/>
                </a:solidFill>
                <a:latin typeface="+mn-lt"/>
                <a:ea typeface="Times New Roman"/>
                <a:cs typeface="Times New Roman"/>
              </a:rPr>
              <a:t>2</a:t>
            </a:r>
            <a:endParaRPr lang="hr-HR" sz="1200" b="0" i="0" u="none" strike="noStrike" dirty="0" smtClean="0">
              <a:latin typeface="Arial"/>
            </a:endParaRPr>
          </a:p>
          <a:p>
            <a:pPr marL="0" algn="just" rtl="0" eaLnBrk="1" fontAlgn="t" latinLnBrk="0" hangingPunct="1">
              <a:lnSpc>
                <a:spcPct val="115000"/>
              </a:lnSpc>
              <a:spcBef>
                <a:spcPts val="0"/>
              </a:spcBef>
              <a:spcAft>
                <a:spcPts val="0"/>
              </a:spcAft>
            </a:pPr>
            <a:r>
              <a:rPr lang="hr-HR" sz="1200" b="0" i="0" u="none" strike="noStrike" kern="1200" dirty="0" smtClean="0">
                <a:solidFill>
                  <a:schemeClr val="dk1"/>
                </a:solidFill>
                <a:latin typeface="+mn-lt"/>
                <a:ea typeface="Times New Roman"/>
                <a:cs typeface="Times New Roman"/>
              </a:rPr>
              <a:t>Brod plovi manevrirajući između komada leda i s vremena na vrijeme mijenja brzinu</a:t>
            </a:r>
            <a:endParaRPr lang="hr-HR" sz="1200" b="0" i="0" u="none" strike="noStrike" dirty="0" smtClean="0">
              <a:latin typeface="Arial"/>
            </a:endParaRPr>
          </a:p>
          <a:p>
            <a:pPr marL="0" algn="ctr" rtl="0" eaLnBrk="1" fontAlgn="ctr" latinLnBrk="0" hangingPunct="1">
              <a:lnSpc>
                <a:spcPct val="115000"/>
              </a:lnSpc>
              <a:spcBef>
                <a:spcPts val="0"/>
              </a:spcBef>
              <a:spcAft>
                <a:spcPts val="0"/>
              </a:spcAft>
            </a:pPr>
            <a:r>
              <a:rPr lang="hr-HR" sz="1200" b="0" i="0" u="none" strike="noStrike" kern="1200" dirty="0" smtClean="0">
                <a:solidFill>
                  <a:schemeClr val="dk1"/>
                </a:solidFill>
                <a:latin typeface="+mn-lt"/>
                <a:ea typeface="Times New Roman"/>
                <a:cs typeface="Times New Roman"/>
              </a:rPr>
              <a:t>3</a:t>
            </a:r>
            <a:endParaRPr lang="hr-HR" sz="1200" b="0" i="0" u="none" strike="noStrike" dirty="0" smtClean="0">
              <a:latin typeface="Arial"/>
            </a:endParaRPr>
          </a:p>
          <a:p>
            <a:pPr marL="0" algn="just" rtl="0" eaLnBrk="1" fontAlgn="t" latinLnBrk="0" hangingPunct="1">
              <a:lnSpc>
                <a:spcPct val="115000"/>
              </a:lnSpc>
              <a:spcBef>
                <a:spcPts val="0"/>
              </a:spcBef>
              <a:spcAft>
                <a:spcPts val="0"/>
              </a:spcAft>
            </a:pPr>
            <a:r>
              <a:rPr lang="hr-HR" sz="1200" b="0" i="0" u="none" strike="noStrike" kern="1200" dirty="0" smtClean="0">
                <a:solidFill>
                  <a:schemeClr val="dk1"/>
                </a:solidFill>
                <a:latin typeface="+mn-lt"/>
                <a:ea typeface="Times New Roman"/>
                <a:cs typeface="Times New Roman"/>
              </a:rPr>
              <a:t>Brod plovi ali je prisiljen često manevrirati, mijenjati brzinu i hod pogonskog stroja (iz kretanja naprijed na stoj i krmom)</a:t>
            </a:r>
            <a:endParaRPr lang="hr-HR" sz="1200" b="0" i="0" u="none" strike="noStrike" dirty="0" smtClean="0">
              <a:latin typeface="Arial"/>
            </a:endParaRPr>
          </a:p>
          <a:p>
            <a:pPr marL="0" algn="ctr" rtl="0" eaLnBrk="1" fontAlgn="ctr" latinLnBrk="0" hangingPunct="1">
              <a:lnSpc>
                <a:spcPct val="115000"/>
              </a:lnSpc>
              <a:spcBef>
                <a:spcPts val="0"/>
              </a:spcBef>
              <a:spcAft>
                <a:spcPts val="0"/>
              </a:spcAft>
            </a:pPr>
            <a:r>
              <a:rPr lang="hr-HR" sz="1200" b="0" i="0" u="none" strike="noStrike" kern="1200" dirty="0" smtClean="0">
                <a:solidFill>
                  <a:schemeClr val="dk1"/>
                </a:solidFill>
                <a:latin typeface="+mn-lt"/>
                <a:ea typeface="Times New Roman"/>
                <a:cs typeface="Times New Roman"/>
              </a:rPr>
              <a:t>4</a:t>
            </a:r>
            <a:endParaRPr lang="hr-HR" sz="1200" b="0" i="0" u="none" strike="noStrike" dirty="0" smtClean="0">
              <a:latin typeface="Arial"/>
            </a:endParaRPr>
          </a:p>
          <a:p>
            <a:pPr marL="0" algn="just" rtl="0" eaLnBrk="1" fontAlgn="t" latinLnBrk="0" hangingPunct="1">
              <a:lnSpc>
                <a:spcPct val="115000"/>
              </a:lnSpc>
              <a:spcBef>
                <a:spcPts val="0"/>
              </a:spcBef>
              <a:spcAft>
                <a:spcPts val="0"/>
              </a:spcAft>
            </a:pPr>
            <a:r>
              <a:rPr lang="hr-HR" sz="1200" b="0" i="0" u="none" strike="noStrike" kern="1200" dirty="0" smtClean="0">
                <a:solidFill>
                  <a:schemeClr val="dk1"/>
                </a:solidFill>
                <a:latin typeface="+mn-lt"/>
                <a:ea typeface="Times New Roman"/>
                <a:cs typeface="Times New Roman"/>
              </a:rPr>
              <a:t>Brod plovi gotovo ne pridržavajući se kursa, mijenja brzinu, udara u led i odstranjujući ga polako se kreće</a:t>
            </a:r>
            <a:endParaRPr lang="hr-HR" sz="1200" b="0" i="0" u="none" strike="noStrike" dirty="0" smtClean="0">
              <a:latin typeface="Arial"/>
            </a:endParaRPr>
          </a:p>
          <a:p>
            <a:pPr marL="0" algn="ctr" rtl="0" eaLnBrk="1" fontAlgn="ctr" latinLnBrk="0" hangingPunct="1">
              <a:lnSpc>
                <a:spcPct val="115000"/>
              </a:lnSpc>
              <a:spcBef>
                <a:spcPts val="0"/>
              </a:spcBef>
              <a:spcAft>
                <a:spcPts val="0"/>
              </a:spcAft>
            </a:pPr>
            <a:r>
              <a:rPr lang="hr-HR" sz="1200" b="0" i="0" u="none" strike="noStrike" kern="1200" dirty="0" smtClean="0">
                <a:solidFill>
                  <a:schemeClr val="dk1"/>
                </a:solidFill>
                <a:latin typeface="+mn-lt"/>
                <a:ea typeface="Times New Roman"/>
                <a:cs typeface="Times New Roman"/>
              </a:rPr>
              <a:t>5</a:t>
            </a:r>
            <a:endParaRPr lang="hr-HR" sz="1200" b="0" i="0" u="none" strike="noStrike" dirty="0" smtClean="0">
              <a:latin typeface="Arial"/>
            </a:endParaRPr>
          </a:p>
          <a:p>
            <a:pPr marL="0" algn="just" rtl="0" eaLnBrk="1" fontAlgn="t" latinLnBrk="0" hangingPunct="1">
              <a:lnSpc>
                <a:spcPct val="115000"/>
              </a:lnSpc>
              <a:spcBef>
                <a:spcPts val="0"/>
              </a:spcBef>
              <a:spcAft>
                <a:spcPts val="0"/>
              </a:spcAft>
            </a:pPr>
            <a:r>
              <a:rPr lang="hr-HR" sz="1200" b="0" i="0" u="none" strike="noStrike" kern="1200" dirty="0" smtClean="0">
                <a:solidFill>
                  <a:schemeClr val="dk1"/>
                </a:solidFill>
                <a:latin typeface="+mn-lt"/>
                <a:ea typeface="Times New Roman"/>
                <a:cs typeface="Times New Roman"/>
              </a:rPr>
              <a:t>Brod napreduje izuzetno sporo, napredovanje se mjeri dužinom broda</a:t>
            </a:r>
            <a:endParaRPr lang="hr-HR" sz="1200" b="0" i="0" u="none" strike="noStrike" dirty="0" smtClean="0">
              <a:latin typeface="Arial"/>
            </a:endParaRPr>
          </a:p>
          <a:p>
            <a:pPr marL="0" algn="ctr" rtl="0" eaLnBrk="1" fontAlgn="ctr" latinLnBrk="0" hangingPunct="1">
              <a:lnSpc>
                <a:spcPct val="115000"/>
              </a:lnSpc>
              <a:spcBef>
                <a:spcPts val="0"/>
              </a:spcBef>
              <a:spcAft>
                <a:spcPts val="0"/>
              </a:spcAft>
            </a:pPr>
            <a:r>
              <a:rPr lang="hr-HR" sz="1200" b="0" i="0" u="none" strike="noStrike" kern="1200" dirty="0" smtClean="0">
                <a:solidFill>
                  <a:schemeClr val="dk1"/>
                </a:solidFill>
                <a:latin typeface="+mn-lt"/>
                <a:ea typeface="Times New Roman"/>
                <a:cs typeface="Times New Roman"/>
              </a:rPr>
              <a:t>6</a:t>
            </a:r>
            <a:endParaRPr lang="hr-HR" sz="1200" b="0" i="0" u="none" strike="noStrike" dirty="0" smtClean="0">
              <a:latin typeface="Arial"/>
            </a:endParaRPr>
          </a:p>
          <a:p>
            <a:pPr marL="0" algn="just" rtl="0" eaLnBrk="1" fontAlgn="t" latinLnBrk="0" hangingPunct="1">
              <a:lnSpc>
                <a:spcPct val="115000"/>
              </a:lnSpc>
              <a:spcBef>
                <a:spcPts val="0"/>
              </a:spcBef>
              <a:spcAft>
                <a:spcPts val="0"/>
              </a:spcAft>
            </a:pPr>
            <a:r>
              <a:rPr lang="hr-HR" sz="1200" b="0" i="0" u="none" strike="noStrike" kern="1200" dirty="0" smtClean="0">
                <a:solidFill>
                  <a:schemeClr val="dk1"/>
                </a:solidFill>
                <a:latin typeface="+mn-lt"/>
                <a:ea typeface="Times New Roman"/>
                <a:cs typeface="Times New Roman"/>
              </a:rPr>
              <a:t>Brod pokušava napredovati ali bez uspjeha. Zarobljen je ledom</a:t>
            </a:r>
            <a:endParaRPr lang="hr-HR" sz="1200" b="0" i="0" u="none" strike="noStrike" dirty="0" smtClean="0">
              <a:latin typeface="Arial"/>
            </a:endParaRPr>
          </a:p>
          <a:p>
            <a:endParaRPr lang="hr-HR" dirty="0"/>
          </a:p>
        </p:txBody>
      </p:sp>
      <p:sp>
        <p:nvSpPr>
          <p:cNvPr id="4" name="Slide Number Placeholder 3"/>
          <p:cNvSpPr>
            <a:spLocks noGrp="1"/>
          </p:cNvSpPr>
          <p:nvPr>
            <p:ph type="sldNum" sz="quarter" idx="10"/>
          </p:nvPr>
        </p:nvSpPr>
        <p:spPr/>
        <p:txBody>
          <a:bodyPr/>
          <a:lstStyle/>
          <a:p>
            <a:fld id="{055C2E8F-A545-48FC-8B70-248A5FB3B258}" type="slidenum">
              <a:rPr lang="hr-HR" smtClean="0"/>
              <a:pPr/>
              <a:t>63</a:t>
            </a:fld>
            <a:endParaRPr lang="hr-H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7C003BE3-B74D-464C-96C4-1E27C99B3740}" type="datetimeFigureOut">
              <a:rPr lang="hr-HR" smtClean="0"/>
              <a:pPr/>
              <a:t>17.7.2019.</a:t>
            </a:fld>
            <a:endParaRPr lang="hr-HR" dirty="0"/>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F57DFBBF-32AC-4E8B-8BA7-82E195DC792E}" type="slidenum">
              <a:rPr lang="hr-HR" smtClean="0"/>
              <a:pPr/>
              <a:t>‹#›</a:t>
            </a:fld>
            <a:endParaRPr lang="hr-H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7C003BE3-B74D-464C-96C4-1E27C99B3740}" type="datetimeFigureOut">
              <a:rPr lang="hr-HR" smtClean="0"/>
              <a:pPr/>
              <a:t>17.7.2019.</a:t>
            </a:fld>
            <a:endParaRPr lang="hr-HR" dirty="0"/>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F57DFBBF-32AC-4E8B-8BA7-82E195DC792E}" type="slidenum">
              <a:rPr lang="hr-HR" smtClean="0"/>
              <a:pPr/>
              <a:t>‹#›</a:t>
            </a:fld>
            <a:endParaRPr lang="hr-H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7C003BE3-B74D-464C-96C4-1E27C99B3740}" type="datetimeFigureOut">
              <a:rPr lang="hr-HR" smtClean="0"/>
              <a:pPr/>
              <a:t>17.7.2019.</a:t>
            </a:fld>
            <a:endParaRPr lang="hr-HR" dirty="0"/>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F57DFBBF-32AC-4E8B-8BA7-82E195DC792E}" type="slidenum">
              <a:rPr lang="hr-HR" smtClean="0"/>
              <a:pPr/>
              <a:t>‹#›</a:t>
            </a:fld>
            <a:endParaRPr lang="hr-H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7C003BE3-B74D-464C-96C4-1E27C99B3740}" type="datetimeFigureOut">
              <a:rPr lang="hr-HR" smtClean="0"/>
              <a:pPr/>
              <a:t>17.7.2019.</a:t>
            </a:fld>
            <a:endParaRPr lang="hr-HR" dirty="0"/>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F57DFBBF-32AC-4E8B-8BA7-82E195DC792E}" type="slidenum">
              <a:rPr lang="hr-HR" smtClean="0"/>
              <a:pPr/>
              <a:t>‹#›</a:t>
            </a:fld>
            <a:endParaRPr lang="hr-H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003BE3-B74D-464C-96C4-1E27C99B3740}" type="datetimeFigureOut">
              <a:rPr lang="hr-HR" smtClean="0"/>
              <a:pPr/>
              <a:t>17.7.2019.</a:t>
            </a:fld>
            <a:endParaRPr lang="hr-HR" dirty="0"/>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F57DFBBF-32AC-4E8B-8BA7-82E195DC792E}" type="slidenum">
              <a:rPr lang="hr-HR" smtClean="0"/>
              <a:pPr/>
              <a:t>‹#›</a:t>
            </a:fld>
            <a:endParaRPr lang="hr-H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7C003BE3-B74D-464C-96C4-1E27C99B3740}" type="datetimeFigureOut">
              <a:rPr lang="hr-HR" smtClean="0"/>
              <a:pPr/>
              <a:t>17.7.2019.</a:t>
            </a:fld>
            <a:endParaRPr lang="hr-HR" dirty="0"/>
          </a:p>
        </p:txBody>
      </p:sp>
      <p:sp>
        <p:nvSpPr>
          <p:cNvPr id="6" name="Footer Placeholder 5"/>
          <p:cNvSpPr>
            <a:spLocks noGrp="1"/>
          </p:cNvSpPr>
          <p:nvPr>
            <p:ph type="ftr" sz="quarter" idx="11"/>
          </p:nvPr>
        </p:nvSpPr>
        <p:spPr/>
        <p:txBody>
          <a:bodyPr/>
          <a:lstStyle/>
          <a:p>
            <a:endParaRPr lang="hr-HR" dirty="0"/>
          </a:p>
        </p:txBody>
      </p:sp>
      <p:sp>
        <p:nvSpPr>
          <p:cNvPr id="7" name="Slide Number Placeholder 6"/>
          <p:cNvSpPr>
            <a:spLocks noGrp="1"/>
          </p:cNvSpPr>
          <p:nvPr>
            <p:ph type="sldNum" sz="quarter" idx="12"/>
          </p:nvPr>
        </p:nvSpPr>
        <p:spPr/>
        <p:txBody>
          <a:bodyPr/>
          <a:lstStyle/>
          <a:p>
            <a:fld id="{F57DFBBF-32AC-4E8B-8BA7-82E195DC792E}" type="slidenum">
              <a:rPr lang="hr-HR" smtClean="0"/>
              <a:pPr/>
              <a:t>‹#›</a:t>
            </a:fld>
            <a:endParaRPr lang="hr-H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7C003BE3-B74D-464C-96C4-1E27C99B3740}" type="datetimeFigureOut">
              <a:rPr lang="hr-HR" smtClean="0"/>
              <a:pPr/>
              <a:t>17.7.2019.</a:t>
            </a:fld>
            <a:endParaRPr lang="hr-HR" dirty="0"/>
          </a:p>
        </p:txBody>
      </p:sp>
      <p:sp>
        <p:nvSpPr>
          <p:cNvPr id="8" name="Footer Placeholder 7"/>
          <p:cNvSpPr>
            <a:spLocks noGrp="1"/>
          </p:cNvSpPr>
          <p:nvPr>
            <p:ph type="ftr" sz="quarter" idx="11"/>
          </p:nvPr>
        </p:nvSpPr>
        <p:spPr/>
        <p:txBody>
          <a:bodyPr/>
          <a:lstStyle/>
          <a:p>
            <a:endParaRPr lang="hr-HR" dirty="0"/>
          </a:p>
        </p:txBody>
      </p:sp>
      <p:sp>
        <p:nvSpPr>
          <p:cNvPr id="9" name="Slide Number Placeholder 8"/>
          <p:cNvSpPr>
            <a:spLocks noGrp="1"/>
          </p:cNvSpPr>
          <p:nvPr>
            <p:ph type="sldNum" sz="quarter" idx="12"/>
          </p:nvPr>
        </p:nvSpPr>
        <p:spPr/>
        <p:txBody>
          <a:bodyPr/>
          <a:lstStyle/>
          <a:p>
            <a:fld id="{F57DFBBF-32AC-4E8B-8BA7-82E195DC792E}" type="slidenum">
              <a:rPr lang="hr-HR" smtClean="0"/>
              <a:pPr/>
              <a:t>‹#›</a:t>
            </a:fld>
            <a:endParaRPr lang="hr-H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7C003BE3-B74D-464C-96C4-1E27C99B3740}" type="datetimeFigureOut">
              <a:rPr lang="hr-HR" smtClean="0"/>
              <a:pPr/>
              <a:t>17.7.2019.</a:t>
            </a:fld>
            <a:endParaRPr lang="hr-HR" dirty="0"/>
          </a:p>
        </p:txBody>
      </p:sp>
      <p:sp>
        <p:nvSpPr>
          <p:cNvPr id="4" name="Footer Placeholder 3"/>
          <p:cNvSpPr>
            <a:spLocks noGrp="1"/>
          </p:cNvSpPr>
          <p:nvPr>
            <p:ph type="ftr" sz="quarter" idx="11"/>
          </p:nvPr>
        </p:nvSpPr>
        <p:spPr/>
        <p:txBody>
          <a:bodyPr/>
          <a:lstStyle/>
          <a:p>
            <a:endParaRPr lang="hr-HR" dirty="0"/>
          </a:p>
        </p:txBody>
      </p:sp>
      <p:sp>
        <p:nvSpPr>
          <p:cNvPr id="5" name="Slide Number Placeholder 4"/>
          <p:cNvSpPr>
            <a:spLocks noGrp="1"/>
          </p:cNvSpPr>
          <p:nvPr>
            <p:ph type="sldNum" sz="quarter" idx="12"/>
          </p:nvPr>
        </p:nvSpPr>
        <p:spPr/>
        <p:txBody>
          <a:bodyPr/>
          <a:lstStyle/>
          <a:p>
            <a:fld id="{F57DFBBF-32AC-4E8B-8BA7-82E195DC792E}" type="slidenum">
              <a:rPr lang="hr-HR" smtClean="0"/>
              <a:pPr/>
              <a:t>‹#›</a:t>
            </a:fld>
            <a:endParaRPr lang="hr-H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003BE3-B74D-464C-96C4-1E27C99B3740}" type="datetimeFigureOut">
              <a:rPr lang="hr-HR" smtClean="0"/>
              <a:pPr/>
              <a:t>17.7.2019.</a:t>
            </a:fld>
            <a:endParaRPr lang="hr-HR" dirty="0"/>
          </a:p>
        </p:txBody>
      </p:sp>
      <p:sp>
        <p:nvSpPr>
          <p:cNvPr id="3" name="Footer Placeholder 2"/>
          <p:cNvSpPr>
            <a:spLocks noGrp="1"/>
          </p:cNvSpPr>
          <p:nvPr>
            <p:ph type="ftr" sz="quarter" idx="11"/>
          </p:nvPr>
        </p:nvSpPr>
        <p:spPr/>
        <p:txBody>
          <a:bodyPr/>
          <a:lstStyle/>
          <a:p>
            <a:endParaRPr lang="hr-HR" dirty="0"/>
          </a:p>
        </p:txBody>
      </p:sp>
      <p:sp>
        <p:nvSpPr>
          <p:cNvPr id="4" name="Slide Number Placeholder 3"/>
          <p:cNvSpPr>
            <a:spLocks noGrp="1"/>
          </p:cNvSpPr>
          <p:nvPr>
            <p:ph type="sldNum" sz="quarter" idx="12"/>
          </p:nvPr>
        </p:nvSpPr>
        <p:spPr/>
        <p:txBody>
          <a:bodyPr/>
          <a:lstStyle/>
          <a:p>
            <a:fld id="{F57DFBBF-32AC-4E8B-8BA7-82E195DC792E}" type="slidenum">
              <a:rPr lang="hr-HR" smtClean="0"/>
              <a:pPr/>
              <a:t>‹#›</a:t>
            </a:fld>
            <a:endParaRPr lang="hr-H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003BE3-B74D-464C-96C4-1E27C99B3740}" type="datetimeFigureOut">
              <a:rPr lang="hr-HR" smtClean="0"/>
              <a:pPr/>
              <a:t>17.7.2019.</a:t>
            </a:fld>
            <a:endParaRPr lang="hr-HR" dirty="0"/>
          </a:p>
        </p:txBody>
      </p:sp>
      <p:sp>
        <p:nvSpPr>
          <p:cNvPr id="6" name="Footer Placeholder 5"/>
          <p:cNvSpPr>
            <a:spLocks noGrp="1"/>
          </p:cNvSpPr>
          <p:nvPr>
            <p:ph type="ftr" sz="quarter" idx="11"/>
          </p:nvPr>
        </p:nvSpPr>
        <p:spPr/>
        <p:txBody>
          <a:bodyPr/>
          <a:lstStyle/>
          <a:p>
            <a:endParaRPr lang="hr-HR" dirty="0"/>
          </a:p>
        </p:txBody>
      </p:sp>
      <p:sp>
        <p:nvSpPr>
          <p:cNvPr id="7" name="Slide Number Placeholder 6"/>
          <p:cNvSpPr>
            <a:spLocks noGrp="1"/>
          </p:cNvSpPr>
          <p:nvPr>
            <p:ph type="sldNum" sz="quarter" idx="12"/>
          </p:nvPr>
        </p:nvSpPr>
        <p:spPr/>
        <p:txBody>
          <a:bodyPr/>
          <a:lstStyle/>
          <a:p>
            <a:fld id="{F57DFBBF-32AC-4E8B-8BA7-82E195DC792E}" type="slidenum">
              <a:rPr lang="hr-HR" smtClean="0"/>
              <a:pPr/>
              <a:t>‹#›</a:t>
            </a:fld>
            <a:endParaRPr lang="hr-H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003BE3-B74D-464C-96C4-1E27C99B3740}" type="datetimeFigureOut">
              <a:rPr lang="hr-HR" smtClean="0"/>
              <a:pPr/>
              <a:t>17.7.2019.</a:t>
            </a:fld>
            <a:endParaRPr lang="hr-HR" dirty="0"/>
          </a:p>
        </p:txBody>
      </p:sp>
      <p:sp>
        <p:nvSpPr>
          <p:cNvPr id="6" name="Footer Placeholder 5"/>
          <p:cNvSpPr>
            <a:spLocks noGrp="1"/>
          </p:cNvSpPr>
          <p:nvPr>
            <p:ph type="ftr" sz="quarter" idx="11"/>
          </p:nvPr>
        </p:nvSpPr>
        <p:spPr/>
        <p:txBody>
          <a:bodyPr/>
          <a:lstStyle/>
          <a:p>
            <a:endParaRPr lang="hr-HR" dirty="0"/>
          </a:p>
        </p:txBody>
      </p:sp>
      <p:sp>
        <p:nvSpPr>
          <p:cNvPr id="7" name="Slide Number Placeholder 6"/>
          <p:cNvSpPr>
            <a:spLocks noGrp="1"/>
          </p:cNvSpPr>
          <p:nvPr>
            <p:ph type="sldNum" sz="quarter" idx="12"/>
          </p:nvPr>
        </p:nvSpPr>
        <p:spPr/>
        <p:txBody>
          <a:bodyPr/>
          <a:lstStyle/>
          <a:p>
            <a:fld id="{F57DFBBF-32AC-4E8B-8BA7-82E195DC792E}" type="slidenum">
              <a:rPr lang="hr-HR" smtClean="0"/>
              <a:pPr/>
              <a:t>‹#›</a:t>
            </a:fld>
            <a:endParaRPr lang="hr-H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003BE3-B74D-464C-96C4-1E27C99B3740}" type="datetimeFigureOut">
              <a:rPr lang="hr-HR" smtClean="0"/>
              <a:pPr/>
              <a:t>17.7.2019.</a:t>
            </a:fld>
            <a:endParaRPr lang="hr-H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DFBBF-32AC-4E8B-8BA7-82E195DC792E}" type="slidenum">
              <a:rPr lang="hr-HR" smtClean="0"/>
              <a:pPr/>
              <a:t>‹#›</a:t>
            </a:fld>
            <a:endParaRPr lang="hr-H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564904"/>
            <a:ext cx="7772400" cy="1470025"/>
          </a:xfrm>
        </p:spPr>
        <p:txBody>
          <a:bodyPr>
            <a:noAutofit/>
          </a:bodyPr>
          <a:lstStyle/>
          <a:p>
            <a:r>
              <a:rPr lang="hr-HR" sz="4800" b="1" dirty="0" smtClean="0"/>
              <a:t>PLOVIDBA U NAVIGACIJSKI OTEŽANIM UVJETIMA</a:t>
            </a:r>
            <a:endParaRPr lang="hr-HR" sz="4800" b="1" dirty="0"/>
          </a:p>
        </p:txBody>
      </p:sp>
      <p:sp>
        <p:nvSpPr>
          <p:cNvPr id="3" name="Subtitle 2"/>
          <p:cNvSpPr>
            <a:spLocks noGrp="1"/>
          </p:cNvSpPr>
          <p:nvPr>
            <p:ph type="subTitle" idx="1"/>
          </p:nvPr>
        </p:nvSpPr>
        <p:spPr/>
        <p:txBody>
          <a:bodyPr/>
          <a:lstStyle/>
          <a:p>
            <a:endParaRPr lang="hr-H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hr-HR" sz="2800" b="1" dirty="0" smtClean="0"/>
              <a:t>Pregled važnijih tjesnaca</a:t>
            </a:r>
            <a:endParaRPr lang="hr-HR" sz="2800" b="1" dirty="0"/>
          </a:p>
        </p:txBody>
      </p:sp>
      <p:pic>
        <p:nvPicPr>
          <p:cNvPr id="1026" name="Picture 2" descr="C:\Users\Kos\Documents\IMG_1085.JPG"/>
          <p:cNvPicPr>
            <a:picLocks noGrp="1" noChangeAspect="1" noChangeArrowheads="1"/>
          </p:cNvPicPr>
          <p:nvPr>
            <p:ph idx="1"/>
          </p:nvPr>
        </p:nvPicPr>
        <p:blipFill>
          <a:blip r:embed="rId2" cstate="print"/>
          <a:srcRect/>
          <a:stretch>
            <a:fillRect/>
          </a:stretch>
        </p:blipFill>
        <p:spPr bwMode="auto">
          <a:xfrm>
            <a:off x="1043608" y="648972"/>
            <a:ext cx="6984776" cy="601859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hr-HR" sz="2800" b="1" dirty="0" smtClean="0"/>
              <a:t>UMJETNI KANALI – glavni elementi</a:t>
            </a:r>
            <a:endParaRPr lang="hr-HR" sz="2800" b="1" dirty="0"/>
          </a:p>
        </p:txBody>
      </p:sp>
      <p:sp>
        <p:nvSpPr>
          <p:cNvPr id="3" name="Content Placeholder 2"/>
          <p:cNvSpPr>
            <a:spLocks noGrp="1"/>
          </p:cNvSpPr>
          <p:nvPr>
            <p:ph idx="1"/>
          </p:nvPr>
        </p:nvSpPr>
        <p:spPr>
          <a:xfrm>
            <a:off x="457200" y="836712"/>
            <a:ext cx="8229600" cy="5289451"/>
          </a:xfrm>
        </p:spPr>
        <p:txBody>
          <a:bodyPr>
            <a:noAutofit/>
          </a:bodyPr>
          <a:lstStyle/>
          <a:p>
            <a:r>
              <a:rPr lang="hr-HR" sz="2000" b="1" dirty="0" smtClean="0"/>
              <a:t>Ovlaženi profil (</a:t>
            </a:r>
            <a:r>
              <a:rPr lang="el-GR" sz="2000" b="1" dirty="0" smtClean="0"/>
              <a:t>ω</a:t>
            </a:r>
            <a:r>
              <a:rPr lang="hr-HR" sz="2000" b="1" dirty="0" smtClean="0"/>
              <a:t>) – poprečni presjek kanala</a:t>
            </a:r>
          </a:p>
          <a:p>
            <a:r>
              <a:rPr lang="hr-HR" sz="2000" dirty="0" smtClean="0"/>
              <a:t>Najćešće ima oblik </a:t>
            </a:r>
            <a:r>
              <a:rPr lang="hr-HR" sz="2000" b="1" dirty="0" smtClean="0"/>
              <a:t>trapeza , </a:t>
            </a:r>
            <a:r>
              <a:rPr lang="hr-HR" sz="2000" dirty="0" smtClean="0"/>
              <a:t>na osnovu iskustva ovlaženi profil kanala treba biti </a:t>
            </a:r>
            <a:r>
              <a:rPr lang="hr-HR" sz="2000" b="1" dirty="0" smtClean="0"/>
              <a:t>najmanje </a:t>
            </a:r>
            <a:br>
              <a:rPr lang="hr-HR" sz="2000" b="1" dirty="0" smtClean="0"/>
            </a:br>
            <a:r>
              <a:rPr lang="el-GR" sz="2000" b="1" dirty="0" smtClean="0"/>
              <a:t>ω </a:t>
            </a:r>
            <a:r>
              <a:rPr lang="hr-HR" sz="2000" b="1" dirty="0" smtClean="0"/>
              <a:t> = 4,5 – 5 puta veći od poprečnog profila brodskog trupa koji je ispod razine vode (</a:t>
            </a:r>
            <a:r>
              <a:rPr lang="el-GR" sz="2000" b="1" dirty="0" smtClean="0"/>
              <a:t>φ</a:t>
            </a:r>
            <a:r>
              <a:rPr lang="hr-HR" sz="2000" b="1" dirty="0" smtClean="0"/>
              <a:t>) . </a:t>
            </a:r>
            <a:r>
              <a:rPr lang="hr-HR" sz="2000" dirty="0" smtClean="0"/>
              <a:t>Na dijelovima morskih kanala </a:t>
            </a:r>
            <a:r>
              <a:rPr lang="hr-HR" sz="2000" b="1" dirty="0" smtClean="0"/>
              <a:t>koji su izloženi  jakim strujama ili valovima odnos </a:t>
            </a:r>
            <a:r>
              <a:rPr lang="el-GR" sz="2000" b="1" dirty="0" smtClean="0"/>
              <a:t>ω</a:t>
            </a:r>
            <a:r>
              <a:rPr lang="hr-HR" sz="2000" b="1" dirty="0" smtClean="0"/>
              <a:t> treba obavezno biti veći od 5.</a:t>
            </a:r>
          </a:p>
          <a:p>
            <a:r>
              <a:rPr lang="hr-HR" sz="2000" b="1" dirty="0" smtClean="0"/>
              <a:t>Širina kanala (B)</a:t>
            </a:r>
          </a:p>
          <a:p>
            <a:r>
              <a:rPr lang="hr-HR" sz="2000" dirty="0" smtClean="0"/>
              <a:t>Na pravocrtnom sektoru određena je odnosom  (</a:t>
            </a:r>
            <a:r>
              <a:rPr lang="el-GR" sz="2000" b="1" dirty="0" smtClean="0"/>
              <a:t>ω</a:t>
            </a:r>
            <a:r>
              <a:rPr lang="hr-HR" sz="2000" b="1" dirty="0" smtClean="0"/>
              <a:t>/</a:t>
            </a:r>
            <a:r>
              <a:rPr lang="el-GR" sz="2000" b="1" dirty="0" smtClean="0"/>
              <a:t> φ</a:t>
            </a:r>
            <a:r>
              <a:rPr lang="hr-HR" sz="2000" b="1" dirty="0" smtClean="0"/>
              <a:t>).</a:t>
            </a:r>
            <a:endParaRPr lang="hr-HR" sz="2000" dirty="0" smtClean="0"/>
          </a:p>
          <a:p>
            <a:r>
              <a:rPr lang="hr-HR" sz="2000" dirty="0" smtClean="0"/>
              <a:t>Kod </a:t>
            </a:r>
            <a:r>
              <a:rPr lang="hr-HR" sz="2000" b="1" dirty="0" smtClean="0"/>
              <a:t>jednosmjernog kretanja </a:t>
            </a:r>
            <a:r>
              <a:rPr lang="hr-HR" sz="2000" dirty="0" smtClean="0"/>
              <a:t>odnos je (</a:t>
            </a:r>
            <a:r>
              <a:rPr lang="el-GR" sz="2000" b="1" dirty="0" smtClean="0"/>
              <a:t>ω</a:t>
            </a:r>
            <a:r>
              <a:rPr lang="hr-HR" sz="2000" b="1" dirty="0" smtClean="0"/>
              <a:t>/</a:t>
            </a:r>
            <a:r>
              <a:rPr lang="el-GR" sz="2000" b="1" dirty="0" smtClean="0"/>
              <a:t> φ</a:t>
            </a:r>
            <a:r>
              <a:rPr lang="hr-HR" sz="2000" b="1" dirty="0" smtClean="0"/>
              <a:t>). </a:t>
            </a:r>
            <a:r>
              <a:rPr lang="hr-HR" sz="2000" dirty="0" smtClean="0"/>
              <a:t>Kod </a:t>
            </a:r>
            <a:r>
              <a:rPr lang="hr-HR" sz="2000" b="1" dirty="0" smtClean="0"/>
              <a:t>dvosmjernog kretanja odnos je  </a:t>
            </a:r>
            <a:br>
              <a:rPr lang="hr-HR" sz="2000" b="1" dirty="0" smtClean="0"/>
            </a:br>
            <a:r>
              <a:rPr lang="hr-HR" sz="2000" b="1" dirty="0" smtClean="0"/>
              <a:t>(</a:t>
            </a:r>
            <a:r>
              <a:rPr lang="el-GR" sz="2000" b="1" dirty="0" smtClean="0"/>
              <a:t>ω</a:t>
            </a:r>
            <a:r>
              <a:rPr lang="hr-HR" sz="2000" b="1" dirty="0" smtClean="0"/>
              <a:t>/</a:t>
            </a:r>
            <a:r>
              <a:rPr lang="el-GR" sz="2000" b="1" dirty="0" smtClean="0"/>
              <a:t> </a:t>
            </a:r>
            <a:r>
              <a:rPr lang="hr-HR" sz="2000" b="1" dirty="0" smtClean="0"/>
              <a:t>2</a:t>
            </a:r>
            <a:r>
              <a:rPr lang="el-GR" sz="2000" b="1" dirty="0" smtClean="0"/>
              <a:t>φ</a:t>
            </a:r>
            <a:r>
              <a:rPr lang="hr-HR" sz="2000" b="1" dirty="0" smtClean="0"/>
              <a:t>) obavezno veće od 5. Razmak </a:t>
            </a:r>
            <a:r>
              <a:rPr lang="hr-HR" sz="2000" dirty="0" smtClean="0"/>
              <a:t>između dva broda koji se mimoilaze u kanalu mora biti </a:t>
            </a:r>
            <a:r>
              <a:rPr lang="hr-HR" sz="2000" b="1" dirty="0" smtClean="0"/>
              <a:t>veći od desetine širine najvećeg broda koji može ploviti tim kanalom</a:t>
            </a:r>
            <a:r>
              <a:rPr lang="hr-HR" sz="2000" dirty="0" smtClean="0"/>
              <a:t>.</a:t>
            </a:r>
          </a:p>
          <a:p>
            <a:r>
              <a:rPr lang="hr-HR" sz="2000" b="1" dirty="0" smtClean="0"/>
              <a:t>Oblik strana kanala</a:t>
            </a:r>
          </a:p>
          <a:p>
            <a:r>
              <a:rPr lang="hr-HR" sz="2000" dirty="0" smtClean="0"/>
              <a:t>Najčešći oblik strane kanala je </a:t>
            </a:r>
            <a:r>
              <a:rPr lang="hr-HR" sz="2000" b="1" dirty="0" smtClean="0"/>
              <a:t>pravocrtni oblik. Nagib kanala </a:t>
            </a:r>
            <a:r>
              <a:rPr lang="hr-HR" sz="2000" dirty="0" smtClean="0"/>
              <a:t>ovisi o </a:t>
            </a:r>
            <a:r>
              <a:rPr lang="hr-HR" sz="2000" b="1" dirty="0" smtClean="0"/>
              <a:t>vrsti tla:  u pijesku je odnos 1:3 , 1:4  ili 1:5 , u rastresitom terenu je nagib blaži. U čvršće vezanom materijalu nagib je 1:2 , u kamenom materijalu  1:1 ili  strmiji. Dio preko 2 m iznad površine vode – nagib može biti 45°.</a:t>
            </a:r>
            <a:endParaRPr lang="hr-HR" sz="2000" dirty="0" smtClean="0"/>
          </a:p>
          <a:p>
            <a:endParaRPr lang="hr-HR" sz="20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r>
              <a:rPr lang="hr-HR" sz="2800" b="1" dirty="0" smtClean="0"/>
              <a:t>UMJETNI KANALI – glavni elementi</a:t>
            </a:r>
            <a:endParaRPr lang="hr-HR" sz="2800" dirty="0"/>
          </a:p>
        </p:txBody>
      </p:sp>
      <p:sp>
        <p:nvSpPr>
          <p:cNvPr id="3" name="Content Placeholder 2"/>
          <p:cNvSpPr>
            <a:spLocks noGrp="1"/>
          </p:cNvSpPr>
          <p:nvPr>
            <p:ph idx="1"/>
          </p:nvPr>
        </p:nvSpPr>
        <p:spPr>
          <a:xfrm>
            <a:off x="251520" y="692696"/>
            <a:ext cx="8712968" cy="5832648"/>
          </a:xfrm>
        </p:spPr>
        <p:txBody>
          <a:bodyPr>
            <a:noAutofit/>
          </a:bodyPr>
          <a:lstStyle/>
          <a:p>
            <a:r>
              <a:rPr lang="hr-HR" sz="1600" b="1" dirty="0" smtClean="0"/>
              <a:t>DUBINA  KANALA   (H)</a:t>
            </a:r>
          </a:p>
          <a:p>
            <a:r>
              <a:rPr lang="hr-HR" sz="1600" dirty="0" smtClean="0"/>
              <a:t>Određuje se po jednadžbi  </a:t>
            </a:r>
            <a:r>
              <a:rPr lang="hr-HR" sz="1600" b="1" dirty="0" smtClean="0"/>
              <a:t>  H = T + k  </a:t>
            </a:r>
          </a:p>
          <a:p>
            <a:r>
              <a:rPr lang="hr-HR" sz="1600" b="1" dirty="0" smtClean="0"/>
              <a:t>T – </a:t>
            </a:r>
            <a:r>
              <a:rPr lang="hr-HR" sz="1600" dirty="0" smtClean="0"/>
              <a:t>najveći gaz broda , </a:t>
            </a:r>
            <a:r>
              <a:rPr lang="hr-HR" sz="1600" b="1" dirty="0" smtClean="0"/>
              <a:t>  k – </a:t>
            </a:r>
            <a:r>
              <a:rPr lang="hr-HR" sz="1600" dirty="0" smtClean="0"/>
              <a:t>rezervna dubina – ovisi o veličini i učestalosti valova ,  zanošenju broda pod utjecajem vjetra s boka , struja na prilazima morskim kanalima,  “squat” efekta ,…</a:t>
            </a:r>
          </a:p>
          <a:p>
            <a:r>
              <a:rPr lang="hr-HR" sz="1600" dirty="0" smtClean="0"/>
              <a:t>Dubina vode u kanalu –  primjerice na morskim kanalima s amplitudom morskih mijena do 0,5 m odgovara najčešće najnižoj izmjerenoj razini  niske vode u nizu od najmanje deset godina kontinuiranog mjerenja </a:t>
            </a:r>
          </a:p>
          <a:p>
            <a:r>
              <a:rPr lang="hr-HR" sz="1600" b="1" dirty="0" smtClean="0"/>
              <a:t>UZDUŽNI  PROFIL  KANALA</a:t>
            </a:r>
          </a:p>
          <a:p>
            <a:r>
              <a:rPr lang="hr-HR" sz="1600" dirty="0" smtClean="0"/>
              <a:t>Ovisi o tome da li je kanal </a:t>
            </a:r>
            <a:r>
              <a:rPr lang="hr-HR" sz="1600" b="1" dirty="0" smtClean="0"/>
              <a:t>ograđen , neograđen ili zatvoren.</a:t>
            </a:r>
            <a:r>
              <a:rPr lang="hr-HR" sz="1600" dirty="0" smtClean="0"/>
              <a:t> Kod malih amplituda vodostaja </a:t>
            </a:r>
          </a:p>
          <a:p>
            <a:pPr>
              <a:buNone/>
            </a:pPr>
            <a:r>
              <a:rPr lang="hr-HR" sz="1600" dirty="0" smtClean="0"/>
              <a:t>        na krajevima kanala primjenuje se </a:t>
            </a:r>
            <a:r>
              <a:rPr lang="hr-HR" sz="1600" b="1" dirty="0" smtClean="0"/>
              <a:t>sustav slobodne cirkulacije vode</a:t>
            </a:r>
            <a:r>
              <a:rPr lang="hr-HR" sz="1600" dirty="0" smtClean="0"/>
              <a:t>. Tada je uzdužni presjek kanala gotovo vodoravan.</a:t>
            </a:r>
          </a:p>
          <a:p>
            <a:pPr>
              <a:buNone/>
            </a:pPr>
            <a:r>
              <a:rPr lang="hr-HR" sz="1600" dirty="0" smtClean="0"/>
              <a:t>        Kod kanala koja spajaju mora s velikom amplitudom  i vremenom nastupa visoke i niske vode,</a:t>
            </a:r>
          </a:p>
          <a:p>
            <a:pPr>
              <a:buNone/>
            </a:pPr>
            <a:r>
              <a:rPr lang="hr-HR" sz="1600" dirty="0" smtClean="0"/>
              <a:t>        ugrađuju se </a:t>
            </a:r>
            <a:r>
              <a:rPr lang="hr-HR" sz="1600" b="1" dirty="0" smtClean="0"/>
              <a:t>ustave </a:t>
            </a:r>
            <a:r>
              <a:rPr lang="hr-HR" sz="1600" dirty="0" smtClean="0"/>
              <a:t>– sprečavaju prejaka strujanja vode. Kod ovih kanala </a:t>
            </a:r>
            <a:r>
              <a:rPr lang="hr-HR" sz="1600" b="1" dirty="0" smtClean="0"/>
              <a:t>uzdužni profil dna je stepenast. </a:t>
            </a:r>
            <a:r>
              <a:rPr lang="hr-HR" sz="1600" dirty="0" smtClean="0"/>
              <a:t>Ako je visinska razlika nivoa veća od </a:t>
            </a:r>
            <a:r>
              <a:rPr lang="hr-HR" sz="1600" b="1" dirty="0" smtClean="0"/>
              <a:t>10 m treba koristiti dvije ustave. </a:t>
            </a:r>
            <a:r>
              <a:rPr lang="hr-HR" sz="1600" dirty="0" smtClean="0"/>
              <a:t>Najviše ustave za morske brodove  nalaze se u </a:t>
            </a:r>
            <a:r>
              <a:rPr lang="hr-HR" sz="1600" b="1" dirty="0" smtClean="0"/>
              <a:t>kanalu  Welland </a:t>
            </a:r>
            <a:r>
              <a:rPr lang="hr-HR" sz="1600" dirty="0" smtClean="0"/>
              <a:t>s visinskom razlikom od </a:t>
            </a:r>
            <a:r>
              <a:rPr lang="hr-HR" sz="1600" b="1" dirty="0" smtClean="0"/>
              <a:t>14,2 metra.</a:t>
            </a:r>
          </a:p>
          <a:p>
            <a:pPr>
              <a:buNone/>
            </a:pPr>
            <a:r>
              <a:rPr lang="hr-HR" sz="1600" b="1" dirty="0" smtClean="0"/>
              <a:t>         ZASIPANJE  KANALA</a:t>
            </a:r>
          </a:p>
          <a:p>
            <a:pPr>
              <a:buNone/>
            </a:pPr>
            <a:r>
              <a:rPr lang="hr-HR" sz="1600" dirty="0" smtClean="0"/>
              <a:t>         - taloženje vanjskog nanosa na iskopanom poprečnom profilu kanala. Kod otvorenih kanala  godišnje može iznositi i do </a:t>
            </a:r>
            <a:r>
              <a:rPr lang="hr-HR" sz="1600" b="1" dirty="0" smtClean="0"/>
              <a:t>20% volumena kanala. </a:t>
            </a:r>
            <a:r>
              <a:rPr lang="hr-HR" sz="1600" dirty="0" smtClean="0"/>
              <a:t>Zasipanje ovisi o sastavu tla , a utjecaj imaju vjetrovi i struje koji izazivaju kretanje nanosa. Zasipanje kanala provjerava se pomoću </a:t>
            </a:r>
            <a:r>
              <a:rPr lang="hr-HR" sz="1600" b="1" dirty="0" smtClean="0"/>
              <a:t>ehograma (snimanje profila kanala ultrazvukom) – hidrotehnički laboratoriji. </a:t>
            </a:r>
            <a:r>
              <a:rPr lang="hr-HR" sz="1600" dirty="0" smtClean="0"/>
              <a:t>U plovidbi broda kanalom treba stalno imati uključen dubinomjer.</a:t>
            </a:r>
          </a:p>
          <a:p>
            <a:pPr>
              <a:buNone/>
            </a:pPr>
            <a:r>
              <a:rPr lang="hr-HR" sz="1600" dirty="0" smtClean="0"/>
              <a:t>          </a:t>
            </a:r>
          </a:p>
          <a:p>
            <a:pPr>
              <a:buNone/>
            </a:pPr>
            <a:r>
              <a:rPr lang="hr-HR" sz="1600" dirty="0" smtClean="0"/>
              <a:t>        </a:t>
            </a:r>
            <a:endParaRPr lang="hr-HR"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Plovidba kanalima, tjesnacima i rijekama plovnim za pomorske brodove</a:t>
            </a:r>
            <a:endParaRPr lang="hr-HR" sz="3200" b="1" dirty="0"/>
          </a:p>
        </p:txBody>
      </p:sp>
      <p:sp>
        <p:nvSpPr>
          <p:cNvPr id="3" name="Content Placeholder 2"/>
          <p:cNvSpPr>
            <a:spLocks noGrp="1"/>
          </p:cNvSpPr>
          <p:nvPr>
            <p:ph idx="1"/>
          </p:nvPr>
        </p:nvSpPr>
        <p:spPr/>
        <p:txBody>
          <a:bodyPr>
            <a:normAutofit lnSpcReduction="10000"/>
          </a:bodyPr>
          <a:lstStyle/>
          <a:p>
            <a:r>
              <a:rPr lang="hr-HR" sz="2400" dirty="0"/>
              <a:t>Opća načela za plovidbu su slijedeća: </a:t>
            </a:r>
            <a:r>
              <a:rPr lang="hr-HR" sz="2400" b="1" dirty="0"/>
              <a:t>širokim kanalima plovi se desnom stranom, u uskim sredinom kanala. Ako je </a:t>
            </a:r>
            <a:r>
              <a:rPr lang="hr-HR" sz="2400" b="1" dirty="0" smtClean="0"/>
              <a:t> </a:t>
            </a:r>
            <a:r>
              <a:rPr lang="hr-HR" sz="2400" b="1" dirty="0"/>
              <a:t>moguće treba ploviti prema nekom pokrivenom smjeru ili barem prema jednom markantnom objektu. Po nekom određenom </a:t>
            </a:r>
            <a:r>
              <a:rPr lang="hr-HR" sz="2400" b="1" dirty="0" smtClean="0"/>
              <a:t>zadanom kursu </a:t>
            </a:r>
            <a:r>
              <a:rPr lang="hr-HR" sz="2400" b="1" dirty="0"/>
              <a:t>plovi se kada djeluje neka bočna struja</a:t>
            </a:r>
            <a:r>
              <a:rPr lang="hr-HR" sz="2400" b="1" dirty="0" smtClean="0"/>
              <a:t>.</a:t>
            </a:r>
          </a:p>
          <a:p>
            <a:r>
              <a:rPr lang="hr-HR" sz="2400" b="1" dirty="0" smtClean="0"/>
              <a:t>Unutrašnji plovni putovi </a:t>
            </a:r>
            <a:r>
              <a:rPr lang="hr-HR" sz="2400" dirty="0" smtClean="0"/>
              <a:t>predstavljaju rijeke, jezera i kanale dovoljne širine i dubine za sigurnu plovidbu pri dovoljnom vodostaju.</a:t>
            </a:r>
          </a:p>
          <a:p>
            <a:r>
              <a:rPr lang="hr-HR" sz="2400" dirty="0" smtClean="0"/>
              <a:t>Dijele se na </a:t>
            </a:r>
            <a:r>
              <a:rPr lang="hr-HR" sz="2400" b="1" dirty="0" smtClean="0"/>
              <a:t>prirodne i umjetne</a:t>
            </a:r>
            <a:r>
              <a:rPr lang="hr-HR" sz="2400" dirty="0" smtClean="0"/>
              <a:t>.</a:t>
            </a:r>
          </a:p>
          <a:p>
            <a:r>
              <a:rPr lang="hr-HR" sz="2400" b="1" dirty="0" smtClean="0"/>
              <a:t>Prirodni</a:t>
            </a:r>
            <a:r>
              <a:rPr lang="hr-HR" sz="2400" dirty="0" smtClean="0"/>
              <a:t> su jezera i rijeke s rukavcima, deltama i pritokama</a:t>
            </a:r>
          </a:p>
          <a:p>
            <a:r>
              <a:rPr lang="hr-HR" sz="2400" dirty="0" smtClean="0"/>
              <a:t>Umjetni putovi su  </a:t>
            </a:r>
            <a:r>
              <a:rPr lang="hr-HR" sz="2400" b="1" dirty="0" smtClean="0"/>
              <a:t>izgrađeni kanali</a:t>
            </a:r>
            <a:endParaRPr lang="hr-HR"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hr-HR" sz="3200" b="1" dirty="0" smtClean="0"/>
              <a:t>Regulacija plovidbe u kanalima – važna pravila</a:t>
            </a:r>
            <a:endParaRPr lang="hr-HR" sz="3200" b="1" dirty="0"/>
          </a:p>
        </p:txBody>
      </p:sp>
      <p:sp>
        <p:nvSpPr>
          <p:cNvPr id="3" name="Content Placeholder 2"/>
          <p:cNvSpPr>
            <a:spLocks noGrp="1"/>
          </p:cNvSpPr>
          <p:nvPr>
            <p:ph idx="1"/>
          </p:nvPr>
        </p:nvSpPr>
        <p:spPr>
          <a:xfrm>
            <a:off x="457200" y="908720"/>
            <a:ext cx="8229600" cy="5217443"/>
          </a:xfrm>
        </p:spPr>
        <p:txBody>
          <a:bodyPr>
            <a:noAutofit/>
          </a:bodyPr>
          <a:lstStyle/>
          <a:p>
            <a:r>
              <a:rPr lang="hr-HR" sz="1600" dirty="0" smtClean="0"/>
              <a:t>Regulaciju plovidbe u kanalima određuje </a:t>
            </a:r>
            <a:r>
              <a:rPr lang="hr-HR" sz="1600" b="1" i="1" dirty="0" smtClean="0"/>
              <a:t>pravilo 9 Međunarodnih pravila za izbjegavanje sudara na moru</a:t>
            </a:r>
            <a:r>
              <a:rPr lang="hr-HR" sz="1600" b="1" dirty="0" smtClean="0"/>
              <a:t>: </a:t>
            </a:r>
            <a:endParaRPr lang="hr-HR" sz="1600" dirty="0" smtClean="0"/>
          </a:p>
          <a:p>
            <a:r>
              <a:rPr lang="hr-HR" sz="1600" b="1" dirty="0" smtClean="0"/>
              <a:t>1.</a:t>
            </a:r>
            <a:r>
              <a:rPr lang="hr-HR" sz="1600" dirty="0" smtClean="0"/>
              <a:t> Brod koji plovi u uskom kanalu ili plovnom putu , koliko god je to sigurno i izvedivo, </a:t>
            </a:r>
            <a:r>
              <a:rPr lang="hr-HR" sz="1600" b="1" dirty="0" smtClean="0"/>
              <a:t>mora se držati uz vanjski rub kanala ili plovnog puta koji se nalazi s njegove desne strane.</a:t>
            </a:r>
          </a:p>
          <a:p>
            <a:r>
              <a:rPr lang="hr-HR" sz="1600" b="1" dirty="0" smtClean="0"/>
              <a:t>2.</a:t>
            </a:r>
            <a:r>
              <a:rPr lang="hr-HR" sz="1600" dirty="0" smtClean="0"/>
              <a:t> Brod kraći od </a:t>
            </a:r>
            <a:r>
              <a:rPr lang="hr-HR" sz="1600" b="1" dirty="0" smtClean="0"/>
              <a:t>20 m</a:t>
            </a:r>
            <a:r>
              <a:rPr lang="hr-HR" sz="1600" dirty="0" smtClean="0"/>
              <a:t> ili jedrenjak </a:t>
            </a:r>
            <a:r>
              <a:rPr lang="hr-HR" sz="1600" b="1" dirty="0" smtClean="0"/>
              <a:t>ne smije ometati prolaz brodu koji može sigurno ploviti jedino unutar uskog kanala ili plovnog puta.</a:t>
            </a:r>
          </a:p>
          <a:p>
            <a:r>
              <a:rPr lang="hr-HR" sz="1600" b="1" dirty="0" smtClean="0"/>
              <a:t>3.</a:t>
            </a:r>
            <a:r>
              <a:rPr lang="hr-HR" sz="1600" dirty="0" smtClean="0"/>
              <a:t> Brod koji ribari ne </a:t>
            </a:r>
            <a:r>
              <a:rPr lang="hr-HR" sz="1600" b="1" dirty="0" smtClean="0"/>
              <a:t>smije ometati prolaz bilo kojem drugom brodu koji plovi unutar uskog kanala ili plovnog puta.</a:t>
            </a:r>
          </a:p>
          <a:p>
            <a:r>
              <a:rPr lang="hr-HR" sz="1600" b="1" dirty="0" smtClean="0"/>
              <a:t>4</a:t>
            </a:r>
            <a:r>
              <a:rPr lang="hr-HR" sz="1600" dirty="0" smtClean="0"/>
              <a:t>. Brod </a:t>
            </a:r>
            <a:r>
              <a:rPr lang="hr-HR" sz="1600" b="1" dirty="0" smtClean="0"/>
              <a:t>ne smije poprijeko prelaziti uski kanal ili plovni put </a:t>
            </a:r>
            <a:r>
              <a:rPr lang="hr-HR" sz="1600" dirty="0" smtClean="0"/>
              <a:t>, ako takvo prelaženje ometa prolaz nekom brodu koji može sigurno ploviti jedino unutar tog kanala ili plovnog puta. Sumnja li se u namjeru broda koji prolazi poprijeko , može se upotrijebiti zvučni signal propisan Pravilom 34(d)- </a:t>
            </a:r>
            <a:r>
              <a:rPr lang="hr-HR" sz="1600" b="1" dirty="0" smtClean="0"/>
              <a:t>pet kratkih i brzih zvižduka  ili  bljeskova</a:t>
            </a:r>
          </a:p>
          <a:p>
            <a:r>
              <a:rPr lang="hr-HR" sz="1600" b="1" dirty="0" smtClean="0"/>
              <a:t>5. (I) </a:t>
            </a:r>
            <a:r>
              <a:rPr lang="hr-HR" sz="1600" dirty="0" smtClean="0"/>
              <a:t>Kada se pretjecanje u uskom kanalu ili plovnom putu može obaviti jedino ako brod kojega se pretječe mora poduzeti radnju da omogući bezopasan prolaz , </a:t>
            </a:r>
            <a:r>
              <a:rPr lang="hr-HR" sz="1600" b="1" dirty="0" smtClean="0"/>
              <a:t>brod koji namjerava pretjecati mora pokazati svoju namjeru dajući signal propisan u Praviliu</a:t>
            </a:r>
            <a:r>
              <a:rPr lang="hr-HR" sz="1600" dirty="0" smtClean="0"/>
              <a:t>34 (c ) pod I – </a:t>
            </a:r>
            <a:r>
              <a:rPr lang="hr-HR" sz="1600" b="1" dirty="0" smtClean="0"/>
              <a:t>dva duga zvižduka +jedan kratki zvižduk – namjeravam vas prestignuti s vaše desne strane , ili dva duga zvižduka + dva kratka zvižduka – namjeravam vas pretjecati s vaše lijeve strane.</a:t>
            </a:r>
            <a:r>
              <a:rPr lang="hr-HR" sz="1600" dirty="0" smtClean="0"/>
              <a:t> Brod koji se pretječe , ako se s time slaže mora upotrijebiti signal prema Pravilu 34 (c) pod II – </a:t>
            </a:r>
            <a:r>
              <a:rPr lang="hr-HR" sz="1600" b="1" dirty="0" smtClean="0"/>
              <a:t>jedan dugi zvižduk – jedan kratki zvižduk – jedan dugi zvižduk – jedan kratki zvižduk , i poduzeti potrebne mjere da bi omogućio neopasan prolaz. Posumnja li u namjere drugog broda , može koristiti sljedeći signal : pet kratkih i brzih zvižduka ili bljeskova. </a:t>
            </a:r>
          </a:p>
          <a:p>
            <a:r>
              <a:rPr lang="hr-HR" sz="1600" b="1" dirty="0" smtClean="0"/>
              <a:t>(II) </a:t>
            </a:r>
            <a:r>
              <a:rPr lang="hr-HR" sz="1600" dirty="0" smtClean="0"/>
              <a:t>Ovo </a:t>
            </a:r>
            <a:r>
              <a:rPr lang="hr-HR" sz="1600" b="1" dirty="0" smtClean="0"/>
              <a:t>pravilo ne oslobađa brod koji pretječe od obveza prema Pravilu 13 </a:t>
            </a:r>
            <a:r>
              <a:rPr lang="hr-HR" sz="1600" dirty="0" smtClean="0"/>
              <a:t>– </a:t>
            </a:r>
            <a:r>
              <a:rPr lang="hr-HR" sz="1600" b="1" dirty="0" smtClean="0"/>
              <a:t>svaki brod koji pretječe mora se ukloniti prestignutom brodu , ne smije ometati njegovu plovidbu.</a:t>
            </a:r>
            <a:endParaRPr lang="hr-HR" sz="16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Regulacija plovidbe u kanalima – važna pravila</a:t>
            </a:r>
            <a:endParaRPr lang="hr-HR" sz="3200" dirty="0"/>
          </a:p>
        </p:txBody>
      </p:sp>
      <p:sp>
        <p:nvSpPr>
          <p:cNvPr id="3" name="Content Placeholder 2"/>
          <p:cNvSpPr>
            <a:spLocks noGrp="1"/>
          </p:cNvSpPr>
          <p:nvPr>
            <p:ph idx="1"/>
          </p:nvPr>
        </p:nvSpPr>
        <p:spPr/>
        <p:txBody>
          <a:bodyPr>
            <a:normAutofit/>
          </a:bodyPr>
          <a:lstStyle/>
          <a:p>
            <a:r>
              <a:rPr lang="hr-HR" sz="2000" b="1" dirty="0" smtClean="0"/>
              <a:t>6.</a:t>
            </a:r>
            <a:r>
              <a:rPr lang="hr-HR" sz="2000" dirty="0" smtClean="0"/>
              <a:t> Ako je brod u bilo kakvoj sumnji pretječe li dostignuti brod , </a:t>
            </a:r>
            <a:r>
              <a:rPr lang="hr-HR" sz="2000" b="1" dirty="0" smtClean="0"/>
              <a:t>dužan je sebe smatrati brodom koji pretječe i tako se ponašati.</a:t>
            </a:r>
          </a:p>
          <a:p>
            <a:r>
              <a:rPr lang="hr-HR" sz="2000" b="1" dirty="0" smtClean="0"/>
              <a:t>7. Brod koji  se približava zavoju ili području uskog kanala odnosno plovnog puta gdje se drugi brodovi ne moraju vidjeti , zbog zaklonjenja  nekom zaprekom</a:t>
            </a:r>
            <a:r>
              <a:rPr lang="hr-HR" sz="2000" dirty="0" smtClean="0"/>
              <a:t> , treba ploviti posebno budno i oprezno i treba se glasati odgovarajućim signalima prema Pravilu 34 ( e) – </a:t>
            </a:r>
            <a:r>
              <a:rPr lang="hr-HR" sz="2000" b="1" dirty="0" smtClean="0"/>
              <a:t>jedan dugi zvižduk ili dugi bljesak</a:t>
            </a:r>
          </a:p>
          <a:p>
            <a:r>
              <a:rPr lang="hr-HR" sz="2000" b="1" dirty="0" smtClean="0"/>
              <a:t>8.</a:t>
            </a:r>
            <a:r>
              <a:rPr lang="hr-HR" sz="2000" dirty="0" smtClean="0"/>
              <a:t> Brodovi koji ulaze </a:t>
            </a:r>
            <a:r>
              <a:rPr lang="hr-HR" sz="2000" b="1" dirty="0" smtClean="0"/>
              <a:t>u luku , rijeku ili uski kanal  ne smiju ometati manevriranje brodovima koji izlaze iz luke,  rijeke  odnosno kanala</a:t>
            </a:r>
          </a:p>
          <a:p>
            <a:r>
              <a:rPr lang="hr-HR" sz="2000" b="1" dirty="0" smtClean="0"/>
              <a:t>9</a:t>
            </a:r>
            <a:r>
              <a:rPr lang="hr-HR" sz="2000" dirty="0" smtClean="0"/>
              <a:t>. </a:t>
            </a:r>
            <a:r>
              <a:rPr lang="hr-HR" sz="2000" b="1" dirty="0" smtClean="0"/>
              <a:t>Svaki brod  treba izbjegavati sidrenje u uskom kanalu </a:t>
            </a:r>
            <a:r>
              <a:rPr lang="hr-HR" sz="2000" dirty="0" smtClean="0"/>
              <a:t>, ako okolnosti slučaja to dopuštaju</a:t>
            </a:r>
            <a:endParaRPr lang="hr-HR"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Hidrografski uvjeti plovidbe na unutrašnjim plovnim putovima</a:t>
            </a:r>
            <a:endParaRPr lang="hr-HR" sz="3200" b="1" dirty="0"/>
          </a:p>
        </p:txBody>
      </p:sp>
      <p:sp>
        <p:nvSpPr>
          <p:cNvPr id="3" name="Content Placeholder 2"/>
          <p:cNvSpPr>
            <a:spLocks noGrp="1"/>
          </p:cNvSpPr>
          <p:nvPr>
            <p:ph idx="1"/>
          </p:nvPr>
        </p:nvSpPr>
        <p:spPr/>
        <p:txBody>
          <a:bodyPr/>
          <a:lstStyle/>
          <a:p>
            <a:r>
              <a:rPr lang="hr-HR" sz="2400" dirty="0"/>
              <a:t>Hidrološki i hidrografski uvjeti plovidbe na unutrašnjim plovnim putovima su promjenjivi jer se često mijenja tok rijeke, vodostaj, brzina vode, konfiguracija obale, prepreke </a:t>
            </a:r>
            <a:r>
              <a:rPr lang="hr-HR" sz="2400" dirty="0" smtClean="0"/>
              <a:t>itd.</a:t>
            </a:r>
          </a:p>
          <a:p>
            <a:r>
              <a:rPr lang="hr-HR" sz="2400" b="1" dirty="0" smtClean="0"/>
              <a:t>Važniji pojmovi :</a:t>
            </a:r>
          </a:p>
          <a:p>
            <a:r>
              <a:rPr lang="hr-HR" sz="2400" b="1" i="1" dirty="0" smtClean="0"/>
              <a:t>Vodostaj</a:t>
            </a:r>
          </a:p>
          <a:p>
            <a:r>
              <a:rPr lang="hr-HR" sz="2400" b="1" i="1" dirty="0" smtClean="0"/>
              <a:t>Matica rijeke</a:t>
            </a:r>
          </a:p>
          <a:p>
            <a:r>
              <a:rPr lang="hr-HR" sz="2400" b="1" i="1" dirty="0" smtClean="0"/>
              <a:t>Brzina rijeke</a:t>
            </a:r>
          </a:p>
          <a:p>
            <a:r>
              <a:rPr lang="hr-HR" sz="2400" b="1" i="1" dirty="0" smtClean="0"/>
              <a:t>Dubina rijeke</a:t>
            </a:r>
            <a:endParaRPr lang="hr-HR" sz="2400" b="1"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Vodostaj</a:t>
            </a:r>
            <a:endParaRPr lang="hr-HR" sz="3200" b="1" dirty="0"/>
          </a:p>
        </p:txBody>
      </p:sp>
      <p:sp>
        <p:nvSpPr>
          <p:cNvPr id="3" name="Content Placeholder 2"/>
          <p:cNvSpPr>
            <a:spLocks noGrp="1"/>
          </p:cNvSpPr>
          <p:nvPr>
            <p:ph idx="1"/>
          </p:nvPr>
        </p:nvSpPr>
        <p:spPr>
          <a:xfrm>
            <a:off x="457200" y="1484784"/>
            <a:ext cx="8229600" cy="5184576"/>
          </a:xfrm>
        </p:spPr>
        <p:txBody>
          <a:bodyPr>
            <a:normAutofit lnSpcReduction="10000"/>
          </a:bodyPr>
          <a:lstStyle/>
          <a:p>
            <a:r>
              <a:rPr lang="hr-HR" sz="2400" b="1" dirty="0"/>
              <a:t>Vodostaj</a:t>
            </a:r>
            <a:r>
              <a:rPr lang="hr-HR" sz="2400" dirty="0"/>
              <a:t> </a:t>
            </a:r>
            <a:r>
              <a:rPr lang="hr-HR" sz="2400" dirty="0" smtClean="0"/>
              <a:t>- </a:t>
            </a:r>
            <a:r>
              <a:rPr lang="hr-HR" sz="2400" dirty="0"/>
              <a:t>trenutna visina vode iznad ili ispod </a:t>
            </a:r>
            <a:r>
              <a:rPr lang="hr-HR" sz="2400" dirty="0" smtClean="0"/>
              <a:t>nulte </a:t>
            </a:r>
            <a:r>
              <a:rPr lang="hr-HR" sz="2400" dirty="0"/>
              <a:t>točke na </a:t>
            </a:r>
            <a:r>
              <a:rPr lang="hr-HR" sz="2400" dirty="0" smtClean="0"/>
              <a:t>vodomjeru. </a:t>
            </a:r>
            <a:r>
              <a:rPr lang="hr-HR" sz="2400" b="1" dirty="0"/>
              <a:t>V</a:t>
            </a:r>
            <a:r>
              <a:rPr lang="hr-HR" sz="2400" b="1" dirty="0" smtClean="0"/>
              <a:t>odostanje </a:t>
            </a:r>
            <a:r>
              <a:rPr lang="hr-HR" sz="2400" b="1" dirty="0"/>
              <a:t>je osciliranje </a:t>
            </a:r>
            <a:r>
              <a:rPr lang="hr-HR" sz="2400" b="1" dirty="0" smtClean="0"/>
              <a:t>razine </a:t>
            </a:r>
            <a:r>
              <a:rPr lang="hr-HR" sz="2400" b="1" dirty="0"/>
              <a:t>vode</a:t>
            </a:r>
            <a:r>
              <a:rPr lang="hr-HR" sz="2400" dirty="0" smtClean="0"/>
              <a:t>.</a:t>
            </a:r>
          </a:p>
          <a:p>
            <a:r>
              <a:rPr lang="hr-HR" sz="2400" b="1" dirty="0"/>
              <a:t>Visoki vodostaj </a:t>
            </a:r>
            <a:r>
              <a:rPr lang="hr-HR" sz="2400" dirty="0"/>
              <a:t>naziva se </a:t>
            </a:r>
            <a:r>
              <a:rPr lang="hr-HR" sz="2400" b="1" dirty="0"/>
              <a:t>visoka voda (V</a:t>
            </a:r>
            <a:r>
              <a:rPr lang="hr-HR" sz="2400" b="1" baseline="-25000" dirty="0"/>
              <a:t>V</a:t>
            </a:r>
            <a:r>
              <a:rPr lang="hr-HR" sz="2400" b="1" dirty="0" smtClean="0"/>
              <a:t>), </a:t>
            </a:r>
            <a:r>
              <a:rPr lang="hr-HR" sz="2400" dirty="0"/>
              <a:t>a </a:t>
            </a:r>
            <a:r>
              <a:rPr lang="hr-HR" sz="2400" b="1" dirty="0"/>
              <a:t>niski vodostaj niska voda (N</a:t>
            </a:r>
            <a:r>
              <a:rPr lang="hr-HR" sz="2400" b="1" baseline="-25000" dirty="0"/>
              <a:t>V</a:t>
            </a:r>
            <a:r>
              <a:rPr lang="hr-HR" sz="2400" b="1" dirty="0" smtClean="0"/>
              <a:t>)</a:t>
            </a:r>
          </a:p>
          <a:p>
            <a:r>
              <a:rPr lang="hr-HR" sz="2400" b="1" dirty="0"/>
              <a:t>Linija vodostaja </a:t>
            </a:r>
            <a:r>
              <a:rPr lang="hr-HR" sz="2400" dirty="0"/>
              <a:t>predstavlja promjenu vodostaja za određeni period</a:t>
            </a:r>
            <a:r>
              <a:rPr lang="hr-HR" sz="2400" dirty="0" smtClean="0"/>
              <a:t>. Ona </a:t>
            </a:r>
            <a:r>
              <a:rPr lang="hr-HR" sz="2400" dirty="0"/>
              <a:t>pokazuje </a:t>
            </a:r>
            <a:r>
              <a:rPr lang="hr-HR" sz="2400" b="1" dirty="0"/>
              <a:t>maksimalne i minimalne </a:t>
            </a:r>
            <a:r>
              <a:rPr lang="hr-HR" sz="2400" b="1" dirty="0" smtClean="0"/>
              <a:t>vodostaje</a:t>
            </a:r>
            <a:r>
              <a:rPr lang="hr-HR" sz="2400" dirty="0" smtClean="0"/>
              <a:t>, </a:t>
            </a:r>
            <a:r>
              <a:rPr lang="hr-HR" sz="2400" dirty="0"/>
              <a:t>pa se za jednu godinu može odrediti visoki, srednji i niski vodostaj rijeke</a:t>
            </a:r>
            <a:r>
              <a:rPr lang="hr-HR" sz="2400" dirty="0" smtClean="0"/>
              <a:t>.</a:t>
            </a:r>
          </a:p>
          <a:p>
            <a:r>
              <a:rPr lang="hr-HR" sz="2400" b="1" dirty="0" smtClean="0"/>
              <a:t>Visoki vodostaj (velika voda)</a:t>
            </a:r>
            <a:r>
              <a:rPr lang="hr-HR" sz="2400" dirty="0" smtClean="0"/>
              <a:t> -  </a:t>
            </a:r>
            <a:r>
              <a:rPr lang="hr-HR" sz="2400" b="1" dirty="0" smtClean="0"/>
              <a:t>aritmetička  sredina svih godišnjih maksimuma za jedan duži vremenski period (obično 10 godina).</a:t>
            </a:r>
            <a:r>
              <a:rPr lang="hr-HR" sz="2400" dirty="0" smtClean="0"/>
              <a:t>Visoki vodostaj je općenito nepovoljan za plovidbu jer se povećava brzina protoka vode, matica mijenja pravac , poplavljuju se niske obale, smanjuje se „bridge clearance“ tj. slobodna visina za prolazak broda ispod mostova</a:t>
            </a:r>
          </a:p>
          <a:p>
            <a:endParaRPr lang="hr-HR" sz="2400" dirty="0"/>
          </a:p>
          <a:p>
            <a:endParaRPr lang="hr-H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Vodostaj</a:t>
            </a:r>
            <a:endParaRPr lang="hr-HR" sz="3200" b="1" dirty="0"/>
          </a:p>
        </p:txBody>
      </p:sp>
      <p:sp>
        <p:nvSpPr>
          <p:cNvPr id="3" name="Content Placeholder 2"/>
          <p:cNvSpPr>
            <a:spLocks noGrp="1"/>
          </p:cNvSpPr>
          <p:nvPr>
            <p:ph idx="1"/>
          </p:nvPr>
        </p:nvSpPr>
        <p:spPr/>
        <p:txBody>
          <a:bodyPr>
            <a:normAutofit/>
          </a:bodyPr>
          <a:lstStyle/>
          <a:p>
            <a:r>
              <a:rPr lang="hr-HR" sz="2400" b="1" dirty="0" smtClean="0"/>
              <a:t>Niski </a:t>
            </a:r>
            <a:r>
              <a:rPr lang="hr-HR" sz="2400" b="1" dirty="0"/>
              <a:t>vodostaj (mala voda)</a:t>
            </a:r>
            <a:r>
              <a:rPr lang="hr-HR" sz="2400" dirty="0"/>
              <a:t> </a:t>
            </a:r>
            <a:r>
              <a:rPr lang="hr-HR" sz="2400" dirty="0" smtClean="0"/>
              <a:t>- </a:t>
            </a:r>
            <a:r>
              <a:rPr lang="hr-HR" sz="2400" b="1" dirty="0"/>
              <a:t>aritmetička sredina svih godišnjih minimuma za duži vremenski period ( obično 10 godina).</a:t>
            </a:r>
            <a:r>
              <a:rPr lang="hr-HR" sz="2400" dirty="0"/>
              <a:t>Kod niskog vodostaja smanjuje se raspoloživa  dubina vode, pojavljuju se sprudovi </a:t>
            </a:r>
            <a:r>
              <a:rPr lang="hr-HR" sz="2400" dirty="0" smtClean="0"/>
              <a:t>itd.</a:t>
            </a:r>
          </a:p>
          <a:p>
            <a:r>
              <a:rPr lang="hr-HR" sz="2400" b="1" dirty="0" smtClean="0"/>
              <a:t>Srednji vodostaj (obična ili normalna voda)</a:t>
            </a:r>
            <a:r>
              <a:rPr lang="hr-HR" sz="2400" dirty="0" smtClean="0"/>
              <a:t> - </a:t>
            </a:r>
            <a:r>
              <a:rPr lang="hr-HR" sz="2400" b="1" dirty="0" smtClean="0"/>
              <a:t>aritmetička sredina srednjih godišnjih vodostaja za duži vremenski period ( 10 godina</a:t>
            </a:r>
            <a:r>
              <a:rPr lang="hr-HR" sz="2400" dirty="0" smtClean="0"/>
              <a:t>) .Srednji vodostaj je najpogodniji za plovidbu , rijeka ima dovoljnu dubinu a tok rijeke postaje blaži.</a:t>
            </a:r>
          </a:p>
          <a:p>
            <a:r>
              <a:rPr lang="hr-HR" sz="2400" dirty="0" smtClean="0"/>
              <a:t>Na brodovima se vodi </a:t>
            </a:r>
            <a:r>
              <a:rPr lang="hr-HR" sz="2400" b="1" dirty="0" smtClean="0"/>
              <a:t>„Dnevnik vodostaja“ </a:t>
            </a:r>
            <a:r>
              <a:rPr lang="hr-HR" sz="2400" dirty="0" smtClean="0"/>
              <a:t>u koji se upisuje vodostaj i drugi podaci važni za sigurnost plovidbe na rijekama</a:t>
            </a:r>
          </a:p>
          <a:p>
            <a:endParaRPr lang="hr-HR"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Matica i brzina rijeke</a:t>
            </a:r>
            <a:endParaRPr lang="hr-HR" sz="3200" b="1" dirty="0"/>
          </a:p>
        </p:txBody>
      </p:sp>
      <p:sp>
        <p:nvSpPr>
          <p:cNvPr id="3" name="Content Placeholder 2"/>
          <p:cNvSpPr>
            <a:spLocks noGrp="1"/>
          </p:cNvSpPr>
          <p:nvPr>
            <p:ph idx="1"/>
          </p:nvPr>
        </p:nvSpPr>
        <p:spPr>
          <a:xfrm>
            <a:off x="395536" y="1412776"/>
            <a:ext cx="8229600" cy="5257800"/>
          </a:xfrm>
        </p:spPr>
        <p:txBody>
          <a:bodyPr>
            <a:noAutofit/>
          </a:bodyPr>
          <a:lstStyle/>
          <a:p>
            <a:r>
              <a:rPr lang="hr-HR" sz="2400" b="1" dirty="0"/>
              <a:t>Matica rijeke</a:t>
            </a:r>
            <a:r>
              <a:rPr lang="hr-HR" sz="2400" dirty="0"/>
              <a:t>  </a:t>
            </a:r>
            <a:r>
              <a:rPr lang="hr-HR" sz="2400" dirty="0" smtClean="0"/>
              <a:t>- </a:t>
            </a:r>
            <a:r>
              <a:rPr lang="hr-HR" sz="2400" dirty="0"/>
              <a:t>uzdužni pojas po čitavoj dužini toka rijeke na kojem je brzina struje i dubina rijeke najveća</a:t>
            </a:r>
            <a:r>
              <a:rPr lang="hr-HR" sz="2400" dirty="0" smtClean="0"/>
              <a:t>. Matica </a:t>
            </a:r>
            <a:r>
              <a:rPr lang="hr-HR" sz="2400" dirty="0"/>
              <a:t>rijeke prirodno </a:t>
            </a:r>
            <a:r>
              <a:rPr lang="hr-HR" sz="2400" b="1" dirty="0"/>
              <a:t>određuje plovni put po kojem se plovi</a:t>
            </a:r>
            <a:r>
              <a:rPr lang="hr-HR" sz="2400" dirty="0" smtClean="0"/>
              <a:t>.</a:t>
            </a:r>
          </a:p>
          <a:p>
            <a:r>
              <a:rPr lang="hr-HR" sz="2400" b="1" dirty="0"/>
              <a:t>Brzina rijeke</a:t>
            </a:r>
            <a:r>
              <a:rPr lang="hr-HR" sz="2400" dirty="0"/>
              <a:t> </a:t>
            </a:r>
            <a:r>
              <a:rPr lang="hr-HR" sz="2400" dirty="0" smtClean="0"/>
              <a:t>- </a:t>
            </a:r>
            <a:r>
              <a:rPr lang="hr-HR" sz="2400" dirty="0"/>
              <a:t>brzina kretanja vodenog </a:t>
            </a:r>
            <a:r>
              <a:rPr lang="hr-HR" sz="2400" dirty="0" smtClean="0"/>
              <a:t>toka, </a:t>
            </a:r>
            <a:r>
              <a:rPr lang="hr-HR" sz="2400" dirty="0"/>
              <a:t>a zavisi o konfiguraciji obale, dubini i trenju među česticama vode</a:t>
            </a:r>
            <a:r>
              <a:rPr lang="hr-HR" sz="2400" dirty="0" smtClean="0"/>
              <a:t>. Brzina </a:t>
            </a:r>
            <a:r>
              <a:rPr lang="hr-HR" sz="2400" dirty="0"/>
              <a:t>toka rijeke se </a:t>
            </a:r>
            <a:r>
              <a:rPr lang="hr-HR" sz="2400" b="1" dirty="0"/>
              <a:t>smanjuje zbog međusobnog trenja čestica vode i rijeke o dno korita</a:t>
            </a:r>
            <a:r>
              <a:rPr lang="hr-HR" sz="2400" b="1" dirty="0" smtClean="0"/>
              <a:t>. </a:t>
            </a:r>
            <a:r>
              <a:rPr lang="hr-HR" sz="2400" dirty="0" smtClean="0"/>
              <a:t>Također </a:t>
            </a:r>
            <a:r>
              <a:rPr lang="hr-HR" sz="2400" dirty="0"/>
              <a:t>brzina vode zavisi i od nagiba terena preko kojeg protječe rijeka</a:t>
            </a:r>
            <a:r>
              <a:rPr lang="hr-HR" sz="2400" dirty="0" smtClean="0"/>
              <a:t>. </a:t>
            </a:r>
            <a:r>
              <a:rPr lang="hr-HR" sz="2400" b="1" dirty="0" smtClean="0"/>
              <a:t>Brzina </a:t>
            </a:r>
            <a:r>
              <a:rPr lang="hr-HR" sz="2400" b="1" dirty="0"/>
              <a:t>vode nije jednaka po vertikalnim presjecima ni u samom koritu rijeke</a:t>
            </a:r>
            <a:r>
              <a:rPr lang="hr-HR" sz="2400" dirty="0" smtClean="0"/>
              <a:t>. </a:t>
            </a:r>
            <a:r>
              <a:rPr lang="hr-HR" sz="2400" b="1" dirty="0" smtClean="0"/>
              <a:t>Na </a:t>
            </a:r>
            <a:r>
              <a:rPr lang="hr-HR" sz="2400" b="1" dirty="0"/>
              <a:t>površini je struja brža od one na dnu gdje je uslijed većeg pritiska i trenje veće</a:t>
            </a:r>
            <a:r>
              <a:rPr lang="hr-HR" sz="2400" b="1" dirty="0" smtClean="0"/>
              <a:t>. Z</a:t>
            </a:r>
            <a:r>
              <a:rPr lang="hr-HR" sz="2400" dirty="0" smtClean="0"/>
              <a:t>a </a:t>
            </a:r>
            <a:r>
              <a:rPr lang="hr-HR" sz="2400" dirty="0"/>
              <a:t>savladavanje trenja rijeka troši svoju kinetičku </a:t>
            </a:r>
            <a:r>
              <a:rPr lang="hr-HR" sz="2400" dirty="0" smtClean="0"/>
              <a:t>energiju, </a:t>
            </a:r>
            <a:r>
              <a:rPr lang="hr-HR" sz="2400" dirty="0"/>
              <a:t>a to trošenje se izražava u dubljenju korita, stvaranju zavoja, odronavanju obala, itd</a:t>
            </a:r>
            <a:r>
              <a:rPr lang="hr-HR" sz="2400" dirty="0" smtClean="0"/>
              <a:t>. </a:t>
            </a:r>
            <a:r>
              <a:rPr lang="hr-HR" sz="2400" b="1" dirty="0" smtClean="0"/>
              <a:t>Brzina </a:t>
            </a:r>
            <a:r>
              <a:rPr lang="hr-HR" sz="2400" b="1" dirty="0"/>
              <a:t>rijeke izražava se u km/h.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Plovidba u navigacijski otežanim uvjetima</a:t>
            </a:r>
            <a:endParaRPr lang="hr-HR" sz="3200" b="1" dirty="0"/>
          </a:p>
        </p:txBody>
      </p:sp>
      <p:sp>
        <p:nvSpPr>
          <p:cNvPr id="3" name="Content Placeholder 2"/>
          <p:cNvSpPr>
            <a:spLocks noGrp="1"/>
          </p:cNvSpPr>
          <p:nvPr>
            <p:ph idx="1"/>
          </p:nvPr>
        </p:nvSpPr>
        <p:spPr>
          <a:xfrm>
            <a:off x="457200" y="1600200"/>
            <a:ext cx="8229600" cy="4853136"/>
          </a:xfrm>
        </p:spPr>
        <p:txBody>
          <a:bodyPr>
            <a:normAutofit/>
          </a:bodyPr>
          <a:lstStyle/>
          <a:p>
            <a:r>
              <a:rPr lang="hr-HR" sz="2400" dirty="0"/>
              <a:t>Pod plovidbom u navigacijski otežanim uvjetima podrazumijeva se </a:t>
            </a:r>
            <a:r>
              <a:rPr lang="hr-HR" sz="2400" b="1" dirty="0"/>
              <a:t>plovidba u područjima koja su opasna za vođenje </a:t>
            </a:r>
            <a:r>
              <a:rPr lang="hr-HR" sz="2400" b="1" dirty="0" smtClean="0"/>
              <a:t>navigacije i </a:t>
            </a:r>
            <a:r>
              <a:rPr lang="hr-HR" sz="2400" b="1" dirty="0"/>
              <a:t>plovidba u teškim hidro-meteorološkim uvjetima </a:t>
            </a:r>
            <a:r>
              <a:rPr lang="hr-HR" sz="2400" b="1" dirty="0" smtClean="0"/>
              <a:t>odnosno:</a:t>
            </a:r>
            <a:endParaRPr lang="hr-HR" sz="2400" b="1" dirty="0"/>
          </a:p>
          <a:p>
            <a:pPr lvl="1"/>
            <a:r>
              <a:rPr lang="hr-HR" sz="2200" dirty="0"/>
              <a:t>plovidba </a:t>
            </a:r>
            <a:r>
              <a:rPr lang="hr-HR" sz="2200" b="1" dirty="0"/>
              <a:t>u međuotočkom području </a:t>
            </a:r>
          </a:p>
          <a:p>
            <a:pPr lvl="1"/>
            <a:r>
              <a:rPr lang="hr-HR" sz="2200" dirty="0"/>
              <a:t>plovidba </a:t>
            </a:r>
            <a:r>
              <a:rPr lang="hr-HR" sz="2200" b="1" dirty="0"/>
              <a:t>u području plićina i podvodnih grebena </a:t>
            </a:r>
          </a:p>
          <a:p>
            <a:pPr lvl="1"/>
            <a:r>
              <a:rPr lang="hr-HR" sz="2200" dirty="0"/>
              <a:t>plovidba u </a:t>
            </a:r>
            <a:r>
              <a:rPr lang="hr-HR" sz="2200" b="1" dirty="0" smtClean="0"/>
              <a:t>kanalima, </a:t>
            </a:r>
            <a:r>
              <a:rPr lang="hr-HR" sz="2200" b="1" dirty="0"/>
              <a:t>tjesnacima i rijekama plovnim za pomorske brodove </a:t>
            </a:r>
          </a:p>
          <a:p>
            <a:pPr lvl="1"/>
            <a:r>
              <a:rPr lang="hr-HR" sz="2200" dirty="0"/>
              <a:t>plovidba u </a:t>
            </a:r>
            <a:r>
              <a:rPr lang="hr-HR" sz="2200" b="1" dirty="0"/>
              <a:t>ratnim područjima</a:t>
            </a:r>
          </a:p>
          <a:p>
            <a:pPr lvl="1"/>
            <a:r>
              <a:rPr lang="hr-HR" sz="2200" dirty="0"/>
              <a:t>plovidba u </a:t>
            </a:r>
            <a:r>
              <a:rPr lang="hr-HR" sz="2200" b="1" dirty="0"/>
              <a:t>području leda i ledenih santi</a:t>
            </a:r>
          </a:p>
          <a:p>
            <a:pPr lvl="1"/>
            <a:r>
              <a:rPr lang="hr-HR" sz="2200" dirty="0"/>
              <a:t>plovidba u </a:t>
            </a:r>
            <a:r>
              <a:rPr lang="hr-HR" sz="2200" b="1" dirty="0"/>
              <a:t>području magle, </a:t>
            </a:r>
            <a:r>
              <a:rPr lang="hr-HR" sz="2200" b="1" dirty="0" smtClean="0"/>
              <a:t>kiše, snijega, tropskog ciklona </a:t>
            </a:r>
            <a:r>
              <a:rPr lang="hr-HR" sz="2200" b="1" dirty="0"/>
              <a:t>i drugih pojava koje smanjuju horizontalnu </a:t>
            </a:r>
            <a:r>
              <a:rPr lang="hr-HR" sz="2200" b="1" dirty="0" smtClean="0"/>
              <a:t>vidljivost, </a:t>
            </a:r>
            <a:r>
              <a:rPr lang="hr-HR" sz="2200" b="1" dirty="0"/>
              <a:t>itd.</a:t>
            </a:r>
          </a:p>
          <a:p>
            <a:endParaRPr lang="hr-H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Dubina rijeke</a:t>
            </a:r>
            <a:endParaRPr lang="hr-HR" sz="3200" b="1" dirty="0"/>
          </a:p>
        </p:txBody>
      </p:sp>
      <p:sp>
        <p:nvSpPr>
          <p:cNvPr id="3" name="Content Placeholder 2"/>
          <p:cNvSpPr>
            <a:spLocks noGrp="1"/>
          </p:cNvSpPr>
          <p:nvPr>
            <p:ph idx="1"/>
          </p:nvPr>
        </p:nvSpPr>
        <p:spPr/>
        <p:txBody>
          <a:bodyPr>
            <a:normAutofit/>
          </a:bodyPr>
          <a:lstStyle/>
          <a:p>
            <a:r>
              <a:rPr lang="hr-HR" sz="2400" b="1" dirty="0"/>
              <a:t>Dubina rijeke</a:t>
            </a:r>
            <a:r>
              <a:rPr lang="hr-HR" sz="2400" dirty="0"/>
              <a:t> </a:t>
            </a:r>
            <a:r>
              <a:rPr lang="hr-HR" sz="2400" dirty="0" smtClean="0"/>
              <a:t>– vertikalna udaljenost od trenutne razine vode do dna rijeke. </a:t>
            </a:r>
            <a:r>
              <a:rPr lang="hr-HR" sz="2400" dirty="0"/>
              <a:t>M</a:t>
            </a:r>
            <a:r>
              <a:rPr lang="hr-HR" sz="2400" dirty="0" smtClean="0"/>
              <a:t>jeri </a:t>
            </a:r>
            <a:r>
              <a:rPr lang="hr-HR" sz="2400" dirty="0"/>
              <a:t>se dubinomjerima i izražava </a:t>
            </a:r>
            <a:r>
              <a:rPr lang="hr-HR" sz="2400" dirty="0" smtClean="0"/>
              <a:t> </a:t>
            </a:r>
            <a:r>
              <a:rPr lang="hr-HR" sz="2400" dirty="0"/>
              <a:t>u metrima</a:t>
            </a:r>
            <a:r>
              <a:rPr lang="hr-HR" sz="2400" dirty="0" smtClean="0"/>
              <a:t>. Stalnim </a:t>
            </a:r>
            <a:r>
              <a:rPr lang="hr-HR" sz="2400" dirty="0"/>
              <a:t>kretanjem vodene mase u rijekama mijenja se </a:t>
            </a:r>
            <a:r>
              <a:rPr lang="hr-HR" sz="2400" dirty="0" smtClean="0"/>
              <a:t>dubina, </a:t>
            </a:r>
            <a:r>
              <a:rPr lang="hr-HR" sz="2400" dirty="0"/>
              <a:t>pa zato jednom izmjerena dubina na određenoj točki nije stalna veličina</a:t>
            </a:r>
            <a:r>
              <a:rPr lang="hr-HR" sz="2400" dirty="0" smtClean="0"/>
              <a:t>.</a:t>
            </a:r>
          </a:p>
          <a:p>
            <a:r>
              <a:rPr lang="hr-HR" sz="2400" dirty="0" smtClean="0"/>
              <a:t>Dubina </a:t>
            </a:r>
            <a:r>
              <a:rPr lang="hr-HR" sz="2400" dirty="0"/>
              <a:t>u plovidbi broda mjeri se </a:t>
            </a:r>
            <a:r>
              <a:rPr lang="hr-HR" sz="2400" b="1" dirty="0"/>
              <a:t>pomoću ultrazvučnih dubinomjera</a:t>
            </a:r>
            <a:r>
              <a:rPr lang="hr-HR" sz="2400" b="1" dirty="0" smtClean="0"/>
              <a:t>.</a:t>
            </a:r>
          </a:p>
          <a:p>
            <a:r>
              <a:rPr lang="hr-HR" sz="2400" dirty="0" smtClean="0"/>
              <a:t>Vodeni tokovi nanose velike količine materijala </a:t>
            </a:r>
            <a:r>
              <a:rPr lang="hr-HR" sz="2400" b="1" dirty="0" smtClean="0"/>
              <a:t>koji stvaraju sprudove i plićake</a:t>
            </a:r>
            <a:endParaRPr lang="hr-HR" sz="2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Mjerenje brzine, prijeđenog puta, udaljenosti i dubine na unutrašnjim plovnim putovima</a:t>
            </a:r>
            <a:endParaRPr lang="hr-HR" sz="3200" b="1" dirty="0"/>
          </a:p>
        </p:txBody>
      </p:sp>
      <p:sp>
        <p:nvSpPr>
          <p:cNvPr id="3" name="Content Placeholder 2"/>
          <p:cNvSpPr>
            <a:spLocks noGrp="1"/>
          </p:cNvSpPr>
          <p:nvPr>
            <p:ph idx="1"/>
          </p:nvPr>
        </p:nvSpPr>
        <p:spPr/>
        <p:txBody>
          <a:bodyPr>
            <a:normAutofit/>
          </a:bodyPr>
          <a:lstStyle/>
          <a:p>
            <a:r>
              <a:rPr lang="hr-HR" sz="2400" dirty="0" smtClean="0"/>
              <a:t>Jedinica </a:t>
            </a:r>
            <a:r>
              <a:rPr lang="hr-HR" sz="2400" dirty="0"/>
              <a:t>za </a:t>
            </a:r>
            <a:r>
              <a:rPr lang="hr-HR" sz="2400" b="1" dirty="0"/>
              <a:t>mjerenje brzine kretanja </a:t>
            </a:r>
            <a:r>
              <a:rPr lang="hr-HR" sz="2400" dirty="0"/>
              <a:t>broda na unutrašnjim plovnim putovima je </a:t>
            </a:r>
            <a:r>
              <a:rPr lang="hr-HR" sz="2400" b="1" dirty="0" smtClean="0"/>
              <a:t>km/h</a:t>
            </a:r>
          </a:p>
          <a:p>
            <a:r>
              <a:rPr lang="hr-HR" sz="2400" dirty="0"/>
              <a:t>Brzina broda može se odrediti na </a:t>
            </a:r>
            <a:r>
              <a:rPr lang="hr-HR" sz="2400" b="1" dirty="0"/>
              <a:t>osnovi protoka vremena i praćenja kilometarskih oznaka na obali</a:t>
            </a:r>
            <a:r>
              <a:rPr lang="hr-HR" sz="2400" b="1" dirty="0" smtClean="0"/>
              <a:t>. Na </a:t>
            </a:r>
            <a:r>
              <a:rPr lang="hr-HR" sz="2400" b="1" dirty="0"/>
              <a:t>ravnom dijelu plovnog puta dužine 4 – 5 km pređe se </a:t>
            </a:r>
            <a:r>
              <a:rPr lang="hr-HR" sz="2400" b="1" dirty="0" smtClean="0"/>
              <a:t>3 - </a:t>
            </a:r>
            <a:r>
              <a:rPr lang="hr-HR" sz="2400" b="1" dirty="0"/>
              <a:t>4 puta uzvodno i nizvodno te se izračuna srednja brzina (dobije se brzina u odnosu na mirnu vodu tj. brzina kroz </a:t>
            </a:r>
            <a:r>
              <a:rPr lang="hr-HR" sz="2400" b="1" dirty="0" smtClean="0"/>
              <a:t>vodu - Vv).</a:t>
            </a:r>
          </a:p>
          <a:p>
            <a:r>
              <a:rPr lang="hr-HR" sz="2400" b="1" dirty="0"/>
              <a:t>Brzina preko </a:t>
            </a:r>
            <a:r>
              <a:rPr lang="hr-HR" sz="2400" b="1" dirty="0" smtClean="0"/>
              <a:t>dna (Vpd) - </a:t>
            </a:r>
            <a:r>
              <a:rPr lang="hr-HR" sz="2400" b="1" dirty="0"/>
              <a:t>jednaka je za nizvodnu vožnju </a:t>
            </a:r>
            <a:r>
              <a:rPr lang="hr-HR" sz="2400" b="1" dirty="0" smtClean="0"/>
              <a:t>zbroju brzine broda </a:t>
            </a:r>
            <a:r>
              <a:rPr lang="hr-HR" sz="2400" b="1" dirty="0"/>
              <a:t>kroz vodu i brzine rijeke, a za uzvodnu vožnju razlici brzine </a:t>
            </a:r>
            <a:r>
              <a:rPr lang="hr-HR" sz="2400" b="1" dirty="0" smtClean="0"/>
              <a:t>broda kroz </a:t>
            </a:r>
            <a:r>
              <a:rPr lang="hr-HR" sz="2400" b="1" dirty="0"/>
              <a:t>vodu i brzine rijeke i eventualno djelovanja vjetra</a:t>
            </a:r>
            <a:r>
              <a:rPr lang="hr-HR" sz="2400" dirty="0"/>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Mjerenje brzine, prijeđenog puta, udaljenosti i dubine na unutrašnjim plovnim putovima</a:t>
            </a:r>
            <a:endParaRPr lang="hr-HR" sz="3200" b="1" dirty="0"/>
          </a:p>
        </p:txBody>
      </p:sp>
      <p:sp>
        <p:nvSpPr>
          <p:cNvPr id="3" name="Content Placeholder 2"/>
          <p:cNvSpPr>
            <a:spLocks noGrp="1"/>
          </p:cNvSpPr>
          <p:nvPr>
            <p:ph idx="1"/>
          </p:nvPr>
        </p:nvSpPr>
        <p:spPr/>
        <p:txBody>
          <a:bodyPr>
            <a:normAutofit/>
          </a:bodyPr>
          <a:lstStyle/>
          <a:p>
            <a:r>
              <a:rPr lang="hr-HR" sz="2400" dirty="0" smtClean="0"/>
              <a:t>Prijeđeni </a:t>
            </a:r>
            <a:r>
              <a:rPr lang="hr-HR" sz="2400" dirty="0"/>
              <a:t>put broda na rijekama mjeri se u </a:t>
            </a:r>
            <a:r>
              <a:rPr lang="hr-HR" sz="2400" b="1" dirty="0"/>
              <a:t>kilometrima, a vrijednost </a:t>
            </a:r>
            <a:r>
              <a:rPr lang="hr-HR" sz="2400" b="1" dirty="0" smtClean="0"/>
              <a:t>prijeđenog puta </a:t>
            </a:r>
            <a:r>
              <a:rPr lang="hr-HR" sz="2400" b="1" dirty="0"/>
              <a:t>određuje se po kilometarskim oznakama postavljenim uz obalu plovnih rijeka (iste oznake navedene su na karti</a:t>
            </a:r>
            <a:r>
              <a:rPr lang="hr-HR" sz="2400" b="1" dirty="0" smtClean="0"/>
              <a:t>).</a:t>
            </a:r>
          </a:p>
          <a:p>
            <a:r>
              <a:rPr lang="hr-HR" sz="2400" dirty="0"/>
              <a:t>Udaljenost se mjeri u </a:t>
            </a:r>
            <a:r>
              <a:rPr lang="hr-HR" sz="2400" b="1" dirty="0" smtClean="0"/>
              <a:t>kilometrima</a:t>
            </a:r>
          </a:p>
          <a:p>
            <a:r>
              <a:rPr lang="hr-HR" sz="2400" dirty="0"/>
              <a:t>N</a:t>
            </a:r>
            <a:r>
              <a:rPr lang="hr-HR" sz="2400" dirty="0" smtClean="0"/>
              <a:t>a </a:t>
            </a:r>
            <a:r>
              <a:rPr lang="hr-HR" sz="2400" dirty="0"/>
              <a:t>karti se udaljenost između dvije točke mjeri pomoću ucrtanog razmjernika ili pomoću kurvimetra</a:t>
            </a:r>
            <a:r>
              <a:rPr lang="hr-HR" sz="2400" dirty="0" smtClean="0"/>
              <a:t>.</a:t>
            </a:r>
          </a:p>
          <a:p>
            <a:r>
              <a:rPr lang="hr-HR" sz="2400" dirty="0" smtClean="0"/>
              <a:t>Dubine se mjere pomoću čaklji, ručnih dubinomjera i </a:t>
            </a:r>
            <a:r>
              <a:rPr lang="hr-HR" sz="2400" b="1" dirty="0" smtClean="0"/>
              <a:t>ultrazvučnih dubinomjera</a:t>
            </a:r>
            <a:endParaRPr lang="hr-HR" sz="2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Određivanje položaja broda na unutarnjim plovnim putovima</a:t>
            </a:r>
            <a:endParaRPr lang="hr-HR" sz="3200" b="1" dirty="0"/>
          </a:p>
        </p:txBody>
      </p:sp>
      <p:sp>
        <p:nvSpPr>
          <p:cNvPr id="3" name="Content Placeholder 2"/>
          <p:cNvSpPr>
            <a:spLocks noGrp="1"/>
          </p:cNvSpPr>
          <p:nvPr>
            <p:ph idx="1"/>
          </p:nvPr>
        </p:nvSpPr>
        <p:spPr>
          <a:xfrm>
            <a:off x="457200" y="1600200"/>
            <a:ext cx="8229600" cy="4781128"/>
          </a:xfrm>
        </p:spPr>
        <p:txBody>
          <a:bodyPr>
            <a:normAutofit/>
          </a:bodyPr>
          <a:lstStyle/>
          <a:p>
            <a:r>
              <a:rPr lang="hr-HR" sz="2400" dirty="0" smtClean="0"/>
              <a:t>Položaj </a:t>
            </a:r>
            <a:r>
              <a:rPr lang="hr-HR" sz="2400" dirty="0"/>
              <a:t>broda određuje se </a:t>
            </a:r>
            <a:r>
              <a:rPr lang="hr-HR" sz="2400" b="1" dirty="0"/>
              <a:t>orijentacijom pomoću karte i kilometarskih oznaka koje su postavljene uz obalu i ucrtane na </a:t>
            </a:r>
            <a:r>
              <a:rPr lang="hr-HR" sz="2400" b="1" dirty="0" smtClean="0"/>
              <a:t>karti</a:t>
            </a:r>
          </a:p>
          <a:p>
            <a:r>
              <a:rPr lang="hr-HR" sz="2400" b="1" dirty="0"/>
              <a:t>Noću se za vođenje broda koriste oznake sa svjetlima za obilježavanje plovnih putova koje se postavljaju tako da brodovi mogu ploviti po </a:t>
            </a:r>
            <a:r>
              <a:rPr lang="hr-HR" sz="2400" b="1" dirty="0" smtClean="0"/>
              <a:t>pokrivenim </a:t>
            </a:r>
            <a:r>
              <a:rPr lang="hr-HR" sz="2400" b="1" dirty="0"/>
              <a:t>smjerovima</a:t>
            </a:r>
            <a:r>
              <a:rPr lang="hr-HR" sz="2400" dirty="0" smtClean="0"/>
              <a:t>.</a:t>
            </a:r>
          </a:p>
          <a:p>
            <a:r>
              <a:rPr lang="hr-HR" sz="2400" dirty="0" smtClean="0"/>
              <a:t>Općenito </a:t>
            </a:r>
            <a:r>
              <a:rPr lang="hr-HR" sz="2400" dirty="0"/>
              <a:t>položaj broda </a:t>
            </a:r>
            <a:r>
              <a:rPr lang="hr-HR" sz="2400" dirty="0" smtClean="0"/>
              <a:t>na unutrašnjim plovnim putovima određuje </a:t>
            </a:r>
            <a:r>
              <a:rPr lang="hr-HR" sz="2400" dirty="0"/>
              <a:t>se po istim principima kao i na moru uz upotrebu </a:t>
            </a:r>
            <a:r>
              <a:rPr lang="hr-HR" sz="2400" dirty="0" smtClean="0"/>
              <a:t>radara, kompasa </a:t>
            </a:r>
            <a:r>
              <a:rPr lang="hr-HR" sz="2400" dirty="0"/>
              <a:t>i </a:t>
            </a:r>
            <a:r>
              <a:rPr lang="hr-HR" sz="2400" dirty="0" smtClean="0"/>
              <a:t>satelitskih navigacijskih sustava. Za vođenje </a:t>
            </a:r>
            <a:r>
              <a:rPr lang="hr-HR" sz="2400" dirty="0"/>
              <a:t>broda na </a:t>
            </a:r>
            <a:r>
              <a:rPr lang="hr-HR" sz="2400" dirty="0" smtClean="0"/>
              <a:t>rijekama i unutarnjim plovnim putovima važno je </a:t>
            </a:r>
            <a:r>
              <a:rPr lang="hr-HR" sz="2400" dirty="0"/>
              <a:t>dobro kormilarenje i peljarenje.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Karte i priručnici za plovidbu na unutarnjim plovnim putovima</a:t>
            </a:r>
            <a:endParaRPr lang="hr-HR" sz="3200" b="1" dirty="0"/>
          </a:p>
        </p:txBody>
      </p:sp>
      <p:sp>
        <p:nvSpPr>
          <p:cNvPr id="3" name="Content Placeholder 2"/>
          <p:cNvSpPr>
            <a:spLocks noGrp="1"/>
          </p:cNvSpPr>
          <p:nvPr>
            <p:ph idx="1"/>
          </p:nvPr>
        </p:nvSpPr>
        <p:spPr>
          <a:xfrm>
            <a:off x="457200" y="1600200"/>
            <a:ext cx="8229600" cy="4925144"/>
          </a:xfrm>
        </p:spPr>
        <p:txBody>
          <a:bodyPr>
            <a:normAutofit/>
          </a:bodyPr>
          <a:lstStyle/>
          <a:p>
            <a:r>
              <a:rPr lang="hr-HR" sz="2400" dirty="0"/>
              <a:t>K</a:t>
            </a:r>
            <a:r>
              <a:rPr lang="hr-HR" sz="2400" dirty="0" smtClean="0"/>
              <a:t>oriste se </a:t>
            </a:r>
            <a:r>
              <a:rPr lang="hr-HR" sz="2400" b="1" dirty="0" smtClean="0"/>
              <a:t>plovne riječne karte krupnijeg mjerila ali postoje i specijalne riječne karte složene u atlasu po sekcijama. Te karte sadrže kilometarske oznake (od ušća prema izvoru), dnevne i noćne oznake plovnog puta, smjerove struja i dubine rijeka. Za korištenje u navigaciji treba ih ažurirati</a:t>
            </a:r>
          </a:p>
          <a:p>
            <a:r>
              <a:rPr lang="hr-HR" sz="2400" b="1" dirty="0" smtClean="0"/>
              <a:t>Daljinar</a:t>
            </a:r>
            <a:r>
              <a:rPr lang="hr-HR" sz="2400" dirty="0" smtClean="0"/>
              <a:t> je priručnik koji daje udaljenosti između pojedinih mjesta ili točaka na riječnom plovnom putu</a:t>
            </a:r>
          </a:p>
          <a:p>
            <a:r>
              <a:rPr lang="hr-HR" sz="2400" dirty="0"/>
              <a:t>Pored toga </a:t>
            </a:r>
            <a:r>
              <a:rPr lang="hr-HR" sz="2400" b="1" dirty="0"/>
              <a:t>daljinar d</a:t>
            </a:r>
            <a:r>
              <a:rPr lang="hr-HR" sz="2400" dirty="0"/>
              <a:t>aje podatke o </a:t>
            </a:r>
            <a:r>
              <a:rPr lang="hr-HR" sz="2400" dirty="0" smtClean="0"/>
              <a:t>pristaništima, </a:t>
            </a:r>
            <a:r>
              <a:rPr lang="hr-HR" sz="2400" dirty="0"/>
              <a:t>opasnim mjestima za plovidbu, preprekama, mostovima, ustavama, </a:t>
            </a:r>
            <a:r>
              <a:rPr lang="hr-HR" sz="2400" dirty="0" smtClean="0"/>
              <a:t>prolazima, </a:t>
            </a:r>
            <a:r>
              <a:rPr lang="hr-HR" sz="2400" dirty="0"/>
              <a:t>mjestima za okretanje, sidrenje, zimovnicima, </a:t>
            </a:r>
            <a:r>
              <a:rPr lang="hr-HR" sz="2400" dirty="0" smtClean="0"/>
              <a:t>itd.</a:t>
            </a:r>
          </a:p>
          <a:p>
            <a:endParaRPr lang="hr-HR" dirty="0" smtClean="0"/>
          </a:p>
          <a:p>
            <a:endParaRPr lang="hr-H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Plovidba u međuotočkom području</a:t>
            </a:r>
            <a:endParaRPr lang="hr-HR" sz="3200" b="1" dirty="0"/>
          </a:p>
        </p:txBody>
      </p:sp>
      <p:sp>
        <p:nvSpPr>
          <p:cNvPr id="3" name="Content Placeholder 2"/>
          <p:cNvSpPr>
            <a:spLocks noGrp="1"/>
          </p:cNvSpPr>
          <p:nvPr>
            <p:ph idx="1"/>
          </p:nvPr>
        </p:nvSpPr>
        <p:spPr/>
        <p:txBody>
          <a:bodyPr>
            <a:normAutofit/>
          </a:bodyPr>
          <a:lstStyle/>
          <a:p>
            <a:r>
              <a:rPr lang="hr-HR" sz="2400" dirty="0" smtClean="0"/>
              <a:t>Posebno je opasna </a:t>
            </a:r>
            <a:r>
              <a:rPr lang="hr-HR" sz="2400" dirty="0"/>
              <a:t>zbog mogućnosti </a:t>
            </a:r>
            <a:r>
              <a:rPr lang="hr-HR" sz="2400" b="1" dirty="0"/>
              <a:t>nasukanja broda i sudara s drugim brodovima u </a:t>
            </a:r>
            <a:r>
              <a:rPr lang="hr-HR" sz="2400" b="1" dirty="0" smtClean="0"/>
              <a:t>prolazu</a:t>
            </a:r>
          </a:p>
          <a:p>
            <a:r>
              <a:rPr lang="hr-HR" sz="2400" dirty="0" smtClean="0"/>
              <a:t>Takva </a:t>
            </a:r>
            <a:r>
              <a:rPr lang="hr-HR" sz="2400" dirty="0"/>
              <a:t>područja obično obiluju </a:t>
            </a:r>
            <a:r>
              <a:rPr lang="hr-HR" sz="2400" b="1" dirty="0"/>
              <a:t>podvodnim </a:t>
            </a:r>
            <a:r>
              <a:rPr lang="hr-HR" sz="2400" b="1" dirty="0" smtClean="0"/>
              <a:t>hridima, </a:t>
            </a:r>
            <a:r>
              <a:rPr lang="hr-HR" sz="2400" b="1" dirty="0"/>
              <a:t>grebenima i pličinama</a:t>
            </a:r>
            <a:r>
              <a:rPr lang="hr-HR" sz="2400" dirty="0"/>
              <a:t> što posebno otežava </a:t>
            </a:r>
            <a:r>
              <a:rPr lang="hr-HR" sz="2400" dirty="0" smtClean="0"/>
              <a:t>plovidbu</a:t>
            </a:r>
          </a:p>
          <a:p>
            <a:r>
              <a:rPr lang="hr-HR" sz="2400" b="1" dirty="0"/>
              <a:t>Pomorske karte i navigacijske publikacije obično vrlo detaljno opisuju takva područja i upućuju na sigurne </a:t>
            </a:r>
            <a:r>
              <a:rPr lang="hr-HR" sz="2400" b="1" dirty="0" smtClean="0"/>
              <a:t>prolaze</a:t>
            </a:r>
            <a:r>
              <a:rPr lang="hr-HR" sz="2400" dirty="0" smtClean="0"/>
              <a:t>. Posebnu </a:t>
            </a:r>
            <a:r>
              <a:rPr lang="hr-HR" sz="2400" dirty="0"/>
              <a:t>pozornost valja obratiti na njihovo ažuriranje</a:t>
            </a:r>
            <a:r>
              <a:rPr lang="hr-HR" sz="2400" dirty="0" smtClean="0"/>
              <a:t>. Također </a:t>
            </a:r>
            <a:r>
              <a:rPr lang="hr-HR" sz="2400" dirty="0"/>
              <a:t>takva se područja obično dobro označavaju IALA </a:t>
            </a:r>
            <a:r>
              <a:rPr lang="hr-HR" sz="2400" dirty="0" smtClean="0"/>
              <a:t>sustavom i  odgovarajućim pomorskim svjetlima .</a:t>
            </a:r>
            <a:endParaRPr lang="hr-HR"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Plovidba u međuotočkom području</a:t>
            </a:r>
            <a:endParaRPr lang="hr-HR" sz="3200" b="1" dirty="0"/>
          </a:p>
        </p:txBody>
      </p:sp>
      <p:sp>
        <p:nvSpPr>
          <p:cNvPr id="3" name="Content Placeholder 2"/>
          <p:cNvSpPr>
            <a:spLocks noGrp="1"/>
          </p:cNvSpPr>
          <p:nvPr>
            <p:ph idx="1"/>
          </p:nvPr>
        </p:nvSpPr>
        <p:spPr>
          <a:xfrm>
            <a:off x="457200" y="1600200"/>
            <a:ext cx="8229600" cy="4781128"/>
          </a:xfrm>
        </p:spPr>
        <p:txBody>
          <a:bodyPr>
            <a:normAutofit/>
          </a:bodyPr>
          <a:lstStyle/>
          <a:p>
            <a:r>
              <a:rPr lang="hr-HR" sz="2000" dirty="0"/>
              <a:t>Tijekom plovidbe treba </a:t>
            </a:r>
            <a:r>
              <a:rPr lang="hr-HR" sz="2000" b="1" dirty="0" smtClean="0"/>
              <a:t>voditi brod isključivo </a:t>
            </a:r>
            <a:r>
              <a:rPr lang="hr-HR" sz="2000" b="1" dirty="0"/>
              <a:t>po ucrtanim </a:t>
            </a:r>
            <a:r>
              <a:rPr lang="hr-HR" sz="2000" b="1" dirty="0" smtClean="0"/>
              <a:t>rutama, </a:t>
            </a:r>
            <a:r>
              <a:rPr lang="hr-HR" sz="2000" b="1" dirty="0"/>
              <a:t>što podrazumijeva kontinuirano provjeravanje položaja broda i ispravak kursa</a:t>
            </a:r>
            <a:r>
              <a:rPr lang="hr-HR" sz="2000" dirty="0"/>
              <a:t> kako bi brod što prije došao na ucrtani kurs</a:t>
            </a:r>
            <a:r>
              <a:rPr lang="hr-HR" sz="2000" dirty="0" smtClean="0"/>
              <a:t>. Pri </a:t>
            </a:r>
            <a:r>
              <a:rPr lang="hr-HR" sz="2000" b="1" dirty="0"/>
              <a:t>prolazu subočice markantnim objektima </a:t>
            </a:r>
            <a:r>
              <a:rPr lang="hr-HR" sz="2000" b="1" dirty="0" smtClean="0"/>
              <a:t>upisuje se  </a:t>
            </a:r>
            <a:r>
              <a:rPr lang="hr-HR" sz="2000" b="1" dirty="0"/>
              <a:t>vrijeme i položaj broda</a:t>
            </a:r>
            <a:r>
              <a:rPr lang="hr-HR" sz="2000" b="1" dirty="0" smtClean="0"/>
              <a:t>.</a:t>
            </a:r>
          </a:p>
          <a:p>
            <a:r>
              <a:rPr lang="hr-HR" sz="2000" b="1" dirty="0" smtClean="0"/>
              <a:t>Metodološki treba koristiti istovremeno dva neovisna navigacijska sustava: - primarni sustav za pozicioniranje: GNSS , sekundarni-kontrolni sustav za pozicioniranje: radarska navigacija , terestrička navigacija ,e Loran, … </a:t>
            </a:r>
          </a:p>
          <a:p>
            <a:r>
              <a:rPr lang="hr-HR" sz="2000" dirty="0" smtClean="0"/>
              <a:t>Općenito treba </a:t>
            </a:r>
            <a:r>
              <a:rPr lang="hr-HR" sz="2000" dirty="0"/>
              <a:t>ploviti </a:t>
            </a:r>
            <a:r>
              <a:rPr lang="hr-HR" sz="2000" b="1" dirty="0" smtClean="0"/>
              <a:t>sigurnom </a:t>
            </a:r>
            <a:r>
              <a:rPr lang="hr-HR" sz="2000" b="1" dirty="0"/>
              <a:t>brzinom </a:t>
            </a:r>
            <a:r>
              <a:rPr lang="hr-HR" sz="2000" dirty="0"/>
              <a:t>tj. brzinom primjerenom </a:t>
            </a:r>
            <a:r>
              <a:rPr lang="hr-HR" sz="2000" dirty="0" smtClean="0"/>
              <a:t>okolnostima -  </a:t>
            </a:r>
            <a:r>
              <a:rPr lang="hr-HR" sz="2000" dirty="0"/>
              <a:t>da se brod s obzirom na daljinu horizontalne vidljivosti može zaustaviti na vrijeme.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Plovidba u području leda</a:t>
            </a:r>
            <a:endParaRPr lang="hr-HR" sz="3200" b="1" dirty="0"/>
          </a:p>
        </p:txBody>
      </p:sp>
      <p:sp>
        <p:nvSpPr>
          <p:cNvPr id="3" name="Content Placeholder 2"/>
          <p:cNvSpPr>
            <a:spLocks noGrp="1"/>
          </p:cNvSpPr>
          <p:nvPr>
            <p:ph idx="1"/>
          </p:nvPr>
        </p:nvSpPr>
        <p:spPr>
          <a:xfrm>
            <a:off x="457200" y="1052736"/>
            <a:ext cx="8229600" cy="5073427"/>
          </a:xfrm>
        </p:spPr>
        <p:txBody>
          <a:bodyPr>
            <a:normAutofit fontScale="92500"/>
          </a:bodyPr>
          <a:lstStyle/>
          <a:p>
            <a:pPr algn="just"/>
            <a:r>
              <a:rPr lang="hr-HR" sz="2400" b="1" dirty="0" smtClean="0"/>
              <a:t>                          </a:t>
            </a:r>
            <a:r>
              <a:rPr lang="hr-HR" sz="2800" b="1" dirty="0" smtClean="0"/>
              <a:t>Postanak i razvoj leda</a:t>
            </a:r>
          </a:p>
          <a:p>
            <a:pPr algn="just"/>
            <a:endParaRPr lang="hr-HR" sz="2800" b="1" dirty="0" smtClean="0"/>
          </a:p>
          <a:p>
            <a:r>
              <a:rPr lang="hr-HR" sz="2000" b="1" dirty="0" smtClean="0"/>
              <a:t>Svojstva leda – </a:t>
            </a:r>
            <a:r>
              <a:rPr lang="hr-HR" sz="2000" dirty="0" smtClean="0"/>
              <a:t>morska voda saliniteta </a:t>
            </a:r>
            <a:r>
              <a:rPr lang="hr-HR" sz="2000" b="1" dirty="0" smtClean="0"/>
              <a:t>35 ‰</a:t>
            </a:r>
            <a:r>
              <a:rPr lang="hr-HR" sz="2000" dirty="0" smtClean="0"/>
              <a:t> , ledi se na temperaturi od  </a:t>
            </a:r>
            <a:r>
              <a:rPr lang="hr-HR" sz="2000" b="1" dirty="0" smtClean="0"/>
              <a:t>- 1,9°C</a:t>
            </a:r>
            <a:r>
              <a:rPr lang="hr-HR" sz="2000" dirty="0" smtClean="0"/>
              <a:t>. Slatka voda dostiže najveću gustoću na temperaturi od </a:t>
            </a:r>
            <a:r>
              <a:rPr lang="hr-HR" sz="2000" b="1" dirty="0" smtClean="0"/>
              <a:t>+ 4°C. </a:t>
            </a:r>
            <a:r>
              <a:rPr lang="hr-HR" sz="2000" dirty="0" smtClean="0"/>
              <a:t>Najveća gustoća morske  vode zavisi od njenog saliniteta. Za salinitet veći od </a:t>
            </a:r>
            <a:r>
              <a:rPr lang="hr-HR" sz="2000" b="1" dirty="0" smtClean="0"/>
              <a:t>24,7 ‰ </a:t>
            </a:r>
            <a:r>
              <a:rPr lang="hr-HR" sz="2000" dirty="0" smtClean="0"/>
              <a:t>, temperatura sloja vode najveće gustoće je </a:t>
            </a:r>
            <a:r>
              <a:rPr lang="hr-HR" sz="2000" b="1" dirty="0" smtClean="0"/>
              <a:t>ispod točke ledišta</a:t>
            </a:r>
            <a:r>
              <a:rPr lang="hr-HR" sz="2000" dirty="0" smtClean="0"/>
              <a:t>. </a:t>
            </a:r>
          </a:p>
          <a:p>
            <a:r>
              <a:rPr lang="hr-HR" sz="2000" b="1" dirty="0" smtClean="0"/>
              <a:t>Kriosfera – </a:t>
            </a:r>
            <a:r>
              <a:rPr lang="hr-HR" sz="2000" dirty="0" smtClean="0"/>
              <a:t>područje površine Zemlje na kojem se voda nalazi u krutom agregatnom stanju (ledenjaci, morski led, led u rijekama i jezerima, smrznuto tlo, snijeg ,…)</a:t>
            </a:r>
            <a:endParaRPr lang="hr-HR" sz="2000" b="1" dirty="0" smtClean="0"/>
          </a:p>
          <a:p>
            <a:r>
              <a:rPr lang="hr-HR" sz="2000" dirty="0" smtClean="0"/>
              <a:t>Salinitet leda zavisi o </a:t>
            </a:r>
            <a:r>
              <a:rPr lang="hr-HR" sz="2000" b="1" dirty="0" smtClean="0"/>
              <a:t>salinitetu smrznutog mora, brzini zaleđivanja i o temperaturi.</a:t>
            </a:r>
          </a:p>
          <a:p>
            <a:r>
              <a:rPr lang="hr-HR" sz="2000" dirty="0" smtClean="0"/>
              <a:t> </a:t>
            </a:r>
            <a:r>
              <a:rPr lang="hr-HR" sz="2000" b="1" dirty="0" smtClean="0"/>
              <a:t>Salinitet leda je to veći što je smrzavanje vode brže. </a:t>
            </a:r>
          </a:p>
          <a:p>
            <a:r>
              <a:rPr lang="hr-HR" sz="2000" b="1" dirty="0" smtClean="0"/>
              <a:t>Kod zaleđivanja mora sol se nejednoliko dijeli između leda i preostale nesmrznute vode – fosfati se koncentriraju u ledu, klorati u nesmrznutoj vodi.</a:t>
            </a:r>
          </a:p>
          <a:p>
            <a:endParaRPr lang="hr-HR" sz="1400" b="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000" b="1" dirty="0" smtClean="0"/>
              <a:t>Plovidba u području leda – postanak i razvoj leda</a:t>
            </a:r>
            <a:br>
              <a:rPr lang="hr-HR" sz="2000" b="1" dirty="0" smtClean="0"/>
            </a:br>
            <a:r>
              <a:rPr lang="hr-HR" sz="2000" dirty="0" smtClean="0"/>
              <a:t> </a:t>
            </a:r>
            <a:r>
              <a:rPr lang="hr-HR" sz="2000" b="1" dirty="0" smtClean="0"/>
              <a:t>Salinitet leda </a:t>
            </a:r>
            <a:r>
              <a:rPr lang="hr-HR" sz="2000" dirty="0" smtClean="0"/>
              <a:t>zavisi o salinitetu smrznutog mora, brzini zaleđivanja i temperaturi. </a:t>
            </a:r>
            <a:endParaRPr lang="hr-HR" sz="2000" dirty="0"/>
          </a:p>
        </p:txBody>
      </p:sp>
      <p:pic>
        <p:nvPicPr>
          <p:cNvPr id="2050" name="Picture 2" descr="C:\Users\Kos\Documents\IMG_0831.JPG"/>
          <p:cNvPicPr>
            <a:picLocks noGrp="1" noChangeAspect="1" noChangeArrowheads="1"/>
          </p:cNvPicPr>
          <p:nvPr>
            <p:ph idx="1"/>
          </p:nvPr>
        </p:nvPicPr>
        <p:blipFill>
          <a:blip r:embed="rId2" cstate="print"/>
          <a:srcRect/>
          <a:stretch>
            <a:fillRect/>
          </a:stretch>
        </p:blipFill>
        <p:spPr bwMode="auto">
          <a:xfrm>
            <a:off x="2627784" y="1270894"/>
            <a:ext cx="3641452" cy="485527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smtClean="0"/>
              <a:t>Plovidba u području leda</a:t>
            </a:r>
            <a:endParaRPr lang="hr-HR" dirty="0"/>
          </a:p>
        </p:txBody>
      </p:sp>
      <p:sp>
        <p:nvSpPr>
          <p:cNvPr id="3" name="Content Placeholder 2"/>
          <p:cNvSpPr>
            <a:spLocks noGrp="1"/>
          </p:cNvSpPr>
          <p:nvPr>
            <p:ph idx="1"/>
          </p:nvPr>
        </p:nvSpPr>
        <p:spPr>
          <a:xfrm>
            <a:off x="457200" y="1124744"/>
            <a:ext cx="8229600" cy="5001419"/>
          </a:xfrm>
        </p:spPr>
        <p:txBody>
          <a:bodyPr>
            <a:normAutofit/>
          </a:bodyPr>
          <a:lstStyle/>
          <a:p>
            <a:r>
              <a:rPr lang="hr-HR" sz="1400" b="1" dirty="0" smtClean="0"/>
              <a:t>VISINA  I  GAZ  LEDA</a:t>
            </a:r>
          </a:p>
          <a:p>
            <a:r>
              <a:rPr lang="hr-HR" sz="1800" dirty="0" smtClean="0"/>
              <a:t>Odnos između nadvodne i podvodne mase leda ovisi </a:t>
            </a:r>
            <a:r>
              <a:rPr lang="hr-HR" sz="1800" b="1" dirty="0" smtClean="0"/>
              <a:t>o odnosu  specifične težine leda i morske vode , a visina leda iznad mora ovisi i o obliku ledene sante.</a:t>
            </a:r>
          </a:p>
          <a:p>
            <a:r>
              <a:rPr lang="hr-HR" sz="1800" b="1" dirty="0" smtClean="0"/>
              <a:t>Ledeni bregovi približno čunjastog oblika  </a:t>
            </a:r>
            <a:r>
              <a:rPr lang="hr-HR" sz="1800" dirty="0" smtClean="0"/>
              <a:t>(oko Newfounlanda) </a:t>
            </a:r>
            <a:r>
              <a:rPr lang="hr-HR" sz="1800" b="1" dirty="0" smtClean="0"/>
              <a:t>omjer između nadvodne i podvodne visine razlikuje se od omjera masa</a:t>
            </a:r>
            <a:r>
              <a:rPr lang="hr-HR" sz="1800" dirty="0" smtClean="0"/>
              <a:t> : primjerice ledeni brijeg </a:t>
            </a:r>
            <a:r>
              <a:rPr lang="hr-HR" sz="1800" b="1" dirty="0" smtClean="0"/>
              <a:t>visine 100 m omjer između nadvodne i podvodne mase je 9:1 , a visinski omjer je 2:1 , polovica ledenog brijega viri iznad vode.</a:t>
            </a:r>
          </a:p>
          <a:p>
            <a:r>
              <a:rPr lang="hr-HR" sz="1800" b="1" dirty="0" smtClean="0"/>
              <a:t>Ledene ploče i plosnati ledeni bregovi Antarktike – </a:t>
            </a:r>
            <a:r>
              <a:rPr lang="hr-HR" sz="1800" dirty="0" smtClean="0"/>
              <a:t>visinski omjer je </a:t>
            </a:r>
            <a:r>
              <a:rPr lang="hr-HR" sz="1800" b="1" dirty="0" smtClean="0"/>
              <a:t>1:9  ili 1:10  </a:t>
            </a:r>
            <a:r>
              <a:rPr lang="hr-HR" sz="1800" dirty="0" smtClean="0"/>
              <a:t>tj.  </a:t>
            </a:r>
            <a:r>
              <a:rPr lang="hr-HR" sz="1800" b="1" dirty="0" smtClean="0"/>
              <a:t>svega jedna  devetina ili jedna desetina brijega viri iznad razine mora , a ostalo je ispod razine mora.</a:t>
            </a:r>
          </a:p>
          <a:p>
            <a:r>
              <a:rPr lang="hr-HR" sz="1800" b="1" dirty="0" smtClean="0"/>
              <a:t>Led se u principu nikada ne nalazi u morskim dubinama </a:t>
            </a:r>
            <a:r>
              <a:rPr lang="hr-HR" sz="1800" dirty="0" smtClean="0"/>
              <a:t>– osim u izuzetnim slučajevima pod posebnim uvjetima. </a:t>
            </a:r>
            <a:endParaRPr lang="hr-HR" sz="1800" b="1" dirty="0" smtClean="0"/>
          </a:p>
          <a:p>
            <a:endParaRPr lang="hr-HR" dirty="0"/>
          </a:p>
        </p:txBody>
      </p:sp>
      <p:pic>
        <p:nvPicPr>
          <p:cNvPr id="4" name="Picture 2" descr="C:\Users\Kos\Documents\IMG_0830.JPG"/>
          <p:cNvPicPr>
            <a:picLocks noChangeAspect="1" noChangeArrowheads="1"/>
          </p:cNvPicPr>
          <p:nvPr/>
        </p:nvPicPr>
        <p:blipFill>
          <a:blip r:embed="rId2" cstate="print"/>
          <a:srcRect/>
          <a:stretch>
            <a:fillRect/>
          </a:stretch>
        </p:blipFill>
        <p:spPr bwMode="auto">
          <a:xfrm>
            <a:off x="4427984" y="4365104"/>
            <a:ext cx="3024336" cy="226581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Osnovne preporuke</a:t>
            </a:r>
            <a:endParaRPr lang="hr-HR" sz="3200" b="1" dirty="0"/>
          </a:p>
        </p:txBody>
      </p:sp>
      <p:sp>
        <p:nvSpPr>
          <p:cNvPr id="3" name="Content Placeholder 2"/>
          <p:cNvSpPr>
            <a:spLocks noGrp="1"/>
          </p:cNvSpPr>
          <p:nvPr>
            <p:ph idx="1"/>
          </p:nvPr>
        </p:nvSpPr>
        <p:spPr/>
        <p:txBody>
          <a:bodyPr>
            <a:normAutofit/>
          </a:bodyPr>
          <a:lstStyle/>
          <a:p>
            <a:r>
              <a:rPr lang="hr-HR" sz="2400" dirty="0"/>
              <a:t>Osnovna preporuka prije ulaska u takva područja </a:t>
            </a:r>
            <a:r>
              <a:rPr lang="hr-HR" sz="2400" b="1" dirty="0"/>
              <a:t>je temeljita navigacijska priprema koja </a:t>
            </a:r>
            <a:r>
              <a:rPr lang="hr-HR" sz="2400" b="1" dirty="0" smtClean="0"/>
              <a:t>podrazumijeva :</a:t>
            </a:r>
          </a:p>
          <a:p>
            <a:pPr lvl="1"/>
            <a:r>
              <a:rPr lang="hr-HR" sz="2200" b="1" dirty="0" smtClean="0"/>
              <a:t>proučavanje </a:t>
            </a:r>
            <a:r>
              <a:rPr lang="hr-HR" sz="2200" b="1" dirty="0"/>
              <a:t>područja plovidbe </a:t>
            </a:r>
            <a:r>
              <a:rPr lang="hr-HR" sz="2200" b="1" dirty="0" smtClean="0"/>
              <a:t>pomoću </a:t>
            </a:r>
            <a:r>
              <a:rPr lang="hr-HR" sz="2200" b="1" dirty="0"/>
              <a:t>pomorskih karata odgovarajućeg mjerila</a:t>
            </a:r>
          </a:p>
          <a:p>
            <a:pPr lvl="1"/>
            <a:r>
              <a:rPr lang="hr-HR" sz="2200" b="1" dirty="0" smtClean="0"/>
              <a:t>proučavanje </a:t>
            </a:r>
            <a:r>
              <a:rPr lang="hr-HR" sz="2200" b="1" dirty="0"/>
              <a:t>Peljara i drugih relevantnih navigacijskih </a:t>
            </a:r>
            <a:r>
              <a:rPr lang="hr-HR" sz="2200" b="1" dirty="0" smtClean="0"/>
              <a:t>publikacija i priručnika</a:t>
            </a:r>
            <a:endParaRPr lang="hr-HR" sz="2200" b="1" dirty="0"/>
          </a:p>
          <a:p>
            <a:pPr lvl="1"/>
            <a:r>
              <a:rPr lang="hr-HR" sz="2200" b="1" dirty="0" smtClean="0"/>
              <a:t>stalno praćenje </a:t>
            </a:r>
            <a:r>
              <a:rPr lang="hr-HR" sz="2200" b="1" dirty="0"/>
              <a:t>radio oglasa (Navtex, Navarea,…)</a:t>
            </a:r>
          </a:p>
          <a:p>
            <a:pPr lvl="1"/>
            <a:r>
              <a:rPr lang="hr-HR" sz="2200" b="1" dirty="0" smtClean="0"/>
              <a:t>stalno praćenje i proučavanje </a:t>
            </a:r>
            <a:r>
              <a:rPr lang="hr-HR" sz="2200" b="1" dirty="0"/>
              <a:t>hidro-meteoroloških </a:t>
            </a:r>
            <a:r>
              <a:rPr lang="hr-HR" sz="2200" b="1" dirty="0" smtClean="0"/>
              <a:t>informacija, kretanje leda ,kretanje tropskog  ciklona, područja magle, … </a:t>
            </a:r>
            <a:r>
              <a:rPr lang="hr-HR" sz="2200" b="1" dirty="0"/>
              <a:t>itd.</a:t>
            </a:r>
          </a:p>
          <a:p>
            <a:endParaRPr lang="hr-H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hr-HR" sz="3200" b="1" dirty="0" smtClean="0"/>
              <a:t>Plovidba u području leda</a:t>
            </a:r>
            <a:endParaRPr lang="hr-HR" sz="3200" dirty="0"/>
          </a:p>
        </p:txBody>
      </p:sp>
      <p:sp>
        <p:nvSpPr>
          <p:cNvPr id="3" name="Content Placeholder 2"/>
          <p:cNvSpPr>
            <a:spLocks noGrp="1"/>
          </p:cNvSpPr>
          <p:nvPr>
            <p:ph idx="1"/>
          </p:nvPr>
        </p:nvSpPr>
        <p:spPr>
          <a:xfrm>
            <a:off x="457200" y="836712"/>
            <a:ext cx="8229600" cy="5289451"/>
          </a:xfrm>
        </p:spPr>
        <p:txBody>
          <a:bodyPr>
            <a:normAutofit fontScale="92500" lnSpcReduction="10000"/>
          </a:bodyPr>
          <a:lstStyle/>
          <a:p>
            <a:r>
              <a:rPr lang="hr-HR" sz="1600" b="1" dirty="0" smtClean="0"/>
              <a:t>RASTEZANJE  LEDA</a:t>
            </a:r>
          </a:p>
          <a:p>
            <a:r>
              <a:rPr lang="hr-HR" sz="1800" b="1" dirty="0" smtClean="0"/>
              <a:t>Rastezanje leda je direktno u funkciji temperature</a:t>
            </a:r>
            <a:r>
              <a:rPr lang="hr-HR" sz="1800" dirty="0" smtClean="0"/>
              <a:t>. U početku do temperature od </a:t>
            </a:r>
            <a:r>
              <a:rPr lang="hr-HR" sz="1800" b="1" dirty="0" smtClean="0"/>
              <a:t>- 10°C , rastezanje je izrazito veliko, a zatim se smanjuje</a:t>
            </a:r>
            <a:r>
              <a:rPr lang="hr-HR" sz="1800" dirty="0" smtClean="0"/>
              <a:t>. </a:t>
            </a:r>
            <a:r>
              <a:rPr lang="hr-HR" sz="1800" b="1" dirty="0" smtClean="0"/>
              <a:t>Morska voda ima niz kemijskih elemenata s različitim koeficijentom rastezanja, u polarnim predjelima česte su nagle i velike promjene temperature – različiti elementi se u ledu stežu i rastežu prema različitim koeficijentima – pokušavaju se mehanički razdvojiti </a:t>
            </a:r>
            <a:r>
              <a:rPr lang="hr-HR" sz="1800" dirty="0" smtClean="0"/>
              <a:t>– </a:t>
            </a:r>
            <a:r>
              <a:rPr lang="hr-HR" sz="1800" b="1" dirty="0" smtClean="0"/>
              <a:t>posljedica je stvaranje pukotina i procjepa u ledu. </a:t>
            </a:r>
            <a:r>
              <a:rPr lang="hr-HR" sz="1800" dirty="0" smtClean="0"/>
              <a:t>To je </a:t>
            </a:r>
            <a:r>
              <a:rPr lang="hr-HR" sz="1800" b="1" dirty="0" smtClean="0"/>
              <a:t>obično praćeno zvučnim pojavama : tutnjavom , zviždanjem i praskanjem.</a:t>
            </a:r>
          </a:p>
          <a:p>
            <a:r>
              <a:rPr lang="hr-HR" sz="1600" b="1" dirty="0" smtClean="0"/>
              <a:t>TERMIČKA  VODLJIVOST  LEDA</a:t>
            </a:r>
          </a:p>
          <a:p>
            <a:r>
              <a:rPr lang="hr-HR" sz="1800" b="1" dirty="0" smtClean="0"/>
              <a:t>- </a:t>
            </a:r>
            <a:r>
              <a:rPr lang="hr-HR" sz="1800" dirty="0" smtClean="0"/>
              <a:t>otprilike je </a:t>
            </a:r>
            <a:r>
              <a:rPr lang="hr-HR" sz="1800" b="1" dirty="0" smtClean="0"/>
              <a:t>65 puta manja od vodljivosti željeza , a približno dva puta veća od vodljivosti morske vode</a:t>
            </a:r>
            <a:r>
              <a:rPr lang="hr-HR" sz="1800" dirty="0" smtClean="0"/>
              <a:t>.</a:t>
            </a:r>
          </a:p>
          <a:p>
            <a:r>
              <a:rPr lang="hr-HR" sz="1800" dirty="0" smtClean="0"/>
              <a:t>Ta svojstva sprečavaju </a:t>
            </a:r>
            <a:r>
              <a:rPr lang="hr-HR" sz="1800" b="1" dirty="0" smtClean="0"/>
              <a:t>neograničeno zaleđivanje mora i određuju granicu debljine morskog leda.</a:t>
            </a:r>
          </a:p>
          <a:p>
            <a:r>
              <a:rPr lang="hr-HR" sz="1800" b="1" dirty="0" smtClean="0"/>
              <a:t>Primjer : </a:t>
            </a:r>
            <a:r>
              <a:rPr lang="hr-HR" sz="1800" dirty="0" smtClean="0"/>
              <a:t>U Sjevernom ledenom moru , pri temp. od </a:t>
            </a:r>
            <a:r>
              <a:rPr lang="hr-HR" sz="1800" b="1" dirty="0" smtClean="0"/>
              <a:t>- 20°C  debljina leda se za dva mjeseca poveća za cca 27 cm , pri temperaturi </a:t>
            </a:r>
            <a:r>
              <a:rPr lang="hr-HR" sz="1800" dirty="0" smtClean="0"/>
              <a:t>od </a:t>
            </a:r>
            <a:r>
              <a:rPr lang="hr-HR" sz="1800" b="1" dirty="0" smtClean="0"/>
              <a:t>- 50°C  debljina leda poslije dva mjeseca dostigne 2m. Na Antarktici debljina leda u mjesec dana poraste do 70 cm. Dosada nije pronađen jednogodišnji morski led deblji od 3 – 4 metra. Led hlapi pri temperaturama nižim od  0°C  i tako gubi na težini.</a:t>
            </a:r>
          </a:p>
          <a:p>
            <a:r>
              <a:rPr lang="hr-HR" sz="1600" b="1" dirty="0" smtClean="0"/>
              <a:t>VRSTE  LEDA  NA   MORU</a:t>
            </a:r>
          </a:p>
          <a:p>
            <a:r>
              <a:rPr lang="hr-HR" sz="1900" dirty="0" smtClean="0"/>
              <a:t>Led na moru uglavnom potječe od </a:t>
            </a:r>
            <a:r>
              <a:rPr lang="hr-HR" sz="1900" b="1" dirty="0" smtClean="0"/>
              <a:t>zaleđenog mora , zaleđene riječne vode i ledenjaka polarnih krajeva</a:t>
            </a:r>
            <a:r>
              <a:rPr lang="hr-HR" sz="1900" dirty="0" smtClean="0"/>
              <a:t>.</a:t>
            </a:r>
            <a:endParaRPr lang="hr-HR" sz="19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hr-HR" sz="3200" b="1" dirty="0" smtClean="0"/>
              <a:t>VRSTE LEDA NASTALE ZALEĐIVANJEM MORA</a:t>
            </a:r>
            <a:endParaRPr lang="hr-HR" sz="3200" b="1" dirty="0"/>
          </a:p>
        </p:txBody>
      </p:sp>
      <p:sp>
        <p:nvSpPr>
          <p:cNvPr id="3" name="Content Placeholder 2"/>
          <p:cNvSpPr>
            <a:spLocks noGrp="1"/>
          </p:cNvSpPr>
          <p:nvPr>
            <p:ph idx="1"/>
          </p:nvPr>
        </p:nvSpPr>
        <p:spPr>
          <a:xfrm>
            <a:off x="457200" y="692696"/>
            <a:ext cx="8229600" cy="5688632"/>
          </a:xfrm>
        </p:spPr>
        <p:txBody>
          <a:bodyPr>
            <a:normAutofit lnSpcReduction="10000"/>
          </a:bodyPr>
          <a:lstStyle/>
          <a:p>
            <a:r>
              <a:rPr lang="hr-HR" sz="1800" b="1" dirty="0" smtClean="0"/>
              <a:t>More </a:t>
            </a:r>
            <a:r>
              <a:rPr lang="hr-HR" sz="1800" dirty="0" smtClean="0"/>
              <a:t>se obično počinje zamrzavati na temperaturi od  </a:t>
            </a:r>
            <a:r>
              <a:rPr lang="hr-HR" sz="1800" b="1" dirty="0" smtClean="0"/>
              <a:t>-2°C . </a:t>
            </a:r>
            <a:r>
              <a:rPr lang="hr-HR" sz="1800" dirty="0" smtClean="0"/>
              <a:t>Na površini se stvaraju </a:t>
            </a:r>
            <a:r>
              <a:rPr lang="hr-HR" sz="1800" b="1" dirty="0" smtClean="0"/>
              <a:t>ledeni kristali ( 1-2 cm) . </a:t>
            </a:r>
            <a:r>
              <a:rPr lang="hr-HR" sz="1800" dirty="0" smtClean="0"/>
              <a:t>Nakon toga stvara se </a:t>
            </a:r>
            <a:r>
              <a:rPr lang="hr-HR" sz="1800" b="1" dirty="0" smtClean="0"/>
              <a:t>ledena kaša koja se zaleđuje do oko 5 cm debljine.</a:t>
            </a:r>
            <a:r>
              <a:rPr lang="hr-HR" sz="1800" dirty="0" smtClean="0"/>
              <a:t> Kaša se sastoji </a:t>
            </a:r>
            <a:r>
              <a:rPr lang="hr-HR" sz="1800" b="1" dirty="0" smtClean="0"/>
              <a:t>od pločica – tanjurića </a:t>
            </a:r>
            <a:r>
              <a:rPr lang="hr-HR" sz="1800" dirty="0" smtClean="0"/>
              <a:t>koji u sredini zarobljavaju sol i nastaje </a:t>
            </a:r>
            <a:r>
              <a:rPr lang="hr-HR" sz="1800" b="1" dirty="0" smtClean="0"/>
              <a:t>SLANJAČA promjera 30 – 100 cm. To se još zove TIGANJCI – </a:t>
            </a:r>
            <a:r>
              <a:rPr lang="hr-HR" sz="1800" dirty="0" smtClean="0"/>
              <a:t>oni se pokrivaju </a:t>
            </a:r>
            <a:r>
              <a:rPr lang="hr-HR" sz="1800" b="1" dirty="0" smtClean="0"/>
              <a:t>kristalnim injem  </a:t>
            </a:r>
            <a:r>
              <a:rPr lang="hr-HR" sz="1800" dirty="0" smtClean="0"/>
              <a:t>i nastaju </a:t>
            </a:r>
            <a:r>
              <a:rPr lang="hr-HR" sz="1800" b="1" dirty="0" smtClean="0"/>
              <a:t> LEDENE KITICE  visine 5 – 10 cm.</a:t>
            </a:r>
            <a:r>
              <a:rPr lang="hr-HR" sz="1800" dirty="0" smtClean="0"/>
              <a:t> Snijeg koji pada zatrpa sve neravnine i nastaje </a:t>
            </a:r>
            <a:r>
              <a:rPr lang="hr-HR" sz="1800" b="1" dirty="0" smtClean="0"/>
              <a:t>pojas  LEDENOG  POLJA</a:t>
            </a:r>
            <a:r>
              <a:rPr lang="hr-HR" sz="1800" dirty="0" smtClean="0"/>
              <a:t> koji se može prostirati i do nekoliko </a:t>
            </a:r>
            <a:r>
              <a:rPr lang="hr-HR" sz="1800" b="1" dirty="0" smtClean="0"/>
              <a:t>stotina km prema otvorenom moru </a:t>
            </a:r>
            <a:r>
              <a:rPr lang="hr-HR" sz="1800" dirty="0" smtClean="0"/>
              <a:t>– glatka </a:t>
            </a:r>
            <a:r>
              <a:rPr lang="hr-HR" sz="1800" b="1" dirty="0" smtClean="0"/>
              <a:t>ledena ravnica</a:t>
            </a:r>
            <a:r>
              <a:rPr lang="hr-HR" sz="1800" dirty="0" smtClean="0"/>
              <a:t>.</a:t>
            </a:r>
          </a:p>
          <a:p>
            <a:r>
              <a:rPr lang="hr-HR" sz="1800" b="1" dirty="0" smtClean="0"/>
              <a:t>Blizu kopna , u zaljevima i kanalima </a:t>
            </a:r>
            <a:r>
              <a:rPr lang="hr-HR" sz="1800" dirty="0" smtClean="0"/>
              <a:t>more se zaleđuje </a:t>
            </a:r>
            <a:r>
              <a:rPr lang="hr-HR" sz="1800" b="1" dirty="0" smtClean="0"/>
              <a:t>brže nego na pučini</a:t>
            </a:r>
            <a:r>
              <a:rPr lang="hr-HR" sz="1800" dirty="0" smtClean="0"/>
              <a:t>. Duž obale stvara se pojas – </a:t>
            </a:r>
            <a:r>
              <a:rPr lang="hr-HR" sz="1800" b="1" dirty="0" smtClean="0"/>
              <a:t>obalni led (fast </a:t>
            </a:r>
            <a:r>
              <a:rPr lang="hr-HR" sz="1800" b="1" dirty="0" err="1" smtClean="0"/>
              <a:t>ice</a:t>
            </a:r>
            <a:r>
              <a:rPr lang="hr-HR" sz="1800" b="1" dirty="0" smtClean="0"/>
              <a:t>) . </a:t>
            </a:r>
            <a:r>
              <a:rPr lang="hr-HR" sz="1800" dirty="0" smtClean="0"/>
              <a:t>Rub obalnog leda na pučini završava s razdvojenim </a:t>
            </a:r>
            <a:r>
              <a:rPr lang="hr-HR" sz="1800" b="1" dirty="0" smtClean="0"/>
              <a:t>ledenim pločama (</a:t>
            </a:r>
            <a:r>
              <a:rPr lang="hr-HR" sz="1800" b="1" dirty="0" err="1" smtClean="0"/>
              <a:t>ice</a:t>
            </a:r>
            <a:r>
              <a:rPr lang="hr-HR" sz="1800" b="1" dirty="0" smtClean="0"/>
              <a:t> floes) . </a:t>
            </a:r>
            <a:r>
              <a:rPr lang="hr-HR" sz="1800" dirty="0" smtClean="0"/>
              <a:t>Povećanjem debljine nastaju </a:t>
            </a:r>
            <a:r>
              <a:rPr lang="hr-HR" sz="1800" b="1" dirty="0" smtClean="0"/>
              <a:t>ledene sante , </a:t>
            </a:r>
            <a:r>
              <a:rPr lang="hr-HR" sz="1800" dirty="0" smtClean="0"/>
              <a:t>a preko </a:t>
            </a:r>
            <a:r>
              <a:rPr lang="hr-HR" sz="1800" b="1" dirty="0" smtClean="0"/>
              <a:t>10 m debljine </a:t>
            </a:r>
            <a:r>
              <a:rPr lang="hr-HR" sz="1800" dirty="0" smtClean="0"/>
              <a:t>nastaju </a:t>
            </a:r>
            <a:r>
              <a:rPr lang="hr-HR" sz="1800" b="1" dirty="0" smtClean="0"/>
              <a:t>ledene gromade.</a:t>
            </a:r>
            <a:r>
              <a:rPr lang="hr-HR" sz="1800" dirty="0" smtClean="0"/>
              <a:t> Spajanjem mnoštva ploča nastaje </a:t>
            </a:r>
            <a:r>
              <a:rPr lang="hr-HR" sz="1800" b="1" dirty="0" smtClean="0"/>
              <a:t>pločni led – otvoren ili zatvoren. </a:t>
            </a:r>
            <a:r>
              <a:rPr lang="hr-HR" sz="1800" dirty="0" smtClean="0"/>
              <a:t> Na visokim geografskim širinama </a:t>
            </a:r>
            <a:r>
              <a:rPr lang="hr-HR" sz="1800" b="1" dirty="0" smtClean="0"/>
              <a:t>led se počinje stvarati najprije u zaljevima , pa se širi prema </a:t>
            </a:r>
            <a:r>
              <a:rPr lang="hr-HR" sz="1800" dirty="0" smtClean="0"/>
              <a:t> </a:t>
            </a:r>
            <a:r>
              <a:rPr lang="hr-HR" sz="1800" b="1" dirty="0" smtClean="0"/>
              <a:t>otvorenom moru </a:t>
            </a:r>
            <a:r>
              <a:rPr lang="hr-HR" sz="1800" dirty="0" smtClean="0"/>
              <a:t>i </a:t>
            </a:r>
            <a:r>
              <a:rPr lang="hr-HR" sz="1800" b="1" dirty="0" smtClean="0"/>
              <a:t>do 20 M</a:t>
            </a:r>
            <a:r>
              <a:rPr lang="hr-HR" sz="1800" dirty="0" smtClean="0"/>
              <a:t>.</a:t>
            </a:r>
          </a:p>
          <a:p>
            <a:r>
              <a:rPr lang="hr-HR" sz="1800" b="1" dirty="0" smtClean="0"/>
              <a:t>Pridneni led (ground </a:t>
            </a:r>
            <a:r>
              <a:rPr lang="hr-HR" sz="1800" b="1" dirty="0" err="1" smtClean="0"/>
              <a:t>ice</a:t>
            </a:r>
            <a:r>
              <a:rPr lang="hr-HR" sz="1800" b="1" dirty="0" smtClean="0"/>
              <a:t>) </a:t>
            </a:r>
            <a:r>
              <a:rPr lang="hr-HR" sz="1800" dirty="0" smtClean="0"/>
              <a:t>– stvara se na </a:t>
            </a:r>
            <a:r>
              <a:rPr lang="hr-HR" sz="1800" b="1" dirty="0" smtClean="0"/>
              <a:t>morskom dnu pod posebnim uvjetima</a:t>
            </a:r>
            <a:r>
              <a:rPr lang="hr-HR" sz="1800" dirty="0" smtClean="0"/>
              <a:t>. Takav led je </a:t>
            </a:r>
            <a:r>
              <a:rPr lang="hr-HR" sz="1800" b="1" dirty="0" smtClean="0"/>
              <a:t>sivkaste boje , pun morskih algi i kamenja </a:t>
            </a:r>
            <a:r>
              <a:rPr lang="hr-HR" sz="1800" dirty="0" smtClean="0"/>
              <a:t>– pojavljuje se u polarnim plitkim morima niskog saliniteta.</a:t>
            </a:r>
          </a:p>
          <a:p>
            <a:r>
              <a:rPr lang="hr-HR" sz="1800" b="1" dirty="0" smtClean="0"/>
              <a:t>Led od zaleđenih rijeka – </a:t>
            </a:r>
            <a:r>
              <a:rPr lang="hr-HR" sz="1800" dirty="0" smtClean="0"/>
              <a:t>dolazi u more u proljeće i gomila se uzduž obale stvarajući </a:t>
            </a:r>
            <a:r>
              <a:rPr lang="hr-HR" sz="1800" b="1" dirty="0" smtClean="0"/>
              <a:t>ledena polja</a:t>
            </a:r>
            <a:r>
              <a:rPr lang="hr-HR" sz="1800" dirty="0" smtClean="0"/>
              <a:t>. Djelovanjem morskih struja udaljava se od obale kao </a:t>
            </a:r>
            <a:r>
              <a:rPr lang="hr-HR" sz="1800" b="1" dirty="0" smtClean="0"/>
              <a:t>ploveći led. </a:t>
            </a:r>
            <a:r>
              <a:rPr lang="hr-HR" sz="1800" dirty="0" smtClean="0"/>
              <a:t>Pojavljuje se u Bijelom moru , Baltičkom moru , uz istočnu obalu SAD-a (St. Lowrence,…). </a:t>
            </a:r>
            <a:r>
              <a:rPr lang="hr-HR" sz="1800" b="1" dirty="0" smtClean="0"/>
              <a:t>Prepoznaje se po karakterističnoj zelenkastoj boji.</a:t>
            </a:r>
          </a:p>
          <a:p>
            <a:endParaRPr lang="hr-HR" sz="1100" dirty="0" smtClean="0"/>
          </a:p>
          <a:p>
            <a:endParaRPr lang="hr-HR" sz="11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dirty="0" smtClean="0"/>
              <a:t>VRSTE LEDA NA MORU- ledene ploče</a:t>
            </a:r>
            <a:endParaRPr lang="hr-HR" b="1" dirty="0"/>
          </a:p>
        </p:txBody>
      </p:sp>
      <p:pic>
        <p:nvPicPr>
          <p:cNvPr id="1026" name="Picture 2" descr="C:\Users\Kos\Documents\IMG_0827.JPG"/>
          <p:cNvPicPr>
            <a:picLocks noGrp="1" noChangeAspect="1" noChangeArrowheads="1"/>
          </p:cNvPicPr>
          <p:nvPr>
            <p:ph idx="1"/>
          </p:nvPr>
        </p:nvPicPr>
        <p:blipFill>
          <a:blip r:embed="rId2" cstate="print"/>
          <a:srcRect/>
          <a:stretch>
            <a:fillRect/>
          </a:stretch>
        </p:blipFill>
        <p:spPr bwMode="auto">
          <a:xfrm>
            <a:off x="1115616" y="1484784"/>
            <a:ext cx="6696744" cy="432048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dirty="0" smtClean="0"/>
              <a:t>VRSTE  LEDA NA MORU – obalni led</a:t>
            </a:r>
            <a:endParaRPr lang="hr-HR" b="1" dirty="0"/>
          </a:p>
        </p:txBody>
      </p:sp>
      <p:pic>
        <p:nvPicPr>
          <p:cNvPr id="2050" name="Picture 2" descr="C:\Users\Kos\Documents\IMG_0828.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dirty="0" smtClean="0"/>
              <a:t>VRSTE LEDA NA MORU – ledeni brijeg</a:t>
            </a:r>
            <a:endParaRPr lang="hr-HR" b="1" dirty="0"/>
          </a:p>
        </p:txBody>
      </p:sp>
      <p:pic>
        <p:nvPicPr>
          <p:cNvPr id="3074" name="Picture 2" descr="C:\Users\Kos\Documents\IMG_0829.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dirty="0" smtClean="0"/>
              <a:t>VRSTE LEDA NA MORU – ledeni brijeg</a:t>
            </a:r>
            <a:endParaRPr lang="hr-HR" b="1" dirty="0"/>
          </a:p>
        </p:txBody>
      </p:sp>
      <p:pic>
        <p:nvPicPr>
          <p:cNvPr id="4098" name="Picture 2" descr="C:\Users\Kos\Documents\IMG_0830.JPG"/>
          <p:cNvPicPr>
            <a:picLocks noGrp="1" noChangeAspect="1" noChangeArrowheads="1"/>
          </p:cNvPicPr>
          <p:nvPr>
            <p:ph idx="1"/>
          </p:nvPr>
        </p:nvPicPr>
        <p:blipFill>
          <a:blip r:embed="rId2" cstate="print"/>
          <a:srcRect/>
          <a:stretch>
            <a:fillRect/>
          </a:stretch>
        </p:blipFill>
        <p:spPr bwMode="auto">
          <a:xfrm>
            <a:off x="1619672" y="1600200"/>
            <a:ext cx="5112568" cy="4525963"/>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hr-HR" sz="2800" b="1" dirty="0" smtClean="0"/>
              <a:t>GEOGRAFSKA PODJELA LEDA</a:t>
            </a:r>
            <a:br>
              <a:rPr lang="hr-HR" sz="2800" b="1" dirty="0" smtClean="0"/>
            </a:br>
            <a:r>
              <a:rPr lang="hr-HR" sz="1800" b="1" dirty="0" smtClean="0"/>
              <a:t>ARKTIČKI LED – ANTARKTIČKI LED</a:t>
            </a:r>
            <a:endParaRPr lang="hr-HR" sz="2800" b="1" dirty="0"/>
          </a:p>
        </p:txBody>
      </p:sp>
      <p:sp>
        <p:nvSpPr>
          <p:cNvPr id="3" name="Content Placeholder 2"/>
          <p:cNvSpPr>
            <a:spLocks noGrp="1"/>
          </p:cNvSpPr>
          <p:nvPr>
            <p:ph idx="1"/>
          </p:nvPr>
        </p:nvSpPr>
        <p:spPr>
          <a:xfrm>
            <a:off x="457200" y="908720"/>
            <a:ext cx="8229600" cy="5400600"/>
          </a:xfrm>
        </p:spPr>
        <p:txBody>
          <a:bodyPr>
            <a:normAutofit fontScale="92500" lnSpcReduction="10000"/>
          </a:bodyPr>
          <a:lstStyle/>
          <a:p>
            <a:r>
              <a:rPr lang="hr-HR" sz="2000" b="1" dirty="0" smtClean="0"/>
              <a:t>ARKTIČKI LED </a:t>
            </a:r>
            <a:r>
              <a:rPr lang="hr-HR" sz="1600" b="1" dirty="0" smtClean="0"/>
              <a:t>–  </a:t>
            </a:r>
            <a:r>
              <a:rPr lang="hr-HR" sz="1900" dirty="0" smtClean="0"/>
              <a:t>na sjevernoj hemisferi </a:t>
            </a:r>
            <a:r>
              <a:rPr lang="hr-HR" sz="1900" b="1" dirty="0" smtClean="0"/>
              <a:t>, </a:t>
            </a:r>
            <a:r>
              <a:rPr lang="hr-HR" sz="1900" dirty="0" smtClean="0"/>
              <a:t>led koji pokriva </a:t>
            </a:r>
            <a:r>
              <a:rPr lang="hr-HR" sz="1900" b="1" dirty="0" smtClean="0"/>
              <a:t>Sjeverno ledeno more </a:t>
            </a:r>
            <a:r>
              <a:rPr lang="hr-HR" sz="1900" dirty="0" smtClean="0"/>
              <a:t>. </a:t>
            </a:r>
            <a:r>
              <a:rPr lang="hr-HR" sz="1900" b="1" dirty="0" smtClean="0"/>
              <a:t>Podjela:</a:t>
            </a:r>
          </a:p>
          <a:p>
            <a:r>
              <a:rPr lang="hr-HR" sz="1900" b="1" dirty="0" smtClean="0"/>
              <a:t>- Obalni led – </a:t>
            </a:r>
            <a:r>
              <a:rPr lang="hr-HR" sz="1900" dirty="0" smtClean="0"/>
              <a:t>nastaje u plitkom </a:t>
            </a:r>
            <a:r>
              <a:rPr lang="hr-HR" sz="1900" b="1" dirty="0" smtClean="0"/>
              <a:t>moru uzduž obale do dubina od cca 20 metara , uglavnom ne prelazi vanjsku liniju zaljeva ili tjesnaca. </a:t>
            </a:r>
            <a:r>
              <a:rPr lang="hr-HR" sz="1900" dirty="0" smtClean="0"/>
              <a:t>Ljeti se otopi , odvoji ili otpluta nošen strujom – zaustavi se na otvorenom moru u ledenom polju. Najviše ga ima pred plitkom sibirskom obalom.</a:t>
            </a:r>
          </a:p>
          <a:p>
            <a:r>
              <a:rPr lang="hr-HR" sz="1900" b="1" dirty="0" smtClean="0"/>
              <a:t>- Pločni led – </a:t>
            </a:r>
            <a:r>
              <a:rPr lang="hr-HR" sz="1900" dirty="0" smtClean="0"/>
              <a:t>sastavljen je </a:t>
            </a:r>
            <a:r>
              <a:rPr lang="hr-HR" sz="1900" b="1" dirty="0" smtClean="0"/>
              <a:t>od ledenih ploča</a:t>
            </a:r>
            <a:r>
              <a:rPr lang="hr-HR" sz="1900" dirty="0" smtClean="0"/>
              <a:t>. </a:t>
            </a:r>
            <a:r>
              <a:rPr lang="hr-HR" sz="1900" b="1" dirty="0" smtClean="0"/>
              <a:t>Površina  mu je vodoravna i prilično g</a:t>
            </a:r>
            <a:r>
              <a:rPr lang="hr-HR" sz="1900" dirty="0" smtClean="0"/>
              <a:t>latka. Ljeti se tanje ploče tope – između njih se pojavljuju široke pruge-površine nezaleđenog mora.</a:t>
            </a:r>
          </a:p>
          <a:p>
            <a:r>
              <a:rPr lang="hr-HR" sz="1900" b="1" dirty="0" smtClean="0"/>
              <a:t>- Arktički polarni led – najdeblja vrsta leda u ovom području ( više od 2 m). Nastaje gomilanjem i dizanjem ploča jedne na drugu kao posljedica unutarnjeg tlaka – zbog toga nastaju  nepravilni humci i hrptovi koji se dižu i do 20 m iznad površine mora-  između nastaju uske i vijugave pukotine </a:t>
            </a:r>
            <a:r>
              <a:rPr lang="hr-HR" sz="1900" dirty="0" smtClean="0"/>
              <a:t>. Star je više godina , nalazi se u sredini Sjevernog ledenog mora (temperatura rijetko poraste iznad 0°C ) , pa se rijetko topi.  Zanose  ga morske struje, na atlantskom oceanu se topi , a na pacifičkom oceanu se obnavlja.</a:t>
            </a:r>
          </a:p>
          <a:p>
            <a:r>
              <a:rPr lang="hr-HR" sz="1900" b="1" dirty="0" smtClean="0"/>
              <a:t>Polinja – granica obalnog , pločnog i polarnog leda – uz tu granicu se prostiru nepravilni kanali nezaleđenog mora</a:t>
            </a:r>
            <a:r>
              <a:rPr lang="hr-HR" sz="1900" dirty="0" smtClean="0"/>
              <a:t>. Međunarodni naziv za te kanale je ruska riječ </a:t>
            </a:r>
            <a:r>
              <a:rPr lang="hr-HR" sz="1900" b="1" dirty="0" smtClean="0"/>
              <a:t>polinja. Polinje </a:t>
            </a:r>
            <a:r>
              <a:rPr lang="hr-HR" sz="1900" dirty="0" smtClean="0"/>
              <a:t>su prilično stalne , ali im oblik zna mijenjati morska struja i vjetar. Jedino u najoštrijim zimama se zaleđuju.</a:t>
            </a:r>
            <a:endParaRPr lang="hr-HR" sz="19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400" b="1" dirty="0" smtClean="0"/>
              <a:t>ARKTIČKI LED</a:t>
            </a:r>
            <a:br>
              <a:rPr lang="hr-HR" sz="2400" b="1" dirty="0" smtClean="0"/>
            </a:br>
            <a:r>
              <a:rPr lang="hr-HR" sz="2000" b="1" dirty="0" smtClean="0"/>
              <a:t>Izvor: Nacionalni Kanadski  Institut</a:t>
            </a:r>
            <a:endParaRPr lang="hr-HR" sz="2400" b="1" dirty="0"/>
          </a:p>
        </p:txBody>
      </p:sp>
      <p:pic>
        <p:nvPicPr>
          <p:cNvPr id="3074" name="Picture 2" descr="C:\Users\Kos\Documents\IMG_0834.JPG"/>
          <p:cNvPicPr>
            <a:picLocks noGrp="1" noChangeAspect="1" noChangeArrowheads="1"/>
          </p:cNvPicPr>
          <p:nvPr>
            <p:ph idx="1"/>
          </p:nvPr>
        </p:nvPicPr>
        <p:blipFill>
          <a:blip r:embed="rId2" cstate="print"/>
          <a:srcRect/>
          <a:stretch>
            <a:fillRect/>
          </a:stretch>
        </p:blipFill>
        <p:spPr bwMode="auto">
          <a:xfrm>
            <a:off x="2195736" y="1164232"/>
            <a:ext cx="4752528" cy="5289104"/>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400" b="1" dirty="0" smtClean="0"/>
              <a:t>ANTARKTIČKI   LED</a:t>
            </a:r>
            <a:endParaRPr lang="hr-HR" sz="2400" b="1" dirty="0"/>
          </a:p>
        </p:txBody>
      </p:sp>
      <p:sp>
        <p:nvSpPr>
          <p:cNvPr id="3" name="Content Placeholder 2"/>
          <p:cNvSpPr>
            <a:spLocks noGrp="1"/>
          </p:cNvSpPr>
          <p:nvPr>
            <p:ph idx="1"/>
          </p:nvPr>
        </p:nvSpPr>
        <p:spPr/>
        <p:txBody>
          <a:bodyPr>
            <a:normAutofit/>
          </a:bodyPr>
          <a:lstStyle/>
          <a:p>
            <a:r>
              <a:rPr lang="hr-HR" sz="2000" dirty="0" smtClean="0"/>
              <a:t>Nalazi se </a:t>
            </a:r>
            <a:r>
              <a:rPr lang="hr-HR" sz="2000" b="1" dirty="0" smtClean="0"/>
              <a:t>na južnoj hemisferi </a:t>
            </a:r>
            <a:r>
              <a:rPr lang="hr-HR" sz="2000" dirty="0" smtClean="0"/>
              <a:t>. </a:t>
            </a:r>
            <a:r>
              <a:rPr lang="hr-HR" sz="2000" b="1" dirty="0" smtClean="0"/>
              <a:t>Podjela :</a:t>
            </a:r>
          </a:p>
          <a:p>
            <a:r>
              <a:rPr lang="hr-HR" sz="2000" b="1" dirty="0" smtClean="0"/>
              <a:t>- Obalni led – stvara se uzduž obale oko čitavog antarktičkog kopna</a:t>
            </a:r>
            <a:r>
              <a:rPr lang="hr-HR" sz="2000" dirty="0" smtClean="0"/>
              <a:t>. Ponegdje se topi , ali uglavnom ostaje duž obale više godina , postepeno postaje deblji , a u oštrim zimama pretvara se </a:t>
            </a:r>
            <a:r>
              <a:rPr lang="hr-HR" sz="2000" b="1" dirty="0" smtClean="0"/>
              <a:t>u ledeni prag.</a:t>
            </a:r>
          </a:p>
          <a:p>
            <a:r>
              <a:rPr lang="hr-HR" sz="2000" b="1" dirty="0" smtClean="0"/>
              <a:t>- Pločni led </a:t>
            </a:r>
            <a:r>
              <a:rPr lang="hr-HR" sz="2000" dirty="0" smtClean="0"/>
              <a:t>– sličan je onome na Arktiku – </a:t>
            </a:r>
            <a:r>
              <a:rPr lang="hr-HR" sz="2000" b="1" dirty="0" smtClean="0"/>
              <a:t>sastoji se od međusobno razdvojenih ledenih ploča relativno male debljine i površine – ne prelaze visinu od 3 – 4 m.</a:t>
            </a:r>
          </a:p>
          <a:p>
            <a:r>
              <a:rPr lang="hr-HR" sz="2000" b="1" dirty="0" smtClean="0"/>
              <a:t>Polinje – granica obalnog , pločnog i polarnog leda – uz tu granicu se prostiru nepravilni kanali nezaleđenog mora. </a:t>
            </a:r>
            <a:endParaRPr lang="hr-HR" sz="20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b="1" dirty="0" smtClean="0"/>
              <a:t>ANTARKTIČKI   LED – granice leda na Antarktiku</a:t>
            </a:r>
            <a:endParaRPr lang="hr-HR" sz="2800" dirty="0"/>
          </a:p>
        </p:txBody>
      </p:sp>
      <p:sp>
        <p:nvSpPr>
          <p:cNvPr id="3" name="Content Placeholder 2"/>
          <p:cNvSpPr>
            <a:spLocks noGrp="1"/>
          </p:cNvSpPr>
          <p:nvPr>
            <p:ph idx="1"/>
          </p:nvPr>
        </p:nvSpPr>
        <p:spPr/>
        <p:txBody>
          <a:bodyPr>
            <a:normAutofit/>
          </a:bodyPr>
          <a:lstStyle/>
          <a:p>
            <a:r>
              <a:rPr lang="hr-HR" sz="2000" dirty="0" smtClean="0"/>
              <a:t>Led na </a:t>
            </a:r>
            <a:r>
              <a:rPr lang="hr-HR" sz="2000" b="1" dirty="0" smtClean="0"/>
              <a:t>Antarktici se zadržava uzduž obala. Debljina mu ne prelazi 6 – 7 m. </a:t>
            </a:r>
            <a:r>
              <a:rPr lang="hr-HR" sz="2000" dirty="0" smtClean="0"/>
              <a:t>Vjetrovi i morske struje otkidaju </a:t>
            </a:r>
            <a:r>
              <a:rPr lang="hr-HR" sz="2000" b="1" dirty="0" smtClean="0"/>
              <a:t>obalni led i skupljaju ga u ledena polja koja se ponekad prostiru više stotina nautičkih milja daleko od obale. </a:t>
            </a:r>
            <a:endParaRPr lang="hr-HR" sz="2000" b="1" dirty="0"/>
          </a:p>
        </p:txBody>
      </p:sp>
      <p:pic>
        <p:nvPicPr>
          <p:cNvPr id="5" name="Picture 2" descr="C:\Users\Kos\Documents\IMG_0837.JPG"/>
          <p:cNvPicPr>
            <a:picLocks noChangeAspect="1" noChangeArrowheads="1"/>
          </p:cNvPicPr>
          <p:nvPr/>
        </p:nvPicPr>
        <p:blipFill>
          <a:blip r:embed="rId2" cstate="print"/>
          <a:srcRect/>
          <a:stretch>
            <a:fillRect/>
          </a:stretch>
        </p:blipFill>
        <p:spPr bwMode="auto">
          <a:xfrm>
            <a:off x="1331640" y="2636912"/>
            <a:ext cx="6408712" cy="352839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Osnovne preporuke</a:t>
            </a:r>
            <a:endParaRPr lang="hr-HR" sz="3200" b="1" dirty="0"/>
          </a:p>
        </p:txBody>
      </p:sp>
      <p:sp>
        <p:nvSpPr>
          <p:cNvPr id="3" name="Content Placeholder 2"/>
          <p:cNvSpPr>
            <a:spLocks noGrp="1"/>
          </p:cNvSpPr>
          <p:nvPr>
            <p:ph idx="1"/>
          </p:nvPr>
        </p:nvSpPr>
        <p:spPr/>
        <p:txBody>
          <a:bodyPr>
            <a:normAutofit fontScale="70000" lnSpcReduction="20000"/>
          </a:bodyPr>
          <a:lstStyle/>
          <a:p>
            <a:r>
              <a:rPr lang="hr-HR" sz="3100" dirty="0" smtClean="0"/>
              <a:t>Prije </a:t>
            </a:r>
            <a:r>
              <a:rPr lang="hr-HR" sz="3100" dirty="0"/>
              <a:t>ulaska u takva područja potrebno </a:t>
            </a:r>
            <a:r>
              <a:rPr lang="hr-HR" sz="3100" dirty="0" smtClean="0"/>
              <a:t>je:</a:t>
            </a:r>
          </a:p>
          <a:p>
            <a:pPr lvl="1"/>
            <a:r>
              <a:rPr lang="hr-HR" b="1" dirty="0"/>
              <a:t>imati točnu i pouzdanu poziciju broda</a:t>
            </a:r>
          </a:p>
          <a:p>
            <a:pPr lvl="1"/>
            <a:r>
              <a:rPr lang="hr-HR" b="1" dirty="0"/>
              <a:t>pravilno podesiti pokazivanje radara (gain, brilliance, </a:t>
            </a:r>
            <a:r>
              <a:rPr lang="hr-HR" b="1" dirty="0" smtClean="0"/>
              <a:t>clutter, </a:t>
            </a:r>
            <a:r>
              <a:rPr lang="hr-HR" b="1" dirty="0"/>
              <a:t>…)</a:t>
            </a:r>
          </a:p>
          <a:p>
            <a:pPr lvl="1"/>
            <a:r>
              <a:rPr lang="hr-HR" b="1" dirty="0"/>
              <a:t>koristiti dubinomjer</a:t>
            </a:r>
          </a:p>
          <a:p>
            <a:pPr lvl="1"/>
            <a:r>
              <a:rPr lang="hr-HR" b="1" dirty="0"/>
              <a:t>koristiti primarni (</a:t>
            </a:r>
            <a:r>
              <a:rPr lang="hr-HR" b="1" dirty="0" smtClean="0"/>
              <a:t>GPS/Glonass,…) </a:t>
            </a:r>
            <a:r>
              <a:rPr lang="hr-HR" b="1" dirty="0"/>
              <a:t>i sekundarni (kontrolni) navigacijski </a:t>
            </a:r>
            <a:r>
              <a:rPr lang="hr-HR" b="1" dirty="0" smtClean="0"/>
              <a:t>sustav – jedan neovisan o drugom </a:t>
            </a:r>
            <a:endParaRPr lang="hr-HR" b="1" dirty="0"/>
          </a:p>
          <a:p>
            <a:pPr lvl="1"/>
            <a:r>
              <a:rPr lang="hr-HR" b="1" dirty="0"/>
              <a:t>provjeriti da li postoji mogućnost plovljenja na dijelu puta po sigurnom pokrivenom smjeru, sigurnom azimutu, sigurnom vodoravnom ili horizontalnom kutu </a:t>
            </a:r>
            <a:r>
              <a:rPr lang="hr-HR" b="1" dirty="0" smtClean="0"/>
              <a:t>, …itd</a:t>
            </a:r>
            <a:r>
              <a:rPr lang="hr-HR" b="1" dirty="0"/>
              <a:t>.</a:t>
            </a:r>
          </a:p>
          <a:p>
            <a:pPr lvl="1"/>
            <a:r>
              <a:rPr lang="hr-HR" b="1" dirty="0"/>
              <a:t>pomoću AIS sustava otkrivati brodove iza prepreka koje se optički i radarski ne mogu uočiti</a:t>
            </a:r>
          </a:p>
          <a:p>
            <a:pPr lvl="1"/>
            <a:r>
              <a:rPr lang="hr-HR" b="1" dirty="0"/>
              <a:t>osigurati kontinuirano vizualno motrenje s mosta</a:t>
            </a:r>
          </a:p>
          <a:p>
            <a:pPr lvl="1"/>
            <a:r>
              <a:rPr lang="hr-HR" b="1" dirty="0"/>
              <a:t>držati sidro spušteno iznad mora s mogućnošću brzog obaranja u </a:t>
            </a:r>
            <a:r>
              <a:rPr lang="hr-HR" b="1" dirty="0" smtClean="0"/>
              <a:t>more, … </a:t>
            </a:r>
            <a:r>
              <a:rPr lang="hr-HR" b="1" dirty="0"/>
              <a:t>itd.</a:t>
            </a:r>
          </a:p>
          <a:p>
            <a:endParaRPr lang="hr-H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b="1" dirty="0" smtClean="0"/>
              <a:t>ANTARKTIČKI   LED – granice leda na Antarktiku,</a:t>
            </a:r>
            <a:br>
              <a:rPr lang="hr-HR" sz="2800" b="1" dirty="0" smtClean="0"/>
            </a:br>
            <a:r>
              <a:rPr lang="hr-HR" sz="2800" b="1" dirty="0" smtClean="0"/>
              <a:t>satelitski snimak</a:t>
            </a:r>
            <a:endParaRPr lang="hr-HR" sz="2800" dirty="0"/>
          </a:p>
        </p:txBody>
      </p:sp>
      <p:pic>
        <p:nvPicPr>
          <p:cNvPr id="5122" name="Picture 2" descr="C:\Users\Kos\Documents\IMG_0838.JPG"/>
          <p:cNvPicPr>
            <a:picLocks noGrp="1" noChangeAspect="1" noChangeArrowheads="1"/>
          </p:cNvPicPr>
          <p:nvPr>
            <p:ph idx="1"/>
          </p:nvPr>
        </p:nvPicPr>
        <p:blipFill>
          <a:blip r:embed="rId2" cstate="print"/>
          <a:srcRect/>
          <a:stretch>
            <a:fillRect/>
          </a:stretch>
        </p:blipFill>
        <p:spPr bwMode="auto">
          <a:xfrm>
            <a:off x="899592" y="1263720"/>
            <a:ext cx="7416823" cy="5117608"/>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b="1" dirty="0" smtClean="0"/>
              <a:t>Satelitski snimak trenutnog stanja leda na sjevernoj i južnoj zemaljskoj hemisferi</a:t>
            </a:r>
            <a:endParaRPr lang="hr-HR" sz="2800" b="1" dirty="0"/>
          </a:p>
        </p:txBody>
      </p:sp>
      <p:pic>
        <p:nvPicPr>
          <p:cNvPr id="6146" name="Picture 2" descr="C:\Users\Kos\Documents\IMG_0839.JPG"/>
          <p:cNvPicPr>
            <a:picLocks noGrp="1" noChangeAspect="1" noChangeArrowheads="1"/>
          </p:cNvPicPr>
          <p:nvPr>
            <p:ph idx="1"/>
          </p:nvPr>
        </p:nvPicPr>
        <p:blipFill>
          <a:blip r:embed="rId2" cstate="print"/>
          <a:srcRect/>
          <a:stretch>
            <a:fillRect/>
          </a:stretch>
        </p:blipFill>
        <p:spPr bwMode="auto">
          <a:xfrm>
            <a:off x="971600" y="1232384"/>
            <a:ext cx="7344816" cy="5148944"/>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hr-HR" sz="2800" b="1" dirty="0" smtClean="0"/>
              <a:t>PLOVIDBA KROZ PODRUČJE LEDA – granice leda</a:t>
            </a:r>
            <a:endParaRPr lang="hr-HR" sz="2800" b="1" dirty="0"/>
          </a:p>
        </p:txBody>
      </p:sp>
      <p:sp>
        <p:nvSpPr>
          <p:cNvPr id="3" name="Content Placeholder 2"/>
          <p:cNvSpPr>
            <a:spLocks noGrp="1"/>
          </p:cNvSpPr>
          <p:nvPr>
            <p:ph idx="1"/>
          </p:nvPr>
        </p:nvSpPr>
        <p:spPr>
          <a:xfrm>
            <a:off x="457200" y="764704"/>
            <a:ext cx="8507288" cy="6093296"/>
          </a:xfrm>
        </p:spPr>
        <p:txBody>
          <a:bodyPr>
            <a:normAutofit/>
          </a:bodyPr>
          <a:lstStyle/>
          <a:p>
            <a:r>
              <a:rPr lang="hr-HR" sz="2000" b="1" dirty="0" smtClean="0"/>
              <a:t>GRANICE LEDA PLOVCA</a:t>
            </a:r>
          </a:p>
          <a:p>
            <a:r>
              <a:rPr lang="hr-HR" sz="1600" dirty="0" smtClean="0"/>
              <a:t>U plovidbi broda potrebno je okvirno poznavati granice leda opasnog za navigaciju. Granice leda prikazane su na kartama – primjerice : </a:t>
            </a:r>
            <a:r>
              <a:rPr lang="hr-HR" sz="1600" b="1" dirty="0" smtClean="0"/>
              <a:t>za sjeveroistočni Atlantik granice su obično pomaknute prema jugoistoku za mjesec ožujak , travanj i svibanj ,  prema sjeverozapadu za mjesec rujan </a:t>
            </a:r>
            <a:r>
              <a:rPr lang="hr-HR" sz="1600" dirty="0" smtClean="0"/>
              <a:t>.</a:t>
            </a:r>
          </a:p>
          <a:p>
            <a:r>
              <a:rPr lang="hr-HR" sz="1600" b="1" dirty="0" smtClean="0"/>
              <a:t>Za arktičko područje – </a:t>
            </a:r>
            <a:r>
              <a:rPr lang="hr-HR" sz="1600" dirty="0" smtClean="0"/>
              <a:t>upadljive su </a:t>
            </a:r>
            <a:r>
              <a:rPr lang="hr-HR" sz="1600" b="1" dirty="0" smtClean="0"/>
              <a:t>dvije velike izbočine granica leda</a:t>
            </a:r>
            <a:r>
              <a:rPr lang="hr-HR" sz="1600" dirty="0" smtClean="0"/>
              <a:t>. </a:t>
            </a:r>
            <a:r>
              <a:rPr lang="hr-HR" sz="1600" b="1" dirty="0" smtClean="0"/>
              <a:t>Prva je uz obalu Spitsberga , druga pred sjevernom obalom Skandinavskog poluotoka.</a:t>
            </a:r>
            <a:endParaRPr lang="hr-HR" sz="1600" dirty="0" smtClean="0"/>
          </a:p>
          <a:p>
            <a:r>
              <a:rPr lang="hr-HR" sz="1600" b="1" dirty="0" smtClean="0"/>
              <a:t>Bijelo more – </a:t>
            </a:r>
            <a:r>
              <a:rPr lang="hr-HR" sz="1600" dirty="0" smtClean="0"/>
              <a:t>otvoreno je za plovidbu od cca </a:t>
            </a:r>
            <a:r>
              <a:rPr lang="hr-HR" sz="1600" b="1" dirty="0" smtClean="0"/>
              <a:t>sredine svibnja do kraja listopada</a:t>
            </a:r>
            <a:r>
              <a:rPr lang="hr-HR" sz="1600" dirty="0" smtClean="0"/>
              <a:t>.</a:t>
            </a:r>
          </a:p>
          <a:p>
            <a:r>
              <a:rPr lang="hr-HR" sz="1600" b="1" dirty="0" smtClean="0"/>
              <a:t>Jugozapadna obala Grenlanda – plovna zbog ogranka polutople Irmingove struje</a:t>
            </a:r>
            <a:r>
              <a:rPr lang="hr-HR" sz="1600" dirty="0" smtClean="0"/>
              <a:t>. Kod </a:t>
            </a:r>
            <a:r>
              <a:rPr lang="hr-HR" sz="1600" b="1" dirty="0" smtClean="0"/>
              <a:t>rta Farvel </a:t>
            </a:r>
            <a:r>
              <a:rPr lang="hr-HR" sz="1600" dirty="0" smtClean="0"/>
              <a:t>otapa se </a:t>
            </a:r>
            <a:r>
              <a:rPr lang="hr-HR" sz="1600" b="1" dirty="0" smtClean="0"/>
              <a:t>dio leda s istočne strane Grenlanda i ledeni brijegovi koji dolaze iz Spitsberga</a:t>
            </a:r>
            <a:r>
              <a:rPr lang="hr-HR" sz="1600" dirty="0" smtClean="0"/>
              <a:t>. </a:t>
            </a:r>
            <a:r>
              <a:rPr lang="hr-HR" sz="1600" b="1" dirty="0" smtClean="0"/>
              <a:t>Zapadna grenlandska struja </a:t>
            </a:r>
            <a:r>
              <a:rPr lang="hr-HR" sz="1600" dirty="0" smtClean="0"/>
              <a:t>otkida i sakuplja ledene bregove , a </a:t>
            </a:r>
            <a:r>
              <a:rPr lang="hr-HR" sz="1600" b="1" dirty="0" smtClean="0"/>
              <a:t>vjetar ih potiskuje od obale u područje Baffinove struje</a:t>
            </a:r>
            <a:r>
              <a:rPr lang="hr-HR" sz="1600" dirty="0" smtClean="0"/>
              <a:t> – ti </a:t>
            </a:r>
            <a:r>
              <a:rPr lang="hr-HR" sz="1600" b="1" dirty="0" smtClean="0"/>
              <a:t>ledeni bregovi zajedno s pločastim ledom prolaze kroz američko-arktički arhipelag i dolaze do Labradorske struje.</a:t>
            </a:r>
          </a:p>
          <a:p>
            <a:r>
              <a:rPr lang="hr-HR" sz="1600" b="1" dirty="0" smtClean="0"/>
              <a:t>Glavnina ledenih bregova Labradorske struje </a:t>
            </a:r>
            <a:r>
              <a:rPr lang="hr-HR" sz="1600" dirty="0" smtClean="0"/>
              <a:t>nastavlja kretanje </a:t>
            </a:r>
            <a:r>
              <a:rPr lang="hr-HR" sz="1600" b="1" dirty="0" smtClean="0"/>
              <a:t>prema jugu</a:t>
            </a:r>
            <a:r>
              <a:rPr lang="hr-HR" sz="1600" dirty="0" smtClean="0"/>
              <a:t>. </a:t>
            </a:r>
            <a:r>
              <a:rPr lang="hr-HR" sz="1600" b="1" dirty="0" smtClean="0"/>
              <a:t>Jedan dio</a:t>
            </a:r>
            <a:r>
              <a:rPr lang="hr-HR" sz="1600" dirty="0" smtClean="0"/>
              <a:t> ih prolazi pored </a:t>
            </a:r>
            <a:r>
              <a:rPr lang="hr-HR" sz="1600" b="1" dirty="0" smtClean="0"/>
              <a:t>istočne obale Newfounlanda </a:t>
            </a:r>
            <a:r>
              <a:rPr lang="hr-HR" sz="1600" dirty="0" smtClean="0"/>
              <a:t> gdje nailaze </a:t>
            </a:r>
            <a:r>
              <a:rPr lang="hr-HR" sz="1600" b="1" dirty="0" smtClean="0"/>
              <a:t>na plitku vodu , nasuču se i djelomično otope </a:t>
            </a:r>
            <a:r>
              <a:rPr lang="hr-HR" sz="1600" dirty="0" smtClean="0"/>
              <a:t>. </a:t>
            </a:r>
            <a:r>
              <a:rPr lang="hr-HR" sz="1600" b="1" dirty="0" smtClean="0"/>
              <a:t>Drugi dio </a:t>
            </a:r>
            <a:r>
              <a:rPr lang="hr-HR" sz="1600" dirty="0" smtClean="0"/>
              <a:t>plovi </a:t>
            </a:r>
            <a:r>
              <a:rPr lang="hr-HR" sz="1600" b="1" dirty="0" smtClean="0"/>
              <a:t>zajedno s glavnom strujom i  obilazi  rt Race kao newfoundlanski led.</a:t>
            </a:r>
            <a:r>
              <a:rPr lang="hr-HR" sz="1600" dirty="0" smtClean="0"/>
              <a:t> </a:t>
            </a:r>
            <a:r>
              <a:rPr lang="hr-HR" sz="1600" b="1" dirty="0" smtClean="0"/>
              <a:t>Grenlandskim ledenim bregovima </a:t>
            </a:r>
            <a:r>
              <a:rPr lang="hr-HR" sz="1600" dirty="0" smtClean="0"/>
              <a:t>, koji se otkidaju najviše od </a:t>
            </a:r>
            <a:r>
              <a:rPr lang="hr-HR" sz="1600" b="1" dirty="0" smtClean="0"/>
              <a:t>sredine lipnja do sredine rujna </a:t>
            </a:r>
            <a:r>
              <a:rPr lang="hr-HR" sz="1600" dirty="0" smtClean="0"/>
              <a:t>treba za put do </a:t>
            </a:r>
            <a:r>
              <a:rPr lang="hr-HR" sz="1600" b="1" dirty="0" smtClean="0"/>
              <a:t>rta Race prosječno 9 mjeseci</a:t>
            </a:r>
            <a:r>
              <a:rPr lang="hr-HR" sz="1600" dirty="0" smtClean="0"/>
              <a:t>.</a:t>
            </a:r>
          </a:p>
          <a:p>
            <a:r>
              <a:rPr lang="hr-HR" sz="1600" dirty="0" smtClean="0"/>
              <a:t>Zbog navedenog </a:t>
            </a:r>
            <a:r>
              <a:rPr lang="hr-HR" sz="1600" b="1" dirty="0" smtClean="0"/>
              <a:t>ledeni bregovi se pojavljuju već od ožujka , a posljednji oko lipnja, međutim poneki zbog nasukavanja stižu i u drugim mjesecima.</a:t>
            </a:r>
            <a:endParaRPr lang="hr-HR" sz="16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400" b="1" dirty="0" smtClean="0"/>
              <a:t>Primjer granica poznatog leda na sjevernom Atlantiku</a:t>
            </a:r>
            <a:endParaRPr lang="hr-HR" sz="2400" b="1" dirty="0"/>
          </a:p>
        </p:txBody>
      </p:sp>
      <p:pic>
        <p:nvPicPr>
          <p:cNvPr id="7170" name="Picture 2" descr="C:\Users\Kos\Documents\IMG_0841.JPG"/>
          <p:cNvPicPr>
            <a:picLocks noGrp="1" noChangeAspect="1" noChangeArrowheads="1"/>
          </p:cNvPicPr>
          <p:nvPr>
            <p:ph idx="1"/>
          </p:nvPr>
        </p:nvPicPr>
        <p:blipFill>
          <a:blip r:embed="rId2" cstate="print"/>
          <a:srcRect/>
          <a:stretch>
            <a:fillRect/>
          </a:stretch>
        </p:blipFill>
        <p:spPr bwMode="auto">
          <a:xfrm>
            <a:off x="826902" y="1196752"/>
            <a:ext cx="7417507" cy="4929411"/>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hr-HR" sz="2800" b="1" dirty="0" smtClean="0"/>
              <a:t>PLOVIDBA KROZ PODRUČJE LEDA – granice leda – sjeverna hemisfera</a:t>
            </a:r>
            <a:endParaRPr lang="hr-HR" sz="2800" dirty="0"/>
          </a:p>
        </p:txBody>
      </p:sp>
      <p:sp>
        <p:nvSpPr>
          <p:cNvPr id="3" name="Content Placeholder 2"/>
          <p:cNvSpPr>
            <a:spLocks noGrp="1"/>
          </p:cNvSpPr>
          <p:nvPr>
            <p:ph idx="1"/>
          </p:nvPr>
        </p:nvSpPr>
        <p:spPr>
          <a:xfrm>
            <a:off x="467544" y="980728"/>
            <a:ext cx="8229600" cy="5400600"/>
          </a:xfrm>
        </p:spPr>
        <p:txBody>
          <a:bodyPr>
            <a:normAutofit/>
          </a:bodyPr>
          <a:lstStyle/>
          <a:p>
            <a:r>
              <a:rPr lang="hr-HR" sz="1400" b="1" dirty="0" smtClean="0"/>
              <a:t>NEWFOUNLANDSKI  LED </a:t>
            </a:r>
            <a:r>
              <a:rPr lang="hr-HR" sz="1400" dirty="0" smtClean="0"/>
              <a:t>–  </a:t>
            </a:r>
            <a:r>
              <a:rPr lang="hr-HR" sz="1600" dirty="0" smtClean="0"/>
              <a:t>to </a:t>
            </a:r>
            <a:r>
              <a:rPr lang="hr-HR" sz="1600" b="1" dirty="0" smtClean="0"/>
              <a:t>je prvi led koji stiže južno od rta Race u područje velikog pomorskog prometa - obično u drugoj polovici</a:t>
            </a:r>
            <a:r>
              <a:rPr lang="hr-HR" sz="1600" dirty="0" smtClean="0"/>
              <a:t> </a:t>
            </a:r>
            <a:r>
              <a:rPr lang="hr-HR" sz="1600" b="1" dirty="0" smtClean="0"/>
              <a:t>siječnja ili u veljači</a:t>
            </a:r>
            <a:r>
              <a:rPr lang="hr-HR" sz="1600" dirty="0" smtClean="0"/>
              <a:t>. Led se </a:t>
            </a:r>
            <a:r>
              <a:rPr lang="hr-HR" sz="1600" b="1" dirty="0" smtClean="0"/>
              <a:t>kreće prema jugu , najprije brže , a zatim sporije </a:t>
            </a:r>
            <a:r>
              <a:rPr lang="hr-HR" sz="1600" dirty="0" smtClean="0"/>
              <a:t>sve do </a:t>
            </a:r>
            <a:r>
              <a:rPr lang="hr-HR" sz="1600" b="1" dirty="0" smtClean="0"/>
              <a:t>početka lipnja </a:t>
            </a:r>
            <a:r>
              <a:rPr lang="hr-HR" sz="1600" dirty="0" smtClean="0"/>
              <a:t>kada stiže do </a:t>
            </a:r>
            <a:r>
              <a:rPr lang="hr-HR" sz="1600" b="1" dirty="0" smtClean="0"/>
              <a:t>najjužnije granice – obično oko</a:t>
            </a:r>
            <a:r>
              <a:rPr lang="hr-HR" sz="1600" dirty="0" smtClean="0"/>
              <a:t> </a:t>
            </a:r>
            <a:r>
              <a:rPr lang="hr-HR" sz="1600" b="1" dirty="0" smtClean="0"/>
              <a:t>41°N. </a:t>
            </a:r>
            <a:r>
              <a:rPr lang="hr-HR" sz="1600" dirty="0" smtClean="0"/>
              <a:t>Oko </a:t>
            </a:r>
            <a:r>
              <a:rPr lang="hr-HR" sz="1600" b="1" dirty="0" smtClean="0"/>
              <a:t>sredine kolovoza </a:t>
            </a:r>
            <a:r>
              <a:rPr lang="hr-HR" sz="1600" dirty="0" smtClean="0"/>
              <a:t>nalazi se na oko </a:t>
            </a:r>
            <a:r>
              <a:rPr lang="hr-HR" sz="1600" b="1" dirty="0" smtClean="0"/>
              <a:t>46°N - 47°N – </a:t>
            </a:r>
            <a:r>
              <a:rPr lang="hr-HR" sz="1600" dirty="0" smtClean="0"/>
              <a:t>približno na istoj širini </a:t>
            </a:r>
            <a:r>
              <a:rPr lang="hr-HR" sz="1600" b="1" dirty="0" smtClean="0"/>
              <a:t>na kojoj je bio u siječnju.  </a:t>
            </a:r>
            <a:r>
              <a:rPr lang="hr-HR" sz="1600" dirty="0" smtClean="0"/>
              <a:t>U vremenskom periodu  </a:t>
            </a:r>
            <a:r>
              <a:rPr lang="hr-HR" sz="1600" b="1" dirty="0" smtClean="0"/>
              <a:t>od rujna do siječnja leda ima malo ili ga uopće nema.</a:t>
            </a:r>
          </a:p>
          <a:p>
            <a:r>
              <a:rPr lang="hr-HR" sz="1600" b="1" dirty="0" smtClean="0"/>
              <a:t>Ponekad ledene bregove zahvate jaki vrtlozi  morskih struja koji ih odnesu prema jugu sve do 38°N . </a:t>
            </a:r>
          </a:p>
          <a:p>
            <a:r>
              <a:rPr lang="hr-HR" sz="1600" b="1" dirty="0" smtClean="0"/>
              <a:t>Poneki komadi leda nošeni Golfskom strujom uočavaju se u sjevernom Atlantiku od rta Hatteras do 30°N i do obale Irske.</a:t>
            </a:r>
          </a:p>
          <a:p>
            <a:r>
              <a:rPr lang="hr-HR" sz="1600" b="1" dirty="0" smtClean="0"/>
              <a:t>U standardnim godinama </a:t>
            </a:r>
            <a:r>
              <a:rPr lang="hr-HR" sz="1600" dirty="0" smtClean="0"/>
              <a:t>može se očekivati da će </a:t>
            </a:r>
            <a:r>
              <a:rPr lang="hr-HR" sz="1600" b="1" dirty="0" smtClean="0"/>
              <a:t>južno</a:t>
            </a:r>
            <a:r>
              <a:rPr lang="hr-HR" sz="1600" dirty="0" smtClean="0"/>
              <a:t> od paralele rta Race (</a:t>
            </a:r>
            <a:r>
              <a:rPr lang="hr-HR" sz="1600" b="1" dirty="0" smtClean="0"/>
              <a:t>45°40’N) </a:t>
            </a:r>
            <a:r>
              <a:rPr lang="hr-HR" sz="1600" dirty="0" smtClean="0"/>
              <a:t>proći cca </a:t>
            </a:r>
            <a:r>
              <a:rPr lang="hr-HR" sz="1600" b="1" dirty="0" smtClean="0"/>
              <a:t>300 do 350 ledenih bregova </a:t>
            </a:r>
            <a:r>
              <a:rPr lang="hr-HR" sz="1600" dirty="0" smtClean="0"/>
              <a:t>, od koji </a:t>
            </a:r>
            <a:r>
              <a:rPr lang="hr-HR" sz="1600" b="1" dirty="0" smtClean="0"/>
              <a:t>2/3 </a:t>
            </a:r>
            <a:r>
              <a:rPr lang="hr-HR" sz="1600" dirty="0" smtClean="0"/>
              <a:t>nastavlja put </a:t>
            </a:r>
            <a:r>
              <a:rPr lang="hr-HR" sz="1600" b="1" dirty="0" smtClean="0"/>
              <a:t>uz istočnu obalu Newfounlanda do najjužnijeg ruba </a:t>
            </a:r>
            <a:r>
              <a:rPr lang="hr-HR" sz="1600" dirty="0" smtClean="0"/>
              <a:t>– </a:t>
            </a:r>
            <a:r>
              <a:rPr lang="hr-HR" sz="1600" b="1" dirty="0" smtClean="0"/>
              <a:t>paralela 43°N.</a:t>
            </a:r>
            <a:r>
              <a:rPr lang="hr-HR" sz="1600" dirty="0" smtClean="0"/>
              <a:t> Otprilike njih </a:t>
            </a:r>
            <a:r>
              <a:rPr lang="hr-HR" sz="1600" b="1" dirty="0" smtClean="0"/>
              <a:t>50-pedeset </a:t>
            </a:r>
            <a:r>
              <a:rPr lang="hr-HR" sz="1600" dirty="0" smtClean="0"/>
              <a:t>spušta se </a:t>
            </a:r>
            <a:r>
              <a:rPr lang="hr-HR" sz="1600" b="1" dirty="0" smtClean="0"/>
              <a:t>još južnije </a:t>
            </a:r>
            <a:r>
              <a:rPr lang="hr-HR" sz="1600" dirty="0" smtClean="0"/>
              <a:t>, a </a:t>
            </a:r>
            <a:r>
              <a:rPr lang="hr-HR" sz="1600" b="1" dirty="0" smtClean="0"/>
              <a:t>svega 2 – 3 </a:t>
            </a:r>
            <a:r>
              <a:rPr lang="hr-HR" sz="1600" dirty="0" smtClean="0"/>
              <a:t>pređu pojas između </a:t>
            </a:r>
            <a:r>
              <a:rPr lang="hr-HR" sz="1600" b="1" dirty="0" smtClean="0"/>
              <a:t>41°30’N - 40°30’N – pojas važan zbog oceanskih ruta za sjevernoameričke luke</a:t>
            </a:r>
            <a:r>
              <a:rPr lang="hr-HR" sz="1600" dirty="0" smtClean="0"/>
              <a:t>. Prema dugogodišnjim motrenjima , </a:t>
            </a:r>
            <a:r>
              <a:rPr lang="hr-HR" sz="1600" b="1" dirty="0" smtClean="0"/>
              <a:t>broj ledenih bregova koji se mogu očekivati  južno od Newfounlanda prema pojedinim mjesecima u godini :</a:t>
            </a:r>
          </a:p>
          <a:p>
            <a:r>
              <a:rPr lang="hr-HR" sz="1600" b="1" dirty="0" smtClean="0"/>
              <a:t>MJESEC                                   1      2      3      4      5      6      7      8      9      10      11      12</a:t>
            </a:r>
          </a:p>
          <a:p>
            <a:r>
              <a:rPr lang="hr-HR" sz="1600" b="1" dirty="0" smtClean="0"/>
              <a:t>BROJ  BREGOVA                    0      1      4      9     18    13    3      2      1        0        0        0</a:t>
            </a:r>
          </a:p>
          <a:p>
            <a:r>
              <a:rPr lang="hr-HR" sz="1600" dirty="0" smtClean="0"/>
              <a:t>Navedeni broj bregova odnosi se na </a:t>
            </a:r>
            <a:r>
              <a:rPr lang="hr-HR" sz="1600" b="1" dirty="0" smtClean="0"/>
              <a:t>ledene bregove većih dimenzija </a:t>
            </a:r>
            <a:r>
              <a:rPr lang="hr-HR" sz="1600" dirty="0" smtClean="0"/>
              <a:t>(</a:t>
            </a:r>
            <a:r>
              <a:rPr lang="hr-HR" sz="1600" b="1" dirty="0" smtClean="0"/>
              <a:t>manjih ledenih bregova i ledenih santi ima na stotine)</a:t>
            </a:r>
            <a:endParaRPr lang="hr-HR" sz="1600"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hr-HR" sz="2800" b="1" dirty="0" smtClean="0"/>
              <a:t>PLOVIDBA KROZ PODRUČJE LEDA – granice leda</a:t>
            </a:r>
            <a:endParaRPr lang="hr-HR" sz="2800" dirty="0"/>
          </a:p>
        </p:txBody>
      </p:sp>
      <p:sp>
        <p:nvSpPr>
          <p:cNvPr id="3" name="Content Placeholder 2"/>
          <p:cNvSpPr>
            <a:spLocks noGrp="1"/>
          </p:cNvSpPr>
          <p:nvPr>
            <p:ph idx="1"/>
          </p:nvPr>
        </p:nvSpPr>
        <p:spPr>
          <a:xfrm>
            <a:off x="457200" y="692696"/>
            <a:ext cx="8229600" cy="6048672"/>
          </a:xfrm>
        </p:spPr>
        <p:txBody>
          <a:bodyPr>
            <a:normAutofit lnSpcReduction="10000"/>
          </a:bodyPr>
          <a:lstStyle/>
          <a:p>
            <a:pPr>
              <a:buNone/>
            </a:pPr>
            <a:r>
              <a:rPr lang="hr-HR" sz="1600" b="1" dirty="0" smtClean="0"/>
              <a:t>        Od europskih mora </a:t>
            </a:r>
            <a:r>
              <a:rPr lang="hr-HR" sz="1600" dirty="0" smtClean="0"/>
              <a:t>najviše obalnog leda ima </a:t>
            </a:r>
            <a:r>
              <a:rPr lang="hr-HR" sz="1600" b="1" dirty="0" smtClean="0"/>
              <a:t>u Baltičkom moru , </a:t>
            </a:r>
            <a:r>
              <a:rPr lang="hr-HR" sz="1600" dirty="0" smtClean="0"/>
              <a:t>a mnogo manje ga ima u </a:t>
            </a:r>
            <a:r>
              <a:rPr lang="hr-HR" sz="1600" b="1" dirty="0" smtClean="0"/>
              <a:t>Sjevernom ledenom moru.</a:t>
            </a:r>
          </a:p>
          <a:p>
            <a:r>
              <a:rPr lang="hr-HR" sz="1600" b="1" dirty="0" smtClean="0"/>
              <a:t>Crno more – </a:t>
            </a:r>
            <a:r>
              <a:rPr lang="hr-HR" sz="1600" dirty="0" smtClean="0"/>
              <a:t>zaljev </a:t>
            </a:r>
            <a:r>
              <a:rPr lang="hr-HR" sz="1600" b="1" dirty="0" smtClean="0"/>
              <a:t>Odessa</a:t>
            </a:r>
            <a:r>
              <a:rPr lang="hr-HR" sz="1600" dirty="0" smtClean="0"/>
              <a:t> je gotovo svake godine više ili manje zaleđen od kraja </a:t>
            </a:r>
            <a:r>
              <a:rPr lang="hr-HR" sz="1600" b="1" dirty="0" smtClean="0"/>
              <a:t>prosinca do početka ožujka </a:t>
            </a:r>
            <a:r>
              <a:rPr lang="hr-HR" sz="1600" dirty="0" smtClean="0"/>
              <a:t>– </a:t>
            </a:r>
            <a:r>
              <a:rPr lang="hr-HR" sz="1600" b="1" dirty="0" smtClean="0"/>
              <a:t>plovidba moguća uz pomoć ledolomca</a:t>
            </a:r>
            <a:r>
              <a:rPr lang="hr-HR" sz="1600" dirty="0" smtClean="0"/>
              <a:t>.</a:t>
            </a:r>
          </a:p>
          <a:p>
            <a:r>
              <a:rPr lang="hr-HR" sz="1600" b="1" dirty="0" smtClean="0"/>
              <a:t>Atlantski ocean – </a:t>
            </a:r>
            <a:r>
              <a:rPr lang="hr-HR" sz="1600" dirty="0" smtClean="0"/>
              <a:t>zapadna obala – </a:t>
            </a:r>
            <a:r>
              <a:rPr lang="hr-HR" sz="1600" b="1" dirty="0" smtClean="0"/>
              <a:t>Hudsonovo more </a:t>
            </a:r>
            <a:r>
              <a:rPr lang="hr-HR" sz="1600" dirty="0" smtClean="0"/>
              <a:t>– pojavljuje </a:t>
            </a:r>
            <a:r>
              <a:rPr lang="hr-HR" sz="1600" b="1" dirty="0" smtClean="0"/>
              <a:t>se led plovac</a:t>
            </a:r>
            <a:r>
              <a:rPr lang="hr-HR" sz="1600" dirty="0" smtClean="0"/>
              <a:t>.</a:t>
            </a:r>
            <a:r>
              <a:rPr lang="hr-HR" sz="1600" b="1" dirty="0" smtClean="0"/>
              <a:t> Uz obalu Labradora – </a:t>
            </a:r>
            <a:r>
              <a:rPr lang="hr-HR" sz="1600" dirty="0" smtClean="0"/>
              <a:t>zaleđivanje počinje oko </a:t>
            </a:r>
            <a:r>
              <a:rPr lang="hr-HR" sz="1600" b="1" dirty="0" smtClean="0"/>
              <a:t>sredine listopada </a:t>
            </a:r>
            <a:r>
              <a:rPr lang="hr-HR" sz="1600" dirty="0" smtClean="0"/>
              <a:t>–  </a:t>
            </a:r>
            <a:r>
              <a:rPr lang="hr-HR" sz="1600" b="1" dirty="0" smtClean="0"/>
              <a:t>obalni led </a:t>
            </a:r>
            <a:r>
              <a:rPr lang="hr-HR" sz="1600" dirty="0" smtClean="0"/>
              <a:t>se zadržava do </a:t>
            </a:r>
            <a:r>
              <a:rPr lang="hr-HR" sz="1600" b="1" dirty="0" smtClean="0"/>
              <a:t>početka ili kraja svibnja</a:t>
            </a:r>
            <a:r>
              <a:rPr lang="hr-HR" sz="1600" dirty="0" smtClean="0"/>
              <a:t>.</a:t>
            </a:r>
            <a:r>
              <a:rPr lang="hr-HR" sz="1600" b="1" dirty="0" smtClean="0"/>
              <a:t> Zaljev St. Lowrence </a:t>
            </a:r>
            <a:r>
              <a:rPr lang="hr-HR" sz="1600" dirty="0" smtClean="0"/>
              <a:t>– zaleđen je obično </a:t>
            </a:r>
            <a:r>
              <a:rPr lang="hr-HR" sz="1600" b="1" dirty="0" smtClean="0"/>
              <a:t>od sredine siječnja </a:t>
            </a:r>
            <a:r>
              <a:rPr lang="hr-HR" sz="1600" dirty="0" smtClean="0"/>
              <a:t>, a plovidba na rijeci St. Lowrence </a:t>
            </a:r>
            <a:r>
              <a:rPr lang="hr-HR" sz="1600" b="1" dirty="0" smtClean="0"/>
              <a:t>obustavlja se od sredine studenog do početka svibnja.</a:t>
            </a:r>
            <a:r>
              <a:rPr lang="hr-HR" sz="1600" dirty="0" smtClean="0"/>
              <a:t> </a:t>
            </a:r>
            <a:r>
              <a:rPr lang="hr-HR" sz="1600" b="1" dirty="0" smtClean="0"/>
              <a:t>Luka Halifax – </a:t>
            </a:r>
            <a:r>
              <a:rPr lang="hr-HR" sz="1600" dirty="0" smtClean="0"/>
              <a:t>uvijek je </a:t>
            </a:r>
            <a:r>
              <a:rPr lang="hr-HR" sz="1600" b="1" dirty="0" smtClean="0"/>
              <a:t>pristupačna za prekooceanske brodove</a:t>
            </a:r>
            <a:r>
              <a:rPr lang="hr-HR" sz="1600" dirty="0" smtClean="0"/>
              <a:t>.</a:t>
            </a:r>
          </a:p>
          <a:p>
            <a:r>
              <a:rPr lang="hr-HR" sz="1600" b="1" dirty="0" smtClean="0"/>
              <a:t>Sjeverni Pacifik-  </a:t>
            </a:r>
            <a:r>
              <a:rPr lang="hr-HR" sz="1600" dirty="0" smtClean="0"/>
              <a:t>na obalama </a:t>
            </a:r>
            <a:r>
              <a:rPr lang="hr-HR" sz="1600" b="1" dirty="0" smtClean="0"/>
              <a:t>Azije rubna mora su zaleđena više ili manje svake godine sve do paralele  39°N – </a:t>
            </a:r>
            <a:r>
              <a:rPr lang="hr-HR" sz="1600" dirty="0" smtClean="0"/>
              <a:t>na </a:t>
            </a:r>
            <a:r>
              <a:rPr lang="hr-HR" sz="1600" b="1" dirty="0" smtClean="0"/>
              <a:t>američkoj pacifičkoj obali  morske luke su gotovo uvijek slobodne od leda</a:t>
            </a:r>
            <a:r>
              <a:rPr lang="hr-HR" sz="1600" dirty="0" smtClean="0"/>
              <a:t>.</a:t>
            </a:r>
          </a:p>
          <a:p>
            <a:r>
              <a:rPr lang="hr-HR" sz="1600" b="1" dirty="0" smtClean="0"/>
              <a:t>Beringovo more </a:t>
            </a:r>
            <a:r>
              <a:rPr lang="hr-HR" sz="1600" dirty="0" smtClean="0"/>
              <a:t>– </a:t>
            </a:r>
            <a:r>
              <a:rPr lang="hr-HR" sz="1600" b="1" dirty="0" smtClean="0"/>
              <a:t>od srpnja do rujna </a:t>
            </a:r>
            <a:r>
              <a:rPr lang="hr-HR" sz="1600" dirty="0" smtClean="0"/>
              <a:t>je uglavnom slobodno od leda. </a:t>
            </a:r>
            <a:r>
              <a:rPr lang="hr-HR" sz="1600" b="1" dirty="0" smtClean="0"/>
              <a:t>Ohotsko more – </a:t>
            </a:r>
            <a:r>
              <a:rPr lang="hr-HR" sz="1600" dirty="0" smtClean="0"/>
              <a:t>zimi je okruženo širokim pojasom </a:t>
            </a:r>
            <a:r>
              <a:rPr lang="hr-HR" sz="1600" b="1" dirty="0" smtClean="0"/>
              <a:t>nepomičnog leda na koji se nadovezuju pokretne ledene gomile</a:t>
            </a:r>
            <a:r>
              <a:rPr lang="hr-HR" sz="1600" dirty="0" smtClean="0"/>
              <a:t>. U svibnju </a:t>
            </a:r>
            <a:r>
              <a:rPr lang="hr-HR" sz="1600" b="1" dirty="0" smtClean="0"/>
              <a:t>te ledene gromade  </a:t>
            </a:r>
            <a:r>
              <a:rPr lang="hr-HR" sz="1600" dirty="0" smtClean="0"/>
              <a:t>kreću se prema oceanu duž obale </a:t>
            </a:r>
            <a:r>
              <a:rPr lang="hr-HR" sz="1600" b="1" dirty="0" smtClean="0"/>
              <a:t>Shalina i kroz prolaz Kurila. Sibirska obala </a:t>
            </a:r>
            <a:r>
              <a:rPr lang="hr-HR" sz="1600" dirty="0" smtClean="0"/>
              <a:t>je kod </a:t>
            </a:r>
            <a:r>
              <a:rPr lang="hr-HR" sz="1600" b="1" dirty="0" smtClean="0"/>
              <a:t>Vladivostoka </a:t>
            </a:r>
            <a:r>
              <a:rPr lang="hr-HR" sz="1600" dirty="0" smtClean="0"/>
              <a:t>pod ledom od </a:t>
            </a:r>
            <a:r>
              <a:rPr lang="hr-HR" sz="1600" b="1" dirty="0" smtClean="0"/>
              <a:t>sredine prosinca do travnja. Ledolomci održavaju kanal plovnim tijekom čitave godine.</a:t>
            </a:r>
          </a:p>
          <a:p>
            <a:r>
              <a:rPr lang="hr-HR" sz="1600" b="1" dirty="0" smtClean="0"/>
              <a:t>Žuto more – </a:t>
            </a:r>
            <a:r>
              <a:rPr lang="hr-HR" sz="1600" dirty="0" smtClean="0"/>
              <a:t>ima </a:t>
            </a:r>
            <a:r>
              <a:rPr lang="hr-HR" sz="1600" b="1" dirty="0" smtClean="0"/>
              <a:t>obalnog leda i leda plovca uz zapadnu obalu Koreje , duž poluotoka Liatung i u zaljevu Pechili.</a:t>
            </a:r>
          </a:p>
          <a:p>
            <a:r>
              <a:rPr lang="hr-HR" sz="1600" b="1" dirty="0" smtClean="0"/>
              <a:t>Antarktik </a:t>
            </a:r>
            <a:r>
              <a:rPr lang="hr-HR" sz="1600" dirty="0" smtClean="0"/>
              <a:t>– granice leda </a:t>
            </a:r>
            <a:r>
              <a:rPr lang="hr-HR" sz="1600" b="1" dirty="0" smtClean="0"/>
              <a:t>označene su na kartama </a:t>
            </a:r>
            <a:r>
              <a:rPr lang="hr-HR" sz="1600" dirty="0" smtClean="0"/>
              <a:t>. Karakteristični su tzv. </a:t>
            </a:r>
            <a:r>
              <a:rPr lang="hr-HR" sz="1600" b="1" dirty="0" smtClean="0"/>
              <a:t>povremeni</a:t>
            </a:r>
            <a:r>
              <a:rPr lang="hr-HR" sz="1600" dirty="0" smtClean="0"/>
              <a:t> </a:t>
            </a:r>
            <a:r>
              <a:rPr lang="hr-HR" sz="1600" b="1" dirty="0" smtClean="0"/>
              <a:t>prodori leda koji dolaze iz Waddellova mora . </a:t>
            </a:r>
            <a:r>
              <a:rPr lang="hr-HR" sz="1600" dirty="0" smtClean="0"/>
              <a:t>Taj led prodire u </a:t>
            </a:r>
            <a:r>
              <a:rPr lang="hr-HR" sz="1600" b="1" dirty="0" smtClean="0"/>
              <a:t>prostor  Falklandskih otoka i patagonske obale (do ušća La Plate)</a:t>
            </a:r>
          </a:p>
          <a:p>
            <a:r>
              <a:rPr lang="hr-HR" sz="1600" b="1" dirty="0" smtClean="0"/>
              <a:t>Indijski ocean – </a:t>
            </a:r>
            <a:r>
              <a:rPr lang="hr-HR" sz="1600" dirty="0" smtClean="0"/>
              <a:t>opažaju se </a:t>
            </a:r>
            <a:r>
              <a:rPr lang="hr-HR" sz="1600" b="1" dirty="0" smtClean="0"/>
              <a:t>jaki prodori leda u blizini otoka Crosseta i Kerguelena </a:t>
            </a:r>
            <a:r>
              <a:rPr lang="hr-HR" sz="1600" dirty="0" smtClean="0"/>
              <a:t>– ponekad se uočava i </a:t>
            </a:r>
            <a:r>
              <a:rPr lang="hr-HR" sz="1600" b="1" dirty="0" smtClean="0"/>
              <a:t>do 700 većih ili manjih bregova u 24 sata plovidbe </a:t>
            </a:r>
          </a:p>
          <a:p>
            <a:endParaRPr lang="hr-HR" sz="1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LEDENJACI</a:t>
            </a:r>
            <a:endParaRPr lang="hr-HR" sz="3200" b="1" dirty="0"/>
          </a:p>
        </p:txBody>
      </p:sp>
      <p:sp>
        <p:nvSpPr>
          <p:cNvPr id="3" name="Content Placeholder 2"/>
          <p:cNvSpPr>
            <a:spLocks noGrp="1"/>
          </p:cNvSpPr>
          <p:nvPr>
            <p:ph idx="1"/>
          </p:nvPr>
        </p:nvSpPr>
        <p:spPr/>
        <p:txBody>
          <a:bodyPr>
            <a:normAutofit/>
          </a:bodyPr>
          <a:lstStyle/>
          <a:p>
            <a:r>
              <a:rPr lang="hr-HR" sz="2000" dirty="0" smtClean="0"/>
              <a:t>- velike mase plutajućeg leda koji potječe </a:t>
            </a:r>
            <a:r>
              <a:rPr lang="hr-HR" sz="2000" b="1" dirty="0" smtClean="0"/>
              <a:t>od glečera ili ledenih šelfova  koji se u različitim oblicima spuštaju u more. Njihova specifična težina varira u ovisnosti od prisustva zraka u strukturi leda. Dubina ledenjaka pod vodom u odnosu na nadvodni dio ovisi o tipu ledenjaka. </a:t>
            </a:r>
            <a:r>
              <a:rPr lang="hr-HR" sz="2000" dirty="0" smtClean="0"/>
              <a:t>Ledenjaci gube svoju veličinu i masu na tri osnovna načina : </a:t>
            </a:r>
            <a:r>
              <a:rPr lang="hr-HR" sz="2000" b="1" dirty="0" smtClean="0"/>
              <a:t>raspadanjem , topljenjem i erozijom .</a:t>
            </a:r>
          </a:p>
          <a:p>
            <a:r>
              <a:rPr lang="hr-HR" sz="2000" b="1" dirty="0" smtClean="0"/>
              <a:t>Raspadanje – udarom i sudarom </a:t>
            </a:r>
            <a:r>
              <a:rPr lang="hr-HR" sz="2000" dirty="0" smtClean="0"/>
              <a:t>ledene gromade se mrve , gube ravnotežu pa plutaju u različitim smjerovima ili se prevrću. </a:t>
            </a:r>
          </a:p>
          <a:p>
            <a:r>
              <a:rPr lang="hr-HR" sz="2000" b="1" dirty="0" smtClean="0"/>
              <a:t>Topljenje – </a:t>
            </a:r>
            <a:r>
              <a:rPr lang="hr-HR" sz="2000" dirty="0" smtClean="0"/>
              <a:t>u hladnijoj vodi </a:t>
            </a:r>
            <a:r>
              <a:rPr lang="hr-HR" sz="2000" b="1" dirty="0" smtClean="0"/>
              <a:t>topljenje je najznačajnije na vodenoj liniji </a:t>
            </a:r>
            <a:r>
              <a:rPr lang="hr-HR" sz="2000" dirty="0" smtClean="0"/>
              <a:t>, a u toploj vodi ledenjaci se tope pod vodom pa se tako pospješuje i raspadanje.</a:t>
            </a:r>
          </a:p>
          <a:p>
            <a:r>
              <a:rPr lang="hr-HR" sz="2000" b="1" dirty="0" smtClean="0"/>
              <a:t>Erozija – </a:t>
            </a:r>
            <a:r>
              <a:rPr lang="hr-HR" sz="2000" dirty="0" smtClean="0"/>
              <a:t>uzrokuje je </a:t>
            </a:r>
            <a:r>
              <a:rPr lang="hr-HR" sz="2000" b="1" dirty="0" smtClean="0"/>
              <a:t>vjetar i kiša </a:t>
            </a:r>
            <a:r>
              <a:rPr lang="hr-HR" sz="2000" dirty="0" smtClean="0"/>
              <a:t>koji djeluju na ledenjake.</a:t>
            </a:r>
            <a:endParaRPr lang="hr-HR" sz="2000"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hr-HR" sz="2800" b="1" dirty="0" smtClean="0"/>
              <a:t>ARKTIČKI   LEDENJACI</a:t>
            </a:r>
            <a:endParaRPr lang="hr-HR" sz="2800" b="1" dirty="0"/>
          </a:p>
        </p:txBody>
      </p:sp>
      <p:sp>
        <p:nvSpPr>
          <p:cNvPr id="3" name="Content Placeholder 2"/>
          <p:cNvSpPr>
            <a:spLocks noGrp="1"/>
          </p:cNvSpPr>
          <p:nvPr>
            <p:ph idx="1"/>
          </p:nvPr>
        </p:nvSpPr>
        <p:spPr>
          <a:xfrm>
            <a:off x="457200" y="764704"/>
            <a:ext cx="8229600" cy="5361459"/>
          </a:xfrm>
        </p:spPr>
        <p:txBody>
          <a:bodyPr>
            <a:normAutofit/>
          </a:bodyPr>
          <a:lstStyle/>
          <a:p>
            <a:r>
              <a:rPr lang="hr-HR" sz="1800" dirty="0" smtClean="0"/>
              <a:t>Nastaju uglavnom </a:t>
            </a:r>
            <a:r>
              <a:rPr lang="hr-HR" sz="1800" b="1" dirty="0" smtClean="0"/>
              <a:t>od grenlandskih glečera koji čine približno 90% kopnenog leda sjeverne hemisfere. </a:t>
            </a:r>
            <a:r>
              <a:rPr lang="hr-HR" sz="1800" dirty="0" smtClean="0"/>
              <a:t>Većina nastaje </a:t>
            </a:r>
            <a:r>
              <a:rPr lang="hr-HR" sz="1800" b="1" dirty="0" smtClean="0"/>
              <a:t>na istočnoj obali – posebice u području Scoresby Sund (Grenland) </a:t>
            </a:r>
            <a:r>
              <a:rPr lang="hr-HR" sz="1800" dirty="0" smtClean="0"/>
              <a:t>– odakle ih </a:t>
            </a:r>
            <a:r>
              <a:rPr lang="hr-HR" sz="1800" b="1" dirty="0" smtClean="0"/>
              <a:t>istočna Grenlandska struja </a:t>
            </a:r>
            <a:r>
              <a:rPr lang="hr-HR" sz="1800" dirty="0" smtClean="0"/>
              <a:t>nosi </a:t>
            </a:r>
            <a:r>
              <a:rPr lang="hr-HR" sz="1800" b="1" dirty="0" smtClean="0"/>
              <a:t>južno</a:t>
            </a:r>
            <a:r>
              <a:rPr lang="hr-HR" sz="1800" dirty="0" smtClean="0"/>
              <a:t> , većina prođe oko </a:t>
            </a:r>
            <a:r>
              <a:rPr lang="hr-HR" sz="1800" b="1" dirty="0" smtClean="0"/>
              <a:t>Cape Farvela (Grenland , 59°46’ N) </a:t>
            </a:r>
            <a:r>
              <a:rPr lang="hr-HR" sz="1800" dirty="0" smtClean="0"/>
              <a:t>i dođe do </a:t>
            </a:r>
            <a:r>
              <a:rPr lang="hr-HR" sz="1800" b="1" dirty="0" smtClean="0"/>
              <a:t>Davis Strait-a (Labrador). </a:t>
            </a:r>
            <a:r>
              <a:rPr lang="hr-HR" sz="1800" dirty="0" smtClean="0"/>
              <a:t>Poneki od tih ledenjaka slijede </a:t>
            </a:r>
            <a:r>
              <a:rPr lang="hr-HR" sz="1800" b="1" dirty="0" smtClean="0"/>
              <a:t>jugoistočnu putanju  </a:t>
            </a:r>
            <a:r>
              <a:rPr lang="hr-HR" sz="1800" dirty="0" smtClean="0"/>
              <a:t>od </a:t>
            </a:r>
            <a:r>
              <a:rPr lang="hr-HR" sz="1800" b="1" dirty="0" smtClean="0"/>
              <a:t>Cape Farvel-a </a:t>
            </a:r>
            <a:r>
              <a:rPr lang="hr-HR" sz="1800" dirty="0" smtClean="0"/>
              <a:t>, tako da granica ledenjaka može ležati i do </a:t>
            </a:r>
            <a:r>
              <a:rPr lang="hr-HR" sz="1800" b="1" dirty="0" smtClean="0"/>
              <a:t>400 M jugoistočno.</a:t>
            </a:r>
            <a:r>
              <a:rPr lang="hr-HR" sz="1800" dirty="0" smtClean="0"/>
              <a:t> </a:t>
            </a:r>
            <a:r>
              <a:rPr lang="hr-HR" sz="1800" b="1" dirty="0" smtClean="0"/>
              <a:t>Mnogo veći ledenjaci  </a:t>
            </a:r>
            <a:r>
              <a:rPr lang="hr-HR" sz="1800" dirty="0" smtClean="0"/>
              <a:t>nastaju otkidanjem od glečera u </a:t>
            </a:r>
            <a:r>
              <a:rPr lang="hr-HR" sz="1800" b="1" dirty="0" smtClean="0"/>
              <a:t>Baffinovoj zemlji (kanadski Arktik).</a:t>
            </a:r>
            <a:r>
              <a:rPr lang="hr-HR" sz="1800" dirty="0" smtClean="0"/>
              <a:t> U tom području se procjenjuje </a:t>
            </a:r>
            <a:r>
              <a:rPr lang="hr-HR" sz="1800" b="1" dirty="0" smtClean="0"/>
              <a:t>da se može susresti </a:t>
            </a:r>
            <a:r>
              <a:rPr lang="hr-HR" sz="1800" dirty="0" smtClean="0"/>
              <a:t>i </a:t>
            </a:r>
            <a:r>
              <a:rPr lang="hr-HR" sz="1800" b="1" dirty="0" smtClean="0"/>
              <a:t>više od 400 ledenjaka.</a:t>
            </a:r>
            <a:r>
              <a:rPr lang="hr-HR" sz="1800" dirty="0" smtClean="0"/>
              <a:t> Glavnina ih je smještena uz samu obalu </a:t>
            </a:r>
            <a:r>
              <a:rPr lang="hr-HR" sz="1800" b="1" dirty="0" smtClean="0"/>
              <a:t>Grenlanda</a:t>
            </a:r>
            <a:r>
              <a:rPr lang="hr-HR" sz="1800" dirty="0" smtClean="0"/>
              <a:t> i tu se i raspadaju. Određeni broj ledenjaka nošen je </a:t>
            </a:r>
            <a:r>
              <a:rPr lang="hr-HR" sz="1800" b="1" dirty="0" smtClean="0"/>
              <a:t>Labradorskom strujom </a:t>
            </a:r>
            <a:r>
              <a:rPr lang="hr-HR" sz="1800" dirty="0" smtClean="0"/>
              <a:t>i dolazi na otvoreno more </a:t>
            </a:r>
            <a:r>
              <a:rPr lang="hr-HR" sz="1800" b="1" dirty="0" smtClean="0"/>
              <a:t>prelazeći paralelu 48°N u okolini Newfoundlanda.</a:t>
            </a:r>
            <a:r>
              <a:rPr lang="hr-HR" sz="1800" dirty="0" smtClean="0"/>
              <a:t> </a:t>
            </a:r>
            <a:r>
              <a:rPr lang="hr-HR" sz="1800" b="1" dirty="0" smtClean="0"/>
              <a:t>Godišnji prosjek u tom području </a:t>
            </a:r>
            <a:r>
              <a:rPr lang="hr-HR" sz="1800" dirty="0" smtClean="0"/>
              <a:t>je oko </a:t>
            </a:r>
            <a:r>
              <a:rPr lang="hr-HR" sz="1800" b="1" dirty="0" smtClean="0"/>
              <a:t>213 , </a:t>
            </a:r>
            <a:r>
              <a:rPr lang="hr-HR" sz="1800" dirty="0" smtClean="0"/>
              <a:t>a najviše ih ima u </a:t>
            </a:r>
            <a:r>
              <a:rPr lang="hr-HR" sz="1800" b="1" dirty="0" smtClean="0"/>
              <a:t>travnju , svibnju i lipnju. Na području Arktika </a:t>
            </a:r>
            <a:r>
              <a:rPr lang="hr-HR" sz="1800" dirty="0" smtClean="0"/>
              <a:t>nepravilni glečeri različitih </a:t>
            </a:r>
            <a:r>
              <a:rPr lang="hr-HR" sz="1800" b="1" dirty="0" smtClean="0"/>
              <a:t>oblika stvaraju više vrsta ledenjaka</a:t>
            </a:r>
            <a:r>
              <a:rPr lang="hr-HR" sz="1800" dirty="0" smtClean="0"/>
              <a:t>. </a:t>
            </a:r>
            <a:r>
              <a:rPr lang="hr-HR" sz="1800" b="1" dirty="0" smtClean="0"/>
              <a:t>Visina im varira i doseže čak do 70 m.</a:t>
            </a:r>
            <a:r>
              <a:rPr lang="hr-HR" sz="1800" dirty="0" smtClean="0"/>
              <a:t> To vrijedi za tek </a:t>
            </a:r>
            <a:r>
              <a:rPr lang="hr-HR" sz="1800" b="1" dirty="0" smtClean="0"/>
              <a:t>odlomljene ledenjake kojima visina vrlo brzo opada</a:t>
            </a:r>
            <a:r>
              <a:rPr lang="hr-HR" sz="1800" dirty="0" smtClean="0"/>
              <a:t>.</a:t>
            </a:r>
          </a:p>
          <a:p>
            <a:r>
              <a:rPr lang="hr-HR" sz="1800" dirty="0" smtClean="0"/>
              <a:t>Potpuno drugačijeg oblika je </a:t>
            </a:r>
            <a:r>
              <a:rPr lang="hr-HR" sz="1800" b="1" dirty="0" smtClean="0"/>
              <a:t>ledeni</a:t>
            </a:r>
            <a:r>
              <a:rPr lang="hr-HR" sz="1800" dirty="0" smtClean="0"/>
              <a:t>  </a:t>
            </a:r>
            <a:r>
              <a:rPr lang="hr-HR" sz="1800" b="1" dirty="0" smtClean="0"/>
              <a:t>blok ravnog vrha i okomitih strana</a:t>
            </a:r>
            <a:r>
              <a:rPr lang="hr-HR" sz="1800" dirty="0" smtClean="0"/>
              <a:t> – </a:t>
            </a:r>
            <a:r>
              <a:rPr lang="hr-HR" sz="1800" b="1" dirty="0" smtClean="0"/>
              <a:t>nastaje od dugačkih glečera ili ledenog šelfa. </a:t>
            </a:r>
            <a:r>
              <a:rPr lang="hr-HR" sz="1800" dirty="0" smtClean="0"/>
              <a:t>Boja arktičkih ledenjaka je </a:t>
            </a:r>
            <a:r>
              <a:rPr lang="hr-HR" sz="1800" b="1" dirty="0" smtClean="0"/>
              <a:t>tamno bijela s blagim nijansama zelene ili plave boje. Poneki su išarani prljavštinom , a poneki imaju žućkaste ili smeđe mrlje.  </a:t>
            </a:r>
            <a:r>
              <a:rPr lang="hr-HR" sz="1800" dirty="0" smtClean="0"/>
              <a:t>Posebnost </a:t>
            </a:r>
            <a:r>
              <a:rPr lang="hr-HR" sz="1800" b="1" dirty="0" smtClean="0"/>
              <a:t>: njihova struktura puna je mjehurića zraka koji utječu na njihovo bjelilo.</a:t>
            </a:r>
            <a:endParaRPr lang="hr-HR" sz="18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r>
              <a:rPr lang="hr-HR" sz="2800" b="1" dirty="0" smtClean="0"/>
              <a:t>ANTARKTIČKI   LEDENJACI</a:t>
            </a:r>
            <a:endParaRPr lang="hr-HR" sz="2800" dirty="0"/>
          </a:p>
        </p:txBody>
      </p:sp>
      <p:sp>
        <p:nvSpPr>
          <p:cNvPr id="3" name="Content Placeholder 2"/>
          <p:cNvSpPr>
            <a:spLocks noGrp="1"/>
          </p:cNvSpPr>
          <p:nvPr>
            <p:ph idx="1"/>
          </p:nvPr>
        </p:nvSpPr>
        <p:spPr>
          <a:xfrm>
            <a:off x="539552" y="692696"/>
            <a:ext cx="8229600" cy="5390059"/>
          </a:xfrm>
        </p:spPr>
        <p:txBody>
          <a:bodyPr>
            <a:noAutofit/>
          </a:bodyPr>
          <a:lstStyle/>
          <a:p>
            <a:r>
              <a:rPr lang="hr-HR" sz="1800" dirty="0" smtClean="0"/>
              <a:t>- </a:t>
            </a:r>
            <a:r>
              <a:rPr lang="hr-HR" sz="1800" b="1" dirty="0" smtClean="0"/>
              <a:t>nastaju razbijanjem ledenih masa sa šelfova (plićina)  koji se uvlače u more , od glečera i od nakupljenog leda na kopnu u blizini obale</a:t>
            </a:r>
            <a:r>
              <a:rPr lang="hr-HR" sz="1800" dirty="0" smtClean="0"/>
              <a:t>. Vrste antarktičkih ledenjaka :</a:t>
            </a:r>
          </a:p>
          <a:p>
            <a:r>
              <a:rPr lang="hr-HR" sz="1800" dirty="0" smtClean="0"/>
              <a:t>- </a:t>
            </a:r>
            <a:r>
              <a:rPr lang="hr-HR" sz="1800" b="1" dirty="0" smtClean="0"/>
              <a:t>Ledena ploča (Tabular bergs) – </a:t>
            </a:r>
            <a:r>
              <a:rPr lang="hr-HR" sz="1800" dirty="0" smtClean="0"/>
              <a:t>veliki ledenjaci koji </a:t>
            </a:r>
            <a:r>
              <a:rPr lang="hr-HR" sz="1800" b="1" dirty="0" smtClean="0"/>
              <a:t>pokazuju karakteristično horizontalno prostiranje.</a:t>
            </a:r>
            <a:r>
              <a:rPr lang="hr-HR" sz="1800" dirty="0" smtClean="0"/>
              <a:t> Ravnog su </a:t>
            </a:r>
            <a:r>
              <a:rPr lang="hr-HR" sz="1800" b="1" dirty="0" smtClean="0"/>
              <a:t>vrha , pravokutnog oblika ,  izrazito bijele boje </a:t>
            </a:r>
            <a:r>
              <a:rPr lang="hr-HR" sz="1800" dirty="0" smtClean="0"/>
              <a:t>. Prelaze </a:t>
            </a:r>
            <a:r>
              <a:rPr lang="hr-HR" sz="1800" b="1" dirty="0" smtClean="0"/>
              <a:t>1 m dužine </a:t>
            </a:r>
            <a:r>
              <a:rPr lang="hr-HR" sz="1800" dirty="0" smtClean="0"/>
              <a:t>, a ima ih i do </a:t>
            </a:r>
            <a:r>
              <a:rPr lang="hr-HR" sz="1800" b="1" dirty="0" smtClean="0"/>
              <a:t>100 m dužine</a:t>
            </a:r>
            <a:r>
              <a:rPr lang="hr-HR" sz="1800" dirty="0" smtClean="0"/>
              <a:t>.</a:t>
            </a:r>
          </a:p>
          <a:p>
            <a:r>
              <a:rPr lang="hr-HR" sz="1800" dirty="0" smtClean="0"/>
              <a:t>-</a:t>
            </a:r>
            <a:r>
              <a:rPr lang="hr-HR" sz="1800" b="1" dirty="0" smtClean="0"/>
              <a:t> Glečerski ledenjaci ( Glacier bergs ) – neprozirne su bijele boje s nijansama plave i zelene boje , ali ih ima i blistavo bijelih pod određenim svjetlosnim uvjetima</a:t>
            </a:r>
            <a:r>
              <a:rPr lang="hr-HR" sz="1800" dirty="0" smtClean="0"/>
              <a:t>. Bjelina je uzrokovana površinskim provjetravanjem do dubine od nekoliko cm , i odbijanjem sunčevih zraka od mjehurića zraka. </a:t>
            </a:r>
            <a:r>
              <a:rPr lang="hr-HR" sz="1800" b="1" dirty="0" smtClean="0"/>
              <a:t>Imaju na sebi više nepravilnih površina i prošarani su pukotinama poput nožem prošaranih brazda. Imaju veću specifičnu težinu od ledenih ploča i otporniji su na raspadanje.</a:t>
            </a:r>
          </a:p>
          <a:p>
            <a:r>
              <a:rPr lang="hr-HR" sz="1800" dirty="0" smtClean="0"/>
              <a:t>- </a:t>
            </a:r>
            <a:r>
              <a:rPr lang="hr-HR" sz="1800" b="1" dirty="0" smtClean="0"/>
              <a:t>Trošni ledenjaci (weathered bergs) – </a:t>
            </a:r>
            <a:r>
              <a:rPr lang="hr-HR" sz="1800" dirty="0" smtClean="0"/>
              <a:t>ledenjaci različitih oblika skloni intenzivnom raspadanju . </a:t>
            </a:r>
          </a:p>
          <a:p>
            <a:r>
              <a:rPr lang="hr-HR" sz="1800" b="1" dirty="0" smtClean="0"/>
              <a:t>Crno-bijeli ledenjaci (black and white bergs) </a:t>
            </a:r>
            <a:r>
              <a:rPr lang="hr-HR" sz="1800" dirty="0" smtClean="0"/>
              <a:t>– ledenjaci sastavljeni od dvije boje . Sastoje se </a:t>
            </a:r>
            <a:r>
              <a:rPr lang="hr-HR" sz="1800" b="1" dirty="0" smtClean="0"/>
              <a:t>od dva dijela koje je teško odijeliti sa velike udaljenost</a:t>
            </a:r>
            <a:r>
              <a:rPr lang="hr-HR" sz="1800" dirty="0" smtClean="0"/>
              <a:t>i: </a:t>
            </a:r>
            <a:r>
              <a:rPr lang="hr-HR" sz="1800" b="1" dirty="0" smtClean="0"/>
              <a:t>Morenski tip – tamni dio je neprozirno crn , a sadrži pijesak i kamenje </a:t>
            </a:r>
            <a:r>
              <a:rPr lang="hr-HR" sz="1800" dirty="0" smtClean="0"/>
              <a:t>;  </a:t>
            </a:r>
            <a:r>
              <a:rPr lang="hr-HR" sz="1800" b="1" dirty="0" smtClean="0"/>
              <a:t>Tamnozeleni tip – tamni dio je tamnozelene napola prozirne boje , bez pijeska i kamenja. U oba oblika granica tamnog i svjetlog dijela je čista odrezana ravnina.</a:t>
            </a:r>
            <a:endParaRPr lang="hr-HR" sz="18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hr-HR" sz="2800" b="1" dirty="0" smtClean="0"/>
              <a:t>KARTE  I  PRIRUČNICI  O  LEDU</a:t>
            </a:r>
            <a:endParaRPr lang="hr-HR" sz="2800" b="1" dirty="0"/>
          </a:p>
        </p:txBody>
      </p:sp>
      <p:sp>
        <p:nvSpPr>
          <p:cNvPr id="3" name="Content Placeholder 2"/>
          <p:cNvSpPr>
            <a:spLocks noGrp="1"/>
          </p:cNvSpPr>
          <p:nvPr>
            <p:ph idx="1"/>
          </p:nvPr>
        </p:nvSpPr>
        <p:spPr>
          <a:xfrm>
            <a:off x="457200" y="620688"/>
            <a:ext cx="8229600" cy="5505475"/>
          </a:xfrm>
        </p:spPr>
        <p:txBody>
          <a:bodyPr>
            <a:noAutofit/>
          </a:bodyPr>
          <a:lstStyle/>
          <a:p>
            <a:r>
              <a:rPr lang="hr-HR" sz="1800" b="1" dirty="0" smtClean="0"/>
              <a:t>Karte stanja leda </a:t>
            </a:r>
            <a:r>
              <a:rPr lang="hr-HR" sz="1800" dirty="0" smtClean="0"/>
              <a:t>za područje gdje led može u potpunosti prekinuti ili ozbiljno ograničiti plovidbu , uručuju se zapovjednicima brodova prije isplovljenja. Nadležne hidrometeorološke službe daju brodovima potrebne informacije o </a:t>
            </a:r>
            <a:r>
              <a:rPr lang="hr-HR" sz="1800" b="1" dirty="0" smtClean="0"/>
              <a:t>kretanju leda  i prognozu kretanja leda : kratkoročnu (12sati/24sata), i dugoročnu (36sati/48sati/96sati).</a:t>
            </a:r>
            <a:r>
              <a:rPr lang="hr-HR" sz="1800" dirty="0" smtClean="0"/>
              <a:t> Na brodu se koristi sva raspoloživa oprema za praćenje informacija o kretanju leda ( Navtex , GMDSS , Internet , Weather fax ,…). Koriste se sljedeći važniji priručnici :</a:t>
            </a:r>
          </a:p>
          <a:p>
            <a:r>
              <a:rPr lang="hr-HR" sz="1800" b="1" dirty="0" smtClean="0"/>
              <a:t>- Sailing Directions</a:t>
            </a:r>
          </a:p>
          <a:p>
            <a:r>
              <a:rPr lang="hr-HR" sz="1800" b="1" dirty="0" smtClean="0"/>
              <a:t>- State of Ice in the Arctic Sea</a:t>
            </a:r>
          </a:p>
          <a:p>
            <a:r>
              <a:rPr lang="hr-HR" sz="1800" b="1" dirty="0" smtClean="0"/>
              <a:t>- Ocean Passages for the World </a:t>
            </a:r>
          </a:p>
          <a:p>
            <a:r>
              <a:rPr lang="hr-HR" sz="1800" b="1" dirty="0" smtClean="0"/>
              <a:t>- North Route Charts</a:t>
            </a:r>
          </a:p>
          <a:p>
            <a:r>
              <a:rPr lang="hr-HR" sz="1800" b="1" dirty="0" smtClean="0"/>
              <a:t>- Pilot Charts</a:t>
            </a:r>
          </a:p>
          <a:p>
            <a:r>
              <a:rPr lang="hr-HR" sz="1800" b="1" dirty="0" smtClean="0"/>
              <a:t>- Admiralty Sailing Directions</a:t>
            </a:r>
          </a:p>
          <a:p>
            <a:r>
              <a:rPr lang="hr-HR" sz="1800" b="1" dirty="0" smtClean="0"/>
              <a:t>- Ice Atlas of the Northern and Southern Hemisphere</a:t>
            </a:r>
          </a:p>
          <a:p>
            <a:r>
              <a:rPr lang="hr-HR" sz="1800" b="1" dirty="0" smtClean="0"/>
              <a:t>- Monthly Ice Chart-Arctic Sea</a:t>
            </a:r>
          </a:p>
          <a:p>
            <a:r>
              <a:rPr lang="hr-HR" sz="1800" b="1" dirty="0" smtClean="0"/>
              <a:t>- Monthly Ice Chart –Western North Atlantic </a:t>
            </a:r>
          </a:p>
          <a:p>
            <a:r>
              <a:rPr lang="hr-HR" sz="1800" b="1" dirty="0" smtClean="0"/>
              <a:t>- Lloyd list (daily positions of icebergs on the North Atlantic), …itd.</a:t>
            </a:r>
          </a:p>
          <a:p>
            <a:r>
              <a:rPr lang="hr-HR" sz="1800" dirty="0" smtClean="0"/>
              <a:t>Sve važnije tekuće informacije  o kretanju leda daju se putem </a:t>
            </a:r>
            <a:r>
              <a:rPr lang="hr-HR" sz="1800" b="1" dirty="0" smtClean="0"/>
              <a:t>NAVTEX-a , putem redovitih meteoroloških izvještaja i karata u realnom vremenu.</a:t>
            </a:r>
            <a:endParaRPr lang="hr-HR" sz="1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hr-HR" dirty="0" smtClean="0"/>
              <a:t>Plovidba pri ograničenoj vidljivosti</a:t>
            </a:r>
            <a:endParaRPr lang="hr-HR" dirty="0"/>
          </a:p>
        </p:txBody>
      </p:sp>
      <p:sp>
        <p:nvSpPr>
          <p:cNvPr id="3" name="Content Placeholder 2"/>
          <p:cNvSpPr>
            <a:spLocks noGrp="1"/>
          </p:cNvSpPr>
          <p:nvPr>
            <p:ph idx="1"/>
          </p:nvPr>
        </p:nvSpPr>
        <p:spPr>
          <a:xfrm>
            <a:off x="251520" y="836712"/>
            <a:ext cx="8712968" cy="5318051"/>
          </a:xfrm>
        </p:spPr>
        <p:txBody>
          <a:bodyPr>
            <a:noAutofit/>
          </a:bodyPr>
          <a:lstStyle/>
          <a:p>
            <a:r>
              <a:rPr lang="hr-HR" sz="1800" dirty="0" smtClean="0"/>
              <a:t>- </a:t>
            </a:r>
            <a:r>
              <a:rPr lang="hr-HR" sz="1800" b="1" dirty="0" smtClean="0"/>
              <a:t>Ograničena vidljivost – vidljivost manja od  geometrijske vidljivosti (Voka). </a:t>
            </a:r>
            <a:r>
              <a:rPr lang="hr-HR" sz="1800" dirty="0" smtClean="0"/>
              <a:t>Uzrokuju je meteorološke/oceanografske  pojave : magla , gusta kiša , morski dim , …itd. Posebnu pozornost obratiti na prognoziranje magle – intenzitet i raspored. Kad brod uđe u područje magle poduzimaju se sljedeće mjere:</a:t>
            </a:r>
          </a:p>
          <a:p>
            <a:r>
              <a:rPr lang="hr-HR" sz="1800" dirty="0" smtClean="0"/>
              <a:t>- </a:t>
            </a:r>
            <a:r>
              <a:rPr lang="hr-HR" sz="1800" b="1" dirty="0" smtClean="0"/>
              <a:t>neprekidna služba motrenja na mostu </a:t>
            </a:r>
            <a:r>
              <a:rPr lang="hr-HR" sz="1800" dirty="0" smtClean="0"/>
              <a:t>( osluškivanje , vizualno motrenje i korištenje tehničkih sredstava)</a:t>
            </a:r>
          </a:p>
          <a:p>
            <a:r>
              <a:rPr lang="hr-HR" sz="1800" dirty="0" smtClean="0"/>
              <a:t>- </a:t>
            </a:r>
            <a:r>
              <a:rPr lang="hr-HR" sz="1800" b="1" dirty="0" smtClean="0"/>
              <a:t>ploviti sigurnom brzinom , obavijestiti strojarnicu i biti spreman za izvođenje manevara u nuždi </a:t>
            </a:r>
            <a:r>
              <a:rPr lang="hr-HR" sz="1800" dirty="0" smtClean="0"/>
              <a:t>(zaustavni put , crash manouevre)</a:t>
            </a:r>
          </a:p>
          <a:p>
            <a:r>
              <a:rPr lang="hr-HR" sz="1800" b="1" dirty="0" smtClean="0"/>
              <a:t>- </a:t>
            </a:r>
            <a:r>
              <a:rPr lang="hr-HR" sz="1800" dirty="0" smtClean="0"/>
              <a:t>davati signale propisane </a:t>
            </a:r>
            <a:r>
              <a:rPr lang="hr-HR" sz="1800" b="1" i="1" dirty="0" smtClean="0"/>
              <a:t>Međunarodnim pravilima za izbjegavanje sudara na moru </a:t>
            </a:r>
          </a:p>
          <a:p>
            <a:r>
              <a:rPr lang="hr-HR" sz="1800" i="1" dirty="0" smtClean="0"/>
              <a:t>- </a:t>
            </a:r>
            <a:r>
              <a:rPr lang="hr-HR" sz="1800" dirty="0" smtClean="0"/>
              <a:t>koristiti dva radara , ARPA sustav , ECDIS , radar overlay , echo sounder , …</a:t>
            </a:r>
          </a:p>
          <a:p>
            <a:r>
              <a:rPr lang="hr-HR" sz="1800" dirty="0" smtClean="0"/>
              <a:t>- za pozicioniranje koristiti satelitsku navigaciju kao primarni sustav pozicioniranja , za  kontrolni  sustav pozicioniranja  koristiti radarsku navigaciju (echo referencing), e Loran , …</a:t>
            </a:r>
          </a:p>
          <a:p>
            <a:r>
              <a:rPr lang="hr-HR" sz="1800" dirty="0" smtClean="0"/>
              <a:t>- ako se plovi blizu obale imati </a:t>
            </a:r>
            <a:r>
              <a:rPr lang="hr-HR" sz="1800" b="1" dirty="0" smtClean="0"/>
              <a:t>sidro spremno za obaranje </a:t>
            </a:r>
          </a:p>
          <a:p>
            <a:r>
              <a:rPr lang="hr-HR" sz="1800" dirty="0" smtClean="0"/>
              <a:t>- zatvoriti </a:t>
            </a:r>
            <a:r>
              <a:rPr lang="hr-HR" sz="1800" b="1" dirty="0" smtClean="0"/>
              <a:t>sva vodonepropusna vrata na pregradama </a:t>
            </a:r>
          </a:p>
          <a:p>
            <a:r>
              <a:rPr lang="hr-HR" sz="1800" dirty="0" smtClean="0"/>
              <a:t>- analizirati podatke s AIS sustava i usporediti s pokazivanjem na radaru , plotirati objekte , </a:t>
            </a:r>
          </a:p>
          <a:p>
            <a:r>
              <a:rPr lang="hr-HR" sz="1800" dirty="0" smtClean="0"/>
              <a:t>- ako se plovi u području s vrlo gustim prometom uz jaku maglu u slučaju nesigurnosti usidriti se ako je moguće ili plutati uz davanje zvučnih signala dok se situacija ne razjasni</a:t>
            </a:r>
            <a:endParaRPr lang="hr-HR" sz="1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hr-HR" sz="2800" b="1" dirty="0" smtClean="0"/>
              <a:t>KARTE  I  PRIRUČNICI  O  LEDU</a:t>
            </a:r>
            <a:endParaRPr lang="hr-HR" sz="2800" dirty="0"/>
          </a:p>
        </p:txBody>
      </p:sp>
      <p:sp>
        <p:nvSpPr>
          <p:cNvPr id="3" name="Content Placeholder 2"/>
          <p:cNvSpPr>
            <a:spLocks noGrp="1"/>
          </p:cNvSpPr>
          <p:nvPr>
            <p:ph idx="1"/>
          </p:nvPr>
        </p:nvSpPr>
        <p:spPr>
          <a:xfrm>
            <a:off x="457200" y="836712"/>
            <a:ext cx="8229600" cy="5289451"/>
          </a:xfrm>
        </p:spPr>
        <p:txBody>
          <a:bodyPr>
            <a:normAutofit/>
          </a:bodyPr>
          <a:lstStyle/>
          <a:p>
            <a:r>
              <a:rPr lang="hr-HR" sz="2000" b="1" dirty="0" smtClean="0"/>
              <a:t>Svaki brod koji na svom putovanju otkrije ledeni brijeg dužan je o tome odmah izvijestiti najbližu obalnu radio stanicu i podnijeti detaljan izvještaj o : opažena vrsta leda , pozicija na kojoj je opažen led, lokalno/UTC vrijeme opažanja , koordinate  pozicije vlastitog broda, datum opažanja i približan smjer kretanja otkrivenog leda, kurs i brzina vlastitog broda.</a:t>
            </a:r>
          </a:p>
          <a:p>
            <a:r>
              <a:rPr lang="hr-HR" sz="2000" b="1" dirty="0" smtClean="0"/>
              <a:t>Prikaz faksimilske karte o stanju leda </a:t>
            </a:r>
            <a:r>
              <a:rPr lang="hr-HR" sz="2000" dirty="0" smtClean="0"/>
              <a:t>( Izvor: International Ice Patrol) :</a:t>
            </a:r>
            <a:endParaRPr lang="hr-HR" sz="2000" dirty="0"/>
          </a:p>
        </p:txBody>
      </p:sp>
      <p:pic>
        <p:nvPicPr>
          <p:cNvPr id="5" name="Picture 2" descr="C:\Users\Kos\Documents\IMG_0842.JPG"/>
          <p:cNvPicPr>
            <a:picLocks noChangeAspect="1" noChangeArrowheads="1"/>
          </p:cNvPicPr>
          <p:nvPr/>
        </p:nvPicPr>
        <p:blipFill>
          <a:blip r:embed="rId2" cstate="print"/>
          <a:srcRect/>
          <a:stretch>
            <a:fillRect/>
          </a:stretch>
        </p:blipFill>
        <p:spPr bwMode="auto">
          <a:xfrm>
            <a:off x="1187624" y="3101623"/>
            <a:ext cx="6768752" cy="3279704"/>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b="1" dirty="0" smtClean="0"/>
              <a:t>Satelitski snimak trajektorije kretanja ledenjaka na području sjevernog  Atlantskog oceana</a:t>
            </a:r>
            <a:endParaRPr lang="hr-HR" sz="2800" b="1" dirty="0"/>
          </a:p>
        </p:txBody>
      </p:sp>
      <p:pic>
        <p:nvPicPr>
          <p:cNvPr id="2050" name="Picture 2" descr="C:\Users\Kos\Documents\IMG_0843.JPG"/>
          <p:cNvPicPr>
            <a:picLocks noGrp="1" noChangeAspect="1" noChangeArrowheads="1"/>
          </p:cNvPicPr>
          <p:nvPr>
            <p:ph idx="1"/>
          </p:nvPr>
        </p:nvPicPr>
        <p:blipFill>
          <a:blip r:embed="rId2" cstate="print"/>
          <a:srcRect/>
          <a:stretch>
            <a:fillRect/>
          </a:stretch>
        </p:blipFill>
        <p:spPr bwMode="auto">
          <a:xfrm>
            <a:off x="971600" y="1268760"/>
            <a:ext cx="7200801" cy="4909779"/>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hr-HR" sz="2800" b="1" dirty="0" smtClean="0"/>
              <a:t>OTKRIVANJE   LEDA</a:t>
            </a:r>
            <a:endParaRPr lang="hr-HR" sz="2800" b="1" dirty="0"/>
          </a:p>
        </p:txBody>
      </p:sp>
      <p:sp>
        <p:nvSpPr>
          <p:cNvPr id="3" name="Content Placeholder 2"/>
          <p:cNvSpPr>
            <a:spLocks noGrp="1"/>
          </p:cNvSpPr>
          <p:nvPr>
            <p:ph idx="1"/>
          </p:nvPr>
        </p:nvSpPr>
        <p:spPr>
          <a:xfrm>
            <a:off x="457200" y="764704"/>
            <a:ext cx="8229600" cy="5616624"/>
          </a:xfrm>
        </p:spPr>
        <p:txBody>
          <a:bodyPr>
            <a:normAutofit lnSpcReduction="10000"/>
          </a:bodyPr>
          <a:lstStyle/>
          <a:p>
            <a:r>
              <a:rPr lang="hr-HR" sz="1600" b="1" dirty="0" smtClean="0"/>
              <a:t>OTKRIVANJE  LEDA   VIZUALNIM  MOTRENJEM</a:t>
            </a:r>
          </a:p>
          <a:p>
            <a:r>
              <a:rPr lang="hr-HR" sz="1800" b="1" dirty="0" smtClean="0"/>
              <a:t>Iznenadni bljesak </a:t>
            </a:r>
            <a:r>
              <a:rPr lang="hr-HR" sz="1800" dirty="0" smtClean="0"/>
              <a:t>jedinstvenih svjetlosnih karakteristika – </a:t>
            </a:r>
            <a:r>
              <a:rPr lang="hr-HR" sz="1800" b="1" dirty="0" smtClean="0"/>
              <a:t>indikator približavanja području leda</a:t>
            </a:r>
            <a:r>
              <a:rPr lang="hr-HR" sz="1800" dirty="0" smtClean="0"/>
              <a:t>. Može biti vidljiv i prije pojave samog leda na horizontu. </a:t>
            </a:r>
            <a:r>
              <a:rPr lang="hr-HR" sz="1800" b="1" dirty="0" smtClean="0"/>
              <a:t>Za vedrog vremena </a:t>
            </a:r>
            <a:r>
              <a:rPr lang="hr-HR" sz="1800" dirty="0" smtClean="0"/>
              <a:t>bljesak se pojavljuje kao </a:t>
            </a:r>
            <a:r>
              <a:rPr lang="hr-HR" sz="1800" b="1" dirty="0" smtClean="0"/>
              <a:t>svjetložuta izmaglica u smjeru leda. Za oblačnog vremena bljesak leda pojavljuje se kao bjelkasto blistavilo na niskim oblacima.</a:t>
            </a:r>
          </a:p>
          <a:p>
            <a:r>
              <a:rPr lang="hr-HR" sz="1800" b="1" dirty="0" smtClean="0"/>
              <a:t>Iznenadno smirenje mora </a:t>
            </a:r>
            <a:r>
              <a:rPr lang="hr-HR" sz="1800" dirty="0" smtClean="0"/>
              <a:t> i </a:t>
            </a:r>
            <a:r>
              <a:rPr lang="hr-HR" sz="1800" b="1" dirty="0" smtClean="0"/>
              <a:t>postupno  smanjenje i slabljenje uobičajenog oceanskog gibanja valova </a:t>
            </a:r>
            <a:r>
              <a:rPr lang="hr-HR" sz="1800" dirty="0" smtClean="0"/>
              <a:t>– pokazatelj su nailaska na </a:t>
            </a:r>
            <a:r>
              <a:rPr lang="hr-HR" sz="1800" b="1" dirty="0" smtClean="0"/>
              <a:t>pločni led</a:t>
            </a:r>
            <a:r>
              <a:rPr lang="hr-HR" sz="1800" dirty="0" smtClean="0"/>
              <a:t>.</a:t>
            </a:r>
          </a:p>
          <a:p>
            <a:r>
              <a:rPr lang="hr-HR" sz="1800" b="1" dirty="0" smtClean="0"/>
              <a:t>Prisustvo morževa , tuljana ili ptica  - daleko od obale na otvorenom oceanu </a:t>
            </a:r>
            <a:r>
              <a:rPr lang="hr-HR" sz="1800" dirty="0" smtClean="0"/>
              <a:t>može biti  pokazatelj prisustva leda.</a:t>
            </a:r>
          </a:p>
          <a:p>
            <a:r>
              <a:rPr lang="hr-HR" sz="1800" b="1" dirty="0" smtClean="0"/>
              <a:t>Površinska temperatura mora – </a:t>
            </a:r>
            <a:r>
              <a:rPr lang="hr-HR" sz="1800" dirty="0" smtClean="0"/>
              <a:t>daje dobre znakove o  mogućem prisustvu leda , pod uvjetom da brod ne plovi točno kroz maticu glavne hladne morske struje. </a:t>
            </a:r>
            <a:r>
              <a:rPr lang="hr-HR" sz="1800" b="1" dirty="0" smtClean="0"/>
              <a:t>Orijentacijski</a:t>
            </a:r>
            <a:r>
              <a:rPr lang="hr-HR" sz="1800" dirty="0" smtClean="0"/>
              <a:t> : ako je površinska temperatura mora </a:t>
            </a:r>
            <a:r>
              <a:rPr lang="hr-HR" sz="1800" b="1" dirty="0" smtClean="0"/>
              <a:t>oko +1°C može se smatrati da je led udaljen cca 100 – 200 m , kod temperature mora od  -0,5°C  cca 50–70 m.</a:t>
            </a:r>
          </a:p>
          <a:p>
            <a:r>
              <a:rPr lang="hr-HR" sz="1800" b="1" dirty="0" smtClean="0"/>
              <a:t>Prasak  lomljenja i pucanja brjegova  i padanje komada leda u more - </a:t>
            </a:r>
            <a:r>
              <a:rPr lang="hr-HR" sz="1800" dirty="0" smtClean="0"/>
              <a:t> proizvodi buku sličnu udaljenom </a:t>
            </a:r>
            <a:r>
              <a:rPr lang="hr-HR" sz="1800" b="1" dirty="0" smtClean="0"/>
              <a:t>pucanju iz puške</a:t>
            </a:r>
            <a:r>
              <a:rPr lang="hr-HR" sz="1800" dirty="0" smtClean="0"/>
              <a:t>.</a:t>
            </a:r>
          </a:p>
          <a:p>
            <a:r>
              <a:rPr lang="hr-HR" sz="1800" dirty="0" smtClean="0"/>
              <a:t>U rano proljeće i ljeto – </a:t>
            </a:r>
            <a:r>
              <a:rPr lang="hr-HR" sz="1800" b="1" dirty="0" smtClean="0"/>
              <a:t>magla može biti pokazatelj granice leda , u njoj se ledenjaci opažaju kao tamne mrlje.</a:t>
            </a:r>
          </a:p>
          <a:p>
            <a:r>
              <a:rPr lang="hr-HR" sz="1800" b="1" dirty="0" smtClean="0"/>
              <a:t>Pojava izoliranog , odlomljenog komada leda – </a:t>
            </a:r>
            <a:r>
              <a:rPr lang="hr-HR" sz="1800" dirty="0" smtClean="0"/>
              <a:t>često je znak </a:t>
            </a:r>
            <a:r>
              <a:rPr lang="hr-HR" sz="1800" b="1" dirty="0" smtClean="0"/>
              <a:t>prisustva većeg ledenjaka</a:t>
            </a:r>
            <a:r>
              <a:rPr lang="hr-HR" sz="1800" dirty="0" smtClean="0"/>
              <a:t>.</a:t>
            </a:r>
            <a:endParaRPr lang="hr-HR" sz="1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r>
              <a:rPr lang="hr-HR" sz="2800" b="1" dirty="0" smtClean="0"/>
              <a:t>OTKRIVANJE   LEDA</a:t>
            </a:r>
            <a:endParaRPr lang="hr-HR" sz="2800" dirty="0"/>
          </a:p>
        </p:txBody>
      </p:sp>
      <p:sp>
        <p:nvSpPr>
          <p:cNvPr id="3" name="Content Placeholder 2"/>
          <p:cNvSpPr>
            <a:spLocks noGrp="1"/>
          </p:cNvSpPr>
          <p:nvPr>
            <p:ph idx="1"/>
          </p:nvPr>
        </p:nvSpPr>
        <p:spPr>
          <a:xfrm>
            <a:off x="457200" y="692696"/>
            <a:ext cx="8229600" cy="5433467"/>
          </a:xfrm>
        </p:spPr>
        <p:txBody>
          <a:bodyPr>
            <a:normAutofit/>
          </a:bodyPr>
          <a:lstStyle/>
          <a:p>
            <a:r>
              <a:rPr lang="hr-HR" sz="1400" b="1" dirty="0" smtClean="0"/>
              <a:t>OTKRIVANJE  LEDA   RADAROM</a:t>
            </a:r>
          </a:p>
          <a:p>
            <a:r>
              <a:rPr lang="hr-HR" sz="1600" dirty="0" smtClean="0"/>
              <a:t>Za vrijeme potpuno mirnog mora otkrivanje leda radarom ovisi o </a:t>
            </a:r>
            <a:r>
              <a:rPr lang="hr-HR" sz="1600" b="1" dirty="0" smtClean="0"/>
              <a:t>koeficijentu refleksije EM valova od leda </a:t>
            </a:r>
            <a:r>
              <a:rPr lang="hr-HR" sz="1600" dirty="0" smtClean="0"/>
              <a:t>– ovisi o vrsti  , obliku i veličini leda – </a:t>
            </a:r>
            <a:r>
              <a:rPr lang="hr-HR" sz="1600" b="1" dirty="0" smtClean="0"/>
              <a:t>bolji koeficijent refleksije je kod leda koji u sebi ima primjese</a:t>
            </a:r>
            <a:r>
              <a:rPr lang="hr-HR" sz="1600" dirty="0" smtClean="0"/>
              <a:t>. Općenito koeficijent refleksije se kreće u rasponu od </a:t>
            </a:r>
            <a:r>
              <a:rPr lang="hr-HR" sz="1600" b="1" dirty="0" smtClean="0"/>
              <a:t>0,1 – 0,32</a:t>
            </a:r>
            <a:r>
              <a:rPr lang="hr-HR" sz="1600" dirty="0" smtClean="0"/>
              <a:t>. </a:t>
            </a:r>
          </a:p>
          <a:p>
            <a:r>
              <a:rPr lang="hr-HR" sz="1600" b="1" dirty="0" smtClean="0"/>
              <a:t>Veliki ledenjaci  </a:t>
            </a:r>
            <a:r>
              <a:rPr lang="hr-HR" sz="1600" dirty="0" smtClean="0"/>
              <a:t>mogu se otkriti na udaljenosti od </a:t>
            </a:r>
            <a:r>
              <a:rPr lang="hr-HR" sz="1600" b="1" dirty="0" smtClean="0"/>
              <a:t>15-20 M</a:t>
            </a:r>
            <a:r>
              <a:rPr lang="hr-HR" sz="1600" dirty="0" smtClean="0"/>
              <a:t> , </a:t>
            </a:r>
            <a:r>
              <a:rPr lang="hr-HR" sz="1600" b="1" dirty="0" smtClean="0"/>
              <a:t>manji komadi </a:t>
            </a:r>
            <a:r>
              <a:rPr lang="hr-HR" sz="1600" dirty="0" smtClean="0"/>
              <a:t>na udaljenosti </a:t>
            </a:r>
            <a:r>
              <a:rPr lang="hr-HR" sz="1600" b="1" dirty="0" smtClean="0"/>
              <a:t>od 2 milje</a:t>
            </a:r>
            <a:r>
              <a:rPr lang="hr-HR" sz="1600" dirty="0" smtClean="0"/>
              <a:t>.</a:t>
            </a:r>
          </a:p>
          <a:p>
            <a:r>
              <a:rPr lang="hr-HR" sz="1600" b="1" dirty="0" smtClean="0"/>
              <a:t>Veliki pločni ledenjaci  (težine do nekoliko tona</a:t>
            </a:r>
            <a:r>
              <a:rPr lang="hr-HR" sz="1600" dirty="0" smtClean="0"/>
              <a:t>) , koji izviruju </a:t>
            </a:r>
            <a:r>
              <a:rPr lang="hr-HR" sz="1600" b="1" dirty="0" smtClean="0"/>
              <a:t>do 3 m iznad vode , mogu se otkriti na udaljenosti do 3 milje.</a:t>
            </a:r>
          </a:p>
          <a:p>
            <a:r>
              <a:rPr lang="hr-HR" sz="1600" b="1" dirty="0" smtClean="0"/>
              <a:t>Polja koncentriranog gromadnog leda – </a:t>
            </a:r>
            <a:r>
              <a:rPr lang="hr-HR" sz="1600" dirty="0" smtClean="0"/>
              <a:t>mogu se otkriti na udaljenosti </a:t>
            </a:r>
            <a:r>
              <a:rPr lang="hr-HR" sz="1600" b="1" dirty="0" smtClean="0"/>
              <a:t>od 3 milje</a:t>
            </a:r>
            <a:r>
              <a:rPr lang="hr-HR" sz="1600" dirty="0" smtClean="0"/>
              <a:t>.</a:t>
            </a:r>
            <a:endParaRPr lang="hr-HR" sz="1600" b="1" dirty="0" smtClean="0"/>
          </a:p>
          <a:p>
            <a:r>
              <a:rPr lang="hr-HR" sz="1600" dirty="0" smtClean="0"/>
              <a:t>U slučaju ružnog vremena (visoki valovi , jaka kiša ili snijeg , ..)  ako je “sea clutter” podešen na preko </a:t>
            </a:r>
            <a:r>
              <a:rPr lang="hr-HR" sz="1600" b="1" dirty="0" smtClean="0"/>
              <a:t>1 milje </a:t>
            </a:r>
            <a:r>
              <a:rPr lang="hr-HR" sz="1600" dirty="0" smtClean="0"/>
              <a:t>, </a:t>
            </a:r>
            <a:r>
              <a:rPr lang="hr-HR" sz="1600" b="1" dirty="0" smtClean="0"/>
              <a:t>nesigurno je  pravodobno otkrivanje leda radarom</a:t>
            </a:r>
            <a:r>
              <a:rPr lang="hr-HR" sz="1600" dirty="0" smtClean="0"/>
              <a:t>.</a:t>
            </a:r>
          </a:p>
          <a:p>
            <a:r>
              <a:rPr lang="hr-HR" sz="1600" dirty="0" smtClean="0"/>
              <a:t>Jačina jeke primljene od leda zavisi od : </a:t>
            </a:r>
            <a:r>
              <a:rPr lang="hr-HR" sz="1600" b="1" dirty="0" smtClean="0"/>
              <a:t> kuta nagiba reflektirajuće površine , strukture leda, veličine leda i udaljenosti leda od broda.</a:t>
            </a:r>
          </a:p>
          <a:p>
            <a:r>
              <a:rPr lang="hr-HR" sz="1600" b="1" dirty="0" smtClean="0"/>
              <a:t>OTKRIVANJE  LEDA  RADAROM  S  KOPNA ( Izvor : International Ice Patrol): - zrakoplovi sa SLAR radarom</a:t>
            </a:r>
          </a:p>
          <a:p>
            <a:endParaRPr lang="hr-HR" sz="1100" dirty="0"/>
          </a:p>
        </p:txBody>
      </p:sp>
      <p:pic>
        <p:nvPicPr>
          <p:cNvPr id="5" name="Picture 2" descr="C:\Users\Kos\Documents\IMG_0844.JPG"/>
          <p:cNvPicPr>
            <a:picLocks noChangeAspect="1" noChangeArrowheads="1"/>
          </p:cNvPicPr>
          <p:nvPr/>
        </p:nvPicPr>
        <p:blipFill>
          <a:blip r:embed="rId2" cstate="print"/>
          <a:srcRect/>
          <a:stretch>
            <a:fillRect/>
          </a:stretch>
        </p:blipFill>
        <p:spPr bwMode="auto">
          <a:xfrm>
            <a:off x="2843808" y="4437111"/>
            <a:ext cx="5256584" cy="2306081"/>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hr-HR" sz="2400" b="1" dirty="0"/>
              <a:t>OTKRIVANJE   </a:t>
            </a:r>
            <a:r>
              <a:rPr lang="hr-HR" sz="2400" b="1" dirty="0" smtClean="0"/>
              <a:t>LEDA RADAROM</a:t>
            </a:r>
            <a:endParaRPr lang="en-US" sz="2400" dirty="0"/>
          </a:p>
        </p:txBody>
      </p:sp>
      <p:sp>
        <p:nvSpPr>
          <p:cNvPr id="3" name="Content Placeholder 2"/>
          <p:cNvSpPr>
            <a:spLocks noGrp="1"/>
          </p:cNvSpPr>
          <p:nvPr>
            <p:ph idx="1"/>
          </p:nvPr>
        </p:nvSpPr>
        <p:spPr>
          <a:xfrm>
            <a:off x="457200" y="980728"/>
            <a:ext cx="8229600" cy="5145435"/>
          </a:xfrm>
        </p:spPr>
        <p:txBody>
          <a:bodyPr>
            <a:normAutofit/>
          </a:bodyPr>
          <a:lstStyle/>
          <a:p>
            <a:pPr marL="0" indent="0">
              <a:buNone/>
            </a:pPr>
            <a:r>
              <a:rPr lang="hr-HR" sz="2400" b="1" dirty="0" smtClean="0"/>
              <a:t>FURUNO ICE RADAR FICE – 100 ( Ice radar processor unit)</a:t>
            </a:r>
            <a:br>
              <a:rPr lang="hr-HR" sz="2400" b="1" dirty="0" smtClean="0"/>
            </a:br>
            <a:r>
              <a:rPr lang="hr-HR" sz="2000" b="1" dirty="0" smtClean="0"/>
              <a:t>- </a:t>
            </a:r>
            <a:r>
              <a:rPr lang="hr-HR" sz="2000" dirty="0" smtClean="0"/>
              <a:t>vizualizira strukture leda , prikazuje optimalne rute za prolazak kroz led, otkriva led na 3 M , stabilizira sliku leda uspoređujući je s navigacijskim radarom korištenjem posebnog algoritma, otklanja smetnje i detaljnije prikazuje fine strukture leda – alternativa korištenju infracrvene kamere (IR kamera)</a:t>
            </a:r>
            <a:br>
              <a:rPr lang="hr-HR" sz="2000" dirty="0" smtClean="0"/>
            </a:br>
            <a:r>
              <a:rPr lang="hr-HR" sz="2000" dirty="0" smtClean="0"/>
              <a:t>                                   </a:t>
            </a:r>
            <a:r>
              <a:rPr lang="hr-HR" sz="2000" b="1" dirty="0" smtClean="0"/>
              <a:t>FURUNO </a:t>
            </a:r>
            <a:r>
              <a:rPr lang="hr-HR" sz="2000" b="1" dirty="0"/>
              <a:t>ICE RADAR FICE – 100</a:t>
            </a:r>
            <a:endParaRPr lang="hr-HR" sz="2400" b="1" dirty="0" smtClean="0"/>
          </a:p>
          <a:p>
            <a:pPr marL="0" indent="0">
              <a:buNone/>
            </a:pPr>
            <a:endParaRPr lang="en-US" sz="2400" b="1"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187624" y="3212976"/>
            <a:ext cx="6192688" cy="3312368"/>
          </a:xfrm>
          <a:prstGeom prst="rect">
            <a:avLst/>
          </a:prstGeom>
        </p:spPr>
      </p:pic>
    </p:spTree>
    <p:extLst>
      <p:ext uri="{BB962C8B-B14F-4D97-AF65-F5344CB8AC3E}">
        <p14:creationId xmlns:p14="http://schemas.microsoft.com/office/powerpoint/2010/main" val="21828011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hr-HR" sz="2400" b="1" dirty="0"/>
              <a:t>OTKRIVANJE   LEDA RADAROM</a:t>
            </a:r>
            <a:endParaRPr lang="en-US" sz="2400" dirty="0"/>
          </a:p>
        </p:txBody>
      </p:sp>
      <p:sp>
        <p:nvSpPr>
          <p:cNvPr id="3" name="Content Placeholder 2"/>
          <p:cNvSpPr>
            <a:spLocks noGrp="1"/>
          </p:cNvSpPr>
          <p:nvPr>
            <p:ph idx="1"/>
          </p:nvPr>
        </p:nvSpPr>
        <p:spPr>
          <a:xfrm>
            <a:off x="457200" y="836712"/>
            <a:ext cx="8229600" cy="5289451"/>
          </a:xfrm>
        </p:spPr>
        <p:txBody>
          <a:bodyPr>
            <a:normAutofit/>
          </a:bodyPr>
          <a:lstStyle/>
          <a:p>
            <a:pPr marL="0" indent="0">
              <a:buNone/>
            </a:pPr>
            <a:r>
              <a:rPr lang="hr-HR" sz="2400" b="1" dirty="0"/>
              <a:t>FURUNO ICE RADAR FICE – </a:t>
            </a:r>
            <a:r>
              <a:rPr lang="hr-HR" sz="2400" b="1" dirty="0" smtClean="0"/>
              <a:t>100 – </a:t>
            </a:r>
            <a:r>
              <a:rPr lang="hr-HR" sz="2400" dirty="0" smtClean="0"/>
              <a:t>prikaz slobodnog prolaza kanalom u ledu u kursu 228,8⁰</a:t>
            </a:r>
          </a:p>
          <a:p>
            <a:pPr marL="0" indent="0">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556792"/>
            <a:ext cx="8217158" cy="5050546"/>
          </a:xfrm>
          <a:prstGeom prst="rect">
            <a:avLst/>
          </a:prstGeom>
        </p:spPr>
      </p:pic>
    </p:spTree>
    <p:extLst>
      <p:ext uri="{BB962C8B-B14F-4D97-AF65-F5344CB8AC3E}">
        <p14:creationId xmlns:p14="http://schemas.microsoft.com/office/powerpoint/2010/main" val="15137741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a:bodyPr>
          <a:lstStyle/>
          <a:p>
            <a:r>
              <a:rPr lang="hr-HR" sz="2400" b="1" dirty="0"/>
              <a:t>OTKRIVANJE   LEDA RADAROM</a:t>
            </a:r>
            <a:endParaRPr lang="en-US" sz="2400" dirty="0"/>
          </a:p>
        </p:txBody>
      </p:sp>
      <p:sp>
        <p:nvSpPr>
          <p:cNvPr id="3" name="Content Placeholder 2"/>
          <p:cNvSpPr>
            <a:spLocks noGrp="1"/>
          </p:cNvSpPr>
          <p:nvPr>
            <p:ph idx="1"/>
          </p:nvPr>
        </p:nvSpPr>
        <p:spPr>
          <a:xfrm>
            <a:off x="457200" y="836712"/>
            <a:ext cx="8229600" cy="5390059"/>
          </a:xfrm>
        </p:spPr>
        <p:txBody>
          <a:bodyPr>
            <a:normAutofit/>
          </a:bodyPr>
          <a:lstStyle/>
          <a:p>
            <a:pPr marL="0" indent="0">
              <a:buNone/>
            </a:pPr>
            <a:r>
              <a:rPr lang="hr-HR" sz="2400" b="1" dirty="0"/>
              <a:t>FURUNO ICE RADAR FICE – </a:t>
            </a:r>
            <a:r>
              <a:rPr lang="hr-HR" sz="2400" b="1" dirty="0" smtClean="0"/>
              <a:t>100 </a:t>
            </a:r>
            <a:r>
              <a:rPr lang="hr-HR" sz="2400" dirty="0" smtClean="0"/>
              <a:t>– </a:t>
            </a:r>
            <a:r>
              <a:rPr lang="hr-HR" sz="2000" dirty="0" smtClean="0"/>
              <a:t>teški uvjeti ledenog polja , prikaz 3 stara djelomično prolazna kanala u ledu</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628800"/>
            <a:ext cx="7861300" cy="4737100"/>
          </a:xfrm>
          <a:prstGeom prst="rect">
            <a:avLst/>
          </a:prstGeom>
        </p:spPr>
      </p:pic>
    </p:spTree>
    <p:extLst>
      <p:ext uri="{BB962C8B-B14F-4D97-AF65-F5344CB8AC3E}">
        <p14:creationId xmlns:p14="http://schemas.microsoft.com/office/powerpoint/2010/main" val="27927267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a:bodyPr>
          <a:lstStyle/>
          <a:p>
            <a:r>
              <a:rPr lang="hr-HR" sz="2400" b="1" dirty="0"/>
              <a:t>OTKRIVANJE   LEDA RADAROM</a:t>
            </a:r>
            <a:endParaRPr lang="en-US" sz="2400" dirty="0"/>
          </a:p>
        </p:txBody>
      </p:sp>
      <p:sp>
        <p:nvSpPr>
          <p:cNvPr id="3" name="Content Placeholder 2"/>
          <p:cNvSpPr>
            <a:spLocks noGrp="1"/>
          </p:cNvSpPr>
          <p:nvPr>
            <p:ph idx="1"/>
          </p:nvPr>
        </p:nvSpPr>
        <p:spPr>
          <a:xfrm>
            <a:off x="457200" y="836712"/>
            <a:ext cx="8229600" cy="5289451"/>
          </a:xfrm>
        </p:spPr>
        <p:txBody>
          <a:bodyPr>
            <a:normAutofit/>
          </a:bodyPr>
          <a:lstStyle/>
          <a:p>
            <a:pPr marL="0" indent="0">
              <a:buNone/>
            </a:pPr>
            <a:r>
              <a:rPr lang="hr-HR" sz="2400" b="1" dirty="0"/>
              <a:t>FURUNO ICE RADAR FICE – </a:t>
            </a:r>
            <a:r>
              <a:rPr lang="hr-HR" sz="2400" b="1" dirty="0" smtClean="0"/>
              <a:t>100 </a:t>
            </a:r>
            <a:r>
              <a:rPr lang="hr-HR" sz="2000" b="1" dirty="0" smtClean="0"/>
              <a:t>– </a:t>
            </a:r>
            <a:r>
              <a:rPr lang="hr-HR" sz="2000" dirty="0" smtClean="0"/>
              <a:t>prikaz ruta za izlazak iz luke i prikaz zaleđenog lučkog područja</a:t>
            </a:r>
          </a:p>
          <a:p>
            <a:pPr marL="0" indent="0">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628800"/>
            <a:ext cx="7797800" cy="4762500"/>
          </a:xfrm>
          <a:prstGeom prst="rect">
            <a:avLst/>
          </a:prstGeom>
        </p:spPr>
      </p:pic>
    </p:spTree>
    <p:extLst>
      <p:ext uri="{BB962C8B-B14F-4D97-AF65-F5344CB8AC3E}">
        <p14:creationId xmlns:p14="http://schemas.microsoft.com/office/powerpoint/2010/main" val="24199243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hr-HR" sz="2800" b="1" dirty="0" smtClean="0"/>
              <a:t>OTKRIVANJE   LEDA</a:t>
            </a:r>
            <a:endParaRPr lang="hr-HR" sz="2800" dirty="0"/>
          </a:p>
        </p:txBody>
      </p:sp>
      <p:sp>
        <p:nvSpPr>
          <p:cNvPr id="3" name="Content Placeholder 2"/>
          <p:cNvSpPr>
            <a:spLocks noGrp="1"/>
          </p:cNvSpPr>
          <p:nvPr>
            <p:ph idx="1"/>
          </p:nvPr>
        </p:nvSpPr>
        <p:spPr>
          <a:xfrm>
            <a:off x="457200" y="764704"/>
            <a:ext cx="8229600" cy="5361459"/>
          </a:xfrm>
        </p:spPr>
        <p:txBody>
          <a:bodyPr>
            <a:normAutofit/>
          </a:bodyPr>
          <a:lstStyle/>
          <a:p>
            <a:r>
              <a:rPr lang="hr-HR" sz="2000" b="1" dirty="0" smtClean="0"/>
              <a:t>OTKRIVANJE  LEDA  POMOĆU  ZRAKOPLOVA</a:t>
            </a:r>
          </a:p>
          <a:p>
            <a:r>
              <a:rPr lang="vi-VN" sz="1800" dirty="0" smtClean="0"/>
              <a:t>Međunarodna</a:t>
            </a:r>
            <a:r>
              <a:rPr lang="hr-HR" sz="1800" dirty="0" smtClean="0"/>
              <a:t> organizacija poznata pod nazivom </a:t>
            </a:r>
            <a:r>
              <a:rPr lang="hr-HR" sz="1800" b="1" dirty="0" smtClean="0"/>
              <a:t>“International Ice Patrol” </a:t>
            </a:r>
            <a:r>
              <a:rPr lang="hr-HR" sz="1800" dirty="0" smtClean="0"/>
              <a:t>za motrenje kretanja leda pored ostalog koristi i posebno opremljene zrakoplove  za otkrivanje i praćenje leda. Svi prikupljeni podaci šalju se u bazu na kopnu obrađuju se i distribuiraju brodovima. Zrakoplovi su opremljeni specijalnim uređajima </a:t>
            </a:r>
            <a:r>
              <a:rPr lang="hr-HR" sz="1800" b="1" dirty="0" smtClean="0"/>
              <a:t>“Side Looking Airborne Radar – SLAR” pomoću kojih se obavlja motrenje i praćenje kretanja leda. </a:t>
            </a:r>
            <a:endParaRPr lang="hr-HR" sz="1800" b="1" dirty="0"/>
          </a:p>
        </p:txBody>
      </p:sp>
      <p:pic>
        <p:nvPicPr>
          <p:cNvPr id="5" name="Picture 2" descr="C:\Users\Kos\Documents\IMG_0845.JPG"/>
          <p:cNvPicPr>
            <a:picLocks noChangeAspect="1" noChangeArrowheads="1"/>
          </p:cNvPicPr>
          <p:nvPr/>
        </p:nvPicPr>
        <p:blipFill>
          <a:blip r:embed="rId2" cstate="print"/>
          <a:srcRect/>
          <a:stretch>
            <a:fillRect/>
          </a:stretch>
        </p:blipFill>
        <p:spPr bwMode="auto">
          <a:xfrm>
            <a:off x="2339752" y="2708920"/>
            <a:ext cx="6056218" cy="3559125"/>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hr-HR" sz="2800" b="1" dirty="0" smtClean="0"/>
              <a:t>OTKRIVANJE   LEDA</a:t>
            </a:r>
            <a:endParaRPr lang="hr-HR" sz="2800" dirty="0"/>
          </a:p>
        </p:txBody>
      </p:sp>
      <p:sp>
        <p:nvSpPr>
          <p:cNvPr id="3" name="Content Placeholder 2"/>
          <p:cNvSpPr>
            <a:spLocks noGrp="1"/>
          </p:cNvSpPr>
          <p:nvPr>
            <p:ph idx="1"/>
          </p:nvPr>
        </p:nvSpPr>
        <p:spPr>
          <a:xfrm>
            <a:off x="457200" y="836712"/>
            <a:ext cx="8229600" cy="5289451"/>
          </a:xfrm>
        </p:spPr>
        <p:txBody>
          <a:bodyPr>
            <a:normAutofit/>
          </a:bodyPr>
          <a:lstStyle/>
          <a:p>
            <a:r>
              <a:rPr lang="hr-HR" sz="2000" b="1" dirty="0" smtClean="0"/>
              <a:t>OSTALI  NAČINI  OTKRIVANJA  LEDA</a:t>
            </a:r>
          </a:p>
          <a:p>
            <a:r>
              <a:rPr lang="hr-HR" sz="2000" b="1" dirty="0" smtClean="0"/>
              <a:t>Podvodni ultrazvučni lokator (PEL) – </a:t>
            </a:r>
            <a:r>
              <a:rPr lang="hr-HR" sz="2000" dirty="0" smtClean="0"/>
              <a:t>omogućuje precizno </a:t>
            </a:r>
            <a:r>
              <a:rPr lang="hr-HR" sz="2000" b="1" dirty="0" smtClean="0"/>
              <a:t>otkrivanje smjera i udaljenosti do leda</a:t>
            </a:r>
          </a:p>
          <a:p>
            <a:r>
              <a:rPr lang="hr-HR" sz="2000" b="1" dirty="0" smtClean="0"/>
              <a:t>Korištenje podmornica – </a:t>
            </a:r>
            <a:r>
              <a:rPr lang="hr-HR" sz="2000" dirty="0" smtClean="0"/>
              <a:t>prilikom plovidbe ispod leda koriste se specijalni dubinomjeri – na površinskoj vožnji određuje se položaj podmornice prema dnu ,a u podvodnoj vožnji položaj podmornice prema morskoj površini.</a:t>
            </a:r>
          </a:p>
          <a:p>
            <a:r>
              <a:rPr lang="hr-HR" sz="2000" b="1" dirty="0" smtClean="0"/>
              <a:t>Satelitski snimci kretanja leda – </a:t>
            </a:r>
            <a:r>
              <a:rPr lang="hr-HR" sz="2000" dirty="0" smtClean="0"/>
              <a:t>pokazuju trenutno stanje leda , a na osnovu statističkih podataka prognozira se budući položaj i kretanje leda .</a:t>
            </a:r>
            <a:endParaRPr lang="hr-HR" sz="2000" b="1" dirty="0"/>
          </a:p>
        </p:txBody>
      </p:sp>
      <p:pic>
        <p:nvPicPr>
          <p:cNvPr id="5" name="Picture 2" descr="C:\Users\Kos\Documents\IMG_0846.JPG"/>
          <p:cNvPicPr>
            <a:picLocks noChangeAspect="1" noChangeArrowheads="1"/>
          </p:cNvPicPr>
          <p:nvPr/>
        </p:nvPicPr>
        <p:blipFill>
          <a:blip r:embed="rId2" cstate="print"/>
          <a:srcRect/>
          <a:stretch>
            <a:fillRect/>
          </a:stretch>
        </p:blipFill>
        <p:spPr bwMode="auto">
          <a:xfrm>
            <a:off x="4355976" y="3789040"/>
            <a:ext cx="3596217" cy="269716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Plovidba u području plićina i podvodnih grebena</a:t>
            </a:r>
            <a:endParaRPr lang="hr-HR" sz="3200" b="1" dirty="0"/>
          </a:p>
        </p:txBody>
      </p:sp>
      <p:sp>
        <p:nvSpPr>
          <p:cNvPr id="3" name="Content Placeholder 2"/>
          <p:cNvSpPr>
            <a:spLocks noGrp="1"/>
          </p:cNvSpPr>
          <p:nvPr>
            <p:ph idx="1"/>
          </p:nvPr>
        </p:nvSpPr>
        <p:spPr/>
        <p:txBody>
          <a:bodyPr>
            <a:normAutofit/>
          </a:bodyPr>
          <a:lstStyle/>
          <a:p>
            <a:r>
              <a:rPr lang="hr-HR" sz="2400" dirty="0"/>
              <a:t>Mjere predostrožnosti su iste kao </a:t>
            </a:r>
            <a:r>
              <a:rPr lang="hr-HR" sz="2400" b="1" dirty="0"/>
              <a:t>i za plovidbu kroz gusto otočje, </a:t>
            </a:r>
            <a:r>
              <a:rPr lang="hr-HR" sz="2400" b="1" dirty="0" smtClean="0"/>
              <a:t>uz pojačan oprez </a:t>
            </a:r>
            <a:r>
              <a:rPr lang="hr-HR" sz="2400" b="1" dirty="0"/>
              <a:t>jer </a:t>
            </a:r>
            <a:r>
              <a:rPr lang="hr-HR" sz="2400" b="1" dirty="0" smtClean="0"/>
              <a:t>se plićine </a:t>
            </a:r>
            <a:r>
              <a:rPr lang="hr-HR" sz="2400" b="1" dirty="0"/>
              <a:t>ili malene hridi </a:t>
            </a:r>
            <a:r>
              <a:rPr lang="hr-HR" sz="2400" b="1" dirty="0" smtClean="0"/>
              <a:t> </a:t>
            </a:r>
            <a:r>
              <a:rPr lang="hr-HR" sz="2400" b="1" dirty="0"/>
              <a:t>teško </a:t>
            </a:r>
            <a:r>
              <a:rPr lang="hr-HR" sz="2400" b="1" dirty="0" smtClean="0"/>
              <a:t>otkrivaju  </a:t>
            </a:r>
            <a:r>
              <a:rPr lang="hr-HR" sz="2400" b="1" dirty="0"/>
              <a:t>radarom</a:t>
            </a:r>
            <a:r>
              <a:rPr lang="hr-HR" sz="2400" b="1" dirty="0" smtClean="0"/>
              <a:t>.</a:t>
            </a:r>
          </a:p>
          <a:p>
            <a:r>
              <a:rPr lang="hr-HR" sz="2400" b="1" dirty="0" smtClean="0"/>
              <a:t>Položaj </a:t>
            </a:r>
            <a:r>
              <a:rPr lang="hr-HR" sz="2400" b="1" dirty="0"/>
              <a:t>pomorskih oznaka može biti nepouzdan pri jakom vjetru i nevremenu. </a:t>
            </a:r>
            <a:endParaRPr lang="hr-HR" sz="2400" b="1" dirty="0" smtClean="0"/>
          </a:p>
          <a:p>
            <a:r>
              <a:rPr lang="hr-HR" sz="2400" b="1" dirty="0" smtClean="0"/>
              <a:t>U </a:t>
            </a:r>
            <a:r>
              <a:rPr lang="hr-HR" sz="2400" b="1" dirty="0"/>
              <a:t>plićinama se mnogostruko pojačava </a:t>
            </a:r>
            <a:r>
              <a:rPr lang="hr-HR" sz="2400" b="1" dirty="0" smtClean="0"/>
              <a:t>učinak morskih struja </a:t>
            </a:r>
            <a:r>
              <a:rPr lang="hr-HR" sz="2400" b="1" dirty="0"/>
              <a:t>zbog nadolaska vala od vjetra ili plimnog vala i </a:t>
            </a:r>
            <a:r>
              <a:rPr lang="hr-HR" sz="2400" b="1" dirty="0" smtClean="0"/>
              <a:t>pojačava </a:t>
            </a:r>
            <a:r>
              <a:rPr lang="hr-HR" sz="2400" b="1" dirty="0"/>
              <a:t>se </a:t>
            </a:r>
            <a:r>
              <a:rPr lang="hr-HR" sz="2400" b="1" dirty="0" smtClean="0"/>
              <a:t>“squat” </a:t>
            </a:r>
            <a:r>
              <a:rPr lang="hr-HR" sz="2400" b="1" dirty="0"/>
              <a:t>efekt </a:t>
            </a:r>
            <a:r>
              <a:rPr lang="hr-HR" sz="2400" dirty="0"/>
              <a: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a:bodyPr>
          <a:lstStyle/>
          <a:p>
            <a:r>
              <a:rPr lang="hr-HR" sz="1600" b="1" dirty="0" smtClean="0"/>
              <a:t>SATELITSKI SNIMAK TRENUTNOG STANJA LEDA NA SJEVERNOJ I JUŽNOJ ZEMALJSKOJ HEMISFERI</a:t>
            </a:r>
            <a:endParaRPr lang="hr-HR" sz="1600" b="1" dirty="0"/>
          </a:p>
        </p:txBody>
      </p:sp>
      <p:pic>
        <p:nvPicPr>
          <p:cNvPr id="5122" name="Picture 2" descr="C:\Users\Kos\Documents\IMG_0846.JPG"/>
          <p:cNvPicPr>
            <a:picLocks noGrp="1" noChangeAspect="1" noChangeArrowheads="1"/>
          </p:cNvPicPr>
          <p:nvPr>
            <p:ph idx="1"/>
          </p:nvPr>
        </p:nvPicPr>
        <p:blipFill>
          <a:blip r:embed="rId2" cstate="print"/>
          <a:srcRect/>
          <a:stretch>
            <a:fillRect/>
          </a:stretch>
        </p:blipFill>
        <p:spPr bwMode="auto">
          <a:xfrm rot="5400000">
            <a:off x="1755502" y="1260576"/>
            <a:ext cx="5849018" cy="468052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400" b="1" dirty="0" smtClean="0"/>
              <a:t>PLOVIDBA  U  PODRUČJU  LEDA</a:t>
            </a:r>
            <a:endParaRPr lang="hr-HR" sz="2400" b="1" dirty="0"/>
          </a:p>
        </p:txBody>
      </p:sp>
      <p:sp>
        <p:nvSpPr>
          <p:cNvPr id="3" name="Content Placeholder 2"/>
          <p:cNvSpPr>
            <a:spLocks noGrp="1"/>
          </p:cNvSpPr>
          <p:nvPr>
            <p:ph idx="1"/>
          </p:nvPr>
        </p:nvSpPr>
        <p:spPr/>
        <p:txBody>
          <a:bodyPr>
            <a:normAutofit/>
          </a:bodyPr>
          <a:lstStyle/>
          <a:p>
            <a:r>
              <a:rPr lang="hr-HR" sz="2000" b="1" dirty="0" smtClean="0"/>
              <a:t>Temeljni uvjet plovidbe kroz područje leda je zadržati sposobnost manevriranja i upravljanja brodom.</a:t>
            </a:r>
          </a:p>
          <a:p>
            <a:r>
              <a:rPr lang="hr-HR" sz="2000" dirty="0" smtClean="0"/>
              <a:t>Kada led obuhvati </a:t>
            </a:r>
            <a:r>
              <a:rPr lang="hr-HR" sz="2000" b="1" dirty="0" smtClean="0"/>
              <a:t>brod</a:t>
            </a:r>
            <a:r>
              <a:rPr lang="hr-HR" sz="2000" dirty="0" smtClean="0"/>
              <a:t> </a:t>
            </a:r>
            <a:r>
              <a:rPr lang="hr-HR" sz="2000" b="1" dirty="0" smtClean="0"/>
              <a:t>nosi ga u smjeru svog kretanja</a:t>
            </a:r>
            <a:r>
              <a:rPr lang="hr-HR" sz="2000" dirty="0" smtClean="0"/>
              <a:t>.</a:t>
            </a:r>
          </a:p>
          <a:p>
            <a:r>
              <a:rPr lang="hr-HR" sz="2000" dirty="0" smtClean="0"/>
              <a:t>Plovidba u području leda podrazumijeva poštivanje </a:t>
            </a:r>
            <a:r>
              <a:rPr lang="hr-HR" sz="2000" b="1" dirty="0" smtClean="0"/>
              <a:t>tri temeljna  pravila </a:t>
            </a:r>
            <a:r>
              <a:rPr lang="hr-HR" sz="2000" dirty="0" smtClean="0"/>
              <a:t>: </a:t>
            </a:r>
          </a:p>
          <a:p>
            <a:r>
              <a:rPr lang="hr-HR" sz="2000" b="1" dirty="0" smtClean="0"/>
              <a:t>- ne zaustavljati okretanje propelera , stalno držati propeler u vrtnji - makar vrlo sporo</a:t>
            </a:r>
          </a:p>
          <a:p>
            <a:r>
              <a:rPr lang="hr-HR" sz="2000" b="1" dirty="0" smtClean="0"/>
              <a:t>- uvijek se kretati sa kretanjem leda , a ne protiv njega</a:t>
            </a:r>
          </a:p>
          <a:p>
            <a:r>
              <a:rPr lang="hr-HR" sz="2000" b="1" dirty="0" smtClean="0"/>
              <a:t>- kretati se umjerenom brzinom , povećana brzina rezultira oštećivanjem broda</a:t>
            </a:r>
          </a:p>
          <a:p>
            <a:r>
              <a:rPr lang="hr-HR" sz="2000" dirty="0" smtClean="0"/>
              <a:t>Lagani i djelomično nakrcani brodovi trebaju biti </a:t>
            </a:r>
            <a:r>
              <a:rPr lang="hr-HR" sz="2000" b="1" dirty="0" smtClean="0"/>
              <a:t>balastirani što je dublje moguće – bez velikog krmenog trima , obavezno treba imati reflektor za navigaciju noću.</a:t>
            </a:r>
            <a:endParaRPr lang="hr-HR" sz="2000" b="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r>
              <a:rPr lang="hr-HR" sz="2400" b="1" dirty="0" smtClean="0"/>
              <a:t>PLOVIDBA  U  PODRUČJU  LEDA</a:t>
            </a:r>
            <a:endParaRPr lang="hr-HR" sz="2400" dirty="0"/>
          </a:p>
        </p:txBody>
      </p:sp>
      <p:sp>
        <p:nvSpPr>
          <p:cNvPr id="3" name="Content Placeholder 2"/>
          <p:cNvSpPr>
            <a:spLocks noGrp="1"/>
          </p:cNvSpPr>
          <p:nvPr>
            <p:ph idx="1"/>
          </p:nvPr>
        </p:nvSpPr>
        <p:spPr>
          <a:xfrm>
            <a:off x="395536" y="620688"/>
            <a:ext cx="8640960" cy="6237312"/>
          </a:xfrm>
        </p:spPr>
        <p:txBody>
          <a:bodyPr>
            <a:normAutofit fontScale="92500" lnSpcReduction="10000"/>
          </a:bodyPr>
          <a:lstStyle/>
          <a:p>
            <a:r>
              <a:rPr lang="hr-HR" sz="1700" b="1" dirty="0" smtClean="0"/>
              <a:t>Opće preporuke prilikom plovidbe kroz područje leda :</a:t>
            </a:r>
          </a:p>
          <a:p>
            <a:r>
              <a:rPr lang="hr-HR" sz="1700" dirty="0" smtClean="0"/>
              <a:t>-  </a:t>
            </a:r>
            <a:r>
              <a:rPr lang="hr-HR" sz="1700" b="1" dirty="0" smtClean="0"/>
              <a:t>brodovi bez ojačanja i bez pomoći ledolomaca </a:t>
            </a:r>
            <a:r>
              <a:rPr lang="hr-HR" sz="1700" dirty="0" smtClean="0"/>
              <a:t>- ne ulaziti u područje leda ako postoji druga alternativa</a:t>
            </a:r>
          </a:p>
          <a:p>
            <a:r>
              <a:rPr lang="hr-HR" sz="1700" dirty="0" smtClean="0"/>
              <a:t>- </a:t>
            </a:r>
            <a:r>
              <a:rPr lang="hr-HR" sz="1700" b="1" dirty="0" smtClean="0"/>
              <a:t>u led treba ući sa smanjenom početnom brzinom zbog prvog udara u led , a nakon toga brzinu polako povećavati da se održi upravljivost brodom (održavanje kursa plovidbe)</a:t>
            </a:r>
          </a:p>
          <a:p>
            <a:r>
              <a:rPr lang="hr-HR" sz="1700" dirty="0" smtClean="0"/>
              <a:t>- </a:t>
            </a:r>
            <a:r>
              <a:rPr lang="hr-HR" sz="1700" b="1" dirty="0" smtClean="0"/>
              <a:t>strojevi trebaju  neprekidno biti spremni  za vožnju krmom </a:t>
            </a:r>
          </a:p>
          <a:p>
            <a:r>
              <a:rPr lang="hr-HR" sz="1700" dirty="0" smtClean="0"/>
              <a:t>- </a:t>
            </a:r>
            <a:r>
              <a:rPr lang="hr-HR" sz="1700" b="1" dirty="0" smtClean="0"/>
              <a:t>ako se led ne može izbjeći treba udariti u led pod pravim kutom  u odnosu na uzdužnu simetralu broda, bočni udarac može oštetiti oplatu broda ili zanijeti brod što može oštetiti krmu , propeler i kormilo</a:t>
            </a:r>
          </a:p>
          <a:p>
            <a:r>
              <a:rPr lang="hr-HR" sz="1700" b="1" dirty="0" smtClean="0"/>
              <a:t>Noću se navigacija vodi uz pomoć jakih reflektora </a:t>
            </a:r>
            <a:r>
              <a:rPr lang="hr-HR" sz="1700" dirty="0" smtClean="0"/>
              <a:t>, ako je nulta vidljivost zaustaviti brod i držati propelere u laganom radu jer su tako manje osjetljivi na oštećenja nego kad su zaustavljeni</a:t>
            </a:r>
          </a:p>
          <a:p>
            <a:r>
              <a:rPr lang="hr-HR" sz="1700" dirty="0" smtClean="0"/>
              <a:t>- </a:t>
            </a:r>
            <a:r>
              <a:rPr lang="hr-HR" sz="1700" b="1" dirty="0" smtClean="0"/>
              <a:t>brod zaustavljen u ledu blizu obale treba biti okrenut pramcem prema moru </a:t>
            </a:r>
          </a:p>
          <a:p>
            <a:r>
              <a:rPr lang="hr-HR" sz="1700" dirty="0" smtClean="0"/>
              <a:t>- </a:t>
            </a:r>
            <a:r>
              <a:rPr lang="hr-HR" sz="1700" b="1" dirty="0" smtClean="0"/>
              <a:t>sidrenje u velikoj koncentraciji leda treba izbjegavati jer snaga pokretljivog leda može pokidati sidreni lanac . Sidreno vitlo treba biti stalno spremno za podizanje sidra </a:t>
            </a:r>
          </a:p>
          <a:p>
            <a:r>
              <a:rPr lang="hr-HR" sz="1700" dirty="0" smtClean="0"/>
              <a:t>- propeleri su vrlo osjetljivi dio broda . </a:t>
            </a:r>
            <a:r>
              <a:rPr lang="hr-HR" sz="1700" b="1" dirty="0" smtClean="0"/>
              <a:t>Pri plovidbi u području leda brod može zavoziti krmom u principu u samo izuzetnim situacijama  - kormilo treba biti u sredini – manevar u nuždi</a:t>
            </a:r>
          </a:p>
          <a:p>
            <a:r>
              <a:rPr lang="hr-HR" sz="1700" dirty="0" smtClean="0"/>
              <a:t>- </a:t>
            </a:r>
            <a:r>
              <a:rPr lang="hr-HR" sz="1700" b="1" dirty="0" smtClean="0"/>
              <a:t>puni otklon kormila može se koristiti samo u nuždi jer može dovesti do oštećenja kormila i odbacivanja krme u led</a:t>
            </a:r>
          </a:p>
          <a:p>
            <a:r>
              <a:rPr lang="hr-HR" sz="1700" dirty="0" smtClean="0"/>
              <a:t>- </a:t>
            </a:r>
            <a:r>
              <a:rPr lang="hr-HR" sz="1700" b="1" dirty="0" smtClean="0"/>
              <a:t>treba izbjegavati prodor  broda kroz led silom</a:t>
            </a:r>
          </a:p>
          <a:p>
            <a:r>
              <a:rPr lang="hr-HR" sz="1700" dirty="0" smtClean="0"/>
              <a:t>- </a:t>
            </a:r>
            <a:r>
              <a:rPr lang="hr-HR" sz="1700" b="1" dirty="0" smtClean="0"/>
              <a:t>kada nije nazočan ledolomac , u plovidbi kroz led ne treba slijediti liniju obale ako vjetar puše prema obali</a:t>
            </a:r>
          </a:p>
          <a:p>
            <a:r>
              <a:rPr lang="hr-HR" sz="1700" dirty="0" smtClean="0"/>
              <a:t>- </a:t>
            </a:r>
            <a:r>
              <a:rPr lang="hr-HR" sz="1700" b="1" dirty="0" smtClean="0"/>
              <a:t>kada brod napredujući kroz led dođe do situacije da je potpuno opkoljen ledom , traži se pomoć ledolomca</a:t>
            </a:r>
            <a:r>
              <a:rPr lang="hr-HR" sz="1700" dirty="0" smtClean="0"/>
              <a:t>. </a:t>
            </a:r>
            <a:r>
              <a:rPr lang="hr-HR" sz="1700" b="1" dirty="0" smtClean="0"/>
              <a:t>Brod u balastu može se pokušati sam osloboditi pomoću pumpanja i razmještaja balasta s jedne na drugu stranu broda , jer ponekad može biti dovoljna vrlo mala promjena trima ili nagiba broda da se razbije led koji je obuhvatio brod.</a:t>
            </a:r>
            <a:endParaRPr lang="hr-HR" sz="1700" b="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Skala prohodnosti kroz led</a:t>
            </a:r>
            <a:endParaRPr lang="hr-HR" dirty="0"/>
          </a:p>
        </p:txBody>
      </p:sp>
      <p:graphicFrame>
        <p:nvGraphicFramePr>
          <p:cNvPr id="4" name="Content Placeholder 3"/>
          <p:cNvGraphicFramePr>
            <a:graphicFrameLocks noGrp="1"/>
          </p:cNvGraphicFramePr>
          <p:nvPr>
            <p:ph idx="1"/>
          </p:nvPr>
        </p:nvGraphicFramePr>
        <p:xfrm>
          <a:off x="251520" y="1340768"/>
          <a:ext cx="8640960" cy="527812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gridCol w="7200800">
                  <a:extLst>
                    <a:ext uri="{9D8B030D-6E8A-4147-A177-3AD203B41FA5}">
                      <a16:colId xmlns:a16="http://schemas.microsoft.com/office/drawing/2014/main" val="20001"/>
                    </a:ext>
                  </a:extLst>
                </a:gridCol>
              </a:tblGrid>
              <a:tr h="370840">
                <a:tc>
                  <a:txBody>
                    <a:bodyPr/>
                    <a:lstStyle/>
                    <a:p>
                      <a:pPr algn="just">
                        <a:lnSpc>
                          <a:spcPct val="115000"/>
                        </a:lnSpc>
                        <a:spcAft>
                          <a:spcPts val="0"/>
                        </a:spcAft>
                      </a:pPr>
                      <a:r>
                        <a:rPr lang="hr-HR" sz="2000" dirty="0">
                          <a:latin typeface="+mn-lt"/>
                          <a:ea typeface="Times New Roman"/>
                          <a:cs typeface="Times New Roman"/>
                        </a:rPr>
                        <a:t>Stupanj prohodnosti</a:t>
                      </a:r>
                    </a:p>
                  </a:txBody>
                  <a:tcPr marL="68580" marR="68580" marT="0" marB="0"/>
                </a:tc>
                <a:tc>
                  <a:txBody>
                    <a:bodyPr/>
                    <a:lstStyle/>
                    <a:p>
                      <a:pPr algn="ctr">
                        <a:lnSpc>
                          <a:spcPct val="115000"/>
                        </a:lnSpc>
                        <a:spcAft>
                          <a:spcPts val="0"/>
                        </a:spcAft>
                      </a:pPr>
                      <a:r>
                        <a:rPr lang="hr-HR" sz="2000" dirty="0">
                          <a:latin typeface="+mn-lt"/>
                          <a:ea typeface="Times New Roman"/>
                          <a:cs typeface="Times New Roman"/>
                        </a:rPr>
                        <a:t>UVJETI PLOVIDBE</a:t>
                      </a:r>
                    </a:p>
                  </a:txBody>
                  <a:tcPr marL="68580" marR="68580" marT="0" marB="0" anchor="ctr"/>
                </a:tc>
                <a:extLst>
                  <a:ext uri="{0D108BD9-81ED-4DB2-BD59-A6C34878D82A}">
                    <a16:rowId xmlns:a16="http://schemas.microsoft.com/office/drawing/2014/main" val="10000"/>
                  </a:ext>
                </a:extLst>
              </a:tr>
              <a:tr h="370840">
                <a:tc>
                  <a:txBody>
                    <a:bodyPr/>
                    <a:lstStyle/>
                    <a:p>
                      <a:pPr algn="ctr">
                        <a:lnSpc>
                          <a:spcPct val="115000"/>
                        </a:lnSpc>
                        <a:spcAft>
                          <a:spcPts val="0"/>
                        </a:spcAft>
                      </a:pPr>
                      <a:r>
                        <a:rPr lang="hr-HR" sz="2000" dirty="0">
                          <a:latin typeface="+mn-lt"/>
                          <a:ea typeface="Times New Roman"/>
                          <a:cs typeface="Times New Roman"/>
                        </a:rPr>
                        <a:t>0</a:t>
                      </a:r>
                    </a:p>
                  </a:txBody>
                  <a:tcPr marL="68580" marR="68580" marT="0" marB="0" anchor="ctr"/>
                </a:tc>
                <a:tc>
                  <a:txBody>
                    <a:bodyPr/>
                    <a:lstStyle/>
                    <a:p>
                      <a:pPr algn="just">
                        <a:lnSpc>
                          <a:spcPct val="115000"/>
                        </a:lnSpc>
                        <a:spcAft>
                          <a:spcPts val="0"/>
                        </a:spcAft>
                      </a:pPr>
                      <a:r>
                        <a:rPr lang="hr-HR" sz="2000" dirty="0">
                          <a:latin typeface="+mn-lt"/>
                          <a:ea typeface="Times New Roman"/>
                          <a:cs typeface="Times New Roman"/>
                        </a:rPr>
                        <a:t>Brod plovi po vodi s vrlo malim komadićima leda. Ne treba mijenjati kurs</a:t>
                      </a:r>
                    </a:p>
                  </a:txBody>
                  <a:tcPr marL="68580" marR="68580" marT="0" marB="0"/>
                </a:tc>
                <a:extLst>
                  <a:ext uri="{0D108BD9-81ED-4DB2-BD59-A6C34878D82A}">
                    <a16:rowId xmlns:a16="http://schemas.microsoft.com/office/drawing/2014/main" val="10001"/>
                  </a:ext>
                </a:extLst>
              </a:tr>
              <a:tr h="370840">
                <a:tc>
                  <a:txBody>
                    <a:bodyPr/>
                    <a:lstStyle/>
                    <a:p>
                      <a:pPr algn="ctr">
                        <a:lnSpc>
                          <a:spcPct val="115000"/>
                        </a:lnSpc>
                        <a:spcAft>
                          <a:spcPts val="0"/>
                        </a:spcAft>
                      </a:pPr>
                      <a:r>
                        <a:rPr lang="hr-HR" sz="2000" dirty="0">
                          <a:latin typeface="+mn-lt"/>
                          <a:ea typeface="Times New Roman"/>
                          <a:cs typeface="Times New Roman"/>
                        </a:rPr>
                        <a:t>1</a:t>
                      </a:r>
                    </a:p>
                  </a:txBody>
                  <a:tcPr marL="68580" marR="68580" marT="0" marB="0" anchor="ctr"/>
                </a:tc>
                <a:tc>
                  <a:txBody>
                    <a:bodyPr/>
                    <a:lstStyle/>
                    <a:p>
                      <a:pPr algn="just">
                        <a:lnSpc>
                          <a:spcPct val="115000"/>
                        </a:lnSpc>
                        <a:spcAft>
                          <a:spcPts val="0"/>
                        </a:spcAft>
                      </a:pPr>
                      <a:r>
                        <a:rPr lang="hr-HR" sz="2000" dirty="0">
                          <a:latin typeface="+mn-lt"/>
                          <a:ea typeface="Times New Roman"/>
                          <a:cs typeface="Times New Roman"/>
                        </a:rPr>
                        <a:t>Brod plovi kroz led s malim promjenama kursa i lako zaobilazi velike komade leda. Ne mijenja brzinu</a:t>
                      </a:r>
                    </a:p>
                  </a:txBody>
                  <a:tcPr marL="68580" marR="68580" marT="0" marB="0"/>
                </a:tc>
                <a:extLst>
                  <a:ext uri="{0D108BD9-81ED-4DB2-BD59-A6C34878D82A}">
                    <a16:rowId xmlns:a16="http://schemas.microsoft.com/office/drawing/2014/main" val="10002"/>
                  </a:ext>
                </a:extLst>
              </a:tr>
              <a:tr h="370840">
                <a:tc>
                  <a:txBody>
                    <a:bodyPr/>
                    <a:lstStyle/>
                    <a:p>
                      <a:pPr algn="ctr">
                        <a:lnSpc>
                          <a:spcPct val="115000"/>
                        </a:lnSpc>
                        <a:spcAft>
                          <a:spcPts val="0"/>
                        </a:spcAft>
                      </a:pPr>
                      <a:r>
                        <a:rPr lang="hr-HR" sz="2000" dirty="0">
                          <a:latin typeface="+mn-lt"/>
                          <a:ea typeface="Times New Roman"/>
                          <a:cs typeface="Times New Roman"/>
                        </a:rPr>
                        <a:t>2</a:t>
                      </a:r>
                    </a:p>
                  </a:txBody>
                  <a:tcPr marL="68580" marR="68580" marT="0" marB="0" anchor="ctr"/>
                </a:tc>
                <a:tc>
                  <a:txBody>
                    <a:bodyPr/>
                    <a:lstStyle/>
                    <a:p>
                      <a:pPr algn="just">
                        <a:lnSpc>
                          <a:spcPct val="115000"/>
                        </a:lnSpc>
                        <a:spcAft>
                          <a:spcPts val="0"/>
                        </a:spcAft>
                      </a:pPr>
                      <a:r>
                        <a:rPr lang="hr-HR" sz="2000" dirty="0">
                          <a:latin typeface="+mn-lt"/>
                          <a:ea typeface="Times New Roman"/>
                          <a:cs typeface="Times New Roman"/>
                        </a:rPr>
                        <a:t>Brod plovi manevrirajući između komada leda i s vremena na vrijeme mijenja brzinu</a:t>
                      </a:r>
                    </a:p>
                  </a:txBody>
                  <a:tcPr marL="68580" marR="68580" marT="0" marB="0"/>
                </a:tc>
                <a:extLst>
                  <a:ext uri="{0D108BD9-81ED-4DB2-BD59-A6C34878D82A}">
                    <a16:rowId xmlns:a16="http://schemas.microsoft.com/office/drawing/2014/main" val="10003"/>
                  </a:ext>
                </a:extLst>
              </a:tr>
              <a:tr h="370840">
                <a:tc>
                  <a:txBody>
                    <a:bodyPr/>
                    <a:lstStyle/>
                    <a:p>
                      <a:pPr algn="ctr">
                        <a:lnSpc>
                          <a:spcPct val="115000"/>
                        </a:lnSpc>
                        <a:spcAft>
                          <a:spcPts val="0"/>
                        </a:spcAft>
                      </a:pPr>
                      <a:r>
                        <a:rPr lang="hr-HR" sz="2000" dirty="0">
                          <a:latin typeface="+mn-lt"/>
                          <a:ea typeface="Times New Roman"/>
                          <a:cs typeface="Times New Roman"/>
                        </a:rPr>
                        <a:t>3</a:t>
                      </a:r>
                    </a:p>
                  </a:txBody>
                  <a:tcPr marL="68580" marR="68580" marT="0" marB="0" anchor="ctr"/>
                </a:tc>
                <a:tc>
                  <a:txBody>
                    <a:bodyPr/>
                    <a:lstStyle/>
                    <a:p>
                      <a:pPr algn="just">
                        <a:lnSpc>
                          <a:spcPct val="115000"/>
                        </a:lnSpc>
                        <a:spcAft>
                          <a:spcPts val="0"/>
                        </a:spcAft>
                      </a:pPr>
                      <a:r>
                        <a:rPr lang="hr-HR" sz="2000" dirty="0">
                          <a:latin typeface="+mn-lt"/>
                          <a:ea typeface="Times New Roman"/>
                          <a:cs typeface="Times New Roman"/>
                        </a:rPr>
                        <a:t>Brod plovi ali je prisiljen često manevrirati, mijenjati brzinu i hod pogonskog stroja (iz kretanja naprijed na stoj i krmom)</a:t>
                      </a:r>
                    </a:p>
                  </a:txBody>
                  <a:tcPr marL="68580" marR="68580" marT="0" marB="0"/>
                </a:tc>
                <a:extLst>
                  <a:ext uri="{0D108BD9-81ED-4DB2-BD59-A6C34878D82A}">
                    <a16:rowId xmlns:a16="http://schemas.microsoft.com/office/drawing/2014/main" val="10004"/>
                  </a:ext>
                </a:extLst>
              </a:tr>
              <a:tr h="370840">
                <a:tc>
                  <a:txBody>
                    <a:bodyPr/>
                    <a:lstStyle/>
                    <a:p>
                      <a:pPr algn="ctr">
                        <a:lnSpc>
                          <a:spcPct val="115000"/>
                        </a:lnSpc>
                        <a:spcAft>
                          <a:spcPts val="0"/>
                        </a:spcAft>
                      </a:pPr>
                      <a:r>
                        <a:rPr lang="hr-HR" sz="2000" dirty="0">
                          <a:latin typeface="+mn-lt"/>
                          <a:ea typeface="Times New Roman"/>
                          <a:cs typeface="Times New Roman"/>
                        </a:rPr>
                        <a:t>4</a:t>
                      </a:r>
                    </a:p>
                  </a:txBody>
                  <a:tcPr marL="68580" marR="68580" marT="0" marB="0" anchor="ctr"/>
                </a:tc>
                <a:tc>
                  <a:txBody>
                    <a:bodyPr/>
                    <a:lstStyle/>
                    <a:p>
                      <a:pPr algn="just">
                        <a:lnSpc>
                          <a:spcPct val="115000"/>
                        </a:lnSpc>
                        <a:spcAft>
                          <a:spcPts val="0"/>
                        </a:spcAft>
                      </a:pPr>
                      <a:r>
                        <a:rPr lang="hr-HR" sz="2000" dirty="0">
                          <a:latin typeface="+mn-lt"/>
                          <a:ea typeface="Times New Roman"/>
                          <a:cs typeface="Times New Roman"/>
                        </a:rPr>
                        <a:t>Brod plovi gotovo ne pridržavajući se kursa, mijenja brzinu, udara u led i odstranjujući ga polako se kreće</a:t>
                      </a:r>
                    </a:p>
                  </a:txBody>
                  <a:tcPr marL="68580" marR="68580" marT="0" marB="0"/>
                </a:tc>
                <a:extLst>
                  <a:ext uri="{0D108BD9-81ED-4DB2-BD59-A6C34878D82A}">
                    <a16:rowId xmlns:a16="http://schemas.microsoft.com/office/drawing/2014/main" val="10005"/>
                  </a:ext>
                </a:extLst>
              </a:tr>
              <a:tr h="370840">
                <a:tc>
                  <a:txBody>
                    <a:bodyPr/>
                    <a:lstStyle/>
                    <a:p>
                      <a:pPr algn="ctr">
                        <a:lnSpc>
                          <a:spcPct val="115000"/>
                        </a:lnSpc>
                        <a:spcAft>
                          <a:spcPts val="0"/>
                        </a:spcAft>
                      </a:pPr>
                      <a:r>
                        <a:rPr lang="hr-HR" sz="2000" dirty="0">
                          <a:latin typeface="+mn-lt"/>
                          <a:ea typeface="Times New Roman"/>
                          <a:cs typeface="Times New Roman"/>
                        </a:rPr>
                        <a:t>5</a:t>
                      </a:r>
                    </a:p>
                  </a:txBody>
                  <a:tcPr marL="68580" marR="68580" marT="0" marB="0" anchor="ctr"/>
                </a:tc>
                <a:tc>
                  <a:txBody>
                    <a:bodyPr/>
                    <a:lstStyle/>
                    <a:p>
                      <a:pPr algn="just">
                        <a:lnSpc>
                          <a:spcPct val="115000"/>
                        </a:lnSpc>
                        <a:spcAft>
                          <a:spcPts val="0"/>
                        </a:spcAft>
                      </a:pPr>
                      <a:r>
                        <a:rPr lang="hr-HR" sz="2000" dirty="0">
                          <a:latin typeface="+mn-lt"/>
                          <a:ea typeface="Times New Roman"/>
                          <a:cs typeface="Times New Roman"/>
                        </a:rPr>
                        <a:t>Brod napreduje izuzetno sporo, napredovanje se mjeri dužinom broda</a:t>
                      </a:r>
                    </a:p>
                  </a:txBody>
                  <a:tcPr marL="68580" marR="68580" marT="0" marB="0"/>
                </a:tc>
                <a:extLst>
                  <a:ext uri="{0D108BD9-81ED-4DB2-BD59-A6C34878D82A}">
                    <a16:rowId xmlns:a16="http://schemas.microsoft.com/office/drawing/2014/main" val="10006"/>
                  </a:ext>
                </a:extLst>
              </a:tr>
              <a:tr h="370840">
                <a:tc>
                  <a:txBody>
                    <a:bodyPr/>
                    <a:lstStyle/>
                    <a:p>
                      <a:pPr algn="ctr">
                        <a:lnSpc>
                          <a:spcPct val="115000"/>
                        </a:lnSpc>
                        <a:spcAft>
                          <a:spcPts val="0"/>
                        </a:spcAft>
                      </a:pPr>
                      <a:r>
                        <a:rPr lang="hr-HR" sz="2000" dirty="0">
                          <a:latin typeface="+mn-lt"/>
                          <a:ea typeface="Times New Roman"/>
                          <a:cs typeface="Times New Roman"/>
                        </a:rPr>
                        <a:t>6</a:t>
                      </a:r>
                    </a:p>
                  </a:txBody>
                  <a:tcPr marL="68580" marR="68580" marT="0" marB="0" anchor="ctr"/>
                </a:tc>
                <a:tc>
                  <a:txBody>
                    <a:bodyPr/>
                    <a:lstStyle/>
                    <a:p>
                      <a:pPr algn="just">
                        <a:lnSpc>
                          <a:spcPct val="115000"/>
                        </a:lnSpc>
                        <a:spcAft>
                          <a:spcPts val="0"/>
                        </a:spcAft>
                      </a:pPr>
                      <a:r>
                        <a:rPr lang="hr-HR" sz="2000" dirty="0">
                          <a:latin typeface="+mn-lt"/>
                          <a:ea typeface="Times New Roman"/>
                          <a:cs typeface="Times New Roman"/>
                        </a:rPr>
                        <a:t>Brod pokušava napredovati ali bez uspjeha. Zarobljen je ledom</a:t>
                      </a:r>
                    </a:p>
                  </a:txBody>
                  <a:tcPr marL="68580" marR="68580" marT="0" marB="0"/>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b="1" dirty="0" smtClean="0"/>
              <a:t>LEDOLOMCI (ICEBREAKERS)</a:t>
            </a:r>
            <a:endParaRPr lang="hr-HR" sz="2800" b="1" dirty="0"/>
          </a:p>
        </p:txBody>
      </p:sp>
      <p:sp>
        <p:nvSpPr>
          <p:cNvPr id="3" name="Content Placeholder 2"/>
          <p:cNvSpPr>
            <a:spLocks noGrp="1"/>
          </p:cNvSpPr>
          <p:nvPr>
            <p:ph idx="1"/>
          </p:nvPr>
        </p:nvSpPr>
        <p:spPr>
          <a:xfrm>
            <a:off x="457200" y="1268760"/>
            <a:ext cx="8229600" cy="4857403"/>
          </a:xfrm>
        </p:spPr>
        <p:txBody>
          <a:bodyPr>
            <a:normAutofit lnSpcReduction="10000"/>
          </a:bodyPr>
          <a:lstStyle/>
          <a:p>
            <a:r>
              <a:rPr lang="hr-HR" sz="2000" dirty="0" smtClean="0"/>
              <a:t>- posebno projektirani  i građeni brodovi s ojačanom oplatom da mogu lomiti led u zaleđenim morima , jezerima, rijekama i lukama , stvarajući plovne prolaze za pojedinačne brodove ili brodove u konvojima</a:t>
            </a:r>
          </a:p>
          <a:p>
            <a:r>
              <a:rPr lang="hr-HR" sz="2000" b="1" dirty="0" smtClean="0"/>
              <a:t>Vrste ledolomaca : - morski (polarni),  jezerski, riječni, pomoćni i  lučki  ledolomci</a:t>
            </a:r>
          </a:p>
          <a:p>
            <a:r>
              <a:rPr lang="hr-HR" sz="2000" b="1" dirty="0" smtClean="0"/>
              <a:t>Osnovne karakteristike ledolomaca  : ojačana oplata </a:t>
            </a:r>
            <a:r>
              <a:rPr lang="hr-HR" sz="2000" dirty="0" smtClean="0"/>
              <a:t>– posebice pramac, </a:t>
            </a:r>
            <a:r>
              <a:rPr lang="hr-HR" sz="2000" b="1" dirty="0" smtClean="0"/>
              <a:t>odnos širine i duljine broda </a:t>
            </a:r>
            <a:r>
              <a:rPr lang="hr-HR" sz="2000" dirty="0" smtClean="0"/>
              <a:t>– izrazitija širina u odnosu na duljinu – bolja stabilnost broda i formiranje pravolinijskog kanala u ledu.  Vojevi – limovi  ledolomca uzduž vodene linije </a:t>
            </a:r>
            <a:r>
              <a:rPr lang="hr-HR" sz="2000" b="1" dirty="0" smtClean="0"/>
              <a:t>debljine su od 35 – 50 mm. Trup broda zaobljen , dodatni propeleri na pramcu , velika porivna snaga pogonskog stroja. Pramac ledolomca je oštar s pojačanim rebrima i limovima.</a:t>
            </a:r>
            <a:r>
              <a:rPr lang="hr-HR" sz="2000" dirty="0" smtClean="0"/>
              <a:t> Na pramcu ledolomca ugrađen je i </a:t>
            </a:r>
            <a:r>
              <a:rPr lang="hr-HR" sz="2000" b="1" dirty="0" smtClean="0"/>
              <a:t>veliki pretežni tank – čini pramac još težim</a:t>
            </a:r>
            <a:r>
              <a:rPr lang="hr-HR" sz="2000" dirty="0" smtClean="0"/>
              <a:t>. Na krmi je ugrađen </a:t>
            </a:r>
            <a:r>
              <a:rPr lang="hr-HR" sz="2000" b="1" dirty="0" smtClean="0"/>
              <a:t>zatežni tank koji pomaže odsukavanje ledolomca ako se nasuče na led</a:t>
            </a:r>
            <a:r>
              <a:rPr lang="hr-HR" sz="2000" dirty="0" smtClean="0"/>
              <a:t>. Neki ledolomci imaju ugrađen i </a:t>
            </a:r>
            <a:r>
              <a:rPr lang="hr-HR" sz="2000" b="1" dirty="0" smtClean="0"/>
              <a:t>uređaj za naizmjenično naginjanje broda s boka na bok – </a:t>
            </a:r>
            <a:r>
              <a:rPr lang="hr-HR" sz="2000" dirty="0" smtClean="0"/>
              <a:t>lakše odsukavanje ako se ukliješti u ledu.</a:t>
            </a:r>
            <a:endParaRPr lang="hr-HR" sz="2000" b="1" dirty="0" smtClean="0"/>
          </a:p>
          <a:p>
            <a:endParaRPr lang="hr-HR" sz="2000" dirty="0" smtClean="0"/>
          </a:p>
          <a:p>
            <a:endParaRPr lang="hr-HR" sz="16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b="1" dirty="0" smtClean="0"/>
              <a:t>LEDOLOMCI (ICEBREAKERS)</a:t>
            </a:r>
            <a:endParaRPr lang="hr-HR" b="1" dirty="0"/>
          </a:p>
        </p:txBody>
      </p:sp>
      <p:sp>
        <p:nvSpPr>
          <p:cNvPr id="3" name="Content Placeholder 2"/>
          <p:cNvSpPr>
            <a:spLocks noGrp="1"/>
          </p:cNvSpPr>
          <p:nvPr>
            <p:ph idx="1"/>
          </p:nvPr>
        </p:nvSpPr>
        <p:spPr/>
        <p:txBody>
          <a:bodyPr>
            <a:normAutofit/>
          </a:bodyPr>
          <a:lstStyle/>
          <a:p>
            <a:r>
              <a:rPr lang="hr-HR" sz="2400" dirty="0" smtClean="0"/>
              <a:t>- U Rusiji je konstruirana laserska oprema </a:t>
            </a:r>
            <a:r>
              <a:rPr lang="hr-HR" sz="2400" b="1" dirty="0" smtClean="0"/>
              <a:t>snage  200 kW  namijenjena ledolomcima</a:t>
            </a:r>
            <a:r>
              <a:rPr lang="hr-HR" sz="2400" dirty="0" smtClean="0"/>
              <a:t>. Omogućuje sječenje leda debljine veće od 1 metra.</a:t>
            </a:r>
            <a:br>
              <a:rPr lang="hr-HR" sz="2400" dirty="0" smtClean="0"/>
            </a:br>
            <a:r>
              <a:rPr lang="hr-HR" sz="2400" dirty="0" smtClean="0"/>
              <a:t>- Laserska oprema sastoji se od vlaknastog lasera , optičkog kabela , instalacije za usmjeravanje i fokusiranje laserske zrake i izvora za napajanje energijom.</a:t>
            </a:r>
            <a:br>
              <a:rPr lang="hr-HR" sz="2400" dirty="0" smtClean="0"/>
            </a:br>
            <a:r>
              <a:rPr lang="hr-HR" sz="2400" dirty="0" smtClean="0"/>
              <a:t>- Laser u početku određuje linije rasporeda i koncentracije napona u ledenoj kori , nakon toga se prema njima usmjerava </a:t>
            </a:r>
            <a:r>
              <a:rPr lang="hr-HR" sz="2400" b="1" dirty="0" smtClean="0"/>
              <a:t>laserski snop koji ostvaruje termičko (toplinsko) djelovanje </a:t>
            </a:r>
            <a:r>
              <a:rPr lang="hr-HR" sz="2400" dirty="0" smtClean="0"/>
              <a:t> i razbija led</a:t>
            </a:r>
            <a:r>
              <a:rPr lang="hr-HR" sz="2000" dirty="0" smtClean="0"/>
              <a:t>.</a:t>
            </a:r>
            <a:endParaRPr lang="hr-HR" sz="20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LEDOLOMAC  U SLUŽBI “U.S. COAST GUARD”</a:t>
            </a:r>
            <a:endParaRPr lang="hr-HR" sz="3200" b="1" dirty="0"/>
          </a:p>
        </p:txBody>
      </p:sp>
      <p:pic>
        <p:nvPicPr>
          <p:cNvPr id="1026" name="Picture 2" descr="C:\Users\Kos\Documents\IMG_0847.JPG"/>
          <p:cNvPicPr>
            <a:picLocks noGrp="1" noChangeAspect="1" noChangeArrowheads="1"/>
          </p:cNvPicPr>
          <p:nvPr>
            <p:ph idx="1"/>
          </p:nvPr>
        </p:nvPicPr>
        <p:blipFill>
          <a:blip r:embed="rId2" cstate="print"/>
          <a:srcRect/>
          <a:stretch>
            <a:fillRect/>
          </a:stretch>
        </p:blipFill>
        <p:spPr bwMode="auto">
          <a:xfrm>
            <a:off x="971601" y="1600200"/>
            <a:ext cx="7128792" cy="4525963"/>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b="1" dirty="0" smtClean="0"/>
              <a:t>LEDOLOMCI (ICEBREAKERS</a:t>
            </a:r>
            <a:endParaRPr lang="hr-HR" sz="2800" dirty="0"/>
          </a:p>
        </p:txBody>
      </p:sp>
      <p:sp>
        <p:nvSpPr>
          <p:cNvPr id="3" name="Content Placeholder 2"/>
          <p:cNvSpPr>
            <a:spLocks noGrp="1"/>
          </p:cNvSpPr>
          <p:nvPr>
            <p:ph idx="1"/>
          </p:nvPr>
        </p:nvSpPr>
        <p:spPr>
          <a:xfrm>
            <a:off x="457200" y="1052736"/>
            <a:ext cx="8229600" cy="5073427"/>
          </a:xfrm>
        </p:spPr>
        <p:txBody>
          <a:bodyPr>
            <a:normAutofit/>
          </a:bodyPr>
          <a:lstStyle/>
          <a:p>
            <a:r>
              <a:rPr lang="hr-HR" sz="1800" dirty="0" smtClean="0"/>
              <a:t>U  slobodnom moru </a:t>
            </a:r>
            <a:r>
              <a:rPr lang="hr-HR" sz="1800" b="1" dirty="0" smtClean="0"/>
              <a:t>ledolomci plove brzinama od 13 – 18 čv , </a:t>
            </a:r>
            <a:r>
              <a:rPr lang="hr-HR" sz="1800" dirty="0" smtClean="0"/>
              <a:t>odnosno  </a:t>
            </a:r>
            <a:r>
              <a:rPr lang="hr-HR" sz="1800" b="1" dirty="0" smtClean="0"/>
              <a:t>maximalno  do 25 čvorova</a:t>
            </a:r>
            <a:r>
              <a:rPr lang="hr-HR" sz="1800" dirty="0" smtClean="0"/>
              <a:t>. Opremljeni </a:t>
            </a:r>
            <a:r>
              <a:rPr lang="hr-HR" sz="1800" b="1" dirty="0" smtClean="0"/>
              <a:t>su helikopterima</a:t>
            </a:r>
            <a:r>
              <a:rPr lang="hr-HR" sz="1800" dirty="0" smtClean="0"/>
              <a:t>. Brzina plovidbe u ledu pored ostalog ovisi od </a:t>
            </a:r>
            <a:r>
              <a:rPr lang="hr-HR" sz="1800" b="1" dirty="0" smtClean="0"/>
              <a:t>debljine leda koji treba razbiti </a:t>
            </a:r>
            <a:endParaRPr lang="hr-HR" sz="1800" dirty="0" smtClean="0"/>
          </a:p>
          <a:p>
            <a:r>
              <a:rPr lang="hr-HR" sz="1800" dirty="0" smtClean="0"/>
              <a:t>-  led debljine </a:t>
            </a:r>
            <a:r>
              <a:rPr lang="hr-HR" sz="1800" b="1" dirty="0" smtClean="0"/>
              <a:t>do 1,5 m                  </a:t>
            </a:r>
            <a:r>
              <a:rPr lang="hr-HR" sz="1800" dirty="0" smtClean="0"/>
              <a:t>brzina   </a:t>
            </a:r>
            <a:r>
              <a:rPr lang="hr-HR" sz="1800" b="1" dirty="0" smtClean="0"/>
              <a:t>do 12 čvorova</a:t>
            </a:r>
          </a:p>
          <a:p>
            <a:r>
              <a:rPr lang="hr-HR" sz="1800" dirty="0" smtClean="0"/>
              <a:t>-  led debljine </a:t>
            </a:r>
            <a:r>
              <a:rPr lang="hr-HR" sz="1800" b="1" dirty="0" smtClean="0"/>
              <a:t>do 2,5 m                  </a:t>
            </a:r>
            <a:r>
              <a:rPr lang="hr-HR" sz="1800" dirty="0" smtClean="0"/>
              <a:t>brzina    </a:t>
            </a:r>
            <a:r>
              <a:rPr lang="hr-HR" sz="1800" b="1" dirty="0" smtClean="0"/>
              <a:t>do  (3 – 5) čvorova</a:t>
            </a:r>
          </a:p>
          <a:p>
            <a:pPr>
              <a:buNone/>
            </a:pPr>
            <a:r>
              <a:rPr lang="hr-HR" sz="1800" dirty="0" smtClean="0"/>
              <a:t>        U pojedinim dijelovima zaleđenih plovnih putova </a:t>
            </a:r>
            <a:r>
              <a:rPr lang="hr-HR" sz="1800" b="1" dirty="0" smtClean="0"/>
              <a:t>grade se  teretni ledolomci , koji  ujedno prevoze  i teret</a:t>
            </a:r>
            <a:r>
              <a:rPr lang="hr-HR" sz="1800" dirty="0" smtClean="0"/>
              <a:t>.</a:t>
            </a:r>
          </a:p>
          <a:p>
            <a:pPr>
              <a:buNone/>
            </a:pPr>
            <a:r>
              <a:rPr lang="hr-HR" sz="1800" dirty="0" smtClean="0"/>
              <a:t>         </a:t>
            </a:r>
            <a:endParaRPr lang="hr-HR" sz="1800" dirty="0"/>
          </a:p>
        </p:txBody>
      </p:sp>
      <p:pic>
        <p:nvPicPr>
          <p:cNvPr id="5" name="Picture 2" descr="C:\Users\Kos\Documents\IMG_0848.JPG"/>
          <p:cNvPicPr>
            <a:picLocks noChangeAspect="1" noChangeArrowheads="1"/>
          </p:cNvPicPr>
          <p:nvPr/>
        </p:nvPicPr>
        <p:blipFill>
          <a:blip r:embed="rId2" cstate="print"/>
          <a:srcRect/>
          <a:stretch>
            <a:fillRect/>
          </a:stretch>
        </p:blipFill>
        <p:spPr bwMode="auto">
          <a:xfrm>
            <a:off x="2267744" y="3284984"/>
            <a:ext cx="5520268" cy="3307408"/>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hr-HR" sz="2800" b="1" dirty="0" smtClean="0"/>
              <a:t>INTERNATIONAL  ICE  PATROL i NSIDCenter</a:t>
            </a:r>
            <a:endParaRPr lang="hr-HR" sz="2800" dirty="0"/>
          </a:p>
        </p:txBody>
      </p:sp>
      <p:sp>
        <p:nvSpPr>
          <p:cNvPr id="3" name="Content Placeholder 2"/>
          <p:cNvSpPr>
            <a:spLocks noGrp="1"/>
          </p:cNvSpPr>
          <p:nvPr>
            <p:ph idx="1"/>
          </p:nvPr>
        </p:nvSpPr>
        <p:spPr>
          <a:xfrm>
            <a:off x="457200" y="908720"/>
            <a:ext cx="8363272" cy="5472608"/>
          </a:xfrm>
        </p:spPr>
        <p:txBody>
          <a:bodyPr>
            <a:normAutofit/>
          </a:bodyPr>
          <a:lstStyle/>
          <a:p>
            <a:r>
              <a:rPr lang="hr-HR" sz="1800" dirty="0" smtClean="0"/>
              <a:t>Nakon tragičnog potonuća broda “Titanic” 1912 godine , u Londonu je 1914 godine donešena prva </a:t>
            </a:r>
            <a:r>
              <a:rPr lang="hr-HR" sz="1800" b="1" dirty="0" smtClean="0"/>
              <a:t>SOLAS konvencija</a:t>
            </a:r>
            <a:r>
              <a:rPr lang="hr-HR" sz="1800" dirty="0" smtClean="0"/>
              <a:t>. Zbog opasnosti od leda odlučeno je da se </a:t>
            </a:r>
            <a:r>
              <a:rPr lang="hr-HR" sz="1800" b="1" dirty="0" smtClean="0"/>
              <a:t>uvede posebna služba  za izviđanje , motrenje i obavješćivanje o kretanju leda na moru. Tu službu vrši  “International Ice Patrol” kao dio  “US Coast Guard-a”.</a:t>
            </a:r>
          </a:p>
          <a:p>
            <a:r>
              <a:rPr lang="hr-HR" sz="1800" dirty="0" smtClean="0"/>
              <a:t>Također  u SAD-u postoji </a:t>
            </a:r>
            <a:r>
              <a:rPr lang="hr-HR" sz="1800" b="1" dirty="0" smtClean="0"/>
              <a:t>NSIDC – National Snow &amp; Ice Data Center – University of Colorado – Boulder (USA) – objavljuje svježe podatke o kriosferi – </a:t>
            </a:r>
            <a:r>
              <a:rPr lang="hr-HR" sz="1800" dirty="0" smtClean="0"/>
              <a:t>područje površine Zemlje na kojem se voda nalazi u krutom agregatnom stanju (led,snijeg,..)</a:t>
            </a:r>
          </a:p>
          <a:p>
            <a:r>
              <a:rPr lang="hr-HR" sz="1800" dirty="0" smtClean="0"/>
              <a:t>Zrakoplovi  </a:t>
            </a:r>
            <a:r>
              <a:rPr lang="hr-HR" sz="1800" b="1" dirty="0" smtClean="0"/>
              <a:t>“Int. Ice Patrol-a” </a:t>
            </a:r>
            <a:r>
              <a:rPr lang="hr-HR" sz="1800" dirty="0" smtClean="0"/>
              <a:t>vrše redovna zračna izviđanja u područjima leda . Izdaju se bilteni s kratkoročnom prognozom o ledu i kretanju leda . “Ice Patrol” neprekidno vrši mjerenja granica pokretnih ledenih masa koje plutaju oceanom . Izvješća “Ice Patrola” sadrže sljedeće podatke : </a:t>
            </a:r>
            <a:r>
              <a:rPr lang="hr-HR" sz="1800" b="1" dirty="0" smtClean="0"/>
              <a:t>pozicija broda , kurs , brzina broda , temperatura mora i zraka , vidljivost , stanje mora i vjetra , prisustvo leda , pretpostavljeni smjer kretanja</a:t>
            </a:r>
            <a:r>
              <a:rPr lang="hr-HR" sz="1800" dirty="0" smtClean="0"/>
              <a:t>  - </a:t>
            </a:r>
            <a:r>
              <a:rPr lang="hr-HR" sz="1800" b="1" dirty="0" smtClean="0"/>
              <a:t>za područje između</a:t>
            </a:r>
          </a:p>
          <a:p>
            <a:r>
              <a:rPr lang="hr-HR" sz="1800" b="1" dirty="0" smtClean="0"/>
              <a:t>paralela 39°N i  49°N , te između meridijana 042°W i  060°W.</a:t>
            </a:r>
          </a:p>
          <a:p>
            <a:r>
              <a:rPr lang="hr-HR" sz="1800" b="1" dirty="0" smtClean="0"/>
              <a:t>“International Ice Patrol” </a:t>
            </a:r>
            <a:r>
              <a:rPr lang="hr-HR" sz="1800" dirty="0" smtClean="0"/>
              <a:t>raspolaže s velikom flotom ledolomaca , patrolnih brodova , zrakoplova sa specijalnim radarima za detekciju i praćenje leda na moru , te specijaliziranih radara na kopnu. Također provodi se </a:t>
            </a:r>
            <a:r>
              <a:rPr lang="hr-HR" sz="1800" b="1" dirty="0" smtClean="0"/>
              <a:t>neprekidni satelitski nadzor područja , posebice zbog prognoziranja kretanja leda.</a:t>
            </a:r>
            <a:endParaRPr lang="hr-HR" sz="1800" b="1"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42"/>
          </a:xfrm>
        </p:spPr>
        <p:txBody>
          <a:bodyPr>
            <a:normAutofit fontScale="90000"/>
          </a:bodyPr>
          <a:lstStyle/>
          <a:p>
            <a:r>
              <a:rPr lang="hr-HR" sz="2800" b="1" dirty="0" smtClean="0"/>
              <a:t>KONVOJI</a:t>
            </a:r>
            <a:endParaRPr lang="hr-HR" sz="2800" b="1" dirty="0"/>
          </a:p>
        </p:txBody>
      </p:sp>
      <p:sp>
        <p:nvSpPr>
          <p:cNvPr id="3" name="Content Placeholder 2"/>
          <p:cNvSpPr>
            <a:spLocks noGrp="1"/>
          </p:cNvSpPr>
          <p:nvPr>
            <p:ph idx="1"/>
          </p:nvPr>
        </p:nvSpPr>
        <p:spPr>
          <a:xfrm>
            <a:off x="457200" y="620688"/>
            <a:ext cx="8229600" cy="5760640"/>
          </a:xfrm>
        </p:spPr>
        <p:txBody>
          <a:bodyPr>
            <a:noAutofit/>
          </a:bodyPr>
          <a:lstStyle/>
          <a:p>
            <a:r>
              <a:rPr lang="hr-HR" sz="1600" dirty="0" smtClean="0"/>
              <a:t>Kada je </a:t>
            </a:r>
            <a:r>
              <a:rPr lang="hr-HR" sz="1600" b="1" dirty="0" smtClean="0"/>
              <a:t>koncentracija leda veća od 4/10 brodovi koji nisu posebno građeni za plovidbu u ledu morat će koristiti plovidbu u konvoju pomoću ledolomaca. Zapovjednik ledolomca koji vodi konvoj je obično i zapovjednik čitavog konvoja. Brodovi u konvoju trebaju dostaviti sljedeće podatke : duljina preko svega , najveća širina broda , radijus kružnice okreta broda , max . gaz broda , snagu pogonskog stroja  i vrsta pogona , broj osovina propelera , radno iskustvo zapovjednika broda , …</a:t>
            </a:r>
          </a:p>
          <a:p>
            <a:r>
              <a:rPr lang="hr-HR" sz="1600" dirty="0" smtClean="0"/>
              <a:t>Uobičajeni konvoji se </a:t>
            </a:r>
            <a:r>
              <a:rPr lang="hr-HR" sz="1600" b="1" dirty="0" smtClean="0"/>
              <a:t>sastoje od 3 – 4 broda , ako ih je više od toga – to su dugački konvoji</a:t>
            </a:r>
            <a:r>
              <a:rPr lang="hr-HR" sz="1600" dirty="0" smtClean="0"/>
              <a:t>.</a:t>
            </a:r>
          </a:p>
          <a:p>
            <a:r>
              <a:rPr lang="hr-HR" sz="1600" dirty="0" smtClean="0"/>
              <a:t>Ukoliko su u konvoju brodovi koji imaju različite pogonske snage izvrši se podjela : </a:t>
            </a:r>
            <a:r>
              <a:rPr lang="hr-HR" sz="1600" b="1" dirty="0" smtClean="0"/>
              <a:t>prvo se uzmu veći brodovi s jačim pogonom , a iza njih idu slabiji brodovi. </a:t>
            </a:r>
            <a:r>
              <a:rPr lang="hr-HR" sz="1600" dirty="0" smtClean="0"/>
              <a:t>U dugačkim konvojima </a:t>
            </a:r>
            <a:r>
              <a:rPr lang="hr-HR" sz="1600" b="1" dirty="0" smtClean="0"/>
              <a:t>snažni i manevarski sposobni brodovi nalaze se odmah iza ledolomca koji vodi konvoj . Brodovi</a:t>
            </a:r>
            <a:r>
              <a:rPr lang="hr-HR" sz="1600" dirty="0" smtClean="0"/>
              <a:t> manje snage smještaju </a:t>
            </a:r>
            <a:r>
              <a:rPr lang="hr-HR" sz="1600" b="1" dirty="0" smtClean="0"/>
              <a:t>se u sredinu konvoja .</a:t>
            </a:r>
          </a:p>
          <a:p>
            <a:r>
              <a:rPr lang="hr-HR" sz="1600" dirty="0" smtClean="0"/>
              <a:t>Ako je u konvoju više ledolomaca , </a:t>
            </a:r>
            <a:r>
              <a:rPr lang="hr-HR" sz="1600" b="1" dirty="0" smtClean="0"/>
              <a:t>oni se smještaju na početku , u sredini i na kraju konvoja</a:t>
            </a:r>
            <a:r>
              <a:rPr lang="hr-HR" sz="1600" dirty="0" smtClean="0"/>
              <a:t>.</a:t>
            </a:r>
          </a:p>
          <a:p>
            <a:r>
              <a:rPr lang="hr-HR" sz="1600" dirty="0" smtClean="0"/>
              <a:t>U novom ili svježe skrućenom ledu , kad je pritisak takav da se brzo zatvara kanal iza ledolomca , </a:t>
            </a:r>
            <a:r>
              <a:rPr lang="hr-HR" sz="1600" b="1" dirty="0" smtClean="0"/>
              <a:t>koristi se više ledolomaca koji se raspoređuju u liniji smjera prema zavjetrini.</a:t>
            </a:r>
          </a:p>
          <a:p>
            <a:r>
              <a:rPr lang="hr-HR" sz="1600" dirty="0" smtClean="0"/>
              <a:t>Kod ulaska u </a:t>
            </a:r>
            <a:r>
              <a:rPr lang="hr-HR" sz="1600" b="1" dirty="0" smtClean="0"/>
              <a:t>konvoj  zapovjednik broda informiran je o njegovoj poziciji u koloni – dužan je držati definirani razmak i poziciju. Svi brodovi u konvoju moraju imati užad za tegljenje. Za komunikaciju se koristi VHS i signali prema Međunarodnom signalnom kodeksu. Kurs i brzinu kretanja konvoja određuje zapovjednik konvoja na prvom ledolomcu. U otvorenom pločnom ledu konvoj brodova može  postići brzinau od 6 – 7 čvorova.</a:t>
            </a:r>
          </a:p>
          <a:p>
            <a:r>
              <a:rPr lang="hr-HR" sz="1600" dirty="0" smtClean="0"/>
              <a:t>Kao okvirno pravilo može se uzeti sljedeće : </a:t>
            </a:r>
            <a:r>
              <a:rPr lang="hr-HR" sz="1600" b="1" dirty="0" smtClean="0"/>
              <a:t> brzina od 8 čvorova može se održavati u koncentraciji leda od 4/10 , a brzina se smanjuje za po 1 čvor za svaku desetinu povećanja koncentracije leda.</a:t>
            </a:r>
            <a:r>
              <a:rPr lang="hr-HR" sz="1600" dirty="0" smtClean="0"/>
              <a:t>Osim koncentracije leda  na određivanje brzine kretanja konvoja brodova utječu i sljedeći faktori : </a:t>
            </a:r>
            <a:r>
              <a:rPr lang="hr-HR" sz="1600" b="1" dirty="0" smtClean="0"/>
              <a:t>čvrstoća i debljina leda , hidrometeorološki uvjeti , snježni pokrivač , pritisak leda , horizontalna vidljivost , vjetar ,…</a:t>
            </a:r>
            <a:endParaRPr lang="hr-HR" sz="16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b="1" dirty="0" smtClean="0"/>
              <a:t>Plovidba u području plićina i podvodnih grebena</a:t>
            </a:r>
            <a:endParaRPr lang="hr-HR" sz="3200" b="1" dirty="0"/>
          </a:p>
        </p:txBody>
      </p:sp>
      <p:sp>
        <p:nvSpPr>
          <p:cNvPr id="3" name="Content Placeholder 2"/>
          <p:cNvSpPr>
            <a:spLocks noGrp="1"/>
          </p:cNvSpPr>
          <p:nvPr>
            <p:ph idx="1"/>
          </p:nvPr>
        </p:nvSpPr>
        <p:spPr/>
        <p:txBody>
          <a:bodyPr>
            <a:normAutofit/>
          </a:bodyPr>
          <a:lstStyle/>
          <a:p>
            <a:r>
              <a:rPr lang="hr-HR" sz="2000" b="1" dirty="0"/>
              <a:t>Ultrazvučni dubinomjer </a:t>
            </a:r>
            <a:r>
              <a:rPr lang="hr-HR" sz="2000" b="1" dirty="0" smtClean="0"/>
              <a:t>mora biti stalno uključen pri </a:t>
            </a:r>
            <a:r>
              <a:rPr lang="hr-HR" sz="2000" b="1" dirty="0"/>
              <a:t>plovidbi po plićinama</a:t>
            </a:r>
            <a:r>
              <a:rPr lang="hr-HR" sz="2000" dirty="0" smtClean="0"/>
              <a:t>.</a:t>
            </a:r>
          </a:p>
          <a:p>
            <a:r>
              <a:rPr lang="hr-HR" sz="2000" dirty="0" smtClean="0"/>
              <a:t>Intenzivno vizualno promatranje : </a:t>
            </a:r>
            <a:r>
              <a:rPr lang="hr-HR" sz="2000" b="1" dirty="0" smtClean="0"/>
              <a:t>na plićinama i hridima uočava se </a:t>
            </a:r>
            <a:r>
              <a:rPr lang="hr-HR" sz="2000" b="1" dirty="0"/>
              <a:t>rušenje valova, </a:t>
            </a:r>
            <a:r>
              <a:rPr lang="hr-HR" sz="2000" b="1" dirty="0" smtClean="0"/>
              <a:t>uočljiva promjena boje </a:t>
            </a:r>
            <a:r>
              <a:rPr lang="hr-HR" sz="2000" b="1" dirty="0"/>
              <a:t>mora na </a:t>
            </a:r>
            <a:r>
              <a:rPr lang="hr-HR" sz="2000" b="1" dirty="0" smtClean="0"/>
              <a:t>svjetliju boju, uočljivo se smanjuje dužina </a:t>
            </a:r>
            <a:r>
              <a:rPr lang="hr-HR" sz="2000" b="1" dirty="0"/>
              <a:t>vala u odnosu na visinu, </a:t>
            </a:r>
            <a:r>
              <a:rPr lang="hr-HR" sz="2000" b="1" dirty="0" smtClean="0"/>
              <a:t>stvaraju se virovi i formiraju struje,  uočava se granica </a:t>
            </a:r>
            <a:r>
              <a:rPr lang="hr-HR" sz="2000" b="1" dirty="0"/>
              <a:t>strujanja </a:t>
            </a:r>
            <a:r>
              <a:rPr lang="hr-HR" sz="2000" b="1" dirty="0" smtClean="0"/>
              <a:t>,…itd</a:t>
            </a:r>
            <a:r>
              <a:rPr lang="hr-HR" sz="2000" b="1" dirty="0"/>
              <a:t>. </a:t>
            </a:r>
            <a:endParaRPr lang="hr-HR" sz="2000" b="1" dirty="0" smtClean="0"/>
          </a:p>
          <a:p>
            <a:r>
              <a:rPr lang="hr-HR" sz="2000" dirty="0" smtClean="0"/>
              <a:t>Obratiti pažnju da u </a:t>
            </a:r>
            <a:r>
              <a:rPr lang="hr-HR" sz="2000" dirty="0"/>
              <a:t>morima gdje se pojavljuju koralji </a:t>
            </a:r>
            <a:r>
              <a:rPr lang="hr-HR" sz="2000" dirty="0" smtClean="0"/>
              <a:t>- </a:t>
            </a:r>
            <a:r>
              <a:rPr lang="hr-HR" sz="2000" dirty="0"/>
              <a:t>topla južna mora, uz obale dugih otoka ili </a:t>
            </a:r>
            <a:r>
              <a:rPr lang="hr-HR" sz="2000" dirty="0" smtClean="0"/>
              <a:t>kontinenata,  </a:t>
            </a:r>
            <a:r>
              <a:rPr lang="hr-HR" sz="2000" b="1" dirty="0" smtClean="0"/>
              <a:t>u području koraljnih otoka </a:t>
            </a:r>
            <a:r>
              <a:rPr lang="hr-HR" sz="2000" b="1" dirty="0"/>
              <a:t>odnosno </a:t>
            </a:r>
            <a:r>
              <a:rPr lang="hr-HR" sz="2000" b="1" dirty="0" smtClean="0"/>
              <a:t>sprudova postoje samo mali prolazi </a:t>
            </a:r>
            <a:r>
              <a:rPr lang="hr-HR" sz="2000" b="1" dirty="0"/>
              <a:t>kroz </a:t>
            </a:r>
            <a:r>
              <a:rPr lang="hr-HR" sz="2000" b="1" dirty="0" smtClean="0"/>
              <a:t>koje </a:t>
            </a:r>
            <a:r>
              <a:rPr lang="hr-HR" sz="2000" b="1" dirty="0"/>
              <a:t>može proći brod</a:t>
            </a:r>
            <a:r>
              <a:rPr lang="hr-HR" sz="2000" b="1" dirty="0" smtClean="0"/>
              <a:t>.</a:t>
            </a:r>
          </a:p>
          <a:p>
            <a:r>
              <a:rPr lang="hr-HR" sz="2000" b="1" dirty="0" smtClean="0"/>
              <a:t>Odrediti minimalnu sigurnosnu udaljenost prolaza od hridi i podvodnih plićina ( 1M , …)</a:t>
            </a:r>
            <a:endParaRPr lang="hr-HR" sz="2000"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b="1" dirty="0" smtClean="0"/>
              <a:t>TEGLJENJE  KROZ  LED </a:t>
            </a:r>
            <a:endParaRPr lang="hr-HR" sz="2800" b="1" dirty="0"/>
          </a:p>
        </p:txBody>
      </p:sp>
      <p:sp>
        <p:nvSpPr>
          <p:cNvPr id="3" name="Content Placeholder 2"/>
          <p:cNvSpPr>
            <a:spLocks noGrp="1"/>
          </p:cNvSpPr>
          <p:nvPr>
            <p:ph idx="1"/>
          </p:nvPr>
        </p:nvSpPr>
        <p:spPr>
          <a:xfrm>
            <a:off x="457200" y="1196752"/>
            <a:ext cx="8229600" cy="4929411"/>
          </a:xfrm>
        </p:spPr>
        <p:txBody>
          <a:bodyPr>
            <a:normAutofit/>
          </a:bodyPr>
          <a:lstStyle/>
          <a:p>
            <a:r>
              <a:rPr lang="hr-HR" sz="2000" dirty="0" smtClean="0"/>
              <a:t>Svi ledolomci opremljeni </a:t>
            </a:r>
            <a:r>
              <a:rPr lang="hr-HR" sz="2000" b="1" dirty="0" smtClean="0"/>
              <a:t>su vitlima za tegljenje  s užadima namotanim na bubnju vitla. Kraj užeta za tegljenje osiguran je dugačkim remenom koji se postavlja kroz poseban utor na krmi broda. Vitla su smještena što je moguće više ispred – da se smanji vertikalni kut tegljenja. </a:t>
            </a:r>
          </a:p>
          <a:p>
            <a:r>
              <a:rPr lang="hr-HR" sz="2000" dirty="0" smtClean="0"/>
              <a:t>Iako je ledolomac  pogodan za tegljenje , samo tegljenje mu smanjuje mogućnost razbijanja leda , pa je </a:t>
            </a:r>
            <a:r>
              <a:rPr lang="hr-HR" sz="2000" b="1" dirty="0" smtClean="0"/>
              <a:t>potreban drugi ledolomac za probijanje kanala u ledu</a:t>
            </a:r>
            <a:r>
              <a:rPr lang="hr-HR" sz="2000" dirty="0" smtClean="0"/>
              <a:t>.</a:t>
            </a:r>
          </a:p>
          <a:p>
            <a:r>
              <a:rPr lang="hr-HR" sz="2000" dirty="0" smtClean="0"/>
              <a:t>Svi brodovi koji se tegle </a:t>
            </a:r>
            <a:r>
              <a:rPr lang="hr-HR" sz="2000" b="1" dirty="0" smtClean="0"/>
              <a:t>imaju točan raspored položaja brodova u teglju</a:t>
            </a:r>
            <a:r>
              <a:rPr lang="hr-HR" sz="2000" dirty="0" smtClean="0"/>
              <a:t>. </a:t>
            </a:r>
            <a:r>
              <a:rPr lang="hr-HR" sz="2000" b="1" dirty="0" smtClean="0"/>
              <a:t>Prije ulaska u led brodska sidra se moraju podignuti na palubu i osigurati. Na taj način sidreno oko ostaje slobodno za montiranje teglećeg užeta u slučaju hitne potrebe. Brodovi koji su opremljeni teglećim lancem koji ima karike za montiranje na tegleće uže  ledolomca ne moraju skidati sidra .</a:t>
            </a:r>
            <a:endParaRPr lang="hr-HR" sz="2000" b="1"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800" b="1" dirty="0" smtClean="0"/>
              <a:t>TEGLJENJE  KROZ  LED – metode osiguranja teglećeg konopa</a:t>
            </a:r>
            <a:endParaRPr lang="hr-HR" sz="2800" dirty="0"/>
          </a:p>
        </p:txBody>
      </p:sp>
      <p:sp>
        <p:nvSpPr>
          <p:cNvPr id="3" name="Content Placeholder 2"/>
          <p:cNvSpPr>
            <a:spLocks noGrp="1"/>
          </p:cNvSpPr>
          <p:nvPr>
            <p:ph idx="1"/>
          </p:nvPr>
        </p:nvSpPr>
        <p:spPr/>
        <p:txBody>
          <a:bodyPr>
            <a:normAutofit/>
          </a:bodyPr>
          <a:lstStyle/>
          <a:p>
            <a:r>
              <a:rPr lang="hr-HR" sz="2000" dirty="0" smtClean="0"/>
              <a:t>Koriste se dvije temeljne metode osiguranja teglećeg konopa.</a:t>
            </a:r>
          </a:p>
          <a:p>
            <a:r>
              <a:rPr lang="hr-HR" sz="2000" b="1" dirty="0" smtClean="0"/>
              <a:t>I.  METODA</a:t>
            </a:r>
          </a:p>
          <a:p>
            <a:r>
              <a:rPr lang="hr-HR" sz="2000" dirty="0" smtClean="0"/>
              <a:t>- koristi se kad se </a:t>
            </a:r>
            <a:r>
              <a:rPr lang="hr-HR" sz="2000" b="1" dirty="0" smtClean="0"/>
              <a:t>tegli u čvrstom ledu gdje je gotovo nemoguće izbjeći nagle trzaje kod tegljenja. Iznad sidrenog oka postavi se komad debelog drveta na kojeg se namakne omča teglećeg užeta. Kad se naredi otpuštanje teglja, omče se povuku i komad drveta se jednostavno izvuče.</a:t>
            </a:r>
          </a:p>
          <a:p>
            <a:r>
              <a:rPr lang="hr-HR" sz="2000" b="1" dirty="0" smtClean="0"/>
              <a:t>II. METODA</a:t>
            </a:r>
          </a:p>
          <a:p>
            <a:r>
              <a:rPr lang="hr-HR" sz="2000" dirty="0" smtClean="0"/>
              <a:t>- </a:t>
            </a:r>
            <a:r>
              <a:rPr lang="hr-HR" sz="2000" b="1" dirty="0" smtClean="0"/>
              <a:t>učvršćivanje oka tegljenog užeta izvodi se pomoću konopa od manile ili od konoplje. Kada se otpušta tegalj taj konop se jednostavno prereže</a:t>
            </a:r>
            <a:r>
              <a:rPr lang="hr-HR" sz="1600" dirty="0" smtClean="0"/>
              <a:t>.</a:t>
            </a:r>
            <a:endParaRPr lang="hr-HR" sz="16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0026"/>
          </a:xfrm>
        </p:spPr>
        <p:txBody>
          <a:bodyPr>
            <a:normAutofit fontScale="90000"/>
          </a:bodyPr>
          <a:lstStyle/>
          <a:p>
            <a:r>
              <a:rPr lang="hr-HR" sz="2800" b="1" dirty="0" smtClean="0"/>
              <a:t>TEGLJENJE  KROZ  LED </a:t>
            </a:r>
            <a:endParaRPr lang="hr-HR" sz="2800" dirty="0"/>
          </a:p>
        </p:txBody>
      </p:sp>
      <p:sp>
        <p:nvSpPr>
          <p:cNvPr id="3" name="Content Placeholder 2"/>
          <p:cNvSpPr>
            <a:spLocks noGrp="1"/>
          </p:cNvSpPr>
          <p:nvPr>
            <p:ph idx="1"/>
          </p:nvPr>
        </p:nvSpPr>
        <p:spPr>
          <a:xfrm>
            <a:off x="251520" y="476672"/>
            <a:ext cx="8712968" cy="5832648"/>
          </a:xfrm>
        </p:spPr>
        <p:txBody>
          <a:bodyPr>
            <a:noAutofit/>
          </a:bodyPr>
          <a:lstStyle/>
          <a:p>
            <a:r>
              <a:rPr lang="hr-HR" sz="1800" b="1" dirty="0" smtClean="0"/>
              <a:t>U otvorenom pločnom ledu umjerenog pritiska ledolomac</a:t>
            </a:r>
            <a:r>
              <a:rPr lang="hr-HR" sz="1800" dirty="0" smtClean="0"/>
              <a:t>   </a:t>
            </a:r>
            <a:r>
              <a:rPr lang="hr-HR" sz="1800" b="1" dirty="0" smtClean="0"/>
              <a:t>može tegliti  brod nesposoban za plovidbu na kratkoj udaljenosti  ( 10  -  15 m)</a:t>
            </a:r>
            <a:r>
              <a:rPr lang="hr-HR" sz="1800" dirty="0" smtClean="0"/>
              <a:t>. Tada brod </a:t>
            </a:r>
            <a:r>
              <a:rPr lang="hr-HR" sz="1800" b="1" dirty="0" smtClean="0"/>
              <a:t>slijedi trag ledolomca koji je čist od leda zbog bliskog djelovanja njegovog propelera.</a:t>
            </a:r>
            <a:r>
              <a:rPr lang="hr-HR" sz="1800" dirty="0" smtClean="0"/>
              <a:t>  </a:t>
            </a:r>
            <a:r>
              <a:rPr lang="hr-HR" sz="1800" b="1" dirty="0" smtClean="0"/>
              <a:t>Nedostatak </a:t>
            </a:r>
            <a:r>
              <a:rPr lang="hr-HR" sz="1800" dirty="0" smtClean="0"/>
              <a:t>: </a:t>
            </a:r>
            <a:r>
              <a:rPr lang="hr-HR" sz="1800" b="1" dirty="0" smtClean="0"/>
              <a:t>u slučaju da pri tegljenju na kratkoj udaljenosti ledolomac  zbog bilo kojeg razloga naglo stane  , doći će do sudara tegljača i tegljenog broda </a:t>
            </a:r>
            <a:r>
              <a:rPr lang="hr-HR" sz="1800" dirty="0" smtClean="0"/>
              <a:t>– zapovjednik tegljenog broda mora biti spreman za takvu moguću situaciju. U toj situaciji ledolomac treba </a:t>
            </a:r>
            <a:r>
              <a:rPr lang="hr-HR" sz="1800" b="1" dirty="0" smtClean="0"/>
              <a:t>zavoziti svom snagom naprijed tako da pokuša radom propelera i strujanjem vode iza njega izbaciti pramac tegljenog broda u stranu kako bi se izbjegao direktan udar broda u krmu ledolomca.</a:t>
            </a:r>
            <a:r>
              <a:rPr lang="hr-HR" sz="1800" dirty="0" smtClean="0"/>
              <a:t> Ova metoda tegljenja koristi se samo u izuzetnim slučajevima.</a:t>
            </a:r>
          </a:p>
          <a:p>
            <a:r>
              <a:rPr lang="hr-HR" sz="1800" b="1" dirty="0" smtClean="0"/>
              <a:t>Kada je pritisak leda velik , a kanal se zatvara odmah po krmi ledolomca – </a:t>
            </a:r>
            <a:r>
              <a:rPr lang="hr-HR" sz="1800" dirty="0" smtClean="0"/>
              <a:t>potrebno  </a:t>
            </a:r>
            <a:r>
              <a:rPr lang="hr-HR" sz="1800" b="1" dirty="0" smtClean="0"/>
              <a:t>je tegliti brod tako </a:t>
            </a:r>
            <a:r>
              <a:rPr lang="hr-HR" sz="1800" dirty="0" smtClean="0"/>
              <a:t>da </a:t>
            </a:r>
            <a:r>
              <a:rPr lang="hr-HR" sz="1800" b="1" dirty="0" smtClean="0"/>
              <a:t>krma ledolomca i pramac tegljenog broda budu sjedinjeni</a:t>
            </a:r>
            <a:r>
              <a:rPr lang="hr-HR" sz="1800" dirty="0" smtClean="0"/>
              <a:t>. </a:t>
            </a:r>
            <a:r>
              <a:rPr lang="hr-HR" sz="1800" b="1" dirty="0" smtClean="0"/>
              <a:t>Tada vitla potpomažu dodatni stoperi koji osiguravaju spoj tako da veza ledolomac – tegljeni brod ne popusti. Ledolomac i tegljeni brod  tada plove kao jedna plovna jedinica</a:t>
            </a:r>
            <a:r>
              <a:rPr lang="hr-HR" sz="1800" dirty="0" smtClean="0"/>
              <a:t>. </a:t>
            </a:r>
            <a:r>
              <a:rPr lang="hr-HR" sz="1800" b="1" dirty="0" smtClean="0"/>
              <a:t>Nedostatak : </a:t>
            </a:r>
            <a:r>
              <a:rPr lang="hr-HR" sz="1800" dirty="0" smtClean="0"/>
              <a:t>kormilarenje ledolomca je znatno </a:t>
            </a:r>
            <a:r>
              <a:rPr lang="hr-HR" sz="1800" b="1" dirty="0" smtClean="0"/>
              <a:t>otežano jer tegljeni brod djeluje kao nekontrolirano veliko kormilo , a vožnja ledolomca krmom je nemoguća bez oštećenja kormila tegljenog broda.</a:t>
            </a:r>
          </a:p>
          <a:p>
            <a:r>
              <a:rPr lang="hr-HR" sz="1800" b="1" dirty="0" smtClean="0"/>
              <a:t>Nakupljanje leda na oplati broda – </a:t>
            </a:r>
            <a:r>
              <a:rPr lang="hr-HR" sz="1800" dirty="0" smtClean="0"/>
              <a:t>nastaje </a:t>
            </a:r>
            <a:r>
              <a:rPr lang="hr-HR" sz="1800" b="1" dirty="0" smtClean="0"/>
              <a:t>zbog prisustva magle pri smrzavajućim uvjetima, zbog smrznute rose ili kiše , ili zbog “morskog  spreja” ili  vode koja se prelijeva preko broda kada je temperatura zraka niža od točke smrzavanja (-2°C) .</a:t>
            </a:r>
            <a:r>
              <a:rPr lang="hr-HR" sz="1800" dirty="0" smtClean="0"/>
              <a:t> Količina leda koja se nataloži na oplati broda iznad vodene linije , se postepeno povećava čime se remeti raspored težina na brodu , </a:t>
            </a:r>
            <a:r>
              <a:rPr lang="hr-HR" sz="1800" b="1" dirty="0" smtClean="0"/>
              <a:t>što može imati za posljedicu  naginjanje , ili čak i prevrtanje broda.</a:t>
            </a:r>
            <a:endParaRPr lang="hr-HR" sz="1800" b="1"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hr-HR" sz="2800" b="1" dirty="0" smtClean="0"/>
              <a:t>ARKTIČKO PODRUČJE</a:t>
            </a:r>
            <a:endParaRPr lang="en-US" sz="2800" b="1" dirty="0"/>
          </a:p>
        </p:txBody>
      </p:sp>
      <p:sp>
        <p:nvSpPr>
          <p:cNvPr id="3" name="Content Placeholder 2"/>
          <p:cNvSpPr>
            <a:spLocks noGrp="1"/>
          </p:cNvSpPr>
          <p:nvPr>
            <p:ph idx="1"/>
          </p:nvPr>
        </p:nvSpPr>
        <p:spPr>
          <a:xfrm>
            <a:off x="457200" y="764704"/>
            <a:ext cx="8229600" cy="5361459"/>
          </a:xfrm>
        </p:spPr>
        <p:txBody>
          <a:bodyPr>
            <a:normAutofit/>
          </a:bodyPr>
          <a:lstStyle/>
          <a:p>
            <a:pPr>
              <a:buFontTx/>
              <a:buChar char="-"/>
            </a:pPr>
            <a:r>
              <a:rPr lang="hr-HR" sz="2000" dirty="0" smtClean="0"/>
              <a:t>Sjeverno polarno područje Zemlje (Arktički ocean). Površina cca</a:t>
            </a:r>
            <a:r>
              <a:rPr lang="hr-HR" sz="2400" dirty="0" smtClean="0"/>
              <a:t> </a:t>
            </a:r>
            <a:r>
              <a:rPr lang="hr-HR" sz="2000" dirty="0" smtClean="0"/>
              <a:t>26,4 milijuna km kvadratnih – 18,5 ocean. Dijeli se na 4 manja područja : </a:t>
            </a:r>
            <a:r>
              <a:rPr lang="hr-HR" sz="2000" b="1" dirty="0" smtClean="0"/>
              <a:t>1</a:t>
            </a:r>
            <a:r>
              <a:rPr lang="hr-HR" sz="2000" dirty="0" smtClean="0"/>
              <a:t>. </a:t>
            </a:r>
            <a:r>
              <a:rPr lang="hr-HR" sz="2000" b="1" dirty="0" smtClean="0"/>
              <a:t>Arktički bazen/ocean </a:t>
            </a:r>
            <a:r>
              <a:rPr lang="hr-HR" sz="2000" dirty="0" smtClean="0"/>
              <a:t>, </a:t>
            </a:r>
            <a:r>
              <a:rPr lang="hr-HR" sz="2000" b="1" dirty="0" smtClean="0"/>
              <a:t>2</a:t>
            </a:r>
            <a:r>
              <a:rPr lang="hr-HR" sz="2000" dirty="0" smtClean="0"/>
              <a:t>. </a:t>
            </a:r>
            <a:r>
              <a:rPr lang="hr-HR" sz="2000" b="1" dirty="0" smtClean="0"/>
              <a:t>Kanadsko otočje </a:t>
            </a:r>
            <a:r>
              <a:rPr lang="hr-HR" sz="2000" dirty="0" smtClean="0"/>
              <a:t>s 36 000 otoka, </a:t>
            </a:r>
            <a:r>
              <a:rPr lang="hr-HR" sz="2000" b="1" dirty="0" smtClean="0"/>
              <a:t>3</a:t>
            </a:r>
            <a:r>
              <a:rPr lang="hr-HR" sz="2000" dirty="0" smtClean="0"/>
              <a:t>. </a:t>
            </a:r>
            <a:r>
              <a:rPr lang="hr-HR" sz="2000" b="1" dirty="0" smtClean="0"/>
              <a:t>Grenland</a:t>
            </a:r>
            <a:r>
              <a:rPr lang="hr-HR" sz="2000" dirty="0" smtClean="0"/>
              <a:t> , </a:t>
            </a:r>
            <a:r>
              <a:rPr lang="hr-HR" sz="2000" b="1" dirty="0" smtClean="0"/>
              <a:t>4</a:t>
            </a:r>
            <a:r>
              <a:rPr lang="hr-HR" sz="2000" dirty="0" smtClean="0"/>
              <a:t>. </a:t>
            </a:r>
            <a:r>
              <a:rPr lang="hr-HR" sz="2000" b="1" dirty="0" smtClean="0"/>
              <a:t>Arktičke vode koje nemaju leda </a:t>
            </a:r>
            <a:r>
              <a:rPr lang="hr-HR" sz="2000" b="1" dirty="0"/>
              <a:t>t</a:t>
            </a:r>
            <a:r>
              <a:rPr lang="hr-HR" sz="2000" b="1" dirty="0" smtClean="0"/>
              <a:t>ijekom kasnog ljeta </a:t>
            </a:r>
            <a:r>
              <a:rPr lang="hr-HR" sz="2000" dirty="0" smtClean="0"/>
              <a:t>npr.: zaljevi Hudson , Baffin, … prolazi Bering , </a:t>
            </a:r>
            <a:r>
              <a:rPr lang="hr-HR" sz="2000" dirty="0"/>
              <a:t>D</a:t>
            </a:r>
            <a:r>
              <a:rPr lang="hr-HR" sz="2000" dirty="0" smtClean="0"/>
              <a:t>avis , …mora: Ohotsko, Grenlandsko, Labradorsko …</a:t>
            </a:r>
          </a:p>
          <a:p>
            <a:pPr>
              <a:buFontTx/>
              <a:buChar char="-"/>
            </a:pPr>
            <a:endParaRPr lang="en-US" sz="20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699792" y="2420888"/>
            <a:ext cx="5184576" cy="4104456"/>
          </a:xfrm>
          <a:prstGeom prst="rect">
            <a:avLst/>
          </a:prstGeom>
        </p:spPr>
      </p:pic>
    </p:spTree>
    <p:extLst>
      <p:ext uri="{BB962C8B-B14F-4D97-AF65-F5344CB8AC3E}">
        <p14:creationId xmlns:p14="http://schemas.microsoft.com/office/powerpoint/2010/main" val="14001323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hr-HR" sz="2400" b="1" dirty="0" smtClean="0"/>
              <a:t>Potencijalne plovidbene rute u Arktičkom području</a:t>
            </a:r>
            <a:endParaRPr lang="en-US" sz="2400" b="1"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619672" y="836711"/>
            <a:ext cx="5832647" cy="5616625"/>
          </a:xfrm>
          <a:prstGeom prst="rect">
            <a:avLst/>
          </a:prstGeom>
        </p:spPr>
      </p:pic>
    </p:spTree>
    <p:extLst>
      <p:ext uri="{BB962C8B-B14F-4D97-AF65-F5344CB8AC3E}">
        <p14:creationId xmlns:p14="http://schemas.microsoft.com/office/powerpoint/2010/main" val="21621425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hr-HR" sz="2800" b="1" dirty="0" smtClean="0"/>
              <a:t>Prikaz smanjenja leda od 1979 do 2012 za mjesec rujan </a:t>
            </a:r>
            <a:endParaRPr lang="en-US" sz="2800" b="1"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7200" y="1220601"/>
            <a:ext cx="8229600" cy="4810498"/>
          </a:xfrm>
          <a:prstGeom prst="rect">
            <a:avLst/>
          </a:prstGeom>
        </p:spPr>
      </p:pic>
    </p:spTree>
    <p:extLst>
      <p:ext uri="{BB962C8B-B14F-4D97-AF65-F5344CB8AC3E}">
        <p14:creationId xmlns:p14="http://schemas.microsoft.com/office/powerpoint/2010/main" val="13752363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hr-HR" sz="2800" dirty="0" smtClean="0"/>
              <a:t>Polarni kodeks  (IMO)</a:t>
            </a:r>
            <a:endParaRPr lang="en-US" sz="28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908720"/>
            <a:ext cx="7632848" cy="5616624"/>
          </a:xfrm>
          <a:prstGeom prst="rect">
            <a:avLst/>
          </a:prstGeom>
        </p:spPr>
      </p:pic>
    </p:spTree>
    <p:extLst>
      <p:ext uri="{BB962C8B-B14F-4D97-AF65-F5344CB8AC3E}">
        <p14:creationId xmlns:p14="http://schemas.microsoft.com/office/powerpoint/2010/main" val="32737738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hr-HR" sz="2800" b="1" dirty="0" smtClean="0"/>
              <a:t>EGG CODE dijagram (Kanada)</a:t>
            </a:r>
            <a:endParaRPr lang="en-US" sz="2800" b="1" dirty="0"/>
          </a:p>
        </p:txBody>
      </p:sp>
      <p:sp>
        <p:nvSpPr>
          <p:cNvPr id="3" name="Content Placeholder 2"/>
          <p:cNvSpPr>
            <a:spLocks noGrp="1"/>
          </p:cNvSpPr>
          <p:nvPr>
            <p:ph idx="1"/>
          </p:nvPr>
        </p:nvSpPr>
        <p:spPr>
          <a:xfrm>
            <a:off x="457200" y="836712"/>
            <a:ext cx="8229600" cy="5544616"/>
          </a:xfrm>
        </p:spPr>
        <p:txBody>
          <a:bodyPr>
            <a:normAutofit/>
          </a:bodyPr>
          <a:lstStyle/>
          <a:p>
            <a:pPr marL="0" indent="0">
              <a:buNone/>
            </a:pPr>
            <a:r>
              <a:rPr lang="hr-HR" sz="2000" dirty="0" smtClean="0"/>
              <a:t>-</a:t>
            </a:r>
            <a:r>
              <a:rPr lang="hr-HR" sz="2000" b="1" dirty="0" smtClean="0"/>
              <a:t>EGG Code – </a:t>
            </a:r>
            <a:r>
              <a:rPr lang="hr-HR" sz="2000" dirty="0" smtClean="0"/>
              <a:t>međunarodni standard za izvještavanje o stanju leda u polarnim područjima. Treba omogućiti korisnicima da brzo procijene uvjete u ledenom području i vizualno prate promjene stanja. Sastoji se od </a:t>
            </a:r>
            <a:r>
              <a:rPr lang="hr-HR" sz="2000" b="1" dirty="0" smtClean="0"/>
              <a:t>4 reda </a:t>
            </a:r>
            <a:r>
              <a:rPr lang="hr-HR" sz="2000" dirty="0" smtClean="0"/>
              <a:t>: </a:t>
            </a:r>
            <a:r>
              <a:rPr lang="hr-HR" sz="2000" b="1" dirty="0" smtClean="0"/>
              <a:t>pokrivenost</a:t>
            </a:r>
            <a:r>
              <a:rPr lang="hr-HR" sz="2000" dirty="0" smtClean="0"/>
              <a:t> ledom Ct, </a:t>
            </a:r>
            <a:r>
              <a:rPr lang="hr-HR" sz="2000" b="1" dirty="0" smtClean="0"/>
              <a:t>djelomična pokrivenost </a:t>
            </a:r>
            <a:r>
              <a:rPr lang="hr-HR" sz="2000" dirty="0" smtClean="0"/>
              <a:t>ledom ( Ca najdeblji led, Cd najtanji led ) , </a:t>
            </a:r>
            <a:r>
              <a:rPr lang="hr-HR" sz="2000" b="1" dirty="0" smtClean="0"/>
              <a:t>faza razvoja leda </a:t>
            </a:r>
            <a:r>
              <a:rPr lang="hr-HR" sz="2000" dirty="0" smtClean="0"/>
              <a:t>na području (Sa, Sb, Sc – vrsta i debljina leda, So i Sd – starost leda), </a:t>
            </a:r>
            <a:r>
              <a:rPr lang="hr-HR" sz="2000" b="1" dirty="0" smtClean="0"/>
              <a:t>veličina i promjer leda</a:t>
            </a:r>
            <a:r>
              <a:rPr lang="hr-HR" sz="2000" dirty="0" smtClean="0"/>
              <a:t> i </a:t>
            </a:r>
            <a:r>
              <a:rPr lang="hr-HR" sz="2000" b="1" dirty="0" smtClean="0"/>
              <a:t>5 stupaca </a:t>
            </a:r>
            <a:r>
              <a:rPr lang="hr-HR" sz="2000" dirty="0" smtClean="0"/>
              <a:t>: od lijeva </a:t>
            </a:r>
            <a:r>
              <a:rPr lang="hr-HR" sz="2000" b="1" dirty="0" smtClean="0"/>
              <a:t>So</a:t>
            </a:r>
            <a:r>
              <a:rPr lang="hr-HR" sz="2000" dirty="0" smtClean="0"/>
              <a:t> najdeblji led do </a:t>
            </a:r>
            <a:r>
              <a:rPr lang="hr-HR" sz="2000" b="1" dirty="0" smtClean="0"/>
              <a:t>Se </a:t>
            </a:r>
            <a:r>
              <a:rPr lang="hr-HR" sz="2000" dirty="0" smtClean="0"/>
              <a:t>najtanji i najnoviji led. Uz slova nalaze se i brojevi koji u sljedećoj tablici definiraju njihovu vrijednost u </a:t>
            </a:r>
            <a:r>
              <a:rPr lang="hr-HR" sz="2000" b="1" dirty="0" smtClean="0"/>
              <a:t>cm ili m</a:t>
            </a:r>
            <a:r>
              <a:rPr lang="hr-HR" sz="2000" dirty="0" smtClean="0"/>
              <a:t>.</a:t>
            </a:r>
            <a:endParaRPr lang="en-US" sz="2000" dirty="0"/>
          </a:p>
        </p:txBody>
      </p:sp>
      <p:pic>
        <p:nvPicPr>
          <p:cNvPr id="4" name="Slika 1"/>
          <p:cNvPicPr/>
          <p:nvPr/>
        </p:nvPicPr>
        <p:blipFill>
          <a:blip r:embed="rId2">
            <a:alphaModFix/>
          </a:blip>
          <a:stretch>
            <a:fillRect/>
          </a:stretch>
        </p:blipFill>
        <p:spPr>
          <a:xfrm>
            <a:off x="2627784" y="3356992"/>
            <a:ext cx="4104456" cy="3312368"/>
          </a:xfrm>
          <a:prstGeom prst="rect">
            <a:avLst/>
          </a:prstGeom>
        </p:spPr>
      </p:pic>
    </p:spTree>
    <p:extLst>
      <p:ext uri="{BB962C8B-B14F-4D97-AF65-F5344CB8AC3E}">
        <p14:creationId xmlns:p14="http://schemas.microsoft.com/office/powerpoint/2010/main" val="27429443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hr-HR" sz="2800" b="1" dirty="0" smtClean="0"/>
              <a:t>EGG Kodeks – faze razvoja leda (Sx kodeks) </a:t>
            </a:r>
            <a:endParaRPr lang="en-US" sz="2800" b="1" dirty="0"/>
          </a:p>
        </p:txBody>
      </p:sp>
      <p:graphicFrame>
        <p:nvGraphicFramePr>
          <p:cNvPr id="4" name="Content Placeholder 3"/>
          <p:cNvGraphicFramePr>
            <a:graphicFrameLocks noGrp="1"/>
          </p:cNvGraphicFramePr>
          <p:nvPr>
            <p:ph idx="1"/>
          </p:nvPr>
        </p:nvGraphicFramePr>
        <p:xfrm>
          <a:off x="457200" y="1830042"/>
          <a:ext cx="8229600" cy="3591616"/>
        </p:xfrm>
        <a:graphic>
          <a:graphicData uri="http://schemas.openxmlformats.org/drawingml/2006/table">
            <a:tbl>
              <a:tblPr firstRow="1" firstCol="1" bandRow="1">
                <a:tableStyleId>{5C22544A-7EE6-4342-B048-85BDC9FD1C3A}</a:tableStyleId>
              </a:tblPr>
              <a:tblGrid>
                <a:gridCol w="2743200">
                  <a:extLst>
                    <a:ext uri="{9D8B030D-6E8A-4147-A177-3AD203B41FA5}">
                      <a16:colId xmlns:a16="http://schemas.microsoft.com/office/drawing/2014/main" val="3263427871"/>
                    </a:ext>
                  </a:extLst>
                </a:gridCol>
                <a:gridCol w="2743200">
                  <a:extLst>
                    <a:ext uri="{9D8B030D-6E8A-4147-A177-3AD203B41FA5}">
                      <a16:colId xmlns:a16="http://schemas.microsoft.com/office/drawing/2014/main" val="2033021618"/>
                    </a:ext>
                  </a:extLst>
                </a:gridCol>
                <a:gridCol w="2743200">
                  <a:extLst>
                    <a:ext uri="{9D8B030D-6E8A-4147-A177-3AD203B41FA5}">
                      <a16:colId xmlns:a16="http://schemas.microsoft.com/office/drawing/2014/main" val="1856250182"/>
                    </a:ext>
                  </a:extLst>
                </a:gridCol>
              </a:tblGrid>
              <a:tr h="359161">
                <a:tc>
                  <a:txBody>
                    <a:bodyPr/>
                    <a:lstStyle/>
                    <a:p>
                      <a:pPr algn="ctr">
                        <a:lnSpc>
                          <a:spcPct val="107000"/>
                        </a:lnSpc>
                        <a:spcAft>
                          <a:spcPts val="0"/>
                        </a:spcAft>
                      </a:pPr>
                      <a:r>
                        <a:rPr lang="hr-HR" sz="1100">
                          <a:effectLst/>
                        </a:rPr>
                        <a:t>Faze razvoja leda u moru</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tc>
                  <a:txBody>
                    <a:bodyPr/>
                    <a:lstStyle/>
                    <a:p>
                      <a:pPr algn="ctr">
                        <a:lnSpc>
                          <a:spcPct val="107000"/>
                        </a:lnSpc>
                        <a:spcAft>
                          <a:spcPts val="0"/>
                        </a:spcAft>
                      </a:pPr>
                      <a:r>
                        <a:rPr lang="hr-HR" sz="1100">
                          <a:effectLst/>
                        </a:rPr>
                        <a:t>Kodni </a:t>
                      </a:r>
                      <a:endParaRPr lang="en-US" sz="1000">
                        <a:effectLst/>
                      </a:endParaRPr>
                    </a:p>
                    <a:p>
                      <a:pPr algn="ctr">
                        <a:lnSpc>
                          <a:spcPct val="107000"/>
                        </a:lnSpc>
                        <a:spcAft>
                          <a:spcPts val="0"/>
                        </a:spcAft>
                      </a:pPr>
                      <a:r>
                        <a:rPr lang="hr-HR" sz="1100">
                          <a:effectLst/>
                        </a:rPr>
                        <a:t>broj</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tc>
                  <a:txBody>
                    <a:bodyPr/>
                    <a:lstStyle/>
                    <a:p>
                      <a:pPr algn="ctr">
                        <a:lnSpc>
                          <a:spcPct val="107000"/>
                        </a:lnSpc>
                        <a:spcAft>
                          <a:spcPts val="0"/>
                        </a:spcAft>
                      </a:pPr>
                      <a:r>
                        <a:rPr lang="hr-HR" sz="1100">
                          <a:effectLst/>
                        </a:rPr>
                        <a:t>Faza razvoja leda u slatkoj vodi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extLst>
                  <a:ext uri="{0D108BD9-81ED-4DB2-BD59-A6C34878D82A}">
                    <a16:rowId xmlns:a16="http://schemas.microsoft.com/office/drawing/2014/main" val="2149424695"/>
                  </a:ext>
                </a:extLst>
              </a:tr>
              <a:tr h="359161">
                <a:tc>
                  <a:txBody>
                    <a:bodyPr/>
                    <a:lstStyle/>
                    <a:p>
                      <a:pPr>
                        <a:lnSpc>
                          <a:spcPct val="107000"/>
                        </a:lnSpc>
                        <a:spcAft>
                          <a:spcPts val="0"/>
                        </a:spcAft>
                      </a:pPr>
                      <a:r>
                        <a:rPr lang="hr-HR" sz="1100">
                          <a:effectLst/>
                        </a:rPr>
                        <a:t>New Ice-Frazil, Grease, Slush, Shuga (0-10 cm)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tc>
                  <a:txBody>
                    <a:bodyPr/>
                    <a:lstStyle/>
                    <a:p>
                      <a:pPr algn="ctr">
                        <a:lnSpc>
                          <a:spcPct val="107000"/>
                        </a:lnSpc>
                        <a:spcAft>
                          <a:spcPts val="0"/>
                        </a:spcAft>
                      </a:pPr>
                      <a:r>
                        <a:rPr lang="hr-HR" sz="1100">
                          <a:effectLst/>
                        </a:rPr>
                        <a:t>1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tc>
                  <a:txBody>
                    <a:bodyPr/>
                    <a:lstStyle/>
                    <a:p>
                      <a:pPr>
                        <a:lnSpc>
                          <a:spcPct val="107000"/>
                        </a:lnSpc>
                        <a:spcAft>
                          <a:spcPts val="0"/>
                        </a:spcAft>
                      </a:pPr>
                      <a:r>
                        <a:rPr lang="hr-HR" sz="1100">
                          <a:effectLst/>
                        </a:rPr>
                        <a:t>New Ice (0 - 5 cm)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extLst>
                  <a:ext uri="{0D108BD9-81ED-4DB2-BD59-A6C34878D82A}">
                    <a16:rowId xmlns:a16="http://schemas.microsoft.com/office/drawing/2014/main" val="4294727381"/>
                  </a:ext>
                </a:extLst>
              </a:tr>
              <a:tr h="179581">
                <a:tc>
                  <a:txBody>
                    <a:bodyPr/>
                    <a:lstStyle/>
                    <a:p>
                      <a:pPr>
                        <a:lnSpc>
                          <a:spcPct val="107000"/>
                        </a:lnSpc>
                        <a:spcAft>
                          <a:spcPts val="0"/>
                        </a:spcAft>
                      </a:pPr>
                      <a:r>
                        <a:rPr lang="hr-HR" sz="1100">
                          <a:effectLst/>
                        </a:rPr>
                        <a:t>Nilas, Ice Rind (0 - 10 cm)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tc>
                  <a:txBody>
                    <a:bodyPr/>
                    <a:lstStyle/>
                    <a:p>
                      <a:pPr algn="ctr">
                        <a:lnSpc>
                          <a:spcPct val="107000"/>
                        </a:lnSpc>
                        <a:spcAft>
                          <a:spcPts val="0"/>
                        </a:spcAft>
                      </a:pPr>
                      <a:r>
                        <a:rPr lang="hr-HR" sz="1100">
                          <a:effectLst/>
                        </a:rPr>
                        <a:t>2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tc>
                  <a:txBody>
                    <a:bodyPr/>
                    <a:lstStyle/>
                    <a:p>
                      <a:pPr>
                        <a:lnSpc>
                          <a:spcPct val="107000"/>
                        </a:lnSpc>
                        <a:spcAft>
                          <a:spcPts val="0"/>
                        </a:spcAft>
                      </a:pPr>
                      <a:r>
                        <a:rPr lang="hr-HR"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extLst>
                  <a:ext uri="{0D108BD9-81ED-4DB2-BD59-A6C34878D82A}">
                    <a16:rowId xmlns:a16="http://schemas.microsoft.com/office/drawing/2014/main" val="2159755675"/>
                  </a:ext>
                </a:extLst>
              </a:tr>
              <a:tr h="179581">
                <a:tc>
                  <a:txBody>
                    <a:bodyPr/>
                    <a:lstStyle/>
                    <a:p>
                      <a:pPr>
                        <a:lnSpc>
                          <a:spcPct val="107000"/>
                        </a:lnSpc>
                        <a:spcAft>
                          <a:spcPts val="0"/>
                        </a:spcAft>
                      </a:pPr>
                      <a:r>
                        <a:rPr lang="hr-HR" sz="1100">
                          <a:effectLst/>
                        </a:rPr>
                        <a:t>Young (10 - 30 cm)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tc>
                  <a:txBody>
                    <a:bodyPr/>
                    <a:lstStyle/>
                    <a:p>
                      <a:pPr algn="ctr">
                        <a:lnSpc>
                          <a:spcPct val="107000"/>
                        </a:lnSpc>
                        <a:spcAft>
                          <a:spcPts val="0"/>
                        </a:spcAft>
                      </a:pPr>
                      <a:r>
                        <a:rPr lang="hr-HR" sz="1100">
                          <a:effectLst/>
                        </a:rPr>
                        <a:t>3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tc>
                  <a:txBody>
                    <a:bodyPr/>
                    <a:lstStyle/>
                    <a:p>
                      <a:pPr>
                        <a:lnSpc>
                          <a:spcPct val="107000"/>
                        </a:lnSpc>
                        <a:spcAft>
                          <a:spcPts val="0"/>
                        </a:spcAft>
                      </a:pPr>
                      <a:r>
                        <a:rPr lang="hr-HR"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extLst>
                  <a:ext uri="{0D108BD9-81ED-4DB2-BD59-A6C34878D82A}">
                    <a16:rowId xmlns:a16="http://schemas.microsoft.com/office/drawing/2014/main" val="2813189134"/>
                  </a:ext>
                </a:extLst>
              </a:tr>
              <a:tr h="179581">
                <a:tc>
                  <a:txBody>
                    <a:bodyPr/>
                    <a:lstStyle/>
                    <a:p>
                      <a:pPr>
                        <a:lnSpc>
                          <a:spcPct val="107000"/>
                        </a:lnSpc>
                        <a:spcAft>
                          <a:spcPts val="0"/>
                        </a:spcAft>
                      </a:pPr>
                      <a:r>
                        <a:rPr lang="hr-HR" sz="1100">
                          <a:effectLst/>
                        </a:rPr>
                        <a:t>Gray (10 - 15 cm)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tc>
                  <a:txBody>
                    <a:bodyPr/>
                    <a:lstStyle/>
                    <a:p>
                      <a:pPr algn="ctr">
                        <a:lnSpc>
                          <a:spcPct val="107000"/>
                        </a:lnSpc>
                        <a:spcAft>
                          <a:spcPts val="0"/>
                        </a:spcAft>
                      </a:pPr>
                      <a:r>
                        <a:rPr lang="hr-HR" sz="1100">
                          <a:effectLst/>
                        </a:rPr>
                        <a:t>4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tc>
                  <a:txBody>
                    <a:bodyPr/>
                    <a:lstStyle/>
                    <a:p>
                      <a:pPr>
                        <a:lnSpc>
                          <a:spcPct val="107000"/>
                        </a:lnSpc>
                        <a:spcAft>
                          <a:spcPts val="0"/>
                        </a:spcAft>
                      </a:pPr>
                      <a:r>
                        <a:rPr lang="hr-HR" sz="1100">
                          <a:effectLst/>
                        </a:rPr>
                        <a:t>Thin Ice (5 - 15 cm)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extLst>
                  <a:ext uri="{0D108BD9-81ED-4DB2-BD59-A6C34878D82A}">
                    <a16:rowId xmlns:a16="http://schemas.microsoft.com/office/drawing/2014/main" val="1032499897"/>
                  </a:ext>
                </a:extLst>
              </a:tr>
              <a:tr h="179581">
                <a:tc>
                  <a:txBody>
                    <a:bodyPr/>
                    <a:lstStyle/>
                    <a:p>
                      <a:pPr>
                        <a:lnSpc>
                          <a:spcPct val="107000"/>
                        </a:lnSpc>
                        <a:spcAft>
                          <a:spcPts val="0"/>
                        </a:spcAft>
                      </a:pPr>
                      <a:r>
                        <a:rPr lang="hr-HR" sz="1100">
                          <a:effectLst/>
                        </a:rPr>
                        <a:t>Gray - White (15 - 30 cm)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tc>
                  <a:txBody>
                    <a:bodyPr/>
                    <a:lstStyle/>
                    <a:p>
                      <a:pPr algn="ctr">
                        <a:lnSpc>
                          <a:spcPct val="107000"/>
                        </a:lnSpc>
                        <a:spcAft>
                          <a:spcPts val="0"/>
                        </a:spcAft>
                      </a:pPr>
                      <a:r>
                        <a:rPr lang="hr-HR" sz="1100">
                          <a:effectLst/>
                        </a:rPr>
                        <a:t>5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tc>
                  <a:txBody>
                    <a:bodyPr/>
                    <a:lstStyle/>
                    <a:p>
                      <a:pPr>
                        <a:lnSpc>
                          <a:spcPct val="107000"/>
                        </a:lnSpc>
                        <a:spcAft>
                          <a:spcPts val="0"/>
                        </a:spcAft>
                      </a:pPr>
                      <a:r>
                        <a:rPr lang="hr-HR" sz="1100">
                          <a:effectLst/>
                        </a:rPr>
                        <a:t>Medium Ice (15 - 30 cm)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extLst>
                  <a:ext uri="{0D108BD9-81ED-4DB2-BD59-A6C34878D82A}">
                    <a16:rowId xmlns:a16="http://schemas.microsoft.com/office/drawing/2014/main" val="2463420690"/>
                  </a:ext>
                </a:extLst>
              </a:tr>
              <a:tr h="179581">
                <a:tc>
                  <a:txBody>
                    <a:bodyPr/>
                    <a:lstStyle/>
                    <a:p>
                      <a:pPr>
                        <a:lnSpc>
                          <a:spcPct val="107000"/>
                        </a:lnSpc>
                        <a:spcAft>
                          <a:spcPts val="0"/>
                        </a:spcAft>
                      </a:pPr>
                      <a:r>
                        <a:rPr lang="hr-HR" sz="1100">
                          <a:effectLst/>
                        </a:rPr>
                        <a:t>First Year (30 - 200 cm)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tc>
                  <a:txBody>
                    <a:bodyPr/>
                    <a:lstStyle/>
                    <a:p>
                      <a:pPr algn="ctr">
                        <a:lnSpc>
                          <a:spcPct val="107000"/>
                        </a:lnSpc>
                        <a:spcAft>
                          <a:spcPts val="0"/>
                        </a:spcAft>
                      </a:pPr>
                      <a:r>
                        <a:rPr lang="hr-HR" sz="1100">
                          <a:effectLst/>
                        </a:rPr>
                        <a:t>6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tc>
                  <a:txBody>
                    <a:bodyPr/>
                    <a:lstStyle/>
                    <a:p>
                      <a:pPr>
                        <a:lnSpc>
                          <a:spcPct val="107000"/>
                        </a:lnSpc>
                        <a:spcAft>
                          <a:spcPts val="0"/>
                        </a:spcAft>
                      </a:pPr>
                      <a:r>
                        <a:rPr lang="hr-HR"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extLst>
                  <a:ext uri="{0D108BD9-81ED-4DB2-BD59-A6C34878D82A}">
                    <a16:rowId xmlns:a16="http://schemas.microsoft.com/office/drawing/2014/main" val="1829110480"/>
                  </a:ext>
                </a:extLst>
              </a:tr>
              <a:tr h="179581">
                <a:tc>
                  <a:txBody>
                    <a:bodyPr/>
                    <a:lstStyle/>
                    <a:p>
                      <a:pPr>
                        <a:lnSpc>
                          <a:spcPct val="107000"/>
                        </a:lnSpc>
                        <a:spcAft>
                          <a:spcPts val="0"/>
                        </a:spcAft>
                      </a:pPr>
                      <a:r>
                        <a:rPr lang="hr-HR" sz="1100">
                          <a:effectLst/>
                        </a:rPr>
                        <a:t>First Year Thin (30 - 70 cm)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tc>
                  <a:txBody>
                    <a:bodyPr/>
                    <a:lstStyle/>
                    <a:p>
                      <a:pPr algn="ctr">
                        <a:lnSpc>
                          <a:spcPct val="107000"/>
                        </a:lnSpc>
                        <a:spcAft>
                          <a:spcPts val="0"/>
                        </a:spcAft>
                      </a:pPr>
                      <a:r>
                        <a:rPr lang="hr-HR" sz="1100">
                          <a:effectLst/>
                        </a:rPr>
                        <a:t>7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tc>
                  <a:txBody>
                    <a:bodyPr/>
                    <a:lstStyle/>
                    <a:p>
                      <a:pPr>
                        <a:lnSpc>
                          <a:spcPct val="107000"/>
                        </a:lnSpc>
                        <a:spcAft>
                          <a:spcPts val="0"/>
                        </a:spcAft>
                      </a:pPr>
                      <a:r>
                        <a:rPr lang="hr-HR" sz="1100">
                          <a:effectLst/>
                        </a:rPr>
                        <a:t>Thick Ice (30 - 70 cm)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extLst>
                  <a:ext uri="{0D108BD9-81ED-4DB2-BD59-A6C34878D82A}">
                    <a16:rowId xmlns:a16="http://schemas.microsoft.com/office/drawing/2014/main" val="2654829926"/>
                  </a:ext>
                </a:extLst>
              </a:tr>
              <a:tr h="179581">
                <a:tc>
                  <a:txBody>
                    <a:bodyPr/>
                    <a:lstStyle/>
                    <a:p>
                      <a:pPr>
                        <a:lnSpc>
                          <a:spcPct val="107000"/>
                        </a:lnSpc>
                        <a:spcAft>
                          <a:spcPts val="0"/>
                        </a:spcAft>
                      </a:pPr>
                      <a:r>
                        <a:rPr lang="hr-HR" sz="1100">
                          <a:effectLst/>
                        </a:rPr>
                        <a:t>First Year Thin - First Stage (30 - 70 cm)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tc>
                  <a:txBody>
                    <a:bodyPr/>
                    <a:lstStyle/>
                    <a:p>
                      <a:pPr algn="ctr">
                        <a:lnSpc>
                          <a:spcPct val="107000"/>
                        </a:lnSpc>
                        <a:spcAft>
                          <a:spcPts val="0"/>
                        </a:spcAft>
                      </a:pPr>
                      <a:r>
                        <a:rPr lang="hr-HR" sz="1100">
                          <a:effectLst/>
                        </a:rPr>
                        <a:t>8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tc>
                  <a:txBody>
                    <a:bodyPr/>
                    <a:lstStyle/>
                    <a:p>
                      <a:pPr>
                        <a:lnSpc>
                          <a:spcPct val="107000"/>
                        </a:lnSpc>
                        <a:spcAft>
                          <a:spcPts val="0"/>
                        </a:spcAft>
                      </a:pPr>
                      <a:r>
                        <a:rPr lang="hr-HR" sz="1100">
                          <a:effectLst/>
                        </a:rPr>
                        <a:t>First Stage Thick Ice (30 - 50 cm)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extLst>
                  <a:ext uri="{0D108BD9-81ED-4DB2-BD59-A6C34878D82A}">
                    <a16:rowId xmlns:a16="http://schemas.microsoft.com/office/drawing/2014/main" val="618479761"/>
                  </a:ext>
                </a:extLst>
              </a:tr>
              <a:tr h="179581">
                <a:tc>
                  <a:txBody>
                    <a:bodyPr/>
                    <a:lstStyle/>
                    <a:p>
                      <a:pPr>
                        <a:lnSpc>
                          <a:spcPct val="107000"/>
                        </a:lnSpc>
                        <a:spcAft>
                          <a:spcPts val="0"/>
                        </a:spcAft>
                      </a:pPr>
                      <a:r>
                        <a:rPr lang="hr-HR" sz="1100">
                          <a:effectLst/>
                        </a:rPr>
                        <a:t>First Year Thin - Second Stage (30 - 70 cm)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tc>
                  <a:txBody>
                    <a:bodyPr/>
                    <a:lstStyle/>
                    <a:p>
                      <a:pPr algn="ctr">
                        <a:lnSpc>
                          <a:spcPct val="107000"/>
                        </a:lnSpc>
                        <a:spcAft>
                          <a:spcPts val="0"/>
                        </a:spcAft>
                      </a:pPr>
                      <a:r>
                        <a:rPr lang="hr-HR" sz="1100">
                          <a:effectLst/>
                        </a:rPr>
                        <a:t>9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tc>
                  <a:txBody>
                    <a:bodyPr/>
                    <a:lstStyle/>
                    <a:p>
                      <a:pPr>
                        <a:lnSpc>
                          <a:spcPct val="107000"/>
                        </a:lnSpc>
                        <a:spcAft>
                          <a:spcPts val="0"/>
                        </a:spcAft>
                      </a:pPr>
                      <a:r>
                        <a:rPr lang="hr-HR" sz="1100">
                          <a:effectLst/>
                        </a:rPr>
                        <a:t>Second Stage Thick Ice (50 - 70 cm)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extLst>
                  <a:ext uri="{0D108BD9-81ED-4DB2-BD59-A6C34878D82A}">
                    <a16:rowId xmlns:a16="http://schemas.microsoft.com/office/drawing/2014/main" val="3122174788"/>
                  </a:ext>
                </a:extLst>
              </a:tr>
              <a:tr h="179581">
                <a:tc>
                  <a:txBody>
                    <a:bodyPr/>
                    <a:lstStyle/>
                    <a:p>
                      <a:pPr>
                        <a:lnSpc>
                          <a:spcPct val="107000"/>
                        </a:lnSpc>
                        <a:spcAft>
                          <a:spcPts val="0"/>
                        </a:spcAft>
                      </a:pPr>
                      <a:r>
                        <a:rPr lang="hr-HR" sz="1100">
                          <a:effectLst/>
                        </a:rPr>
                        <a:t>Medium First Year (70 - 120 cm)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tc>
                  <a:txBody>
                    <a:bodyPr/>
                    <a:lstStyle/>
                    <a:p>
                      <a:pPr algn="ctr">
                        <a:lnSpc>
                          <a:spcPct val="107000"/>
                        </a:lnSpc>
                        <a:spcAft>
                          <a:spcPts val="0"/>
                        </a:spcAft>
                      </a:pPr>
                      <a:r>
                        <a:rPr lang="hr-HR" sz="1100">
                          <a:effectLst/>
                        </a:rPr>
                        <a:t>1.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tc>
                  <a:txBody>
                    <a:bodyPr/>
                    <a:lstStyle/>
                    <a:p>
                      <a:pPr>
                        <a:lnSpc>
                          <a:spcPct val="107000"/>
                        </a:lnSpc>
                        <a:spcAft>
                          <a:spcPts val="0"/>
                        </a:spcAft>
                      </a:pPr>
                      <a:r>
                        <a:rPr lang="hr-HR" sz="1100">
                          <a:effectLst/>
                        </a:rPr>
                        <a:t>Very Thick Ice (70 - 120 cm)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extLst>
                  <a:ext uri="{0D108BD9-81ED-4DB2-BD59-A6C34878D82A}">
                    <a16:rowId xmlns:a16="http://schemas.microsoft.com/office/drawing/2014/main" val="1766826322"/>
                  </a:ext>
                </a:extLst>
              </a:tr>
              <a:tr h="179581">
                <a:tc>
                  <a:txBody>
                    <a:bodyPr/>
                    <a:lstStyle/>
                    <a:p>
                      <a:pPr>
                        <a:lnSpc>
                          <a:spcPct val="107000"/>
                        </a:lnSpc>
                        <a:spcAft>
                          <a:spcPts val="0"/>
                        </a:spcAft>
                      </a:pPr>
                      <a:r>
                        <a:rPr lang="hr-HR" sz="1100">
                          <a:effectLst/>
                        </a:rPr>
                        <a:t>Thick First Year (&gt;120 cm)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tc>
                  <a:txBody>
                    <a:bodyPr/>
                    <a:lstStyle/>
                    <a:p>
                      <a:pPr algn="ctr">
                        <a:lnSpc>
                          <a:spcPct val="107000"/>
                        </a:lnSpc>
                        <a:spcAft>
                          <a:spcPts val="0"/>
                        </a:spcAft>
                      </a:pPr>
                      <a:r>
                        <a:rPr lang="hr-HR" sz="1100">
                          <a:effectLst/>
                        </a:rPr>
                        <a:t>4.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tc>
                  <a:txBody>
                    <a:bodyPr/>
                    <a:lstStyle/>
                    <a:p>
                      <a:pPr>
                        <a:lnSpc>
                          <a:spcPct val="107000"/>
                        </a:lnSpc>
                        <a:spcAft>
                          <a:spcPts val="0"/>
                        </a:spcAft>
                      </a:pPr>
                      <a:r>
                        <a:rPr lang="hr-HR"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extLst>
                  <a:ext uri="{0D108BD9-81ED-4DB2-BD59-A6C34878D82A}">
                    <a16:rowId xmlns:a16="http://schemas.microsoft.com/office/drawing/2014/main" val="3436178333"/>
                  </a:ext>
                </a:extLst>
              </a:tr>
              <a:tr h="359161">
                <a:tc>
                  <a:txBody>
                    <a:bodyPr/>
                    <a:lstStyle/>
                    <a:p>
                      <a:pPr>
                        <a:lnSpc>
                          <a:spcPct val="107000"/>
                        </a:lnSpc>
                        <a:spcAft>
                          <a:spcPts val="0"/>
                        </a:spcAft>
                      </a:pPr>
                      <a:r>
                        <a:rPr lang="hr-HR" sz="1100">
                          <a:effectLst/>
                        </a:rPr>
                        <a:t>Old - Survived at least one season's melt (&gt;2 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tc>
                  <a:txBody>
                    <a:bodyPr/>
                    <a:lstStyle/>
                    <a:p>
                      <a:pPr algn="ctr">
                        <a:lnSpc>
                          <a:spcPct val="107000"/>
                        </a:lnSpc>
                        <a:spcAft>
                          <a:spcPts val="0"/>
                        </a:spcAft>
                      </a:pPr>
                      <a:r>
                        <a:rPr lang="hr-HR" sz="1100">
                          <a:effectLst/>
                        </a:rPr>
                        <a:t>7.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tc>
                  <a:txBody>
                    <a:bodyPr/>
                    <a:lstStyle/>
                    <a:p>
                      <a:pPr>
                        <a:lnSpc>
                          <a:spcPct val="107000"/>
                        </a:lnSpc>
                        <a:spcAft>
                          <a:spcPts val="0"/>
                        </a:spcAft>
                      </a:pPr>
                      <a:r>
                        <a:rPr lang="hr-HR"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extLst>
                  <a:ext uri="{0D108BD9-81ED-4DB2-BD59-A6C34878D82A}">
                    <a16:rowId xmlns:a16="http://schemas.microsoft.com/office/drawing/2014/main" val="4233287831"/>
                  </a:ext>
                </a:extLst>
              </a:tr>
              <a:tr h="179581">
                <a:tc>
                  <a:txBody>
                    <a:bodyPr/>
                    <a:lstStyle/>
                    <a:p>
                      <a:pPr>
                        <a:lnSpc>
                          <a:spcPct val="107000"/>
                        </a:lnSpc>
                        <a:spcAft>
                          <a:spcPts val="0"/>
                        </a:spcAft>
                      </a:pPr>
                      <a:r>
                        <a:rPr lang="hr-HR" sz="1100">
                          <a:effectLst/>
                        </a:rPr>
                        <a:t>Second Year (&gt;2 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tc>
                  <a:txBody>
                    <a:bodyPr/>
                    <a:lstStyle/>
                    <a:p>
                      <a:pPr algn="ctr">
                        <a:lnSpc>
                          <a:spcPct val="107000"/>
                        </a:lnSpc>
                        <a:spcAft>
                          <a:spcPts val="0"/>
                        </a:spcAft>
                      </a:pPr>
                      <a:r>
                        <a:rPr lang="hr-HR" sz="1100">
                          <a:effectLst/>
                        </a:rPr>
                        <a:t>8.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tc>
                  <a:txBody>
                    <a:bodyPr/>
                    <a:lstStyle/>
                    <a:p>
                      <a:pPr>
                        <a:lnSpc>
                          <a:spcPct val="107000"/>
                        </a:lnSpc>
                        <a:spcAft>
                          <a:spcPts val="0"/>
                        </a:spcAft>
                      </a:pPr>
                      <a:r>
                        <a:rPr lang="hr-HR"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extLst>
                  <a:ext uri="{0D108BD9-81ED-4DB2-BD59-A6C34878D82A}">
                    <a16:rowId xmlns:a16="http://schemas.microsoft.com/office/drawing/2014/main" val="33739126"/>
                  </a:ext>
                </a:extLst>
              </a:tr>
              <a:tr h="179581">
                <a:tc>
                  <a:txBody>
                    <a:bodyPr/>
                    <a:lstStyle/>
                    <a:p>
                      <a:pPr>
                        <a:lnSpc>
                          <a:spcPct val="107000"/>
                        </a:lnSpc>
                        <a:spcAft>
                          <a:spcPts val="0"/>
                        </a:spcAft>
                      </a:pPr>
                      <a:r>
                        <a:rPr lang="hr-HR" sz="1100">
                          <a:effectLst/>
                        </a:rPr>
                        <a:t>Multi-Year (&gt;2 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tc>
                  <a:txBody>
                    <a:bodyPr/>
                    <a:lstStyle/>
                    <a:p>
                      <a:pPr algn="ctr">
                        <a:lnSpc>
                          <a:spcPct val="107000"/>
                        </a:lnSpc>
                        <a:spcAft>
                          <a:spcPts val="0"/>
                        </a:spcAft>
                      </a:pPr>
                      <a:r>
                        <a:rPr lang="hr-HR" sz="1100">
                          <a:effectLst/>
                        </a:rPr>
                        <a:t>9.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tc>
                  <a:txBody>
                    <a:bodyPr/>
                    <a:lstStyle/>
                    <a:p>
                      <a:pPr>
                        <a:lnSpc>
                          <a:spcPct val="107000"/>
                        </a:lnSpc>
                        <a:spcAft>
                          <a:spcPts val="0"/>
                        </a:spcAft>
                      </a:pPr>
                      <a:r>
                        <a:rPr lang="hr-HR"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extLst>
                  <a:ext uri="{0D108BD9-81ED-4DB2-BD59-A6C34878D82A}">
                    <a16:rowId xmlns:a16="http://schemas.microsoft.com/office/drawing/2014/main" val="3242206835"/>
                  </a:ext>
                </a:extLst>
              </a:tr>
              <a:tr h="359161">
                <a:tc>
                  <a:txBody>
                    <a:bodyPr/>
                    <a:lstStyle/>
                    <a:p>
                      <a:pPr>
                        <a:lnSpc>
                          <a:spcPct val="107000"/>
                        </a:lnSpc>
                        <a:spcAft>
                          <a:spcPts val="0"/>
                        </a:spcAft>
                      </a:pPr>
                      <a:r>
                        <a:rPr lang="hr-HR" sz="1100">
                          <a:effectLst/>
                        </a:rPr>
                        <a:t>Ice of Land Origin </a:t>
                      </a:r>
                      <a:endParaRPr lang="en-US" sz="1000">
                        <a:effectLst/>
                      </a:endParaRPr>
                    </a:p>
                    <a:p>
                      <a:pPr>
                        <a:lnSpc>
                          <a:spcPct val="107000"/>
                        </a:lnSpc>
                        <a:spcAft>
                          <a:spcPts val="0"/>
                        </a:spcAft>
                      </a:pPr>
                      <a:r>
                        <a:rPr lang="hr-HR"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tc>
                  <a:txBody>
                    <a:bodyPr/>
                    <a:lstStyle/>
                    <a:p>
                      <a:pPr algn="ctr">
                        <a:lnSpc>
                          <a:spcPct val="107000"/>
                        </a:lnSpc>
                        <a:spcAft>
                          <a:spcPts val="0"/>
                        </a:spcAft>
                      </a:pPr>
                      <a:endParaRPr lang="hr-H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29" marR="62929" marT="0" marB="0"/>
                </a:tc>
                <a:tc>
                  <a:txBody>
                    <a:bodyPr/>
                    <a:lstStyle/>
                    <a:p>
                      <a:pPr>
                        <a:lnSpc>
                          <a:spcPct val="107000"/>
                        </a:lnSpc>
                        <a:spcAft>
                          <a:spcPts val="0"/>
                        </a:spcAft>
                      </a:pPr>
                      <a:r>
                        <a:rPr lang="hr-HR" sz="11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929" marR="62929" marT="0" marB="0"/>
                </a:tc>
                <a:extLst>
                  <a:ext uri="{0D108BD9-81ED-4DB2-BD59-A6C34878D82A}">
                    <a16:rowId xmlns:a16="http://schemas.microsoft.com/office/drawing/2014/main" val="2992921685"/>
                  </a:ext>
                </a:extLst>
              </a:tr>
            </a:tbl>
          </a:graphicData>
        </a:graphic>
      </p:graphicFrame>
      <p:pic>
        <p:nvPicPr>
          <p:cNvPr id="1025" name="Slika 6" descr="Triangle with d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5050183"/>
            <a:ext cx="419100" cy="37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6197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hr-HR" sz="2800" b="1" dirty="0" smtClean="0"/>
              <a:t>ECG Kodeks – veličina formiranog leda (Fx kodeks)</a:t>
            </a:r>
            <a:endParaRPr lang="en-US" sz="2800" b="1" dirty="0"/>
          </a:p>
        </p:txBody>
      </p:sp>
      <p:graphicFrame>
        <p:nvGraphicFramePr>
          <p:cNvPr id="4" name="Content Placeholder 3"/>
          <p:cNvGraphicFramePr>
            <a:graphicFrameLocks noGrp="1"/>
          </p:cNvGraphicFramePr>
          <p:nvPr>
            <p:ph idx="1"/>
          </p:nvPr>
        </p:nvGraphicFramePr>
        <p:xfrm>
          <a:off x="457200" y="2063741"/>
          <a:ext cx="8229600" cy="3051194"/>
        </p:xfrm>
        <a:graphic>
          <a:graphicData uri="http://schemas.openxmlformats.org/drawingml/2006/table">
            <a:tbl>
              <a:tblPr firstRow="1" firstCol="1" bandRow="1">
                <a:tableStyleId>{5C22544A-7EE6-4342-B048-85BDC9FD1C3A}</a:tableStyleId>
              </a:tblPr>
              <a:tblGrid>
                <a:gridCol w="2743200">
                  <a:extLst>
                    <a:ext uri="{9D8B030D-6E8A-4147-A177-3AD203B41FA5}">
                      <a16:colId xmlns:a16="http://schemas.microsoft.com/office/drawing/2014/main" val="2726505653"/>
                    </a:ext>
                  </a:extLst>
                </a:gridCol>
                <a:gridCol w="2743200">
                  <a:extLst>
                    <a:ext uri="{9D8B030D-6E8A-4147-A177-3AD203B41FA5}">
                      <a16:colId xmlns:a16="http://schemas.microsoft.com/office/drawing/2014/main" val="2558000170"/>
                    </a:ext>
                  </a:extLst>
                </a:gridCol>
                <a:gridCol w="2743200">
                  <a:extLst>
                    <a:ext uri="{9D8B030D-6E8A-4147-A177-3AD203B41FA5}">
                      <a16:colId xmlns:a16="http://schemas.microsoft.com/office/drawing/2014/main" val="2678442981"/>
                    </a:ext>
                  </a:extLst>
                </a:gridCol>
              </a:tblGrid>
              <a:tr h="358964">
                <a:tc>
                  <a:txBody>
                    <a:bodyPr/>
                    <a:lstStyle/>
                    <a:p>
                      <a:pPr algn="ctr">
                        <a:lnSpc>
                          <a:spcPct val="107000"/>
                        </a:lnSpc>
                        <a:spcAft>
                          <a:spcPts val="0"/>
                        </a:spcAft>
                      </a:pPr>
                      <a:r>
                        <a:rPr lang="hr-HR" sz="1100">
                          <a:effectLst/>
                        </a:rPr>
                        <a:t>Veličina formiranog leda u moru</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tc>
                  <a:txBody>
                    <a:bodyPr/>
                    <a:lstStyle/>
                    <a:p>
                      <a:pPr algn="ctr">
                        <a:lnSpc>
                          <a:spcPct val="107000"/>
                        </a:lnSpc>
                        <a:spcAft>
                          <a:spcPts val="0"/>
                        </a:spcAft>
                      </a:pPr>
                      <a:r>
                        <a:rPr lang="hr-HR" sz="1100">
                          <a:effectLst/>
                        </a:rPr>
                        <a:t>Code</a:t>
                      </a:r>
                      <a:br>
                        <a:rPr lang="hr-HR" sz="1100">
                          <a:effectLst/>
                        </a:rPr>
                      </a:br>
                      <a:r>
                        <a:rPr lang="hr-HR" sz="1100">
                          <a:effectLst/>
                        </a:rPr>
                        <a:t>Figure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tc>
                  <a:txBody>
                    <a:bodyPr/>
                    <a:lstStyle/>
                    <a:p>
                      <a:pPr algn="ctr">
                        <a:lnSpc>
                          <a:spcPct val="107000"/>
                        </a:lnSpc>
                        <a:spcAft>
                          <a:spcPts val="0"/>
                        </a:spcAft>
                      </a:pPr>
                      <a:r>
                        <a:rPr lang="hr-HR" sz="1100">
                          <a:effectLst/>
                        </a:rPr>
                        <a:t>Veličina formiranog leda u </a:t>
                      </a:r>
                      <a:endParaRPr lang="en-US" sz="1000">
                        <a:effectLst/>
                      </a:endParaRPr>
                    </a:p>
                    <a:p>
                      <a:pPr algn="ctr">
                        <a:lnSpc>
                          <a:spcPct val="107000"/>
                        </a:lnSpc>
                        <a:spcAft>
                          <a:spcPts val="0"/>
                        </a:spcAft>
                      </a:pPr>
                      <a:r>
                        <a:rPr lang="hr-HR" sz="1100">
                          <a:effectLst/>
                        </a:rPr>
                        <a:t>slatkim vodama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extLst>
                  <a:ext uri="{0D108BD9-81ED-4DB2-BD59-A6C34878D82A}">
                    <a16:rowId xmlns:a16="http://schemas.microsoft.com/office/drawing/2014/main" val="1667560312"/>
                  </a:ext>
                </a:extLst>
              </a:tr>
              <a:tr h="358964">
                <a:tc>
                  <a:txBody>
                    <a:bodyPr/>
                    <a:lstStyle/>
                    <a:p>
                      <a:pPr>
                        <a:lnSpc>
                          <a:spcPct val="107000"/>
                        </a:lnSpc>
                        <a:spcAft>
                          <a:spcPts val="0"/>
                        </a:spcAft>
                      </a:pPr>
                      <a:r>
                        <a:rPr lang="hr-HR"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tc>
                  <a:txBody>
                    <a:bodyPr/>
                    <a:lstStyle/>
                    <a:p>
                      <a:pPr algn="ctr">
                        <a:lnSpc>
                          <a:spcPct val="107000"/>
                        </a:lnSpc>
                        <a:spcAft>
                          <a:spcPts val="0"/>
                        </a:spcAft>
                      </a:pPr>
                      <a:r>
                        <a:rPr lang="hr-HR" sz="1100">
                          <a:effectLst/>
                        </a:rPr>
                        <a:t>~F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tc>
                  <a:txBody>
                    <a:bodyPr/>
                    <a:lstStyle/>
                    <a:p>
                      <a:pPr>
                        <a:lnSpc>
                          <a:spcPct val="107000"/>
                        </a:lnSpc>
                        <a:spcAft>
                          <a:spcPts val="0"/>
                        </a:spcAft>
                      </a:pPr>
                      <a:r>
                        <a:rPr lang="hr-HR" sz="1100">
                          <a:effectLst/>
                        </a:rPr>
                        <a:t>Belts and Strips symbol</a:t>
                      </a:r>
                      <a:br>
                        <a:rPr lang="hr-HR" sz="1100">
                          <a:effectLst/>
                        </a:rPr>
                      </a:br>
                      <a:r>
                        <a:rPr lang="hr-HR" sz="1100">
                          <a:effectLst/>
                        </a:rPr>
                        <a:t>followed by ice concentration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extLst>
                  <a:ext uri="{0D108BD9-81ED-4DB2-BD59-A6C34878D82A}">
                    <a16:rowId xmlns:a16="http://schemas.microsoft.com/office/drawing/2014/main" val="2011061302"/>
                  </a:ext>
                </a:extLst>
              </a:tr>
              <a:tr h="179482">
                <a:tc>
                  <a:txBody>
                    <a:bodyPr/>
                    <a:lstStyle/>
                    <a:p>
                      <a:pPr>
                        <a:lnSpc>
                          <a:spcPct val="107000"/>
                        </a:lnSpc>
                        <a:spcAft>
                          <a:spcPts val="0"/>
                        </a:spcAft>
                      </a:pPr>
                      <a:r>
                        <a:rPr lang="hr-HR" sz="1100">
                          <a:effectLst/>
                        </a:rPr>
                        <a:t>New Ice (0-10 cm)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tc>
                  <a:txBody>
                    <a:bodyPr/>
                    <a:lstStyle/>
                    <a:p>
                      <a:pPr algn="ctr">
                        <a:lnSpc>
                          <a:spcPct val="107000"/>
                        </a:lnSpc>
                        <a:spcAft>
                          <a:spcPts val="0"/>
                        </a:spcAft>
                      </a:pPr>
                      <a:r>
                        <a:rPr lang="hr-HR" sz="1100">
                          <a:effectLst/>
                        </a:rPr>
                        <a:t>X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tc>
                  <a:txBody>
                    <a:bodyPr/>
                    <a:lstStyle/>
                    <a:p>
                      <a:pPr>
                        <a:lnSpc>
                          <a:spcPct val="107000"/>
                        </a:lnSpc>
                        <a:spcAft>
                          <a:spcPts val="0"/>
                        </a:spcAft>
                      </a:pPr>
                      <a:r>
                        <a:rPr lang="hr-HR"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extLst>
                  <a:ext uri="{0D108BD9-81ED-4DB2-BD59-A6C34878D82A}">
                    <a16:rowId xmlns:a16="http://schemas.microsoft.com/office/drawing/2014/main" val="2570145539"/>
                  </a:ext>
                </a:extLst>
              </a:tr>
              <a:tr h="179482">
                <a:tc>
                  <a:txBody>
                    <a:bodyPr/>
                    <a:lstStyle/>
                    <a:p>
                      <a:pPr>
                        <a:lnSpc>
                          <a:spcPct val="107000"/>
                        </a:lnSpc>
                        <a:spcAft>
                          <a:spcPts val="0"/>
                        </a:spcAft>
                      </a:pPr>
                      <a:r>
                        <a:rPr lang="hr-HR" sz="1100">
                          <a:effectLst/>
                        </a:rPr>
                        <a:t>Pancake Ice (30 cm - 3 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tc>
                  <a:txBody>
                    <a:bodyPr/>
                    <a:lstStyle/>
                    <a:p>
                      <a:pPr algn="ctr">
                        <a:lnSpc>
                          <a:spcPct val="107000"/>
                        </a:lnSpc>
                        <a:spcAft>
                          <a:spcPts val="0"/>
                        </a:spcAft>
                      </a:pPr>
                      <a:r>
                        <a:rPr lang="hr-HR" sz="1100">
                          <a:effectLst/>
                        </a:rPr>
                        <a:t>0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tc>
                  <a:txBody>
                    <a:bodyPr/>
                    <a:lstStyle/>
                    <a:p>
                      <a:pPr>
                        <a:lnSpc>
                          <a:spcPct val="107000"/>
                        </a:lnSpc>
                        <a:spcAft>
                          <a:spcPts val="0"/>
                        </a:spcAft>
                      </a:pPr>
                      <a:r>
                        <a:rPr lang="hr-HR"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extLst>
                  <a:ext uri="{0D108BD9-81ED-4DB2-BD59-A6C34878D82A}">
                    <a16:rowId xmlns:a16="http://schemas.microsoft.com/office/drawing/2014/main" val="1579829810"/>
                  </a:ext>
                </a:extLst>
              </a:tr>
              <a:tr h="179482">
                <a:tc>
                  <a:txBody>
                    <a:bodyPr/>
                    <a:lstStyle/>
                    <a:p>
                      <a:pPr>
                        <a:lnSpc>
                          <a:spcPct val="107000"/>
                        </a:lnSpc>
                        <a:spcAft>
                          <a:spcPts val="0"/>
                        </a:spcAft>
                      </a:pPr>
                      <a:r>
                        <a:rPr lang="hr-HR" sz="1100">
                          <a:effectLst/>
                        </a:rPr>
                        <a:t>Brash Ice (&lt; 2m)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tc>
                  <a:txBody>
                    <a:bodyPr/>
                    <a:lstStyle/>
                    <a:p>
                      <a:pPr algn="ctr">
                        <a:lnSpc>
                          <a:spcPct val="107000"/>
                        </a:lnSpc>
                        <a:spcAft>
                          <a:spcPts val="0"/>
                        </a:spcAft>
                      </a:pPr>
                      <a:r>
                        <a:rPr lang="hr-HR" sz="1100">
                          <a:effectLst/>
                        </a:rPr>
                        <a:t>1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tc>
                  <a:txBody>
                    <a:bodyPr/>
                    <a:lstStyle/>
                    <a:p>
                      <a:pPr>
                        <a:lnSpc>
                          <a:spcPct val="107000"/>
                        </a:lnSpc>
                        <a:spcAft>
                          <a:spcPts val="0"/>
                        </a:spcAft>
                      </a:pPr>
                      <a:r>
                        <a:rPr lang="hr-HR"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extLst>
                  <a:ext uri="{0D108BD9-81ED-4DB2-BD59-A6C34878D82A}">
                    <a16:rowId xmlns:a16="http://schemas.microsoft.com/office/drawing/2014/main" val="3351034586"/>
                  </a:ext>
                </a:extLst>
              </a:tr>
              <a:tr h="179482">
                <a:tc>
                  <a:txBody>
                    <a:bodyPr/>
                    <a:lstStyle/>
                    <a:p>
                      <a:pPr>
                        <a:lnSpc>
                          <a:spcPct val="107000"/>
                        </a:lnSpc>
                        <a:spcAft>
                          <a:spcPts val="0"/>
                        </a:spcAft>
                      </a:pPr>
                      <a:r>
                        <a:rPr lang="hr-HR" sz="1100">
                          <a:effectLst/>
                        </a:rPr>
                        <a:t>Ice Cake (3 - 20 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tc>
                  <a:txBody>
                    <a:bodyPr/>
                    <a:lstStyle/>
                    <a:p>
                      <a:pPr algn="ctr">
                        <a:lnSpc>
                          <a:spcPct val="107000"/>
                        </a:lnSpc>
                        <a:spcAft>
                          <a:spcPts val="0"/>
                        </a:spcAft>
                      </a:pPr>
                      <a:r>
                        <a:rPr lang="hr-HR" sz="1100">
                          <a:effectLst/>
                        </a:rPr>
                        <a:t>2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tc>
                  <a:txBody>
                    <a:bodyPr/>
                    <a:lstStyle/>
                    <a:p>
                      <a:pPr>
                        <a:lnSpc>
                          <a:spcPct val="107000"/>
                        </a:lnSpc>
                        <a:spcAft>
                          <a:spcPts val="0"/>
                        </a:spcAft>
                      </a:pPr>
                      <a:r>
                        <a:rPr lang="hr-HR"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extLst>
                  <a:ext uri="{0D108BD9-81ED-4DB2-BD59-A6C34878D82A}">
                    <a16:rowId xmlns:a16="http://schemas.microsoft.com/office/drawing/2014/main" val="3121483442"/>
                  </a:ext>
                </a:extLst>
              </a:tr>
              <a:tr h="179482">
                <a:tc>
                  <a:txBody>
                    <a:bodyPr/>
                    <a:lstStyle/>
                    <a:p>
                      <a:pPr>
                        <a:lnSpc>
                          <a:spcPct val="107000"/>
                        </a:lnSpc>
                        <a:spcAft>
                          <a:spcPts val="0"/>
                        </a:spcAft>
                      </a:pPr>
                      <a:r>
                        <a:rPr lang="hr-HR" sz="1100">
                          <a:effectLst/>
                        </a:rPr>
                        <a:t>Small Ice Floe (20 - 100 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tc>
                  <a:txBody>
                    <a:bodyPr/>
                    <a:lstStyle/>
                    <a:p>
                      <a:pPr algn="ctr">
                        <a:lnSpc>
                          <a:spcPct val="107000"/>
                        </a:lnSpc>
                        <a:spcAft>
                          <a:spcPts val="0"/>
                        </a:spcAft>
                      </a:pPr>
                      <a:r>
                        <a:rPr lang="hr-HR" sz="1100">
                          <a:effectLst/>
                        </a:rPr>
                        <a:t>3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tc>
                  <a:txBody>
                    <a:bodyPr/>
                    <a:lstStyle/>
                    <a:p>
                      <a:pPr>
                        <a:lnSpc>
                          <a:spcPct val="107000"/>
                        </a:lnSpc>
                        <a:spcAft>
                          <a:spcPts val="0"/>
                        </a:spcAft>
                      </a:pPr>
                      <a:r>
                        <a:rPr lang="hr-HR"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extLst>
                  <a:ext uri="{0D108BD9-81ED-4DB2-BD59-A6C34878D82A}">
                    <a16:rowId xmlns:a16="http://schemas.microsoft.com/office/drawing/2014/main" val="4041927512"/>
                  </a:ext>
                </a:extLst>
              </a:tr>
              <a:tr h="179482">
                <a:tc>
                  <a:txBody>
                    <a:bodyPr/>
                    <a:lstStyle/>
                    <a:p>
                      <a:pPr>
                        <a:lnSpc>
                          <a:spcPct val="107000"/>
                        </a:lnSpc>
                        <a:spcAft>
                          <a:spcPts val="0"/>
                        </a:spcAft>
                      </a:pPr>
                      <a:r>
                        <a:rPr lang="hr-HR" sz="1100">
                          <a:effectLst/>
                        </a:rPr>
                        <a:t>Medium Ice Floe (100 - 500 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tc>
                  <a:txBody>
                    <a:bodyPr/>
                    <a:lstStyle/>
                    <a:p>
                      <a:pPr algn="ctr">
                        <a:lnSpc>
                          <a:spcPct val="107000"/>
                        </a:lnSpc>
                        <a:spcAft>
                          <a:spcPts val="0"/>
                        </a:spcAft>
                      </a:pPr>
                      <a:r>
                        <a:rPr lang="hr-HR" sz="1100">
                          <a:effectLst/>
                        </a:rPr>
                        <a:t>4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tc>
                  <a:txBody>
                    <a:bodyPr/>
                    <a:lstStyle/>
                    <a:p>
                      <a:pPr>
                        <a:lnSpc>
                          <a:spcPct val="107000"/>
                        </a:lnSpc>
                        <a:spcAft>
                          <a:spcPts val="0"/>
                        </a:spcAft>
                      </a:pPr>
                      <a:r>
                        <a:rPr lang="hr-HR"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extLst>
                  <a:ext uri="{0D108BD9-81ED-4DB2-BD59-A6C34878D82A}">
                    <a16:rowId xmlns:a16="http://schemas.microsoft.com/office/drawing/2014/main" val="3446051564"/>
                  </a:ext>
                </a:extLst>
              </a:tr>
              <a:tr h="179482">
                <a:tc>
                  <a:txBody>
                    <a:bodyPr/>
                    <a:lstStyle/>
                    <a:p>
                      <a:pPr>
                        <a:lnSpc>
                          <a:spcPct val="107000"/>
                        </a:lnSpc>
                        <a:spcAft>
                          <a:spcPts val="0"/>
                        </a:spcAft>
                      </a:pPr>
                      <a:r>
                        <a:rPr lang="hr-HR" sz="1100">
                          <a:effectLst/>
                        </a:rPr>
                        <a:t>Big Ice Floe (500 m - 2 km)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tc>
                  <a:txBody>
                    <a:bodyPr/>
                    <a:lstStyle/>
                    <a:p>
                      <a:pPr algn="ctr">
                        <a:lnSpc>
                          <a:spcPct val="107000"/>
                        </a:lnSpc>
                        <a:spcAft>
                          <a:spcPts val="0"/>
                        </a:spcAft>
                      </a:pPr>
                      <a:r>
                        <a:rPr lang="hr-HR" sz="1100">
                          <a:effectLst/>
                        </a:rPr>
                        <a:t>5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tc>
                  <a:txBody>
                    <a:bodyPr/>
                    <a:lstStyle/>
                    <a:p>
                      <a:pPr>
                        <a:lnSpc>
                          <a:spcPct val="107000"/>
                        </a:lnSpc>
                        <a:spcAft>
                          <a:spcPts val="0"/>
                        </a:spcAft>
                      </a:pPr>
                      <a:r>
                        <a:rPr lang="hr-HR"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extLst>
                  <a:ext uri="{0D108BD9-81ED-4DB2-BD59-A6C34878D82A}">
                    <a16:rowId xmlns:a16="http://schemas.microsoft.com/office/drawing/2014/main" val="2857260473"/>
                  </a:ext>
                </a:extLst>
              </a:tr>
              <a:tr h="179482">
                <a:tc>
                  <a:txBody>
                    <a:bodyPr/>
                    <a:lstStyle/>
                    <a:p>
                      <a:pPr>
                        <a:lnSpc>
                          <a:spcPct val="107000"/>
                        </a:lnSpc>
                        <a:spcAft>
                          <a:spcPts val="0"/>
                        </a:spcAft>
                      </a:pPr>
                      <a:r>
                        <a:rPr lang="hr-HR" sz="1100">
                          <a:effectLst/>
                        </a:rPr>
                        <a:t>Vast Ice Floe (2 - 10 km)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tc>
                  <a:txBody>
                    <a:bodyPr/>
                    <a:lstStyle/>
                    <a:p>
                      <a:pPr algn="ctr">
                        <a:lnSpc>
                          <a:spcPct val="107000"/>
                        </a:lnSpc>
                        <a:spcAft>
                          <a:spcPts val="0"/>
                        </a:spcAft>
                      </a:pPr>
                      <a:r>
                        <a:rPr lang="hr-HR" sz="1100">
                          <a:effectLst/>
                        </a:rPr>
                        <a:t>6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tc>
                  <a:txBody>
                    <a:bodyPr/>
                    <a:lstStyle/>
                    <a:p>
                      <a:pPr>
                        <a:lnSpc>
                          <a:spcPct val="107000"/>
                        </a:lnSpc>
                        <a:spcAft>
                          <a:spcPts val="0"/>
                        </a:spcAft>
                      </a:pPr>
                      <a:r>
                        <a:rPr lang="hr-HR"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extLst>
                  <a:ext uri="{0D108BD9-81ED-4DB2-BD59-A6C34878D82A}">
                    <a16:rowId xmlns:a16="http://schemas.microsoft.com/office/drawing/2014/main" val="1531543910"/>
                  </a:ext>
                </a:extLst>
              </a:tr>
              <a:tr h="179482">
                <a:tc>
                  <a:txBody>
                    <a:bodyPr/>
                    <a:lstStyle/>
                    <a:p>
                      <a:pPr>
                        <a:lnSpc>
                          <a:spcPct val="107000"/>
                        </a:lnSpc>
                        <a:spcAft>
                          <a:spcPts val="0"/>
                        </a:spcAft>
                      </a:pPr>
                      <a:r>
                        <a:rPr lang="hr-HR" sz="1100">
                          <a:effectLst/>
                        </a:rPr>
                        <a:t>Giant Ice Floe (&gt; 10 km)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tc>
                  <a:txBody>
                    <a:bodyPr/>
                    <a:lstStyle/>
                    <a:p>
                      <a:pPr algn="ctr">
                        <a:lnSpc>
                          <a:spcPct val="107000"/>
                        </a:lnSpc>
                        <a:spcAft>
                          <a:spcPts val="0"/>
                        </a:spcAft>
                      </a:pPr>
                      <a:r>
                        <a:rPr lang="hr-HR" sz="1100">
                          <a:effectLst/>
                        </a:rPr>
                        <a:t>7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tc>
                  <a:txBody>
                    <a:bodyPr/>
                    <a:lstStyle/>
                    <a:p>
                      <a:pPr>
                        <a:lnSpc>
                          <a:spcPct val="107000"/>
                        </a:lnSpc>
                        <a:spcAft>
                          <a:spcPts val="0"/>
                        </a:spcAft>
                      </a:pPr>
                      <a:r>
                        <a:rPr lang="hr-HR"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extLst>
                  <a:ext uri="{0D108BD9-81ED-4DB2-BD59-A6C34878D82A}">
                    <a16:rowId xmlns:a16="http://schemas.microsoft.com/office/drawing/2014/main" val="628180958"/>
                  </a:ext>
                </a:extLst>
              </a:tr>
              <a:tr h="179482">
                <a:tc>
                  <a:txBody>
                    <a:bodyPr/>
                    <a:lstStyle/>
                    <a:p>
                      <a:pPr>
                        <a:lnSpc>
                          <a:spcPct val="107000"/>
                        </a:lnSpc>
                        <a:spcAft>
                          <a:spcPts val="0"/>
                        </a:spcAft>
                      </a:pPr>
                      <a:r>
                        <a:rPr lang="hr-HR" sz="1100">
                          <a:effectLst/>
                        </a:rPr>
                        <a:t>Fast Ice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tc>
                  <a:txBody>
                    <a:bodyPr/>
                    <a:lstStyle/>
                    <a:p>
                      <a:pPr algn="ctr">
                        <a:lnSpc>
                          <a:spcPct val="107000"/>
                        </a:lnSpc>
                        <a:spcAft>
                          <a:spcPts val="0"/>
                        </a:spcAft>
                      </a:pPr>
                      <a:r>
                        <a:rPr lang="hr-HR" sz="1100">
                          <a:effectLst/>
                        </a:rPr>
                        <a:t>8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tc>
                  <a:txBody>
                    <a:bodyPr/>
                    <a:lstStyle/>
                    <a:p>
                      <a:pPr>
                        <a:lnSpc>
                          <a:spcPct val="107000"/>
                        </a:lnSpc>
                        <a:spcAft>
                          <a:spcPts val="0"/>
                        </a:spcAft>
                      </a:pPr>
                      <a:r>
                        <a:rPr lang="hr-HR" sz="1100">
                          <a:effectLst/>
                        </a:rPr>
                        <a:t>Fast Ice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extLst>
                  <a:ext uri="{0D108BD9-81ED-4DB2-BD59-A6C34878D82A}">
                    <a16:rowId xmlns:a16="http://schemas.microsoft.com/office/drawing/2014/main" val="1150991520"/>
                  </a:ext>
                </a:extLst>
              </a:tr>
              <a:tr h="179482">
                <a:tc>
                  <a:txBody>
                    <a:bodyPr/>
                    <a:lstStyle/>
                    <a:p>
                      <a:pPr>
                        <a:lnSpc>
                          <a:spcPct val="107000"/>
                        </a:lnSpc>
                        <a:spcAft>
                          <a:spcPts val="0"/>
                        </a:spcAft>
                      </a:pPr>
                      <a:r>
                        <a:rPr lang="hr-HR" sz="1100">
                          <a:effectLst/>
                        </a:rPr>
                        <a:t>Ice of Land Origin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tc>
                  <a:txBody>
                    <a:bodyPr/>
                    <a:lstStyle/>
                    <a:p>
                      <a:pPr algn="ctr">
                        <a:lnSpc>
                          <a:spcPct val="107000"/>
                        </a:lnSpc>
                        <a:spcAft>
                          <a:spcPts val="0"/>
                        </a:spcAft>
                      </a:pPr>
                      <a:r>
                        <a:rPr lang="hr-HR" sz="1100">
                          <a:effectLst/>
                        </a:rPr>
                        <a:t>9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tc>
                  <a:txBody>
                    <a:bodyPr/>
                    <a:lstStyle/>
                    <a:p>
                      <a:pPr>
                        <a:lnSpc>
                          <a:spcPct val="107000"/>
                        </a:lnSpc>
                        <a:spcAft>
                          <a:spcPts val="0"/>
                        </a:spcAft>
                      </a:pPr>
                      <a:r>
                        <a:rPr lang="hr-HR"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extLst>
                  <a:ext uri="{0D108BD9-81ED-4DB2-BD59-A6C34878D82A}">
                    <a16:rowId xmlns:a16="http://schemas.microsoft.com/office/drawing/2014/main" val="24447637"/>
                  </a:ext>
                </a:extLst>
              </a:tr>
              <a:tr h="358964">
                <a:tc>
                  <a:txBody>
                    <a:bodyPr/>
                    <a:lstStyle/>
                    <a:p>
                      <a:pPr>
                        <a:lnSpc>
                          <a:spcPct val="107000"/>
                        </a:lnSpc>
                        <a:spcAft>
                          <a:spcPts val="0"/>
                        </a:spcAft>
                      </a:pPr>
                      <a:r>
                        <a:rPr lang="hr-HR" sz="1100">
                          <a:effectLst/>
                        </a:rPr>
                        <a:t>Undetermined or Unknown</a:t>
                      </a:r>
                      <a:br>
                        <a:rPr lang="hr-HR" sz="1100">
                          <a:effectLst/>
                        </a:rPr>
                      </a:br>
                      <a:r>
                        <a:rPr lang="hr-HR" sz="1100">
                          <a:effectLst/>
                        </a:rPr>
                        <a:t>(Iceberg, Growlers, Bergy Bits)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tc>
                  <a:txBody>
                    <a:bodyPr/>
                    <a:lstStyle/>
                    <a:p>
                      <a:pPr algn="ctr">
                        <a:lnSpc>
                          <a:spcPct val="107000"/>
                        </a:lnSpc>
                        <a:spcAft>
                          <a:spcPts val="0"/>
                        </a:spcAft>
                      </a:pPr>
                      <a:r>
                        <a:rPr lang="hr-HR"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tc>
                  <a:txBody>
                    <a:bodyPr/>
                    <a:lstStyle/>
                    <a:p>
                      <a:pPr>
                        <a:lnSpc>
                          <a:spcPct val="107000"/>
                        </a:lnSpc>
                        <a:spcAft>
                          <a:spcPts val="0"/>
                        </a:spcAft>
                      </a:pPr>
                      <a:r>
                        <a:rPr lang="hr-HR" sz="11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894" marR="62894" marT="0" marB="0"/>
                </a:tc>
                <a:extLst>
                  <a:ext uri="{0D108BD9-81ED-4DB2-BD59-A6C34878D82A}">
                    <a16:rowId xmlns:a16="http://schemas.microsoft.com/office/drawing/2014/main" val="1337146391"/>
                  </a:ext>
                </a:extLst>
              </a:tr>
            </a:tbl>
          </a:graphicData>
        </a:graphic>
      </p:graphicFrame>
    </p:spTree>
    <p:extLst>
      <p:ext uri="{BB962C8B-B14F-4D97-AF65-F5344CB8AC3E}">
        <p14:creationId xmlns:p14="http://schemas.microsoft.com/office/powerpoint/2010/main" val="3447120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a:bodyPr>
          <a:lstStyle/>
          <a:p>
            <a:r>
              <a:rPr lang="hr-HR" sz="2000" b="1" dirty="0" smtClean="0"/>
              <a:t>Plovidba kanalima, tjesnacima i rijekama plovnim za pomorske brodove</a:t>
            </a:r>
            <a:endParaRPr lang="hr-HR" sz="2000" b="1" dirty="0"/>
          </a:p>
        </p:txBody>
      </p:sp>
      <p:sp>
        <p:nvSpPr>
          <p:cNvPr id="3" name="Content Placeholder 2"/>
          <p:cNvSpPr>
            <a:spLocks noGrp="1"/>
          </p:cNvSpPr>
          <p:nvPr>
            <p:ph idx="1"/>
          </p:nvPr>
        </p:nvSpPr>
        <p:spPr>
          <a:xfrm>
            <a:off x="179512" y="692696"/>
            <a:ext cx="8964488" cy="5904656"/>
          </a:xfrm>
        </p:spPr>
        <p:txBody>
          <a:bodyPr>
            <a:normAutofit fontScale="85000" lnSpcReduction="10000"/>
          </a:bodyPr>
          <a:lstStyle/>
          <a:p>
            <a:r>
              <a:rPr lang="hr-HR" sz="1900" dirty="0"/>
              <a:t>Kod navigacije u ovakvim slučajevima treba se posebno pripremiti: </a:t>
            </a:r>
            <a:r>
              <a:rPr lang="hr-HR" sz="1900" b="1" dirty="0"/>
              <a:t>potrebno je proučiti pomorske karte, planove, peljare, </a:t>
            </a:r>
            <a:r>
              <a:rPr lang="hr-HR" sz="1900" b="1" dirty="0" smtClean="0"/>
              <a:t>morske , zvučne signale, pomorska svjetla,pomorske </a:t>
            </a:r>
            <a:r>
              <a:rPr lang="hr-HR" sz="1900" b="1" dirty="0"/>
              <a:t>oznake, balisažne oznake. </a:t>
            </a:r>
            <a:r>
              <a:rPr lang="hr-HR" sz="1900" b="1" dirty="0" smtClean="0"/>
              <a:t>Najveća je opasnost od sudara </a:t>
            </a:r>
            <a:r>
              <a:rPr lang="hr-HR" sz="1900" dirty="0" smtClean="0"/>
              <a:t>: u blizini obale bilo je </a:t>
            </a:r>
            <a:r>
              <a:rPr lang="hr-HR" sz="1900" b="1" dirty="0" smtClean="0"/>
              <a:t>23%</a:t>
            </a:r>
            <a:r>
              <a:rPr lang="hr-HR" sz="1900" dirty="0" smtClean="0"/>
              <a:t> sudara , na rijekama i njihovim prilazima </a:t>
            </a:r>
            <a:r>
              <a:rPr lang="hr-HR" sz="1900" b="1" dirty="0" smtClean="0"/>
              <a:t>31%</a:t>
            </a:r>
            <a:r>
              <a:rPr lang="hr-HR" sz="1900" dirty="0" smtClean="0"/>
              <a:t> sudara, u tjesnacima i glavnim plovidbenim putovima </a:t>
            </a:r>
            <a:r>
              <a:rPr lang="hr-HR" sz="1900" b="1" dirty="0" smtClean="0"/>
              <a:t>35%</a:t>
            </a:r>
            <a:r>
              <a:rPr lang="hr-HR" sz="1900" dirty="0" smtClean="0"/>
              <a:t> , u lukama i sidrištima </a:t>
            </a:r>
            <a:r>
              <a:rPr lang="hr-HR" sz="1900" b="1" dirty="0" smtClean="0"/>
              <a:t>11%</a:t>
            </a:r>
            <a:r>
              <a:rPr lang="hr-HR" sz="1900" dirty="0" smtClean="0"/>
              <a:t>.Oznake </a:t>
            </a:r>
            <a:r>
              <a:rPr lang="hr-HR" sz="1900" dirty="0"/>
              <a:t>plovnog puta </a:t>
            </a:r>
            <a:r>
              <a:rPr lang="hr-HR" sz="1900" dirty="0" smtClean="0"/>
              <a:t>na rijekama </a:t>
            </a:r>
            <a:r>
              <a:rPr lang="hr-HR" sz="1900" b="1" dirty="0" smtClean="0"/>
              <a:t>iskazane </a:t>
            </a:r>
            <a:r>
              <a:rPr lang="hr-HR" sz="1900" b="1" dirty="0"/>
              <a:t>su u </a:t>
            </a:r>
            <a:r>
              <a:rPr lang="hr-HR" sz="1900" b="1" dirty="0" smtClean="0"/>
              <a:t>km</a:t>
            </a:r>
          </a:p>
          <a:p>
            <a:r>
              <a:rPr lang="hr-HR" sz="1900" b="1" dirty="0" smtClean="0"/>
              <a:t>Osnovni razlozi brodskim akcidentnih situacija : </a:t>
            </a:r>
          </a:p>
          <a:p>
            <a:r>
              <a:rPr lang="hr-HR" sz="1900" dirty="0" smtClean="0"/>
              <a:t>- </a:t>
            </a:r>
            <a:r>
              <a:rPr lang="hr-HR" sz="1900" b="1" dirty="0" smtClean="0"/>
              <a:t>Navigacijski uvjeti </a:t>
            </a:r>
            <a:r>
              <a:rPr lang="hr-HR" sz="1900" dirty="0" smtClean="0"/>
              <a:t>-ograničenja kanala i plovnih rijeka – širina i dubina , krivina kanala , neometana linija vidljivosti , …</a:t>
            </a:r>
          </a:p>
          <a:p>
            <a:r>
              <a:rPr lang="hr-HR" sz="1900" dirty="0" smtClean="0"/>
              <a:t>- </a:t>
            </a:r>
            <a:r>
              <a:rPr lang="hr-HR" sz="1900" b="1" dirty="0" smtClean="0"/>
              <a:t>Vanjski  hidrometeorološki uvjeti </a:t>
            </a:r>
            <a:r>
              <a:rPr lang="hr-HR" sz="1900" dirty="0" smtClean="0"/>
              <a:t>– vjetar , morske struje , valovi  i  horizontalna vidljivost</a:t>
            </a:r>
          </a:p>
          <a:p>
            <a:r>
              <a:rPr lang="hr-HR" sz="1900" dirty="0" smtClean="0"/>
              <a:t>- </a:t>
            </a:r>
            <a:r>
              <a:rPr lang="hr-HR" sz="1900" b="1" dirty="0" smtClean="0"/>
              <a:t>Prometni uvjeti </a:t>
            </a:r>
            <a:r>
              <a:rPr lang="hr-HR" sz="1900" dirty="0" smtClean="0"/>
              <a:t>– gustoća prometa , veličina broda , mimoilaženje , pretjecanje ,…</a:t>
            </a:r>
          </a:p>
          <a:p>
            <a:r>
              <a:rPr lang="hr-HR" sz="1900" dirty="0" smtClean="0"/>
              <a:t>- </a:t>
            </a:r>
            <a:r>
              <a:rPr lang="hr-HR" sz="1900" b="1" dirty="0" smtClean="0"/>
              <a:t>Ljudski faktor </a:t>
            </a:r>
            <a:r>
              <a:rPr lang="hr-HR" sz="1900" dirty="0" smtClean="0"/>
              <a:t>: nautička pogreška (navigacija/manevriranje) , kriva procjena situacije </a:t>
            </a:r>
          </a:p>
          <a:p>
            <a:r>
              <a:rPr lang="hr-HR" sz="1900" dirty="0" smtClean="0"/>
              <a:t>- </a:t>
            </a:r>
            <a:r>
              <a:rPr lang="hr-HR" sz="1900" b="1" dirty="0" smtClean="0"/>
              <a:t>Tehnički faktor </a:t>
            </a:r>
            <a:r>
              <a:rPr lang="hr-HR" sz="1900" dirty="0" smtClean="0"/>
              <a:t>: pogreške instrumenata , kormila ,pogonskog stroja , radara ,…</a:t>
            </a:r>
          </a:p>
          <a:p>
            <a:r>
              <a:rPr lang="hr-HR" sz="1900" b="1" dirty="0" smtClean="0"/>
              <a:t>POJAM  KANALA  I  TJESNACA</a:t>
            </a:r>
          </a:p>
          <a:p>
            <a:r>
              <a:rPr lang="hr-HR" sz="1900" b="1" dirty="0" smtClean="0"/>
              <a:t>Kanal </a:t>
            </a:r>
            <a:r>
              <a:rPr lang="hr-HR" sz="1900" dirty="0" smtClean="0"/>
              <a:t>–  umjetno  izgrađen plovni put za potrebe pomorskog prometa i unutarnje plovidbe</a:t>
            </a:r>
          </a:p>
          <a:p>
            <a:r>
              <a:rPr lang="hr-HR" sz="1900" b="1" dirty="0" smtClean="0"/>
              <a:t>Tjesnac – </a:t>
            </a:r>
            <a:r>
              <a:rPr lang="hr-HR" sz="1900" dirty="0" smtClean="0"/>
              <a:t>morski prolaz nastao prirodnim putem, dio morske površine koji stoji između dva kopna i spaja dva mora/oceana. Po načinu postanka razlikuje se : </a:t>
            </a:r>
            <a:r>
              <a:rPr lang="hr-HR" sz="1900" b="1" dirty="0" smtClean="0"/>
              <a:t>tjesnac nastao zbog tektonskih slijeganja </a:t>
            </a:r>
            <a:r>
              <a:rPr lang="hr-HR" sz="1900" dirty="0" smtClean="0"/>
              <a:t>kopnenih prevlaka longitudinalnog smjera (</a:t>
            </a:r>
            <a:r>
              <a:rPr lang="hr-HR" sz="1900" b="1" dirty="0" smtClean="0"/>
              <a:t>Bab-el-Mandeb </a:t>
            </a:r>
            <a:r>
              <a:rPr lang="hr-HR" sz="1900" dirty="0" smtClean="0"/>
              <a:t>– spaja Crveno more i Indijski ocean , </a:t>
            </a:r>
            <a:r>
              <a:rPr lang="hr-HR" sz="1900" b="1" dirty="0" smtClean="0"/>
              <a:t>Gibraltar -  </a:t>
            </a:r>
            <a:r>
              <a:rPr lang="hr-HR" sz="1900" dirty="0" smtClean="0"/>
              <a:t>spaja Sredozemno more i Atlantski ocean , </a:t>
            </a:r>
            <a:r>
              <a:rPr lang="hr-HR" sz="1900" b="1" dirty="0" smtClean="0"/>
              <a:t>Bospor i Dardanele – </a:t>
            </a:r>
            <a:r>
              <a:rPr lang="hr-HR" sz="1900" dirty="0" smtClean="0"/>
              <a:t>spaja Crno more s Egejskim morem) , </a:t>
            </a:r>
            <a:r>
              <a:rPr lang="hr-HR" sz="1900" b="1" dirty="0" smtClean="0"/>
              <a:t>tjesnac nastao transgresijom – izdizanjem razine mora </a:t>
            </a:r>
            <a:r>
              <a:rPr lang="hr-HR" sz="1900" dirty="0" smtClean="0"/>
              <a:t>na tektonski spušten reljef – </a:t>
            </a:r>
            <a:r>
              <a:rPr lang="hr-HR" sz="1900" b="1" dirty="0" smtClean="0"/>
              <a:t>Beringov tjesnac – </a:t>
            </a:r>
            <a:r>
              <a:rPr lang="hr-HR" sz="1900" dirty="0" smtClean="0"/>
              <a:t>spaja Sjeverno ledeno more i Tihi ocean , </a:t>
            </a:r>
            <a:r>
              <a:rPr lang="hr-HR" sz="1900" b="1" dirty="0" smtClean="0"/>
              <a:t>tjesnac nastao zbog diferencijalne erozije reljefa </a:t>
            </a:r>
            <a:r>
              <a:rPr lang="hr-HR" sz="1900" dirty="0" smtClean="0"/>
              <a:t>– </a:t>
            </a:r>
            <a:r>
              <a:rPr lang="hr-HR" sz="1900" b="1" dirty="0" smtClean="0"/>
              <a:t>Dover Strait – </a:t>
            </a:r>
            <a:r>
              <a:rPr lang="hr-HR" sz="1900" dirty="0" smtClean="0"/>
              <a:t>engleski kanal . </a:t>
            </a:r>
            <a:r>
              <a:rPr lang="hr-HR" sz="1900" b="1" dirty="0" smtClean="0"/>
              <a:t>Svi tjesnaci nastali su prirodnim putem.</a:t>
            </a:r>
          </a:p>
          <a:p>
            <a:endParaRPr lang="hr-HR" sz="1600" dirty="0" smtClean="0"/>
          </a:p>
          <a:p>
            <a:r>
              <a:rPr lang="hr-HR" sz="1600" dirty="0" smtClean="0"/>
              <a:t> </a:t>
            </a:r>
            <a:endParaRPr lang="hr-HR" sz="1600" b="1"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38138"/>
          </a:xfrm>
        </p:spPr>
        <p:txBody>
          <a:bodyPr>
            <a:normAutofit/>
          </a:bodyPr>
          <a:lstStyle/>
          <a:p>
            <a:r>
              <a:rPr lang="hr-HR" sz="2400" b="1" dirty="0" smtClean="0"/>
              <a:t>Sjeverna morska ruta – cca 3000 M  </a:t>
            </a:r>
            <a:br>
              <a:rPr lang="hr-HR" sz="2400" b="1" dirty="0" smtClean="0"/>
            </a:br>
            <a:r>
              <a:rPr lang="hr-HR" sz="2400" dirty="0" smtClean="0"/>
              <a:t>Izvor : Panama perspective</a:t>
            </a:r>
            <a:endParaRPr lang="en-US" sz="24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187624" y="1916832"/>
            <a:ext cx="6696744" cy="4392488"/>
          </a:xfrm>
          <a:prstGeom prst="rect">
            <a:avLst/>
          </a:prstGeom>
        </p:spPr>
      </p:pic>
    </p:spTree>
    <p:extLst>
      <p:ext uri="{BB962C8B-B14F-4D97-AF65-F5344CB8AC3E}">
        <p14:creationId xmlns:p14="http://schemas.microsoft.com/office/powerpoint/2010/main" val="8736741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36104"/>
          </a:xfrm>
        </p:spPr>
        <p:txBody>
          <a:bodyPr>
            <a:normAutofit fontScale="90000"/>
          </a:bodyPr>
          <a:lstStyle/>
          <a:p>
            <a:r>
              <a:rPr lang="hr-HR" sz="2000" b="1" dirty="0" smtClean="0"/>
              <a:t>Usporedba Sjeverne morske rute s rutom kroz Sueski </a:t>
            </a:r>
            <a:r>
              <a:rPr lang="hr-HR" sz="2000" b="1" dirty="0"/>
              <a:t>kanal</a:t>
            </a:r>
            <a:br>
              <a:rPr lang="hr-HR" sz="2000" b="1" dirty="0"/>
            </a:br>
            <a:r>
              <a:rPr lang="hr-HR" sz="2000" b="1" dirty="0"/>
              <a:t>Udaljenost od Kine do Europe je cca 40% kraća plovidbom po ovoj ruti od plovidbe kroz Sueski kanal</a:t>
            </a:r>
            <a:endParaRPr lang="en-US" sz="2000" b="1"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763688" y="1196752"/>
            <a:ext cx="5904656" cy="5399806"/>
          </a:xfrm>
          <a:prstGeom prst="rect">
            <a:avLst/>
          </a:prstGeom>
        </p:spPr>
      </p:pic>
    </p:spTree>
    <p:extLst>
      <p:ext uri="{BB962C8B-B14F-4D97-AF65-F5344CB8AC3E}">
        <p14:creationId xmlns:p14="http://schemas.microsoft.com/office/powerpoint/2010/main" val="7147086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hr-HR" sz="2800" b="1" dirty="0" smtClean="0"/>
              <a:t>Plovidbeni pravci Sjeverne morske rute</a:t>
            </a:r>
            <a:br>
              <a:rPr lang="hr-HR" sz="2800" b="1" dirty="0" smtClean="0"/>
            </a:br>
            <a:r>
              <a:rPr lang="hr-HR" sz="2800" b="1" dirty="0" smtClean="0"/>
              <a:t>Izvor : OCIMF – Oil Companies International Marine Forum </a:t>
            </a:r>
            <a:endParaRPr lang="en-US" sz="2800" b="1"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899592" y="1556792"/>
            <a:ext cx="7632848" cy="4752528"/>
          </a:xfrm>
          <a:prstGeom prst="rect">
            <a:avLst/>
          </a:prstGeom>
        </p:spPr>
      </p:pic>
    </p:spTree>
    <p:extLst>
      <p:ext uri="{BB962C8B-B14F-4D97-AF65-F5344CB8AC3E}">
        <p14:creationId xmlns:p14="http://schemas.microsoft.com/office/powerpoint/2010/main" val="8030341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rmAutofit fontScale="90000"/>
          </a:bodyPr>
          <a:lstStyle/>
          <a:p>
            <a:r>
              <a:rPr lang="hr-HR" sz="2800" dirty="0" smtClean="0"/>
              <a:t>NWP – North West passage – Sjeverozapadni prolaz-  duljina cca 1000 M</a:t>
            </a:r>
            <a:br>
              <a:rPr lang="hr-HR" sz="2800" dirty="0" smtClean="0"/>
            </a:br>
            <a:r>
              <a:rPr lang="hr-HR" sz="2800" dirty="0" smtClean="0"/>
              <a:t>Ruta 1</a:t>
            </a:r>
            <a:endParaRPr lang="en-US" sz="28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709" y="2060848"/>
            <a:ext cx="8229600" cy="3969807"/>
          </a:xfrm>
          <a:prstGeom prst="rect">
            <a:avLst/>
          </a:prstGeom>
          <a:noFill/>
          <a:ln>
            <a:noFill/>
          </a:ln>
        </p:spPr>
      </p:pic>
    </p:spTree>
    <p:extLst>
      <p:ext uri="{BB962C8B-B14F-4D97-AF65-F5344CB8AC3E}">
        <p14:creationId xmlns:p14="http://schemas.microsoft.com/office/powerpoint/2010/main" val="16743773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hr-HR" sz="2800" dirty="0"/>
              <a:t>NWP – North West passage – ruta </a:t>
            </a:r>
            <a:r>
              <a:rPr lang="hr-HR" sz="2800" dirty="0" smtClean="0"/>
              <a:t>2</a:t>
            </a:r>
            <a:endParaRPr lang="en-US" sz="28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37666"/>
            <a:ext cx="8229600" cy="4047806"/>
          </a:xfrm>
          <a:prstGeom prst="rect">
            <a:avLst/>
          </a:prstGeom>
          <a:noFill/>
          <a:ln>
            <a:noFill/>
          </a:ln>
        </p:spPr>
      </p:pic>
    </p:spTree>
    <p:extLst>
      <p:ext uri="{BB962C8B-B14F-4D97-AF65-F5344CB8AC3E}">
        <p14:creationId xmlns:p14="http://schemas.microsoft.com/office/powerpoint/2010/main" val="13738319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hr-HR" sz="2800" dirty="0"/>
              <a:t>NWP – North West passage – ruta </a:t>
            </a:r>
            <a:r>
              <a:rPr lang="hr-HR" sz="2800" dirty="0" smtClean="0"/>
              <a:t>3</a:t>
            </a:r>
            <a:endParaRPr lang="en-US" sz="2800"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9273" y="1515374"/>
            <a:ext cx="7765453" cy="4433906"/>
          </a:xfrm>
          <a:prstGeom prst="rect">
            <a:avLst/>
          </a:prstGeom>
          <a:noFill/>
          <a:ln>
            <a:noFill/>
          </a:ln>
        </p:spPr>
      </p:pic>
    </p:spTree>
    <p:extLst>
      <p:ext uri="{BB962C8B-B14F-4D97-AF65-F5344CB8AC3E}">
        <p14:creationId xmlns:p14="http://schemas.microsoft.com/office/powerpoint/2010/main" val="26952629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hr-HR" sz="2800" dirty="0"/>
              <a:t>NWP – North West passage – ruta </a:t>
            </a:r>
            <a:r>
              <a:rPr lang="hr-HR" sz="2800" dirty="0" smtClean="0"/>
              <a:t>4</a:t>
            </a:r>
            <a:endParaRPr lang="en-US" sz="28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4582" y="1196752"/>
            <a:ext cx="7363842" cy="4361009"/>
          </a:xfrm>
          <a:prstGeom prst="rect">
            <a:avLst/>
          </a:prstGeom>
          <a:noFill/>
          <a:ln>
            <a:noFill/>
          </a:ln>
        </p:spPr>
      </p:pic>
    </p:spTree>
    <p:extLst>
      <p:ext uri="{BB962C8B-B14F-4D97-AF65-F5344CB8AC3E}">
        <p14:creationId xmlns:p14="http://schemas.microsoft.com/office/powerpoint/2010/main" val="22137710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hr-HR" sz="2800" dirty="0"/>
              <a:t>NWP – North West passage – ruta </a:t>
            </a:r>
            <a:r>
              <a:rPr lang="hr-HR" sz="2800" dirty="0" smtClean="0"/>
              <a:t>5</a:t>
            </a:r>
            <a:endParaRPr lang="en-US" sz="28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9891" y="1268761"/>
            <a:ext cx="6740501" cy="4195260"/>
          </a:xfrm>
          <a:prstGeom prst="rect">
            <a:avLst/>
          </a:prstGeom>
          <a:noFill/>
          <a:ln>
            <a:noFill/>
          </a:ln>
        </p:spPr>
      </p:pic>
    </p:spTree>
    <p:extLst>
      <p:ext uri="{BB962C8B-B14F-4D97-AF65-F5344CB8AC3E}">
        <p14:creationId xmlns:p14="http://schemas.microsoft.com/office/powerpoint/2010/main" val="32871849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hr-HR" sz="2800" b="1" dirty="0" smtClean="0"/>
              <a:t>Arktički most</a:t>
            </a:r>
            <a:endParaRPr lang="en-US" sz="2800" b="1"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115616" y="1196974"/>
            <a:ext cx="7056784" cy="5328369"/>
          </a:xfrm>
          <a:prstGeom prst="rect">
            <a:avLst/>
          </a:prstGeom>
        </p:spPr>
      </p:pic>
    </p:spTree>
    <p:extLst>
      <p:ext uri="{BB962C8B-B14F-4D97-AF65-F5344CB8AC3E}">
        <p14:creationId xmlns:p14="http://schemas.microsoft.com/office/powerpoint/2010/main" val="27859116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218"/>
          </a:xfrm>
        </p:spPr>
        <p:txBody>
          <a:bodyPr>
            <a:normAutofit fontScale="90000"/>
          </a:bodyPr>
          <a:lstStyle/>
          <a:p>
            <a:r>
              <a:rPr lang="hr-HR" sz="2800" b="1" dirty="0" smtClean="0"/>
              <a:t>Transpolarna ruta- povezuje atlantski i Tihi ocean preko Arktika (Trans-arktički put)- najkraća polarna plovidbena ruta</a:t>
            </a:r>
            <a:br>
              <a:rPr lang="hr-HR" sz="2800" b="1" dirty="0" smtClean="0"/>
            </a:br>
            <a:r>
              <a:rPr lang="hr-HR" sz="2800" b="1" dirty="0" smtClean="0"/>
              <a:t>cca 2105 M- srednja oceanska ruta i prolazi blizu Sjevernog pola – zbog sve većeg otapanja leda biti će značajna u budućnosti (2030)</a:t>
            </a:r>
            <a:endParaRPr lang="en-US" sz="2800" b="1" dirty="0"/>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403648" y="2636912"/>
            <a:ext cx="6124575" cy="3438525"/>
          </a:xfrm>
          <a:prstGeom prst="rect">
            <a:avLst/>
          </a:prstGeom>
        </p:spPr>
      </p:pic>
    </p:spTree>
    <p:extLst>
      <p:ext uri="{BB962C8B-B14F-4D97-AF65-F5344CB8AC3E}">
        <p14:creationId xmlns:p14="http://schemas.microsoft.com/office/powerpoint/2010/main" val="1412017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hr-HR" sz="2400" b="1" dirty="0" smtClean="0"/>
              <a:t>UMJETNI  KANALI – glavni elementi</a:t>
            </a:r>
            <a:endParaRPr lang="hr-HR" sz="2400" b="1" dirty="0"/>
          </a:p>
        </p:txBody>
      </p:sp>
      <p:sp>
        <p:nvSpPr>
          <p:cNvPr id="3" name="Content Placeholder 2"/>
          <p:cNvSpPr>
            <a:spLocks noGrp="1"/>
          </p:cNvSpPr>
          <p:nvPr>
            <p:ph idx="1"/>
          </p:nvPr>
        </p:nvSpPr>
        <p:spPr>
          <a:xfrm>
            <a:off x="457200" y="980728"/>
            <a:ext cx="8229600" cy="5145435"/>
          </a:xfrm>
        </p:spPr>
        <p:txBody>
          <a:bodyPr>
            <a:normAutofit lnSpcReduction="10000"/>
          </a:bodyPr>
          <a:lstStyle/>
          <a:p>
            <a:r>
              <a:rPr lang="hr-HR" sz="2000" b="1" dirty="0" smtClean="0"/>
              <a:t>Umjetni kanali – </a:t>
            </a:r>
            <a:r>
              <a:rPr lang="hr-HR" sz="2000" dirty="0" smtClean="0"/>
              <a:t>plovni putovi prokopani između dva mora ili između plovnih rijeka. Dijele se  na: </a:t>
            </a:r>
            <a:r>
              <a:rPr lang="hr-HR" sz="2000" b="1" dirty="0" smtClean="0"/>
              <a:t>morske kanale </a:t>
            </a:r>
            <a:r>
              <a:rPr lang="hr-HR" sz="2000" dirty="0" smtClean="0"/>
              <a:t>(Sueski , Panamski kanal ,…) , </a:t>
            </a:r>
            <a:r>
              <a:rPr lang="hr-HR" sz="2000" b="1" dirty="0" smtClean="0"/>
              <a:t>kanali na unutarnjim plovnim putovima </a:t>
            </a:r>
            <a:r>
              <a:rPr lang="hr-HR" sz="2000" dirty="0" smtClean="0"/>
              <a:t>( Europski kanal –kanal Rajna-Majna-Dunav, …) , </a:t>
            </a:r>
            <a:r>
              <a:rPr lang="hr-HR" sz="2000" b="1" dirty="0" smtClean="0"/>
              <a:t>mješoviti riječno-jezerski kanali  </a:t>
            </a:r>
            <a:r>
              <a:rPr lang="hr-HR" sz="2000" dirty="0" smtClean="0"/>
              <a:t>( kanal St. Lowrence , …)</a:t>
            </a:r>
          </a:p>
          <a:p>
            <a:r>
              <a:rPr lang="hr-HR" sz="2000" b="1" dirty="0" smtClean="0"/>
              <a:t>Glavni elementi kanala </a:t>
            </a:r>
            <a:r>
              <a:rPr lang="hr-HR" sz="2000" dirty="0" smtClean="0"/>
              <a:t>: trasa, polumjer zavoja, ovlaženi profil, širina i proširenje kanala u zavoju, oblik strana kanala , uzdužni profil kanala.</a:t>
            </a:r>
          </a:p>
          <a:p>
            <a:r>
              <a:rPr lang="hr-HR" sz="2000" b="1" dirty="0" smtClean="0"/>
              <a:t>Trasa kanala – </a:t>
            </a:r>
            <a:r>
              <a:rPr lang="hr-HR" sz="2000" dirty="0" smtClean="0"/>
              <a:t>određena je s dva elementa : </a:t>
            </a:r>
            <a:r>
              <a:rPr lang="hr-HR" sz="2000" b="1" dirty="0" smtClean="0"/>
              <a:t>položaj uzdužne osi trase i naizmjenični pravocrtni  i  zakrivljeni  sektori kanala.  Zakrivljeni sektori</a:t>
            </a:r>
            <a:r>
              <a:rPr lang="hr-HR" sz="2000" dirty="0" smtClean="0"/>
              <a:t> kanala – određuju se po dijelu kružnice čiji polumjer ovisi od veličine najvećih brodova koji mogu ploviti kanalom. Uzima se u obzir brzina broda, brzina struje , širina i duljina zavoja .</a:t>
            </a:r>
          </a:p>
          <a:p>
            <a:r>
              <a:rPr lang="hr-HR" sz="2000" b="1" dirty="0" smtClean="0"/>
              <a:t>Najmanji polumjer  (R)  zavoja po uzdužnoj osi kanala na plovnim putovima </a:t>
            </a:r>
            <a:r>
              <a:rPr lang="hr-HR" sz="2000" dirty="0" smtClean="0"/>
              <a:t>– gdje brodovi plove na vlastiti pogon –bez vuče i asistencije </a:t>
            </a:r>
            <a:r>
              <a:rPr lang="hr-HR" sz="2000" b="1" dirty="0" smtClean="0"/>
              <a:t>mora biti najmanje 6 puta veći od najdužeg broda koji može ploviti kanalom , 8 – 10 puta veći za konvoj sastavljen od tegljača i teglenice .</a:t>
            </a:r>
          </a:p>
          <a:p>
            <a:endParaRPr lang="hr-HR" sz="1600" b="1" dirty="0" smtClean="0"/>
          </a:p>
          <a:p>
            <a:pPr>
              <a:buNone/>
            </a:pPr>
            <a:endParaRPr lang="hr-HR" sz="1600" b="1"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hr-HR" sz="3200" b="1" dirty="0" smtClean="0"/>
              <a:t>PLOVIDBA  U  PODRUČJU  TROPSKOG  CIKLONA – karakteristične faze razvoja tropskog ciklona</a:t>
            </a:r>
            <a:endParaRPr lang="hr-HR" sz="3200" b="1" dirty="0"/>
          </a:p>
        </p:txBody>
      </p:sp>
      <p:sp>
        <p:nvSpPr>
          <p:cNvPr id="3" name="Content Placeholder 2"/>
          <p:cNvSpPr>
            <a:spLocks noGrp="1"/>
          </p:cNvSpPr>
          <p:nvPr>
            <p:ph idx="1"/>
          </p:nvPr>
        </p:nvSpPr>
        <p:spPr>
          <a:xfrm>
            <a:off x="457200" y="1052736"/>
            <a:ext cx="8435280" cy="5616624"/>
          </a:xfrm>
        </p:spPr>
        <p:txBody>
          <a:bodyPr>
            <a:normAutofit/>
          </a:bodyPr>
          <a:lstStyle/>
          <a:p>
            <a:pPr>
              <a:buNone/>
            </a:pPr>
            <a:r>
              <a:rPr lang="hr-HR" sz="1600" dirty="0" smtClean="0"/>
              <a:t>       </a:t>
            </a:r>
            <a:r>
              <a:rPr lang="hr-HR" sz="1800" dirty="0" smtClean="0"/>
              <a:t>U </a:t>
            </a:r>
            <a:r>
              <a:rPr lang="hr-HR" sz="1800" dirty="0"/>
              <a:t>oceanskoj plovidbi jedan </a:t>
            </a:r>
            <a:r>
              <a:rPr lang="hr-HR" sz="1800" dirty="0" smtClean="0"/>
              <a:t>od </a:t>
            </a:r>
            <a:r>
              <a:rPr lang="hr-HR" sz="1800" dirty="0"/>
              <a:t>indikatora ulaska u područje tropskog ciklona je </a:t>
            </a:r>
            <a:r>
              <a:rPr lang="hr-HR" sz="1800" dirty="0" smtClean="0"/>
              <a:t> </a:t>
            </a:r>
            <a:r>
              <a:rPr lang="hr-HR" sz="1800" b="1" dirty="0" smtClean="0"/>
              <a:t> pad </a:t>
            </a:r>
            <a:r>
              <a:rPr lang="hr-HR" sz="1800" b="1" dirty="0"/>
              <a:t>atmosferskog tlaka zraka za više od 5 hPa u zadnja 24 </a:t>
            </a:r>
            <a:r>
              <a:rPr lang="hr-HR" sz="1800" b="1" dirty="0" smtClean="0"/>
              <a:t>sata </a:t>
            </a:r>
            <a:r>
              <a:rPr lang="hr-HR" sz="1800" dirty="0" smtClean="0"/>
              <a:t>(uobičajeno dnevno kolebanje </a:t>
            </a:r>
            <a:r>
              <a:rPr lang="hr-HR" sz="1800" b="1" dirty="0" smtClean="0"/>
              <a:t>atmosferskog tlaka u tropskim područjima rijetko prelazi 3 hPa dnevno). </a:t>
            </a:r>
            <a:r>
              <a:rPr lang="hr-HR" sz="1800" dirty="0" smtClean="0"/>
              <a:t>Brzina kretanja tropskog ciklona </a:t>
            </a:r>
            <a:r>
              <a:rPr lang="hr-HR" sz="1800" b="1" dirty="0" smtClean="0"/>
              <a:t>u ovom  početnom stadiju je oko</a:t>
            </a:r>
            <a:r>
              <a:rPr lang="hr-HR" sz="1800" dirty="0" smtClean="0"/>
              <a:t> </a:t>
            </a:r>
            <a:r>
              <a:rPr lang="hr-HR" sz="1800" b="1" dirty="0" smtClean="0"/>
              <a:t>10 čvorova</a:t>
            </a:r>
            <a:r>
              <a:rPr lang="hr-HR" sz="1800" dirty="0" smtClean="0"/>
              <a:t>. </a:t>
            </a:r>
            <a:endParaRPr lang="hr-HR" sz="1800" b="1" dirty="0" smtClean="0"/>
          </a:p>
          <a:p>
            <a:r>
              <a:rPr lang="hr-HR" sz="1800" dirty="0"/>
              <a:t>Tijekom sljedećih </a:t>
            </a:r>
            <a:r>
              <a:rPr lang="hr-HR" sz="1800" b="1" dirty="0"/>
              <a:t>48 sati brzina </a:t>
            </a:r>
            <a:r>
              <a:rPr lang="hr-HR" sz="1800" dirty="0"/>
              <a:t>vjetra u blizini središta ciklona </a:t>
            </a:r>
            <a:r>
              <a:rPr lang="hr-HR" sz="1800" dirty="0" smtClean="0"/>
              <a:t> </a:t>
            </a:r>
            <a:r>
              <a:rPr lang="hr-HR" sz="1800" b="1" dirty="0" smtClean="0"/>
              <a:t>raste na oko </a:t>
            </a:r>
            <a:r>
              <a:rPr lang="hr-HR" sz="1800" b="1" dirty="0"/>
              <a:t>25 čvorova</a:t>
            </a:r>
            <a:r>
              <a:rPr lang="hr-HR" sz="1800" dirty="0"/>
              <a:t>, a </a:t>
            </a:r>
            <a:r>
              <a:rPr lang="hr-HR" sz="1800" b="1" dirty="0"/>
              <a:t>tlak zraka pada</a:t>
            </a:r>
            <a:r>
              <a:rPr lang="hr-HR" sz="1800" dirty="0"/>
              <a:t> na </a:t>
            </a:r>
            <a:r>
              <a:rPr lang="hr-HR" sz="1800" b="1" dirty="0"/>
              <a:t>vrijednost ispod 1000 </a:t>
            </a:r>
            <a:r>
              <a:rPr lang="hr-HR" sz="1800" b="1" dirty="0" smtClean="0"/>
              <a:t>hPa.</a:t>
            </a:r>
          </a:p>
          <a:p>
            <a:r>
              <a:rPr lang="hr-HR" sz="1800" dirty="0"/>
              <a:t>U </a:t>
            </a:r>
            <a:r>
              <a:rPr lang="hr-HR" sz="1800" dirty="0" smtClean="0"/>
              <a:t> sljedećoj  </a:t>
            </a:r>
            <a:r>
              <a:rPr lang="hr-HR" sz="1800" dirty="0"/>
              <a:t>fazi razvoja tropskog ciklona </a:t>
            </a:r>
            <a:r>
              <a:rPr lang="hr-HR" sz="1800" dirty="0" smtClean="0"/>
              <a:t> brzina vjetra raste do </a:t>
            </a:r>
            <a:r>
              <a:rPr lang="hr-HR" sz="1800" b="1" dirty="0" smtClean="0"/>
              <a:t>olujne snage (tropical storm), a tlak zraka pada do vrijednosti od 990 hPa.</a:t>
            </a:r>
          </a:p>
          <a:p>
            <a:r>
              <a:rPr lang="hr-HR" sz="1800" b="1" dirty="0" smtClean="0"/>
              <a:t>Daljnim padom tlaka zraka brzina vjetra </a:t>
            </a:r>
            <a:r>
              <a:rPr lang="hr-HR" sz="1800" dirty="0" smtClean="0"/>
              <a:t>u središtu tropskog ciklona </a:t>
            </a:r>
            <a:r>
              <a:rPr lang="hr-HR" sz="1800" b="1" dirty="0" smtClean="0"/>
              <a:t>raste</a:t>
            </a:r>
            <a:r>
              <a:rPr lang="hr-HR" sz="1800" dirty="0" smtClean="0"/>
              <a:t> </a:t>
            </a:r>
            <a:r>
              <a:rPr lang="hr-HR" sz="1800" b="1" dirty="0" smtClean="0"/>
              <a:t>sve do 80 čvorova</a:t>
            </a:r>
            <a:r>
              <a:rPr lang="hr-HR" sz="1800" dirty="0" smtClean="0"/>
              <a:t>)</a:t>
            </a:r>
            <a:r>
              <a:rPr lang="hr-HR" sz="1800" b="1" dirty="0" smtClean="0"/>
              <a:t> (hurricane)</a:t>
            </a:r>
            <a:r>
              <a:rPr lang="hr-HR" sz="1800" dirty="0" smtClean="0"/>
              <a:t>,  a tlak </a:t>
            </a:r>
            <a:r>
              <a:rPr lang="hr-HR" sz="1800" dirty="0"/>
              <a:t>zraka </a:t>
            </a:r>
            <a:r>
              <a:rPr lang="hr-HR" sz="1800" b="1" dirty="0"/>
              <a:t>pada </a:t>
            </a:r>
            <a:r>
              <a:rPr lang="hr-HR" sz="1800" b="1" dirty="0" smtClean="0"/>
              <a:t>približno do 980 hPa</a:t>
            </a:r>
            <a:r>
              <a:rPr lang="hr-HR" sz="1800" dirty="0" smtClean="0"/>
              <a:t>.</a:t>
            </a:r>
          </a:p>
          <a:p>
            <a:r>
              <a:rPr lang="hr-HR" sz="1800" b="1" dirty="0" smtClean="0"/>
              <a:t>U završnom stadiju razvoja </a:t>
            </a:r>
            <a:r>
              <a:rPr lang="hr-HR" sz="1800" dirty="0" smtClean="0"/>
              <a:t>tropskog ciklona </a:t>
            </a:r>
            <a:r>
              <a:rPr lang="hr-HR" sz="1800" b="1" dirty="0" smtClean="0"/>
              <a:t>tlak zraka pada </a:t>
            </a:r>
            <a:r>
              <a:rPr lang="hr-HR" sz="1800" dirty="0" smtClean="0"/>
              <a:t>do </a:t>
            </a:r>
            <a:r>
              <a:rPr lang="hr-HR" sz="1800" b="1" dirty="0" smtClean="0"/>
              <a:t>vrijednosti od 940 hPa , </a:t>
            </a:r>
            <a:r>
              <a:rPr lang="hr-HR" sz="1800" dirty="0" smtClean="0"/>
              <a:t> </a:t>
            </a:r>
            <a:r>
              <a:rPr lang="hr-HR" sz="1800" b="1" dirty="0"/>
              <a:t>brzina vjetra raste do 120 </a:t>
            </a:r>
            <a:r>
              <a:rPr lang="hr-HR" sz="1800" b="1" dirty="0" smtClean="0"/>
              <a:t>čvorova</a:t>
            </a:r>
            <a:r>
              <a:rPr lang="hr-HR" sz="1800" dirty="0" smtClean="0"/>
              <a:t> , a </a:t>
            </a:r>
            <a:r>
              <a:rPr lang="hr-HR" sz="1800" b="1" dirty="0" smtClean="0"/>
              <a:t>zona </a:t>
            </a:r>
            <a:r>
              <a:rPr lang="hr-HR" sz="1800" b="1" dirty="0"/>
              <a:t>olujnih vjetrova tj. vjetrova brzine veće od </a:t>
            </a:r>
            <a:r>
              <a:rPr lang="hr-HR" sz="1800" b="1" dirty="0" smtClean="0"/>
              <a:t>80 čv rasprostire </a:t>
            </a:r>
            <a:r>
              <a:rPr lang="hr-HR" sz="1800" b="1" dirty="0"/>
              <a:t>se u radijusu od približno 50 </a:t>
            </a:r>
            <a:r>
              <a:rPr lang="hr-HR" sz="1800" b="1" dirty="0" smtClean="0"/>
              <a:t>M od središta</a:t>
            </a:r>
            <a:r>
              <a:rPr lang="hr-HR" sz="1800" dirty="0" smtClean="0"/>
              <a:t>,  </a:t>
            </a:r>
            <a:r>
              <a:rPr lang="hr-HR" sz="1800" b="1" dirty="0"/>
              <a:t>visina valova  </a:t>
            </a:r>
            <a:r>
              <a:rPr lang="hr-HR" sz="1800" dirty="0"/>
              <a:t>varira </a:t>
            </a:r>
            <a:r>
              <a:rPr lang="hr-HR" sz="1800" dirty="0" smtClean="0"/>
              <a:t>i </a:t>
            </a:r>
            <a:r>
              <a:rPr lang="hr-HR" sz="1800" dirty="0"/>
              <a:t>doseže </a:t>
            </a:r>
            <a:r>
              <a:rPr lang="hr-HR" sz="1800" b="1" dirty="0" smtClean="0"/>
              <a:t>15 </a:t>
            </a:r>
            <a:r>
              <a:rPr lang="hr-HR" sz="1800" b="1" dirty="0"/>
              <a:t>metara ili </a:t>
            </a:r>
            <a:r>
              <a:rPr lang="hr-HR" sz="1800" b="1" dirty="0" smtClean="0"/>
              <a:t>više</a:t>
            </a:r>
            <a:r>
              <a:rPr lang="hr-HR" sz="1800" dirty="0" smtClean="0"/>
              <a:t>. </a:t>
            </a:r>
            <a:r>
              <a:rPr lang="hr-HR" sz="1800" b="1" dirty="0" smtClean="0"/>
              <a:t>Ukupno vrijeme trajanja tropskog ciklona je od 8  do  12 dana, </a:t>
            </a:r>
            <a:r>
              <a:rPr lang="hr-HR" sz="1800" dirty="0" smtClean="0"/>
              <a:t>ovisi o </a:t>
            </a:r>
            <a:r>
              <a:rPr lang="hr-HR" sz="1800" b="1" dirty="0" smtClean="0"/>
              <a:t>dobu godine, području nastanka i trajektoriji kretanja ciklona.</a:t>
            </a:r>
          </a:p>
          <a:p>
            <a:r>
              <a:rPr lang="hr-HR" sz="1800" dirty="0" smtClean="0"/>
              <a:t>Moguća naznaka približavanja tropskog ciklona je </a:t>
            </a:r>
            <a:r>
              <a:rPr lang="hr-HR" sz="1800" b="1" dirty="0" smtClean="0"/>
              <a:t>pojava valova mrtvog mora (swell) </a:t>
            </a:r>
            <a:r>
              <a:rPr lang="hr-HR" sz="1800" dirty="0" smtClean="0"/>
              <a:t>koji </a:t>
            </a:r>
            <a:r>
              <a:rPr lang="hr-HR" sz="1800" b="1" dirty="0" smtClean="0"/>
              <a:t>zbog  veće valne dužine dostižu i udaljena područja od središta ciklona.</a:t>
            </a:r>
            <a:r>
              <a:rPr lang="hr-HR" sz="1600" b="1" dirty="0" smtClean="0"/>
              <a:t> </a:t>
            </a:r>
          </a:p>
          <a:p>
            <a:endParaRPr lang="hr-HR" sz="16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hr-HR" sz="3200" b="1" dirty="0" smtClean="0"/>
              <a:t>PLOVIDBA  U  PODRUČJU  TROPSKOG  CIKLONA</a:t>
            </a:r>
            <a:endParaRPr lang="hr-HR" sz="3200" dirty="0"/>
          </a:p>
        </p:txBody>
      </p:sp>
      <p:sp>
        <p:nvSpPr>
          <p:cNvPr id="3" name="Content Placeholder 2"/>
          <p:cNvSpPr>
            <a:spLocks noGrp="1"/>
          </p:cNvSpPr>
          <p:nvPr>
            <p:ph idx="1"/>
          </p:nvPr>
        </p:nvSpPr>
        <p:spPr>
          <a:xfrm>
            <a:off x="457200" y="836712"/>
            <a:ext cx="8229600" cy="5289451"/>
          </a:xfrm>
        </p:spPr>
        <p:txBody>
          <a:bodyPr>
            <a:normAutofit/>
          </a:bodyPr>
          <a:lstStyle/>
          <a:p>
            <a:r>
              <a:rPr lang="hr-HR" sz="1800" dirty="0" smtClean="0"/>
              <a:t>Približan smjer prema tropskom ciklonu može se odrediti </a:t>
            </a:r>
            <a:r>
              <a:rPr lang="hr-HR" sz="1800" b="1" dirty="0" smtClean="0"/>
              <a:t>po smjeru valova mrtvog mora</a:t>
            </a:r>
            <a:r>
              <a:rPr lang="hr-HR" sz="1800" dirty="0" smtClean="0"/>
              <a:t>. </a:t>
            </a:r>
            <a:r>
              <a:rPr lang="hr-HR" sz="1800" b="1" dirty="0" smtClean="0"/>
              <a:t>Odstupanje od ovog smjera je to veće što je veća udaljenost od tropskog ciklona </a:t>
            </a:r>
            <a:r>
              <a:rPr lang="hr-HR" sz="1800" dirty="0" smtClean="0"/>
              <a:t>– </a:t>
            </a:r>
            <a:r>
              <a:rPr lang="hr-HR" sz="1800" b="1" dirty="0" smtClean="0"/>
              <a:t>valovi pokazuju smjer prema položaju tropskog ciklona u trenutku njegovog nastajanja ,a ne prema njegovom trenutnom položaju. Najbolji pokazatelj smjera prema središtu tropskog ciklona je vjetar. </a:t>
            </a:r>
            <a:r>
              <a:rPr lang="hr-HR" sz="1800" dirty="0" smtClean="0"/>
              <a:t>Za promatrača </a:t>
            </a:r>
            <a:r>
              <a:rPr lang="hr-HR" sz="1800" b="1" dirty="0" smtClean="0"/>
              <a:t>okrenutog licem prema smjeru vjetra središte ciklona je desno na sjevernoj hemisferi , a lijevo na  južnoj hemisferi. Na sjevernoj hemisferi tropski cikloni u pravilu skreću u desno , a na južnoj u lijevo. Brod treba biti izvan domašaja olujnih vjetrova – olujno područje - to je 500 M ili više od središta tropskog ciklona</a:t>
            </a:r>
            <a:r>
              <a:rPr lang="hr-HR" sz="1200" b="1" dirty="0" smtClean="0"/>
              <a:t>.</a:t>
            </a:r>
            <a:endParaRPr lang="hr-HR" sz="1200" b="1" dirty="0"/>
          </a:p>
        </p:txBody>
      </p:sp>
      <p:pic>
        <p:nvPicPr>
          <p:cNvPr id="5" name="Picture 2" descr="C:\Users\Kos\Documents\IMG_0849.JPG"/>
          <p:cNvPicPr>
            <a:picLocks noChangeAspect="1" noChangeArrowheads="1"/>
          </p:cNvPicPr>
          <p:nvPr/>
        </p:nvPicPr>
        <p:blipFill>
          <a:blip r:embed="rId2" cstate="print"/>
          <a:srcRect/>
          <a:stretch>
            <a:fillRect/>
          </a:stretch>
        </p:blipFill>
        <p:spPr bwMode="auto">
          <a:xfrm>
            <a:off x="2483768" y="3356992"/>
            <a:ext cx="3096344" cy="3344052"/>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288032"/>
          </a:xfrm>
        </p:spPr>
        <p:txBody>
          <a:bodyPr>
            <a:normAutofit fontScale="90000"/>
          </a:bodyPr>
          <a:lstStyle/>
          <a:p>
            <a:r>
              <a:rPr lang="hr-HR" sz="2400" b="1" dirty="0" smtClean="0"/>
              <a:t>UPRAVLJANJE BRODOM U PODRUČJU TROPSKOG CIKLONA – aktivni postupak izbjegavanja opasnosti</a:t>
            </a:r>
            <a:endParaRPr lang="hr-HR" sz="2400" b="1" dirty="0"/>
          </a:p>
        </p:txBody>
      </p:sp>
      <p:sp>
        <p:nvSpPr>
          <p:cNvPr id="5" name="Content Placeholder 4"/>
          <p:cNvSpPr>
            <a:spLocks noGrp="1"/>
          </p:cNvSpPr>
          <p:nvPr>
            <p:ph idx="1"/>
          </p:nvPr>
        </p:nvSpPr>
        <p:spPr>
          <a:xfrm>
            <a:off x="457200" y="764704"/>
            <a:ext cx="8229600" cy="5361459"/>
          </a:xfrm>
        </p:spPr>
        <p:txBody>
          <a:bodyPr>
            <a:normAutofit/>
          </a:bodyPr>
          <a:lstStyle/>
          <a:p>
            <a:r>
              <a:rPr lang="hr-HR" sz="1800" dirty="0" smtClean="0"/>
              <a:t>Brod </a:t>
            </a:r>
            <a:r>
              <a:rPr lang="hr-HR" sz="1800" b="1" dirty="0" smtClean="0"/>
              <a:t> “A”  </a:t>
            </a:r>
            <a:r>
              <a:rPr lang="hr-HR" sz="1800" dirty="0" smtClean="0"/>
              <a:t>nalazi se </a:t>
            </a:r>
            <a:r>
              <a:rPr lang="hr-HR" sz="1800" b="1" dirty="0" smtClean="0"/>
              <a:t>u plovidbeno opasnom kvadrantu , ali  izvan olujnog područja (&gt;500M) i blizu je predvidive staze ciklona.</a:t>
            </a:r>
            <a:r>
              <a:rPr lang="hr-HR" sz="1800" dirty="0" smtClean="0"/>
              <a:t> </a:t>
            </a:r>
            <a:r>
              <a:rPr lang="hr-HR" sz="1800" b="1" dirty="0" smtClean="0"/>
              <a:t>Brod može sjeći predvidivu stazu ciklona i ući u plovidbenu polovicu ciklona (potrebno je vrlo pažljivo procijeniti udaljenost, stazu , smjer i brzinu kretanja ciklona). </a:t>
            </a:r>
          </a:p>
          <a:p>
            <a:r>
              <a:rPr lang="hr-HR" sz="1800" dirty="0" smtClean="0"/>
              <a:t>Brod </a:t>
            </a:r>
            <a:r>
              <a:rPr lang="hr-HR" sz="1800" b="1" dirty="0" smtClean="0"/>
              <a:t>“B” </a:t>
            </a:r>
            <a:r>
              <a:rPr lang="hr-HR" sz="1800" dirty="0" smtClean="0"/>
              <a:t>nalazi se u </a:t>
            </a:r>
            <a:r>
              <a:rPr lang="hr-HR" sz="1800" b="1" dirty="0" smtClean="0"/>
              <a:t>plovidbeno opasnom kvadrantu u olujnom području. Brod se okreće pramcem prema vjetru i istodobno se treba udaljavati od središta ciklona koliko je god to moguće – tako da mu vjetar stalno dolazi na prednji desni bok broda . Sa satnim skretanjem vjetra skreće i brod te pomalo dolazi u zadnji desni kvadrant i  polako napušta olujno područje ciklona.</a:t>
            </a:r>
            <a:endParaRPr lang="hr-HR" sz="1800" b="1" dirty="0"/>
          </a:p>
        </p:txBody>
      </p:sp>
      <p:pic>
        <p:nvPicPr>
          <p:cNvPr id="6" name="Picture 2" descr="C:\Users\Kos\Documents\IMG_0850.JPG"/>
          <p:cNvPicPr>
            <a:picLocks noChangeAspect="1" noChangeArrowheads="1"/>
          </p:cNvPicPr>
          <p:nvPr/>
        </p:nvPicPr>
        <p:blipFill>
          <a:blip r:embed="rId2" cstate="print"/>
          <a:srcRect/>
          <a:stretch>
            <a:fillRect/>
          </a:stretch>
        </p:blipFill>
        <p:spPr bwMode="auto">
          <a:xfrm>
            <a:off x="2267744" y="3284984"/>
            <a:ext cx="5616624" cy="3456384"/>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hr-HR" sz="2400" b="1" dirty="0" smtClean="0"/>
              <a:t>UPRAVLJANJE BRODOM U PODRUČJU TROPSKOG CIKLONA – aktivni postupak izbjegavanja opasnosti</a:t>
            </a:r>
            <a:endParaRPr lang="hr-HR" sz="2400" dirty="0"/>
          </a:p>
        </p:txBody>
      </p:sp>
      <p:sp>
        <p:nvSpPr>
          <p:cNvPr id="3" name="Content Placeholder 2"/>
          <p:cNvSpPr>
            <a:spLocks noGrp="1"/>
          </p:cNvSpPr>
          <p:nvPr>
            <p:ph idx="1"/>
          </p:nvPr>
        </p:nvSpPr>
        <p:spPr>
          <a:xfrm>
            <a:off x="457200" y="908720"/>
            <a:ext cx="8229600" cy="5217443"/>
          </a:xfrm>
        </p:spPr>
        <p:txBody>
          <a:bodyPr>
            <a:normAutofit/>
          </a:bodyPr>
          <a:lstStyle/>
          <a:p>
            <a:r>
              <a:rPr lang="hr-HR" sz="1800" dirty="0" smtClean="0"/>
              <a:t>Brod </a:t>
            </a:r>
            <a:r>
              <a:rPr lang="hr-HR" sz="1800" b="1" dirty="0" smtClean="0"/>
              <a:t>“C” </a:t>
            </a:r>
            <a:r>
              <a:rPr lang="hr-HR" sz="1800" dirty="0" smtClean="0"/>
              <a:t>nalazi se </a:t>
            </a:r>
            <a:r>
              <a:rPr lang="hr-HR" sz="1800" b="1" dirty="0" smtClean="0"/>
              <a:t>u plovidbeno opasnom kvadrantu ali izvan olujnog područja i blizu predvidive staze kretanja ciklona. </a:t>
            </a:r>
            <a:r>
              <a:rPr lang="hr-HR" sz="1800" dirty="0" smtClean="0"/>
              <a:t>U ovom slučaju </a:t>
            </a:r>
            <a:r>
              <a:rPr lang="hr-HR" sz="1800" b="1" dirty="0" smtClean="0"/>
              <a:t>brod mijenja kurs plovidbe za 180° - okreće u protukurs udaljavajući se od staze ciklona tako da mu vjetar stalno dolazi na prednji desni bok broda. Plovidba s tako određenim smjerom plovidbe znači ujedno i promjenu kursa plovidbe jer vjetar ima satno skretanje.</a:t>
            </a:r>
          </a:p>
          <a:p>
            <a:r>
              <a:rPr lang="hr-HR" sz="1800" dirty="0" smtClean="0"/>
              <a:t>Brod  </a:t>
            </a:r>
            <a:r>
              <a:rPr lang="hr-HR" sz="1800" b="1" dirty="0" smtClean="0"/>
              <a:t>“D”  </a:t>
            </a:r>
            <a:r>
              <a:rPr lang="hr-HR" sz="1800" dirty="0" smtClean="0"/>
              <a:t>nalazi se </a:t>
            </a:r>
            <a:r>
              <a:rPr lang="hr-HR" sz="1800" b="1" dirty="0" smtClean="0"/>
              <a:t>u prednjem lijevom plovidbenom kvadrantu na rubu olujnog područja. Brod se treba udaljavati od staze ciklona koliko je god to moguće , tako da mu vjetar stalno dolazi na stražnji desni bok broda. To vrijedi za i brod koji se nalazi unutar olujnog područja i lijevo od staze ciklona</a:t>
            </a:r>
            <a:r>
              <a:rPr lang="hr-HR" sz="1600" b="1" dirty="0" smtClean="0"/>
              <a:t>.</a:t>
            </a:r>
            <a:endParaRPr lang="hr-HR" sz="1600" dirty="0"/>
          </a:p>
        </p:txBody>
      </p:sp>
      <p:pic>
        <p:nvPicPr>
          <p:cNvPr id="4" name="Picture 2" descr="C:\Users\Kos\Documents\IMG_0850.JPG"/>
          <p:cNvPicPr>
            <a:picLocks noChangeAspect="1" noChangeArrowheads="1"/>
          </p:cNvPicPr>
          <p:nvPr/>
        </p:nvPicPr>
        <p:blipFill>
          <a:blip r:embed="rId2" cstate="print"/>
          <a:srcRect/>
          <a:stretch>
            <a:fillRect/>
          </a:stretch>
        </p:blipFill>
        <p:spPr bwMode="auto">
          <a:xfrm>
            <a:off x="2339752" y="3429000"/>
            <a:ext cx="5400600" cy="3323446"/>
          </a:xfrm>
          <a:prstGeom prst="rect">
            <a:avLst/>
          </a:prstGeom>
          <a:noFill/>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hr-HR" sz="2400" b="1" dirty="0" smtClean="0"/>
              <a:t>UPRAVLJANJE BRODOM U PODRUČJU TROPSKOG CIKLONA- aktivni postupak izbjegavanja opasnosti</a:t>
            </a:r>
            <a:endParaRPr lang="hr-HR" sz="2400" dirty="0"/>
          </a:p>
        </p:txBody>
      </p:sp>
      <p:sp>
        <p:nvSpPr>
          <p:cNvPr id="3" name="Content Placeholder 2"/>
          <p:cNvSpPr>
            <a:spLocks noGrp="1"/>
          </p:cNvSpPr>
          <p:nvPr>
            <p:ph idx="1"/>
          </p:nvPr>
        </p:nvSpPr>
        <p:spPr>
          <a:xfrm>
            <a:off x="457200" y="908720"/>
            <a:ext cx="8229600" cy="5217443"/>
          </a:xfrm>
        </p:spPr>
        <p:txBody>
          <a:bodyPr>
            <a:normAutofit/>
          </a:bodyPr>
          <a:lstStyle/>
          <a:p>
            <a:r>
              <a:rPr lang="hr-HR" sz="1800" dirty="0" smtClean="0"/>
              <a:t>Brod  </a:t>
            </a:r>
            <a:r>
              <a:rPr lang="hr-HR" sz="1800" b="1" dirty="0" smtClean="0"/>
              <a:t>“E” </a:t>
            </a:r>
            <a:r>
              <a:rPr lang="hr-HR" sz="1800" dirty="0" smtClean="0"/>
              <a:t>se nalazi </a:t>
            </a:r>
            <a:r>
              <a:rPr lang="hr-HR" sz="1800" b="1" dirty="0" smtClean="0"/>
              <a:t>blizu središta tropskog ciklona , ali se izravno ne može udaljiti. Brod se okreće pramcem u lijevo i zakreće se lagano  sukladno sa zakretanjem vjetra , dok ne dospije u stražnji lijevi kvadrant ciklona , te dok poslije ne nastupi poboljšanje vremena. Na taj način brod plovi tako da u svakom trenutku nastoji doći što dalje od središta ciklona. Vjetar mu dolazi na desni bok broda.</a:t>
            </a:r>
          </a:p>
          <a:p>
            <a:r>
              <a:rPr lang="hr-HR" sz="1800" dirty="0" smtClean="0"/>
              <a:t>Brod </a:t>
            </a:r>
            <a:r>
              <a:rPr lang="hr-HR" sz="1800" b="1" dirty="0" smtClean="0"/>
              <a:t> “F” </a:t>
            </a:r>
            <a:r>
              <a:rPr lang="hr-HR" sz="1800" dirty="0" smtClean="0"/>
              <a:t>se nalazi </a:t>
            </a:r>
            <a:r>
              <a:rPr lang="hr-HR" sz="1800" b="1" dirty="0" smtClean="0"/>
              <a:t>u zadnjem lijevom plovidbenom kvadrantu izvan olujnog područja. Brod postupno zakreće u desno , dok mu vjetar ne dođe na prednji desni bok broda čime polako izlazi iz područja djelovanja ciklona. </a:t>
            </a:r>
            <a:endParaRPr lang="hr-HR" sz="1800" dirty="0"/>
          </a:p>
        </p:txBody>
      </p:sp>
      <p:pic>
        <p:nvPicPr>
          <p:cNvPr id="4" name="Picture 2" descr="C:\Users\Kos\Documents\IMG_0850.JPG"/>
          <p:cNvPicPr>
            <a:picLocks noChangeAspect="1" noChangeArrowheads="1"/>
          </p:cNvPicPr>
          <p:nvPr/>
        </p:nvPicPr>
        <p:blipFill>
          <a:blip r:embed="rId2" cstate="print"/>
          <a:srcRect/>
          <a:stretch>
            <a:fillRect/>
          </a:stretch>
        </p:blipFill>
        <p:spPr bwMode="auto">
          <a:xfrm>
            <a:off x="2051720" y="3212976"/>
            <a:ext cx="5688632" cy="3289811"/>
          </a:xfrm>
          <a:prstGeom prst="rect">
            <a:avLst/>
          </a:prstGeo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hr-HR" sz="2400" b="1" dirty="0" smtClean="0"/>
              <a:t>UPRAVLJANJE BRODOM U PODRUČJU TROPSKOG CIKLONA – aktivni postupak izbjegavanja opasnosti</a:t>
            </a:r>
            <a:endParaRPr lang="hr-HR" sz="2400" dirty="0"/>
          </a:p>
        </p:txBody>
      </p:sp>
      <p:sp>
        <p:nvSpPr>
          <p:cNvPr id="3" name="Content Placeholder 2"/>
          <p:cNvSpPr>
            <a:spLocks noGrp="1"/>
          </p:cNvSpPr>
          <p:nvPr>
            <p:ph idx="1"/>
          </p:nvPr>
        </p:nvSpPr>
        <p:spPr>
          <a:xfrm>
            <a:off x="457200" y="908720"/>
            <a:ext cx="8229600" cy="5217443"/>
          </a:xfrm>
        </p:spPr>
        <p:txBody>
          <a:bodyPr>
            <a:normAutofit/>
          </a:bodyPr>
          <a:lstStyle/>
          <a:p>
            <a:r>
              <a:rPr lang="hr-HR" sz="1800" dirty="0" smtClean="0"/>
              <a:t>Brod  </a:t>
            </a:r>
            <a:r>
              <a:rPr lang="hr-HR" sz="1800" b="1" dirty="0" smtClean="0"/>
              <a:t>“G” </a:t>
            </a:r>
            <a:r>
              <a:rPr lang="hr-HR" sz="1800" dirty="0" smtClean="0"/>
              <a:t> </a:t>
            </a:r>
            <a:r>
              <a:rPr lang="hr-HR" sz="1800" b="1" dirty="0" smtClean="0"/>
              <a:t>plovi iza ciklona i polako ulazi u njega. Ovaj položaj se vlastitim motrenjem vrlo teško otkriva- koristiti satelitske snimke kretanja ciklona. Brod ulazi u oluju , no mijenja kurs plovidbe tako da mu vjetar dolazi na prednji desni bok broda i zatim čeka pomicanje središta ciklona . Ako se radi o brzom brodu može zaobići olujno područje ciklona zakretanjem broda u lijevo dok mu vjetar ne dođe na prednji desni bok.</a:t>
            </a:r>
          </a:p>
          <a:p>
            <a:r>
              <a:rPr lang="hr-HR" sz="1800" dirty="0" smtClean="0"/>
              <a:t>Brod  </a:t>
            </a:r>
            <a:r>
              <a:rPr lang="hr-HR" sz="1800" b="1" dirty="0" smtClean="0"/>
              <a:t>“H” </a:t>
            </a:r>
            <a:r>
              <a:rPr lang="hr-HR" sz="1800" dirty="0" smtClean="0"/>
              <a:t>se nalazi </a:t>
            </a:r>
            <a:r>
              <a:rPr lang="hr-HR" sz="1800" b="1" dirty="0" smtClean="0"/>
              <a:t>u zadnjem desnom opasnom kvadrantu , izvan olujnog područja . Postupno zaokreće u lijevo , dok mu vjetar ne počne dolaziti na prednji desni bok broda i čeka dok može ploviti svojim prvobitnim kursom nakon pomicanja središta ciklona .</a:t>
            </a:r>
            <a:endParaRPr lang="hr-HR" sz="1800" dirty="0"/>
          </a:p>
        </p:txBody>
      </p:sp>
      <p:pic>
        <p:nvPicPr>
          <p:cNvPr id="4" name="Picture 2" descr="C:\Users\Kos\Documents\IMG_0850.JPG"/>
          <p:cNvPicPr>
            <a:picLocks noChangeAspect="1" noChangeArrowheads="1"/>
          </p:cNvPicPr>
          <p:nvPr/>
        </p:nvPicPr>
        <p:blipFill>
          <a:blip r:embed="rId2" cstate="print"/>
          <a:srcRect/>
          <a:stretch>
            <a:fillRect/>
          </a:stretch>
        </p:blipFill>
        <p:spPr bwMode="auto">
          <a:xfrm>
            <a:off x="2627784" y="3693118"/>
            <a:ext cx="5400600" cy="3123239"/>
          </a:xfrm>
          <a:prstGeom prst="rect">
            <a:avLst/>
          </a:prstGeom>
          <a:no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hr-HR" sz="2400" b="1" dirty="0" smtClean="0"/>
              <a:t>UPRAVLJANJE BRODOM U PODRUČJU TROPSKOG CIKLONA - općenito</a:t>
            </a:r>
            <a:endParaRPr lang="hr-HR" sz="2400" b="1" dirty="0"/>
          </a:p>
        </p:txBody>
      </p:sp>
      <p:sp>
        <p:nvSpPr>
          <p:cNvPr id="3" name="Content Placeholder 2"/>
          <p:cNvSpPr>
            <a:spLocks noGrp="1"/>
          </p:cNvSpPr>
          <p:nvPr>
            <p:ph idx="1"/>
          </p:nvPr>
        </p:nvSpPr>
        <p:spPr>
          <a:xfrm>
            <a:off x="457200" y="908720"/>
            <a:ext cx="8229600" cy="5217443"/>
          </a:xfrm>
        </p:spPr>
        <p:txBody>
          <a:bodyPr>
            <a:normAutofit/>
          </a:bodyPr>
          <a:lstStyle/>
          <a:p>
            <a:r>
              <a:rPr lang="hr-HR" sz="1800" b="1" dirty="0" smtClean="0"/>
              <a:t>U svim  uvjetima upravljanja brodom u ciklonu vjetar treba dolaziti malo bočno u odnosu na brod (do 30°) , većinom sprijeda , ali i straga što ovisi o svakom pojedinom slučaju. Postoji općenito pravilo da na sjevernoj hemisferi vjetar na brod  treba dolaziti desno bočno sprijeda , a na južnoj lijevo bočno sprijeda.</a:t>
            </a:r>
          </a:p>
          <a:p>
            <a:r>
              <a:rPr lang="hr-HR" sz="1800" b="1" dirty="0" smtClean="0"/>
              <a:t>U blizini središta ciklona – </a:t>
            </a:r>
            <a:r>
              <a:rPr lang="hr-HR" sz="1800" b="1" i="1" dirty="0" smtClean="0"/>
              <a:t>Pasivan postupak </a:t>
            </a:r>
            <a:r>
              <a:rPr lang="hr-HR" sz="1800" b="1" dirty="0" smtClean="0"/>
              <a:t> : valovi dolaze iz svih smjerova – ugasiti stroj i prepustiti brod slobodnom plutanju i zanošenju.</a:t>
            </a:r>
          </a:p>
          <a:p>
            <a:r>
              <a:rPr lang="hr-HR" sz="1800" b="1" dirty="0" smtClean="0"/>
              <a:t>Aktivan postupak izlaska iz ciklona se primjenjuje u slučajevima kada brod još nije zahvaćen vjetrom orkanske jačine ili kad se brod nalazi blizu kopna pa postoji opasnost od sudara ili nasukanja.</a:t>
            </a:r>
            <a:endParaRPr lang="hr-HR" sz="1800" b="1" dirty="0"/>
          </a:p>
        </p:txBody>
      </p:sp>
      <p:pic>
        <p:nvPicPr>
          <p:cNvPr id="4" name="Picture 2" descr="C:\Users\Kos\Documents\IMG_0850.JPG"/>
          <p:cNvPicPr>
            <a:picLocks noChangeAspect="1" noChangeArrowheads="1"/>
          </p:cNvPicPr>
          <p:nvPr/>
        </p:nvPicPr>
        <p:blipFill>
          <a:blip r:embed="rId2" cstate="print"/>
          <a:srcRect/>
          <a:stretch>
            <a:fillRect/>
          </a:stretch>
        </p:blipFill>
        <p:spPr bwMode="auto">
          <a:xfrm>
            <a:off x="1907704" y="3523164"/>
            <a:ext cx="5112568" cy="3146196"/>
          </a:xfrm>
          <a:prstGeom prst="rect">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r>
              <a:rPr lang="hr-HR" sz="2800" b="1" dirty="0" smtClean="0"/>
              <a:t>PLOVIDBA U RATNIM UVJETIMA</a:t>
            </a:r>
            <a:endParaRPr lang="hr-HR" sz="2800" b="1" dirty="0"/>
          </a:p>
        </p:txBody>
      </p:sp>
      <p:sp>
        <p:nvSpPr>
          <p:cNvPr id="3" name="Content Placeholder 2"/>
          <p:cNvSpPr>
            <a:spLocks noGrp="1"/>
          </p:cNvSpPr>
          <p:nvPr>
            <p:ph idx="1"/>
          </p:nvPr>
        </p:nvSpPr>
        <p:spPr>
          <a:xfrm>
            <a:off x="179512" y="692696"/>
            <a:ext cx="8712968" cy="5976664"/>
          </a:xfrm>
        </p:spPr>
        <p:txBody>
          <a:bodyPr>
            <a:noAutofit/>
          </a:bodyPr>
          <a:lstStyle/>
          <a:p>
            <a:r>
              <a:rPr lang="hr-HR" sz="1800" dirty="0" smtClean="0"/>
              <a:t>- Ratni uvjeti plovidbe nastupaju u slučaju </a:t>
            </a:r>
            <a:r>
              <a:rPr lang="hr-HR" sz="1800" b="1" dirty="0" smtClean="0"/>
              <a:t>ratne opasnosti i kada država proglasi ratno stanje</a:t>
            </a:r>
            <a:r>
              <a:rPr lang="hr-HR" sz="1800" dirty="0" smtClean="0"/>
              <a:t>: -  Za  </a:t>
            </a:r>
            <a:r>
              <a:rPr lang="hr-HR" sz="1800" b="1" dirty="0" smtClean="0"/>
              <a:t>opću organizaciju plovidbe </a:t>
            </a:r>
            <a:r>
              <a:rPr lang="hr-HR" sz="1800" dirty="0" smtClean="0"/>
              <a:t>u obalnom moru RH odgovorno </a:t>
            </a:r>
            <a:r>
              <a:rPr lang="hr-HR" sz="1800" b="1" dirty="0" smtClean="0"/>
              <a:t>je Zapovjedništvo Hrvatske ratne mornarice , </a:t>
            </a:r>
            <a:r>
              <a:rPr lang="hr-HR" sz="1800" dirty="0" smtClean="0"/>
              <a:t>a za provođenje </a:t>
            </a:r>
            <a:r>
              <a:rPr lang="hr-HR" sz="1800" b="1" dirty="0" smtClean="0"/>
              <a:t>propisanog plovidbenom režima </a:t>
            </a:r>
            <a:r>
              <a:rPr lang="hr-HR" sz="1800" dirty="0" smtClean="0"/>
              <a:t>odgovorna su </a:t>
            </a:r>
            <a:r>
              <a:rPr lang="hr-HR" sz="1800" b="1" dirty="0" smtClean="0"/>
              <a:t>podređena Zapovjedništva </a:t>
            </a:r>
            <a:r>
              <a:rPr lang="hr-HR" sz="1800" dirty="0" smtClean="0"/>
              <a:t>(</a:t>
            </a:r>
            <a:r>
              <a:rPr lang="hr-HR" sz="1800" b="1" dirty="0" smtClean="0"/>
              <a:t>za sjeverni , srednji i južni  Jadran</a:t>
            </a:r>
            <a:r>
              <a:rPr lang="hr-HR" sz="1800" dirty="0" smtClean="0"/>
              <a:t>) i njima podređene </a:t>
            </a:r>
            <a:r>
              <a:rPr lang="hr-HR" sz="1800" b="1" dirty="0" smtClean="0"/>
              <a:t>službe  </a:t>
            </a:r>
            <a:r>
              <a:rPr lang="hr-HR" sz="1800" dirty="0" smtClean="0"/>
              <a:t>( PLOVPUT , lučke kapetanije i lučke ispostave, …) . </a:t>
            </a:r>
            <a:r>
              <a:rPr lang="hr-HR" sz="1800" b="1" dirty="0" smtClean="0"/>
              <a:t>- Propisani plovidbeni uvjeti </a:t>
            </a:r>
            <a:r>
              <a:rPr lang="hr-HR" sz="1800" dirty="0" smtClean="0"/>
              <a:t>primjenjuju se na sve brodove i brodice (</a:t>
            </a:r>
            <a:r>
              <a:rPr lang="hr-HR" sz="1800" b="1" dirty="0" smtClean="0"/>
              <a:t>osim brodova HRM-a</a:t>
            </a:r>
            <a:r>
              <a:rPr lang="hr-HR" sz="1800" dirty="0" smtClean="0"/>
              <a:t>)  koji plove unutarnjim morskim vodama i teritorijalnim morem RH , odnosno u operacijskim zonama oružanih snaga , te dijelovima rijeka plovnim za brodove.</a:t>
            </a:r>
          </a:p>
          <a:p>
            <a:r>
              <a:rPr lang="hr-HR" sz="1800" b="1" dirty="0" smtClean="0"/>
              <a:t>- U ratnom stanju plovidba brodovima je isključivo podređena borbenim akcijama i zadacima oružanih snaga Hrvatske vojske, opskrbi  jedinica , stanovništva i ratnog gospodarstva te svim ostalim djelatnostima vezanim uz vođenje borbenih akcija na određenoj bojišnici. Zadatak HRM-a : </a:t>
            </a:r>
            <a:r>
              <a:rPr lang="hr-HR" sz="1800" dirty="0" smtClean="0"/>
              <a:t> osiguranje prevlasti na moru i obali , održavanje povoljnog operativnog režima plovidbe , zaštita pomorskog prometa i dužobalnih pomorskih prometnica.</a:t>
            </a:r>
          </a:p>
          <a:p>
            <a:r>
              <a:rPr lang="hr-HR" sz="1800" b="1" dirty="0" smtClean="0"/>
              <a:t>- Obranu brodova na sidrištu i u lukama </a:t>
            </a:r>
            <a:r>
              <a:rPr lang="hr-HR" sz="1800" dirty="0" smtClean="0"/>
              <a:t>organizira svaki brod osobno u suradnji s Zapovjedništvom plovnog sastava i najbližim obalnim </a:t>
            </a:r>
            <a:r>
              <a:rPr lang="hr-HR" sz="1800" b="1" dirty="0" smtClean="0"/>
              <a:t>Zapovjedništvom HRM-a </a:t>
            </a:r>
            <a:r>
              <a:rPr lang="hr-HR" sz="1800" dirty="0" smtClean="0"/>
              <a:t>, </a:t>
            </a:r>
          </a:p>
          <a:p>
            <a:r>
              <a:rPr lang="hr-HR" sz="1800" dirty="0" smtClean="0"/>
              <a:t>- Neposrednu obranu od diverzantskih akcija i maskiranje – </a:t>
            </a:r>
            <a:r>
              <a:rPr lang="hr-HR" sz="1800" b="1" dirty="0" smtClean="0"/>
              <a:t>organizira svaki brod samostalno</a:t>
            </a:r>
            <a:r>
              <a:rPr lang="hr-HR" sz="1800" dirty="0" smtClean="0"/>
              <a:t>.</a:t>
            </a:r>
          </a:p>
          <a:p>
            <a:r>
              <a:rPr lang="hr-HR" sz="1800" dirty="0" smtClean="0"/>
              <a:t>- Hrvatski hidrografski Institut (HHI) , Pomorski meteorološki centar Split služba , Služba traganja i spašavanja na moru , Služba uređenja i održavanja pomorskih plovnih putova (Plovput), i ostale Službe  – </a:t>
            </a:r>
            <a:r>
              <a:rPr lang="hr-HR" sz="1800" b="1" dirty="0" smtClean="0"/>
              <a:t>reorganiziraju se prema potrebama ratnog režima plovi</a:t>
            </a:r>
            <a:r>
              <a:rPr lang="hr-HR" sz="1600" b="1" dirty="0" smtClean="0"/>
              <a:t>dbe.</a:t>
            </a:r>
            <a:endParaRPr lang="hr-HR" sz="1600" b="1"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hr-HR" sz="2800" b="1" dirty="0" smtClean="0"/>
              <a:t>PLOVIDBA U RATNIM UVJETIMA</a:t>
            </a:r>
            <a:endParaRPr lang="hr-HR" sz="2800" dirty="0"/>
          </a:p>
        </p:txBody>
      </p:sp>
      <p:sp>
        <p:nvSpPr>
          <p:cNvPr id="3" name="Content Placeholder 2"/>
          <p:cNvSpPr>
            <a:spLocks noGrp="1"/>
          </p:cNvSpPr>
          <p:nvPr>
            <p:ph idx="1"/>
          </p:nvPr>
        </p:nvSpPr>
        <p:spPr>
          <a:xfrm>
            <a:off x="457200" y="1124744"/>
            <a:ext cx="8229600" cy="5001419"/>
          </a:xfrm>
        </p:spPr>
        <p:txBody>
          <a:bodyPr>
            <a:normAutofit/>
          </a:bodyPr>
          <a:lstStyle/>
          <a:p>
            <a:r>
              <a:rPr lang="hr-HR" sz="2000" dirty="0" smtClean="0"/>
              <a:t>- Osim redovitih djelatnosti </a:t>
            </a:r>
            <a:r>
              <a:rPr lang="hr-HR" sz="2000" b="1" dirty="0" smtClean="0"/>
              <a:t>HHI </a:t>
            </a:r>
            <a:r>
              <a:rPr lang="hr-HR" sz="2000" dirty="0" smtClean="0"/>
              <a:t>izdaje posebne </a:t>
            </a:r>
            <a:r>
              <a:rPr lang="hr-HR" sz="2000" b="1" dirty="0" smtClean="0"/>
              <a:t>Priručnike za plovidbu i karte o opasnim prostorima zbog mina , </a:t>
            </a:r>
            <a:r>
              <a:rPr lang="hr-HR" sz="2000" dirty="0" smtClean="0"/>
              <a:t>organizira </a:t>
            </a:r>
            <a:r>
              <a:rPr lang="hr-HR" sz="2000" b="1" dirty="0" smtClean="0"/>
              <a:t>posebnu službu izvješćivanja </a:t>
            </a:r>
            <a:r>
              <a:rPr lang="hr-HR" sz="2000" dirty="0" smtClean="0"/>
              <a:t>o opasnostima koje ugrožavaju sigurnost  pomorske plovidbe.</a:t>
            </a:r>
          </a:p>
          <a:p>
            <a:r>
              <a:rPr lang="hr-HR" sz="2000" dirty="0" smtClean="0"/>
              <a:t>- </a:t>
            </a:r>
            <a:r>
              <a:rPr lang="hr-HR" sz="2000" b="1" dirty="0" smtClean="0"/>
              <a:t>Pomorski meteorološki centar </a:t>
            </a:r>
            <a:r>
              <a:rPr lang="hr-HR" sz="2000" dirty="0" smtClean="0"/>
              <a:t>sastavlja osim redovitih meteoroloških izvješća za pomorce , </a:t>
            </a:r>
            <a:r>
              <a:rPr lang="hr-HR" sz="2000" b="1" dirty="0" smtClean="0"/>
              <a:t>posebna izvješća </a:t>
            </a:r>
            <a:r>
              <a:rPr lang="hr-HR" sz="2000" dirty="0" smtClean="0"/>
              <a:t>(stanje i prognoza vremena) za određeno vrijeme, određeni zadatak, određeno plovidbeno područje , odnosno plovidbenu rutu.</a:t>
            </a:r>
          </a:p>
          <a:p>
            <a:r>
              <a:rPr lang="hr-HR" sz="2000" dirty="0" smtClean="0"/>
              <a:t>- </a:t>
            </a:r>
            <a:r>
              <a:rPr lang="hr-HR" sz="2000" b="1" dirty="0" smtClean="0"/>
              <a:t>PLOVPUT </a:t>
            </a:r>
            <a:r>
              <a:rPr lang="hr-HR" sz="2000" dirty="0" smtClean="0"/>
              <a:t>– organizira </a:t>
            </a:r>
            <a:r>
              <a:rPr lang="hr-HR" sz="2000" b="1" dirty="0" smtClean="0"/>
              <a:t>službu pomorske rasvjete i označavanja pomorskih plovnih putova za ratno stanje (</a:t>
            </a:r>
            <a:r>
              <a:rPr lang="hr-HR" sz="2000" dirty="0" smtClean="0"/>
              <a:t> gasi pojedina svjetla , mijenja karakteristike svjetala, postavlja dopunska pomorska svjetla i oznake , gasi i aktivira uređaje pomorske rasvjete prema ratnom redu i rasporedu plovidbe, odnosno plovidbenom zadatku) , </a:t>
            </a:r>
            <a:r>
              <a:rPr lang="hr-HR" sz="2000" b="1" dirty="0" smtClean="0"/>
              <a:t>organizira radio-službu između brodova i obalnih radio-postaja , organizira obalnu službu motrenja i izvješćivanja , službu minskog motrenja i javljanja (na svjetionicima).</a:t>
            </a:r>
          </a:p>
          <a:p>
            <a:endParaRPr lang="hr-HR" sz="14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048672"/>
          </a:xfrm>
        </p:spPr>
        <p:txBody>
          <a:bodyPr>
            <a:noAutofit/>
          </a:bodyPr>
          <a:lstStyle/>
          <a:p>
            <a:r>
              <a:rPr lang="hr-HR" sz="1600" dirty="0" smtClean="0"/>
              <a:t>- Plovidba se odvija isključivo </a:t>
            </a:r>
            <a:r>
              <a:rPr lang="hr-HR" sz="1600" b="1" dirty="0" smtClean="0"/>
              <a:t>prema propisanim uvjetima</a:t>
            </a:r>
            <a:r>
              <a:rPr lang="hr-HR" sz="1600" dirty="0" smtClean="0"/>
              <a:t> koji određuju:</a:t>
            </a:r>
            <a:r>
              <a:rPr lang="hr-HR" sz="1600" b="1" dirty="0" smtClean="0"/>
              <a:t>organizaciju plovidbe (vrijeme , brzine , kurseve,..),opasna područja , zone dopuštene odnosno </a:t>
            </a:r>
            <a:r>
              <a:rPr lang="hr-HR" sz="1600" b="1" smtClean="0"/>
              <a:t>zabranjene plovidbe, </a:t>
            </a:r>
            <a:r>
              <a:rPr lang="hr-HR" sz="1600" b="1" dirty="0" smtClean="0"/>
              <a:t>prolaze kroz takva područja i upute za plovidbu , ribolovne zone, prekomorske , međuzonske , zonske i lokalne plovidbene rute i upute za plovidbu, način kontrole plovidbe i raspored kontrolno-propusnih postaja ( čvorne točke plovidbenih ruta, otvoreni prolazi  i koridori opasnih područja, ulazi u tjesnace i kanale, luke i ostala važna mjesta na plovidbenoj ruti ,…) , organizaciju službe motrenja , izvješćivanja i javljanja, način i vrste potrebnih dokumenata za slobodan pomorski promet , radioveze za pojedina plovidbena područja ,…</a:t>
            </a:r>
            <a:r>
              <a:rPr lang="hr-HR" sz="1600" dirty="0" smtClean="0"/>
              <a:t> Na osnovi uvjeta </a:t>
            </a:r>
            <a:r>
              <a:rPr lang="hr-HR" sz="1600" b="1" dirty="0" smtClean="0"/>
              <a:t>nadležni organi HRM-a mogu u pojedinim slučajevima (neposredno ili preko Lučkih kapetanija) zabraniti , odgoditi ili potpuno prekinuti plovidbu broda ili brodova, odrediti novo vrijeme i način plovidbe (doba dana , samostalno ili u pratnji , neprekinuto ili u etapama ) , promijeniti plovidbenu rutu i plovidbeni zadatak , organizirati zaštitu brodova u plovidbi , odrediti zapovjednika plovnog sastava – tada se njemu podređuju zapovjednici svih ostalih pojedinačnih brodova u sastavu.</a:t>
            </a:r>
            <a:r>
              <a:rPr lang="hr-HR" sz="1600" dirty="0" smtClean="0"/>
              <a:t> Na osnovi propisanih uvjeta plovidbe i podataka koje dostavljaju zapovjednici brodova /plovnih sastava – </a:t>
            </a:r>
            <a:r>
              <a:rPr lang="hr-HR" sz="1600" b="1" dirty="0" smtClean="0"/>
              <a:t>nadležna Lučka kapetanija organizira plovidbu i izdaje odobrenje za plovidbu s potrebnim dokumentima . Brodovi koji plove prema ratnom rasporedu plovidbe dostavljaju podatke samo u slučaju odstupanja od odobrenog plovidbenog plana </a:t>
            </a:r>
            <a:r>
              <a:rPr lang="hr-HR" sz="1600" dirty="0" smtClean="0"/>
              <a:t>.  </a:t>
            </a:r>
            <a:r>
              <a:rPr lang="hr-HR" sz="1600" b="1" dirty="0" smtClean="0"/>
              <a:t>Najava plovidbe </a:t>
            </a:r>
            <a:r>
              <a:rPr lang="hr-HR" sz="1600" dirty="0" smtClean="0"/>
              <a:t>sadrži </a:t>
            </a:r>
            <a:r>
              <a:rPr lang="hr-HR" sz="1600" b="1" dirty="0" smtClean="0"/>
              <a:t>opće podatke o brodu i posadi , o plovidbenom zadatku i vremenu njegova izvršenja , o sposobnosti broda za plovidbu (svjedodžbe) . Ribarski brodovi </a:t>
            </a:r>
            <a:r>
              <a:rPr lang="hr-HR" sz="1600" dirty="0" smtClean="0"/>
              <a:t>najavljuju </a:t>
            </a:r>
            <a:r>
              <a:rPr lang="hr-HR" sz="1600" b="1" dirty="0" smtClean="0"/>
              <a:t>ribolovno područje , vrijeme ribarenja i vrstu ribolova</a:t>
            </a:r>
            <a:r>
              <a:rPr lang="hr-HR" sz="1600" dirty="0" smtClean="0"/>
              <a:t>.Ako se plovi </a:t>
            </a:r>
            <a:r>
              <a:rPr lang="hr-HR" sz="1600" b="1" dirty="0" smtClean="0"/>
              <a:t>kroz  područja više lučkih kapetanija </a:t>
            </a:r>
            <a:r>
              <a:rPr lang="hr-HR" sz="1600" dirty="0" smtClean="0"/>
              <a:t>, plovidbu usuglašava </a:t>
            </a:r>
            <a:r>
              <a:rPr lang="hr-HR" sz="1600" b="1" dirty="0" smtClean="0"/>
              <a:t>lučka kapetanija koja je odobrila plovidbu broda</a:t>
            </a:r>
            <a:r>
              <a:rPr lang="hr-HR" sz="1600" dirty="0" smtClean="0"/>
              <a:t>.Za pripremu posade i pripremu broda za plovidbu , za poduzimanje mjera neposredno vezanih za sigurnost plovidbe i sposobnost broda za plovidbu kao i za sve ostale radnje u vezi plovidbe u ratnom području </a:t>
            </a:r>
            <a:r>
              <a:rPr lang="hr-HR" sz="1600" b="1" dirty="0" smtClean="0"/>
              <a:t>odgovoran je zapovjednik broda /zapovjednik plovnog sastava</a:t>
            </a:r>
            <a:r>
              <a:rPr lang="hr-HR" sz="1400" b="1" dirty="0" smtClean="0"/>
              <a:t>. </a:t>
            </a:r>
            <a:endParaRPr lang="hr-HR" sz="14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1324</TotalTime>
  <Words>11218</Words>
  <Application>Microsoft Office PowerPoint</Application>
  <PresentationFormat>On-screen Show (4:3)</PresentationFormat>
  <Paragraphs>538</Paragraphs>
  <Slides>99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99</vt:i4>
      </vt:variant>
    </vt:vector>
  </HeadingPairs>
  <TitlesOfParts>
    <vt:vector size="103" baseType="lpstr">
      <vt:lpstr>Arial</vt:lpstr>
      <vt:lpstr>Calibri</vt:lpstr>
      <vt:lpstr>Times New Roman</vt:lpstr>
      <vt:lpstr>Office Theme</vt:lpstr>
      <vt:lpstr>PLOVIDBA U NAVIGACIJSKI OTEŽANIM UVJETIMA</vt:lpstr>
      <vt:lpstr>Plovidba u navigacijski otežanim uvjetima</vt:lpstr>
      <vt:lpstr>Osnovne preporuke</vt:lpstr>
      <vt:lpstr>Osnovne preporuke</vt:lpstr>
      <vt:lpstr>Plovidba pri ograničenoj vidljivosti</vt:lpstr>
      <vt:lpstr>Plovidba u području plićina i podvodnih grebena</vt:lpstr>
      <vt:lpstr>Plovidba u području plićina i podvodnih grebena</vt:lpstr>
      <vt:lpstr>Plovidba kanalima, tjesnacima i rijekama plovnim za pomorske brodove</vt:lpstr>
      <vt:lpstr>UMJETNI  KANALI – glavni elementi</vt:lpstr>
      <vt:lpstr>Pregled važnijih tjesnaca</vt:lpstr>
      <vt:lpstr>UMJETNI KANALI – glavni elementi</vt:lpstr>
      <vt:lpstr>UMJETNI KANALI – glavni elementi</vt:lpstr>
      <vt:lpstr>Plovidba kanalima, tjesnacima i rijekama plovnim za pomorske brodove</vt:lpstr>
      <vt:lpstr>Regulacija plovidbe u kanalima – važna pravila</vt:lpstr>
      <vt:lpstr>Regulacija plovidbe u kanalima – važna pravila</vt:lpstr>
      <vt:lpstr>Hidrografski uvjeti plovidbe na unutrašnjim plovnim putovima</vt:lpstr>
      <vt:lpstr>Vodostaj</vt:lpstr>
      <vt:lpstr>Vodostaj</vt:lpstr>
      <vt:lpstr>Matica i brzina rijeke</vt:lpstr>
      <vt:lpstr>Dubina rijeke</vt:lpstr>
      <vt:lpstr>Mjerenje brzine, prijeđenog puta, udaljenosti i dubine na unutrašnjim plovnim putovima</vt:lpstr>
      <vt:lpstr>Mjerenje brzine, prijeđenog puta, udaljenosti i dubine na unutrašnjim plovnim putovima</vt:lpstr>
      <vt:lpstr>Određivanje položaja broda na unutarnjim plovnim putovima</vt:lpstr>
      <vt:lpstr>Karte i priručnici za plovidbu na unutarnjim plovnim putovima</vt:lpstr>
      <vt:lpstr>Plovidba u međuotočkom području</vt:lpstr>
      <vt:lpstr>Plovidba u međuotočkom području</vt:lpstr>
      <vt:lpstr>Plovidba u području leda</vt:lpstr>
      <vt:lpstr>Plovidba u području leda – postanak i razvoj leda  Salinitet leda zavisi o salinitetu smrznutog mora, brzini zaleđivanja i temperaturi. </vt:lpstr>
      <vt:lpstr>Plovidba u području leda</vt:lpstr>
      <vt:lpstr>Plovidba u području leda</vt:lpstr>
      <vt:lpstr>VRSTE LEDA NASTALE ZALEĐIVANJEM MORA</vt:lpstr>
      <vt:lpstr>VRSTE LEDA NA MORU- ledene ploče</vt:lpstr>
      <vt:lpstr>VRSTE  LEDA NA MORU – obalni led</vt:lpstr>
      <vt:lpstr>VRSTE LEDA NA MORU – ledeni brijeg</vt:lpstr>
      <vt:lpstr>VRSTE LEDA NA MORU – ledeni brijeg</vt:lpstr>
      <vt:lpstr>GEOGRAFSKA PODJELA LEDA ARKTIČKI LED – ANTARKTIČKI LED</vt:lpstr>
      <vt:lpstr>ARKTIČKI LED Izvor: Nacionalni Kanadski  Institut</vt:lpstr>
      <vt:lpstr>ANTARKTIČKI   LED</vt:lpstr>
      <vt:lpstr>ANTARKTIČKI   LED – granice leda na Antarktiku</vt:lpstr>
      <vt:lpstr>ANTARKTIČKI   LED – granice leda na Antarktiku, satelitski snimak</vt:lpstr>
      <vt:lpstr>Satelitski snimak trenutnog stanja leda na sjevernoj i južnoj zemaljskoj hemisferi</vt:lpstr>
      <vt:lpstr>PLOVIDBA KROZ PODRUČJE LEDA – granice leda</vt:lpstr>
      <vt:lpstr>Primjer granica poznatog leda na sjevernom Atlantiku</vt:lpstr>
      <vt:lpstr>PLOVIDBA KROZ PODRUČJE LEDA – granice leda – sjeverna hemisfera</vt:lpstr>
      <vt:lpstr>PLOVIDBA KROZ PODRUČJE LEDA – granice leda</vt:lpstr>
      <vt:lpstr>LEDENJACI</vt:lpstr>
      <vt:lpstr>ARKTIČKI   LEDENJACI</vt:lpstr>
      <vt:lpstr>ANTARKTIČKI   LEDENJACI</vt:lpstr>
      <vt:lpstr>KARTE  I  PRIRUČNICI  O  LEDU</vt:lpstr>
      <vt:lpstr>KARTE  I  PRIRUČNICI  O  LEDU</vt:lpstr>
      <vt:lpstr>Satelitski snimak trajektorije kretanja ledenjaka na području sjevernog  Atlantskog oceana</vt:lpstr>
      <vt:lpstr>OTKRIVANJE   LEDA</vt:lpstr>
      <vt:lpstr>OTKRIVANJE   LEDA</vt:lpstr>
      <vt:lpstr>OTKRIVANJE   LEDA RADAROM</vt:lpstr>
      <vt:lpstr>OTKRIVANJE   LEDA RADAROM</vt:lpstr>
      <vt:lpstr>OTKRIVANJE   LEDA RADAROM</vt:lpstr>
      <vt:lpstr>OTKRIVANJE   LEDA RADAROM</vt:lpstr>
      <vt:lpstr>OTKRIVANJE   LEDA</vt:lpstr>
      <vt:lpstr>OTKRIVANJE   LEDA</vt:lpstr>
      <vt:lpstr>SATELITSKI SNIMAK TRENUTNOG STANJA LEDA NA SJEVERNOJ I JUŽNOJ ZEMALJSKOJ HEMISFERI</vt:lpstr>
      <vt:lpstr>PLOVIDBA  U  PODRUČJU  LEDA</vt:lpstr>
      <vt:lpstr>PLOVIDBA  U  PODRUČJU  LEDA</vt:lpstr>
      <vt:lpstr>Skala prohodnosti kroz led</vt:lpstr>
      <vt:lpstr>LEDOLOMCI (ICEBREAKERS)</vt:lpstr>
      <vt:lpstr>LEDOLOMCI (ICEBREAKERS)</vt:lpstr>
      <vt:lpstr>LEDOLOMAC  U SLUŽBI “U.S. COAST GUARD”</vt:lpstr>
      <vt:lpstr>LEDOLOMCI (ICEBREAKERS</vt:lpstr>
      <vt:lpstr>INTERNATIONAL  ICE  PATROL i NSIDCenter</vt:lpstr>
      <vt:lpstr>KONVOJI</vt:lpstr>
      <vt:lpstr>TEGLJENJE  KROZ  LED </vt:lpstr>
      <vt:lpstr>TEGLJENJE  KROZ  LED – metode osiguranja teglećeg konopa</vt:lpstr>
      <vt:lpstr>TEGLJENJE  KROZ  LED </vt:lpstr>
      <vt:lpstr>ARKTIČKO PODRUČJE</vt:lpstr>
      <vt:lpstr>Potencijalne plovidbene rute u Arktičkom području</vt:lpstr>
      <vt:lpstr>Prikaz smanjenja leda od 1979 do 2012 za mjesec rujan </vt:lpstr>
      <vt:lpstr>Polarni kodeks  (IMO)</vt:lpstr>
      <vt:lpstr>EGG CODE dijagram (Kanada)</vt:lpstr>
      <vt:lpstr>EGG Kodeks – faze razvoja leda (Sx kodeks) </vt:lpstr>
      <vt:lpstr>ECG Kodeks – veličina formiranog leda (Fx kodeks)</vt:lpstr>
      <vt:lpstr>Sjeverna morska ruta – cca 3000 M   Izvor : Panama perspective</vt:lpstr>
      <vt:lpstr>Usporedba Sjeverne morske rute s rutom kroz Sueski kanal Udaljenost od Kine do Europe je cca 40% kraća plovidbom po ovoj ruti od plovidbe kroz Sueski kanal</vt:lpstr>
      <vt:lpstr>Plovidbeni pravci Sjeverne morske rute Izvor : OCIMF – Oil Companies International Marine Forum </vt:lpstr>
      <vt:lpstr>NWP – North West passage – Sjeverozapadni prolaz-  duljina cca 1000 M Ruta 1</vt:lpstr>
      <vt:lpstr>NWP – North West passage – ruta 2</vt:lpstr>
      <vt:lpstr>NWP – North West passage – ruta 3</vt:lpstr>
      <vt:lpstr>NWP – North West passage – ruta 4</vt:lpstr>
      <vt:lpstr>NWP – North West passage – ruta 5</vt:lpstr>
      <vt:lpstr>Arktički most</vt:lpstr>
      <vt:lpstr>Transpolarna ruta- povezuje atlantski i Tihi ocean preko Arktika (Trans-arktički put)- najkraća polarna plovidbena ruta cca 2105 M- srednja oceanska ruta i prolazi blizu Sjevernog pola – zbog sve većeg otapanja leda biti će značajna u budućnosti (2030)</vt:lpstr>
      <vt:lpstr>PLOVIDBA  U  PODRUČJU  TROPSKOG  CIKLONA – karakteristične faze razvoja tropskog ciklona</vt:lpstr>
      <vt:lpstr>PLOVIDBA  U  PODRUČJU  TROPSKOG  CIKLONA</vt:lpstr>
      <vt:lpstr>UPRAVLJANJE BRODOM U PODRUČJU TROPSKOG CIKLONA – aktivni postupak izbjegavanja opasnosti</vt:lpstr>
      <vt:lpstr>UPRAVLJANJE BRODOM U PODRUČJU TROPSKOG CIKLONA – aktivni postupak izbjegavanja opasnosti</vt:lpstr>
      <vt:lpstr>UPRAVLJANJE BRODOM U PODRUČJU TROPSKOG CIKLONA- aktivni postupak izbjegavanja opasnosti</vt:lpstr>
      <vt:lpstr>UPRAVLJANJE BRODOM U PODRUČJU TROPSKOG CIKLONA – aktivni postupak izbjegavanja opasnosti</vt:lpstr>
      <vt:lpstr>UPRAVLJANJE BRODOM U PODRUČJU TROPSKOG CIKLONA - općenito</vt:lpstr>
      <vt:lpstr>PLOVIDBA U RATNIM UVJETIMA</vt:lpstr>
      <vt:lpstr>PLOVIDBA U RATNIM UVJETIMA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PLOVIDBA U NAVIGACIJSKI OTEŽANIM UVJETIMA</dc:title>
  <dc:creator>Korisnik</dc:creator>
  <cp:lastModifiedBy>Serđo Kos</cp:lastModifiedBy>
  <cp:revision>151</cp:revision>
  <dcterms:created xsi:type="dcterms:W3CDTF">2015-01-08T14:54:01Z</dcterms:created>
  <dcterms:modified xsi:type="dcterms:W3CDTF">2019-07-17T08:17:09Z</dcterms:modified>
</cp:coreProperties>
</file>