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97" r:id="rId4"/>
    <p:sldId id="299" r:id="rId5"/>
    <p:sldId id="301" r:id="rId6"/>
    <p:sldId id="303" r:id="rId7"/>
    <p:sldId id="305" r:id="rId8"/>
    <p:sldId id="307" r:id="rId9"/>
    <p:sldId id="309" r:id="rId10"/>
    <p:sldId id="311" r:id="rId11"/>
    <p:sldId id="263" r:id="rId12"/>
    <p:sldId id="313" r:id="rId13"/>
    <p:sldId id="315" r:id="rId14"/>
    <p:sldId id="266" r:id="rId15"/>
    <p:sldId id="317" r:id="rId16"/>
    <p:sldId id="319" r:id="rId17"/>
    <p:sldId id="321" r:id="rId18"/>
    <p:sldId id="323" r:id="rId19"/>
    <p:sldId id="325" r:id="rId20"/>
    <p:sldId id="269" r:id="rId21"/>
    <p:sldId id="327" r:id="rId22"/>
    <p:sldId id="339" r:id="rId23"/>
    <p:sldId id="333" r:id="rId24"/>
    <p:sldId id="271" r:id="rId25"/>
    <p:sldId id="329" r:id="rId26"/>
    <p:sldId id="331" r:id="rId27"/>
    <p:sldId id="274" r:id="rId28"/>
    <p:sldId id="335" r:id="rId29"/>
    <p:sldId id="336" r:id="rId30"/>
    <p:sldId id="337" r:id="rId31"/>
    <p:sldId id="340" r:id="rId32"/>
    <p:sldId id="341" r:id="rId33"/>
    <p:sldId id="342" r:id="rId34"/>
    <p:sldId id="343" r:id="rId35"/>
    <p:sldId id="344" r:id="rId36"/>
    <p:sldId id="345" r:id="rId37"/>
    <p:sldId id="349" r:id="rId38"/>
    <p:sldId id="346" r:id="rId39"/>
    <p:sldId id="351" r:id="rId40"/>
    <p:sldId id="355" r:id="rId41"/>
    <p:sldId id="354" r:id="rId42"/>
    <p:sldId id="357" r:id="rId43"/>
    <p:sldId id="278" r:id="rId44"/>
    <p:sldId id="279" r:id="rId45"/>
    <p:sldId id="280" r:id="rId46"/>
    <p:sldId id="281" r:id="rId47"/>
    <p:sldId id="282" r:id="rId48"/>
    <p:sldId id="283" r:id="rId49"/>
    <p:sldId id="284" r:id="rId50"/>
    <p:sldId id="285" r:id="rId51"/>
    <p:sldId id="359" r:id="rId52"/>
    <p:sldId id="293" r:id="rId53"/>
    <p:sldId id="361" r:id="rId54"/>
    <p:sldId id="363" r:id="rId55"/>
    <p:sldId id="362" r:id="rId56"/>
    <p:sldId id="364" r:id="rId57"/>
    <p:sldId id="287" r:id="rId58"/>
    <p:sldId id="365" r:id="rId59"/>
    <p:sldId id="289" r:id="rId60"/>
    <p:sldId id="290" r:id="rId61"/>
    <p:sldId id="291" r:id="rId62"/>
    <p:sldId id="367" r:id="rId63"/>
    <p:sldId id="369" r:id="rId64"/>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77E4E0C3-9C94-4E6C-9C51-7C865B720B4B}" type="datetimeFigureOut">
              <a:rPr lang="hr-HR" smtClean="0"/>
              <a:pPr/>
              <a:t>29.1.2020.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716F384-C555-4E78-A036-257B40D4BE19}"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7E4E0C3-9C94-4E6C-9C51-7C865B720B4B}" type="datetimeFigureOut">
              <a:rPr lang="hr-HR" smtClean="0"/>
              <a:pPr/>
              <a:t>29.1.2020.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716F384-C555-4E78-A036-257B40D4BE19}"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7E4E0C3-9C94-4E6C-9C51-7C865B720B4B}" type="datetimeFigureOut">
              <a:rPr lang="hr-HR" smtClean="0"/>
              <a:pPr/>
              <a:t>29.1.2020.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716F384-C555-4E78-A036-257B40D4BE19}"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7E4E0C3-9C94-4E6C-9C51-7C865B720B4B}" type="datetimeFigureOut">
              <a:rPr lang="hr-HR" smtClean="0"/>
              <a:pPr/>
              <a:t>29.1.2020.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716F384-C555-4E78-A036-257B40D4BE19}"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4E0C3-9C94-4E6C-9C51-7C865B720B4B}" type="datetimeFigureOut">
              <a:rPr lang="hr-HR" smtClean="0"/>
              <a:pPr/>
              <a:t>29.1.2020.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716F384-C555-4E78-A036-257B40D4BE19}"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77E4E0C3-9C94-4E6C-9C51-7C865B720B4B}" type="datetimeFigureOut">
              <a:rPr lang="hr-HR" smtClean="0"/>
              <a:pPr/>
              <a:t>29.1.2020.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716F384-C555-4E78-A036-257B40D4BE19}"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77E4E0C3-9C94-4E6C-9C51-7C865B720B4B}" type="datetimeFigureOut">
              <a:rPr lang="hr-HR" smtClean="0"/>
              <a:pPr/>
              <a:t>29.1.2020.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7716F384-C555-4E78-A036-257B40D4BE19}"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77E4E0C3-9C94-4E6C-9C51-7C865B720B4B}" type="datetimeFigureOut">
              <a:rPr lang="hr-HR" smtClean="0"/>
              <a:pPr/>
              <a:t>29.1.2020.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7716F384-C555-4E78-A036-257B40D4BE19}"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E4E0C3-9C94-4E6C-9C51-7C865B720B4B}" type="datetimeFigureOut">
              <a:rPr lang="hr-HR" smtClean="0"/>
              <a:pPr/>
              <a:t>29.1.2020.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7716F384-C555-4E78-A036-257B40D4BE19}"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4E0C3-9C94-4E6C-9C51-7C865B720B4B}" type="datetimeFigureOut">
              <a:rPr lang="hr-HR" smtClean="0"/>
              <a:pPr/>
              <a:t>29.1.2020.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716F384-C555-4E78-A036-257B40D4BE19}"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4E0C3-9C94-4E6C-9C51-7C865B720B4B}" type="datetimeFigureOut">
              <a:rPr lang="hr-HR" smtClean="0"/>
              <a:pPr/>
              <a:t>29.1.2020.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716F384-C555-4E78-A036-257B40D4BE19}"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4E0C3-9C94-4E6C-9C51-7C865B720B4B}" type="datetimeFigureOut">
              <a:rPr lang="hr-HR" smtClean="0"/>
              <a:pPr/>
              <a:t>29.1.2020.</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6F384-C555-4E78-A036-257B40D4BE19}"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2.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b="1" dirty="0" smtClean="0"/>
              <a:t>BRZINA BRODA, UDALJENOST I PRIJEĐENI PUT</a:t>
            </a:r>
            <a:endParaRPr lang="hr-HR" b="1" dirty="0"/>
          </a:p>
        </p:txBody>
      </p:sp>
      <p:sp>
        <p:nvSpPr>
          <p:cNvPr id="3" name="Subtitle 2"/>
          <p:cNvSpPr>
            <a:spLocks noGrp="1"/>
          </p:cNvSpPr>
          <p:nvPr>
            <p:ph type="subTitle" idx="1"/>
          </p:nvPr>
        </p:nvSpPr>
        <p:spPr/>
        <p:txBody>
          <a:bodyPr/>
          <a:lstStyle/>
          <a:p>
            <a:endParaRPr lang="hr-H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zervirano mjesto sadržaja 2"/>
              <p:cNvSpPr>
                <a:spLocks noGrp="1"/>
              </p:cNvSpPr>
              <p:nvPr>
                <p:ph sz="quarter" idx="1"/>
              </p:nvPr>
            </p:nvSpPr>
            <p:spPr/>
            <p:txBody>
              <a:bodyPr>
                <a:normAutofit fontScale="70000" lnSpcReduction="20000"/>
              </a:bodyPr>
              <a:lstStyle/>
              <a:p>
                <a:pPr>
                  <a:lnSpc>
                    <a:spcPct val="107000"/>
                  </a:lnSpc>
                  <a:spcAft>
                    <a:spcPts val="800"/>
                  </a:spcAft>
                </a:pPr>
                <a:r>
                  <a:rPr lang="hr-HR" dirty="0">
                    <a:latin typeface="Calibri"/>
                    <a:ea typeface="Times New Roman"/>
                    <a:cs typeface="Times New Roman"/>
                  </a:rPr>
                  <a:t>Prilikom mjerenja brzine broda uvijek se na određenom prijeđenom putu mjeri: vrijeme u vožnji, utrošak goriva, snaga pogonskih strojeva, broj okretaja propelera i prijeđeni put po brzinomjeru.</a:t>
                </a:r>
                <a:endParaRPr lang="hr-HR" dirty="0">
                  <a:effectLst/>
                  <a:latin typeface="Calibri"/>
                  <a:ea typeface="Calibri"/>
                  <a:cs typeface="Times New Roman"/>
                </a:endParaRPr>
              </a:p>
              <a:p>
                <a:pPr>
                  <a:lnSpc>
                    <a:spcPct val="107000"/>
                  </a:lnSpc>
                  <a:spcAft>
                    <a:spcPts val="800"/>
                  </a:spcAft>
                </a:pPr>
                <a:r>
                  <a:rPr lang="hr-HR" dirty="0">
                    <a:effectLst/>
                    <a:latin typeface="Calibri"/>
                    <a:ea typeface="Times New Roman"/>
                    <a:cs typeface="Times New Roman"/>
                  </a:rPr>
                  <a:t>Prijeđeni put za vrijeme mjerenja brzine  -DUŽINA STAZE- zavisi od brzine broda i dozvoljenih pogrešaka mjerenja brzine. Dužina staze se može dobiti deriviranjem izraza:</a:t>
                </a:r>
                <a:br>
                  <a:rPr lang="hr-HR" dirty="0">
                    <a:effectLst/>
                    <a:latin typeface="Calibri"/>
                    <a:ea typeface="Times New Roman"/>
                    <a:cs typeface="Times New Roman"/>
                  </a:rPr>
                </a:br>
                <a:endParaRPr lang="hr-HR" dirty="0">
                  <a:effectLst/>
                  <a:latin typeface="Calibri"/>
                  <a:ea typeface="Calibri"/>
                  <a:cs typeface="Times New Roman"/>
                </a:endParaRPr>
              </a:p>
              <a:p>
                <a:pPr marL="0" indent="0">
                  <a:lnSpc>
                    <a:spcPct val="107000"/>
                  </a:lnSpc>
                  <a:spcAft>
                    <a:spcPts val="800"/>
                  </a:spcAft>
                  <a:buNone/>
                </a:pPr>
                <a:r>
                  <a:rPr lang="hr-HR" dirty="0" smtClean="0">
                    <a:effectLst/>
                    <a:latin typeface="Calibri"/>
                    <a:ea typeface="Times New Roman"/>
                    <a:cs typeface="Times New Roman"/>
                  </a:rPr>
                  <a:t>                                                  D=</a:t>
                </a:r>
                <a:r>
                  <a:rPr lang="hr-HR" dirty="0" err="1" smtClean="0">
                    <a:effectLst/>
                    <a:latin typeface="Calibri"/>
                    <a:ea typeface="Times New Roman"/>
                    <a:cs typeface="Times New Roman"/>
                  </a:rPr>
                  <a:t>v</a:t>
                </a:r>
                <a:r>
                  <a:rPr lang="hr-HR" dirty="0" err="1">
                    <a:effectLst/>
                    <a:latin typeface="Calibri"/>
                    <a:ea typeface="Times New Roman"/>
                    <a:cs typeface="Times New Roman"/>
                  </a:rPr>
                  <a:t>∙t</a:t>
                </a:r>
                <a:r>
                  <a:rPr lang="hr-HR" dirty="0">
                    <a:effectLst/>
                    <a:latin typeface="Calibri"/>
                    <a:ea typeface="Times New Roman"/>
                    <a:cs typeface="Times New Roman"/>
                  </a:rPr>
                  <a:t/>
                </a:r>
                <a:br>
                  <a:rPr lang="hr-HR" dirty="0">
                    <a:effectLst/>
                    <a:latin typeface="Calibri"/>
                    <a:ea typeface="Times New Roman"/>
                    <a:cs typeface="Times New Roman"/>
                  </a:rPr>
                </a:br>
                <a:r>
                  <a:rPr lang="hr-HR" dirty="0" smtClean="0">
                    <a:effectLst/>
                    <a:latin typeface="Calibri"/>
                    <a:ea typeface="Times New Roman"/>
                    <a:cs typeface="Times New Roman"/>
                  </a:rPr>
                  <a:t>                                                  </a:t>
                </a:r>
                <a:r>
                  <a:rPr lang="hr-HR" dirty="0" err="1" smtClean="0">
                    <a:effectLst/>
                    <a:latin typeface="Calibri"/>
                    <a:ea typeface="Times New Roman"/>
                    <a:cs typeface="Times New Roman"/>
                  </a:rPr>
                  <a:t>dD</a:t>
                </a:r>
                <a:r>
                  <a:rPr lang="hr-HR" dirty="0" smtClean="0">
                    <a:effectLst/>
                    <a:latin typeface="Calibri"/>
                    <a:ea typeface="Times New Roman"/>
                    <a:cs typeface="Times New Roman"/>
                  </a:rPr>
                  <a:t>=</a:t>
                </a:r>
                <a:r>
                  <a:rPr lang="hr-HR" dirty="0" err="1" smtClean="0">
                    <a:effectLst/>
                    <a:latin typeface="Calibri"/>
                    <a:ea typeface="Times New Roman"/>
                    <a:cs typeface="Times New Roman"/>
                  </a:rPr>
                  <a:t>t</a:t>
                </a:r>
                <a:r>
                  <a:rPr lang="hr-HR" dirty="0" err="1">
                    <a:effectLst/>
                    <a:latin typeface="Calibri"/>
                    <a:ea typeface="Times New Roman"/>
                    <a:cs typeface="Times New Roman"/>
                  </a:rPr>
                  <a:t>∙dv+v∙dt</a:t>
                </a:r>
                <a:endParaRPr lang="hr-HR" dirty="0">
                  <a:effectLst/>
                  <a:latin typeface="Calibri"/>
                  <a:ea typeface="Calibri"/>
                  <a:cs typeface="Times New Roman"/>
                </a:endParaRPr>
              </a:p>
              <a:p>
                <a:pPr>
                  <a:lnSpc>
                    <a:spcPct val="107000"/>
                  </a:lnSpc>
                  <a:spcAft>
                    <a:spcPts val="800"/>
                  </a:spcAft>
                </a:pPr>
                <a:r>
                  <a:rPr lang="hr-HR" dirty="0">
                    <a:effectLst/>
                    <a:latin typeface="Calibri"/>
                    <a:ea typeface="Times New Roman"/>
                    <a:cs typeface="Times New Roman"/>
                  </a:rPr>
                  <a:t>Kako </a:t>
                </a:r>
                <a:r>
                  <a:rPr lang="hr-HR" dirty="0" smtClean="0">
                    <a:effectLst/>
                    <a:latin typeface="Calibri"/>
                    <a:ea typeface="Times New Roman"/>
                    <a:cs typeface="Times New Roman"/>
                  </a:rPr>
                  <a:t>je  </a:t>
                </a:r>
                <a:r>
                  <a:rPr lang="hr-HR" dirty="0">
                    <a:effectLst/>
                    <a:latin typeface="Calibri"/>
                    <a:ea typeface="Times New Roman"/>
                    <a:cs typeface="Times New Roman"/>
                  </a:rPr>
                  <a:t>t=</a:t>
                </a:r>
                <a14:m>
                  <m:oMath xmlns:m="http://schemas.openxmlformats.org/officeDocument/2006/math">
                    <m:f>
                      <m:fPr>
                        <m:ctrlPr>
                          <a:rPr lang="hr-HR" i="1">
                            <a:effectLst/>
                            <a:latin typeface="Cambria Math" panose="02040503050406030204" pitchFamily="18" charset="0"/>
                            <a:ea typeface="Times New Roman"/>
                            <a:cs typeface="Times New Roman"/>
                          </a:rPr>
                        </m:ctrlPr>
                      </m:fPr>
                      <m:num>
                        <m:r>
                          <a:rPr lang="hr-HR" i="1">
                            <a:effectLst/>
                            <a:latin typeface="Cambria Math"/>
                            <a:ea typeface="Times New Roman"/>
                            <a:cs typeface="Times New Roman"/>
                          </a:rPr>
                          <m:t>𝐷</m:t>
                        </m:r>
                      </m:num>
                      <m:den>
                        <m:r>
                          <a:rPr lang="hr-HR" i="1">
                            <a:effectLst/>
                            <a:latin typeface="Cambria Math"/>
                            <a:ea typeface="Times New Roman"/>
                            <a:cs typeface="Times New Roman"/>
                          </a:rPr>
                          <m:t>𝑣</m:t>
                        </m:r>
                      </m:den>
                    </m:f>
                  </m:oMath>
                </a14:m>
                <a:r>
                  <a:rPr lang="hr-HR" dirty="0">
                    <a:effectLst/>
                    <a:latin typeface="Calibri"/>
                    <a:ea typeface="Times New Roman"/>
                    <a:cs typeface="Times New Roman"/>
                  </a:rPr>
                  <a:t> , </a:t>
                </a:r>
                <a:r>
                  <a:rPr lang="hr-HR" dirty="0" smtClean="0">
                    <a:effectLst/>
                    <a:latin typeface="Calibri"/>
                    <a:ea typeface="Times New Roman"/>
                    <a:cs typeface="Times New Roman"/>
                  </a:rPr>
                  <a:t> prelazeći </a:t>
                </a:r>
                <a:r>
                  <a:rPr lang="hr-HR" dirty="0">
                    <a:effectLst/>
                    <a:latin typeface="Calibri"/>
                    <a:ea typeface="Times New Roman"/>
                    <a:cs typeface="Times New Roman"/>
                  </a:rPr>
                  <a:t>od diferencijala prema konačnim priraštajima dobiva se </a:t>
                </a:r>
                <a:r>
                  <a:rPr lang="hr-HR" dirty="0">
                    <a:latin typeface="Calibri"/>
                    <a:ea typeface="Times New Roman"/>
                    <a:cs typeface="Times New Roman"/>
                  </a:rPr>
                  <a:t>:</a:t>
                </a:r>
                <a:r>
                  <a:rPr lang="hr-HR" dirty="0" smtClean="0">
                    <a:effectLst/>
                    <a:latin typeface="Calibri"/>
                    <a:ea typeface="Times New Roman"/>
                    <a:cs typeface="Times New Roman"/>
                  </a:rPr>
                  <a:t>    D</a:t>
                </a:r>
                <a:r>
                  <a:rPr lang="hr-HR" dirty="0">
                    <a:effectLst/>
                    <a:latin typeface="Calibri"/>
                    <a:ea typeface="Times New Roman"/>
                    <a:cs typeface="Times New Roman"/>
                  </a:rPr>
                  <a:t>=</a:t>
                </a:r>
                <a14:m>
                  <m:oMath xmlns:m="http://schemas.openxmlformats.org/officeDocument/2006/math">
                    <m:f>
                      <m:fPr>
                        <m:ctrlPr>
                          <a:rPr lang="hr-HR" i="1">
                            <a:effectLst/>
                            <a:latin typeface="Cambria Math" panose="02040503050406030204" pitchFamily="18" charset="0"/>
                            <a:ea typeface="Times New Roman"/>
                            <a:cs typeface="Times New Roman"/>
                          </a:rPr>
                        </m:ctrlPr>
                      </m:fPr>
                      <m:num>
                        <m:r>
                          <a:rPr lang="hr-HR" i="1">
                            <a:effectLst/>
                            <a:latin typeface="Cambria Math"/>
                            <a:ea typeface="Times New Roman"/>
                            <a:cs typeface="Times New Roman"/>
                          </a:rPr>
                          <m:t>𝑣</m:t>
                        </m:r>
                      </m:num>
                      <m:den>
                        <m:r>
                          <a:rPr lang="hr-HR" i="1">
                            <a:effectLst/>
                            <a:latin typeface="Cambria Math"/>
                            <a:ea typeface="Times New Roman"/>
                            <a:cs typeface="Times New Roman"/>
                          </a:rPr>
                          <m:t>∆</m:t>
                        </m:r>
                        <m:r>
                          <a:rPr lang="hr-HR" i="1">
                            <a:effectLst/>
                            <a:latin typeface="Cambria Math"/>
                            <a:ea typeface="Times New Roman"/>
                            <a:cs typeface="Times New Roman"/>
                          </a:rPr>
                          <m:t>𝑣</m:t>
                        </m:r>
                      </m:den>
                    </m:f>
                  </m:oMath>
                </a14:m>
                <a:r>
                  <a:rPr lang="hr-HR" dirty="0">
                    <a:effectLst/>
                    <a:latin typeface="Calibri"/>
                    <a:ea typeface="Times New Roman"/>
                    <a:cs typeface="Times New Roman"/>
                  </a:rPr>
                  <a:t>(</a:t>
                </a:r>
                <a14:m>
                  <m:oMath xmlns:m="http://schemas.openxmlformats.org/officeDocument/2006/math">
                    <m:r>
                      <a:rPr lang="hr-HR" i="1">
                        <a:effectLst/>
                        <a:latin typeface="Cambria Math"/>
                        <a:ea typeface="Times New Roman"/>
                        <a:cs typeface="Times New Roman"/>
                      </a:rPr>
                      <m:t>∆</m:t>
                    </m:r>
                    <m:r>
                      <a:rPr lang="hr-HR" i="1">
                        <a:effectLst/>
                        <a:latin typeface="Cambria Math"/>
                        <a:ea typeface="Times New Roman"/>
                        <a:cs typeface="Times New Roman"/>
                      </a:rPr>
                      <m:t>𝐷</m:t>
                    </m:r>
                    <m:r>
                      <a:rPr lang="hr-HR" i="1">
                        <a:effectLst/>
                        <a:latin typeface="Cambria Math"/>
                        <a:ea typeface="Times New Roman"/>
                        <a:cs typeface="Times New Roman"/>
                      </a:rPr>
                      <m:t>−∆</m:t>
                    </m:r>
                    <m:r>
                      <a:rPr lang="hr-HR" i="1">
                        <a:effectLst/>
                        <a:latin typeface="Cambria Math"/>
                        <a:ea typeface="Times New Roman"/>
                        <a:cs typeface="Times New Roman"/>
                      </a:rPr>
                      <m:t>𝑡</m:t>
                    </m:r>
                  </m:oMath>
                </a14:m>
                <a:r>
                  <a:rPr lang="hr-HR" dirty="0">
                    <a:effectLst/>
                    <a:latin typeface="Calibri"/>
                    <a:ea typeface="Times New Roman"/>
                    <a:cs typeface="Times New Roman"/>
                  </a:rPr>
                  <a:t>∙</a:t>
                </a:r>
                <a14:m>
                  <m:oMath xmlns:m="http://schemas.openxmlformats.org/officeDocument/2006/math">
                    <m:r>
                      <a:rPr lang="hr-HR" i="1">
                        <a:effectLst/>
                        <a:latin typeface="Cambria Math"/>
                        <a:ea typeface="Times New Roman"/>
                        <a:cs typeface="Times New Roman"/>
                      </a:rPr>
                      <m:t> </m:t>
                    </m:r>
                    <m:r>
                      <a:rPr lang="hr-HR" i="1">
                        <a:effectLst/>
                        <a:latin typeface="Cambria Math"/>
                        <a:ea typeface="Times New Roman"/>
                        <a:cs typeface="Times New Roman"/>
                      </a:rPr>
                      <m:t>𝑣</m:t>
                    </m:r>
                  </m:oMath>
                </a14:m>
                <a:r>
                  <a:rPr lang="hr-HR" dirty="0">
                    <a:effectLst/>
                    <a:latin typeface="Calibri"/>
                    <a:ea typeface="Times New Roman"/>
                    <a:cs typeface="Times New Roman"/>
                  </a:rPr>
                  <a:t>)</a:t>
                </a:r>
                <a:endParaRPr lang="hr-HR" dirty="0">
                  <a:effectLst/>
                  <a:latin typeface="Calibri"/>
                  <a:ea typeface="Calibri"/>
                  <a:cs typeface="Times New Roman"/>
                </a:endParaRPr>
              </a:p>
              <a:p>
                <a:endParaRPr lang="hr-HR" dirty="0"/>
              </a:p>
            </p:txBody>
          </p:sp>
        </mc:Choice>
        <mc:Fallback xmlns="">
          <p:sp>
            <p:nvSpPr>
              <p:cNvPr id="3" name="Rezervirano mjesto sadržaja 2"/>
              <p:cNvSpPr>
                <a:spLocks noGrp="1" noRot="1" noChangeAspect="1" noMove="1" noResize="1" noEditPoints="1" noAdjustHandles="1" noChangeArrowheads="1" noChangeShapeType="1" noTextEdit="1"/>
              </p:cNvSpPr>
              <p:nvPr>
                <p:ph sz="quarter" idx="1"/>
              </p:nvPr>
            </p:nvSpPr>
            <p:spPr>
              <a:blipFill>
                <a:blip r:embed="rId2"/>
                <a:stretch>
                  <a:fillRect l="-815" t="-1887" r="-1259"/>
                </a:stretch>
              </a:blipFill>
            </p:spPr>
            <p:txBody>
              <a:bodyPr/>
              <a:lstStyle/>
              <a:p>
                <a:r>
                  <a:rPr lang="en-US">
                    <a:noFill/>
                  </a:rPr>
                  <a:t> </a:t>
                </a:r>
              </a:p>
            </p:txBody>
          </p:sp>
        </mc:Fallback>
      </mc:AlternateContent>
    </p:spTree>
    <p:extLst>
      <p:ext uri="{BB962C8B-B14F-4D97-AF65-F5344CB8AC3E}">
        <p14:creationId xmlns:p14="http://schemas.microsoft.com/office/powerpoint/2010/main" val="3089769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Opći uvjeti za određivanje brzine broda</a:t>
            </a:r>
            <a:endParaRPr lang="hr-HR" sz="3200" b="1" dirty="0"/>
          </a:p>
        </p:txBody>
      </p:sp>
      <p:sp>
        <p:nvSpPr>
          <p:cNvPr id="3" name="Content Placeholder 2"/>
          <p:cNvSpPr>
            <a:spLocks noGrp="1"/>
          </p:cNvSpPr>
          <p:nvPr>
            <p:ph idx="1"/>
          </p:nvPr>
        </p:nvSpPr>
        <p:spPr>
          <a:xfrm>
            <a:off x="457200" y="1484784"/>
            <a:ext cx="8229600" cy="5112568"/>
          </a:xfrm>
        </p:spPr>
        <p:txBody>
          <a:bodyPr>
            <a:normAutofit/>
          </a:bodyPr>
          <a:lstStyle/>
          <a:p>
            <a:r>
              <a:rPr lang="hr-HR" sz="2000" dirty="0" smtClean="0"/>
              <a:t>Prijeđeni </a:t>
            </a:r>
            <a:r>
              <a:rPr lang="hr-HR" sz="2000" dirty="0"/>
              <a:t>put za vrijeme mjerenja brzine broda po određenoj dužini staze </a:t>
            </a:r>
            <a:r>
              <a:rPr lang="hr-HR" sz="2000" b="1" dirty="0"/>
              <a:t>ovisi o brzini broda i pogreškama mjerenja </a:t>
            </a:r>
            <a:r>
              <a:rPr lang="hr-HR" sz="2000" b="1" dirty="0" smtClean="0"/>
              <a:t>brzine</a:t>
            </a:r>
          </a:p>
          <a:p>
            <a:r>
              <a:rPr lang="hr-HR" sz="2000" dirty="0"/>
              <a:t>Dužina </a:t>
            </a:r>
            <a:r>
              <a:rPr lang="hr-HR" sz="2000" b="1" dirty="0"/>
              <a:t>staze poligona može se izračunati deriviranjem </a:t>
            </a:r>
            <a:r>
              <a:rPr lang="hr-HR" sz="2000" b="1" dirty="0" smtClean="0"/>
              <a:t>izraza </a:t>
            </a:r>
            <a:r>
              <a:rPr lang="hr-HR" sz="2000" dirty="0" smtClean="0"/>
              <a:t>:</a:t>
            </a:r>
          </a:p>
          <a:p>
            <a:endParaRPr lang="hr-HR" sz="2400" dirty="0"/>
          </a:p>
          <a:p>
            <a:endParaRPr lang="hr-HR" sz="2400" dirty="0" smtClean="0"/>
          </a:p>
          <a:p>
            <a:endParaRPr lang="hr-HR" sz="2400" dirty="0"/>
          </a:p>
          <a:p>
            <a:endParaRPr lang="hr-HR" sz="2400" dirty="0" smtClean="0"/>
          </a:p>
          <a:p>
            <a:endParaRPr lang="hr-HR" sz="2400" dirty="0"/>
          </a:p>
          <a:p>
            <a:r>
              <a:rPr lang="hr-HR" sz="2000" b="1" dirty="0" smtClean="0"/>
              <a:t>Dobivena </a:t>
            </a:r>
            <a:r>
              <a:rPr lang="hr-HR" sz="2000" b="1" dirty="0"/>
              <a:t>je jednadžba kojom se za određenu brzinu broda (v</a:t>
            </a:r>
            <a:r>
              <a:rPr lang="hr-HR" sz="2000" b="1" dirty="0" smtClean="0"/>
              <a:t>), </a:t>
            </a:r>
            <a:r>
              <a:rPr lang="hr-HR" sz="2000" b="1" dirty="0"/>
              <a:t>dopuštenu pogrešku u mjerenju brzine (Δv) i dopuštenu pogrešku u mjerenju pređenog puta (ΔD) i vremena (Δt</a:t>
            </a:r>
            <a:r>
              <a:rPr lang="hr-HR" sz="2000" b="1" i="1" dirty="0"/>
              <a:t>) može izračunati dužina staze poligona odnosno pređeni put broda (D)</a:t>
            </a:r>
          </a:p>
        </p:txBody>
      </p:sp>
      <p:pic>
        <p:nvPicPr>
          <p:cNvPr id="4" name="Picture 3" descr="Capture.PNG"/>
          <p:cNvPicPr>
            <a:picLocks noChangeAspect="1"/>
          </p:cNvPicPr>
          <p:nvPr/>
        </p:nvPicPr>
        <p:blipFill>
          <a:blip r:embed="rId2" cstate="print"/>
          <a:stretch>
            <a:fillRect/>
          </a:stretch>
        </p:blipFill>
        <p:spPr>
          <a:xfrm>
            <a:off x="1331640" y="2708920"/>
            <a:ext cx="6528589" cy="194421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107504" y="604570"/>
            <a:ext cx="8676456" cy="6264696"/>
          </a:xfrm>
        </p:spPr>
        <p:txBody>
          <a:bodyPr>
            <a:normAutofit lnSpcReduction="10000"/>
          </a:bodyPr>
          <a:lstStyle/>
          <a:p>
            <a:pPr marL="342900" lvl="0" indent="-342900">
              <a:lnSpc>
                <a:spcPct val="107000"/>
              </a:lnSpc>
              <a:spcAft>
                <a:spcPts val="0"/>
              </a:spcAft>
              <a:buFont typeface="Symbol"/>
              <a:buChar char=""/>
            </a:pPr>
            <a:r>
              <a:rPr lang="hr-HR" sz="2600" b="1" dirty="0" smtClean="0">
                <a:latin typeface="Calibri"/>
                <a:ea typeface="Times New Roman"/>
                <a:cs typeface="Times New Roman"/>
              </a:rPr>
              <a:t>Broj </a:t>
            </a:r>
            <a:r>
              <a:rPr lang="hr-HR" sz="2600" b="1" dirty="0">
                <a:latin typeface="Calibri"/>
                <a:ea typeface="Times New Roman"/>
                <a:cs typeface="Times New Roman"/>
              </a:rPr>
              <a:t>prijelaza staze na poligonu (broj kursova u kojima se mjeri) ovisi o morskoj struji. </a:t>
            </a:r>
            <a:r>
              <a:rPr lang="hr-HR" sz="2600" b="1" i="1" dirty="0">
                <a:latin typeface="Calibri"/>
                <a:ea typeface="Times New Roman"/>
                <a:cs typeface="Times New Roman"/>
              </a:rPr>
              <a:t>Ako ne postoji struja dovoljan je </a:t>
            </a:r>
            <a:r>
              <a:rPr lang="hr-HR" sz="2600" b="1" i="1" dirty="0" smtClean="0">
                <a:latin typeface="Calibri"/>
                <a:ea typeface="Times New Roman"/>
                <a:cs typeface="Times New Roman"/>
              </a:rPr>
              <a:t>samo jedan </a:t>
            </a:r>
            <a:r>
              <a:rPr lang="hr-HR" sz="2600" b="1" i="1" dirty="0">
                <a:latin typeface="Calibri"/>
                <a:ea typeface="Times New Roman"/>
                <a:cs typeface="Times New Roman"/>
              </a:rPr>
              <a:t>prijelaz. </a:t>
            </a:r>
            <a:endParaRPr lang="hr-HR" sz="2600" b="1" i="1" dirty="0">
              <a:latin typeface="Calibri"/>
              <a:ea typeface="Calibri"/>
              <a:cs typeface="Times New Roman"/>
            </a:endParaRPr>
          </a:p>
          <a:p>
            <a:pPr marL="342900" lvl="0" indent="-342900">
              <a:lnSpc>
                <a:spcPct val="107000"/>
              </a:lnSpc>
              <a:spcAft>
                <a:spcPts val="800"/>
              </a:spcAft>
              <a:buFont typeface="Symbol"/>
              <a:buChar char=""/>
            </a:pPr>
            <a:r>
              <a:rPr lang="hr-HR" sz="2600" b="1" i="1" dirty="0">
                <a:latin typeface="Calibri"/>
                <a:ea typeface="Times New Roman"/>
                <a:cs typeface="Times New Roman"/>
              </a:rPr>
              <a:t>Na poligonu sa strujom stalnog smjera i brzine dovoljna su </a:t>
            </a:r>
            <a:r>
              <a:rPr lang="hr-HR" sz="2600" b="1" i="1" dirty="0" smtClean="0">
                <a:latin typeface="Calibri"/>
                <a:ea typeface="Times New Roman"/>
                <a:cs typeface="Times New Roman"/>
              </a:rPr>
              <a:t>dva </a:t>
            </a:r>
            <a:r>
              <a:rPr lang="hr-HR" sz="2600" b="1" i="1" dirty="0">
                <a:latin typeface="Calibri"/>
                <a:ea typeface="Times New Roman"/>
                <a:cs typeface="Times New Roman"/>
              </a:rPr>
              <a:t>prijelaza kursovima koji se međusobno razlikuju za 180⁰</a:t>
            </a:r>
            <a:r>
              <a:rPr lang="hr-HR" sz="2600" i="1" dirty="0">
                <a:latin typeface="Calibri"/>
                <a:ea typeface="Times New Roman"/>
                <a:cs typeface="Times New Roman"/>
              </a:rPr>
              <a:t>.</a:t>
            </a:r>
            <a:r>
              <a:rPr lang="hr-HR" sz="2600" dirty="0">
                <a:latin typeface="Calibri"/>
                <a:ea typeface="Times New Roman"/>
                <a:cs typeface="Times New Roman"/>
              </a:rPr>
              <a:t> </a:t>
            </a:r>
            <a:r>
              <a:rPr lang="hr-HR" sz="2600" b="1" dirty="0">
                <a:latin typeface="Calibri"/>
                <a:ea typeface="Times New Roman"/>
                <a:cs typeface="Times New Roman"/>
              </a:rPr>
              <a:t>Srednji rezultat mjerenja brzine iz oba prijelaza isključuje utjecaj struje. Kad se smjer struje poklapa s </a:t>
            </a:r>
            <a:r>
              <a:rPr lang="hr-HR" sz="2600" b="1" dirty="0" smtClean="0">
                <a:latin typeface="Calibri"/>
                <a:ea typeface="Times New Roman"/>
                <a:cs typeface="Times New Roman"/>
              </a:rPr>
              <a:t>kursom broda  vrijedi :</a:t>
            </a:r>
            <a:endParaRPr lang="hr-HR" sz="2600" b="1" dirty="0">
              <a:latin typeface="Calibri"/>
              <a:ea typeface="Calibri"/>
              <a:cs typeface="Times New Roman"/>
            </a:endParaRPr>
          </a:p>
          <a:p>
            <a:pPr>
              <a:lnSpc>
                <a:spcPct val="107000"/>
              </a:lnSpc>
              <a:spcAft>
                <a:spcPts val="800"/>
              </a:spcAft>
            </a:pPr>
            <a:r>
              <a:rPr lang="hr-HR" sz="2600" b="1" dirty="0">
                <a:latin typeface="Calibri"/>
                <a:ea typeface="Times New Roman"/>
                <a:cs typeface="Times New Roman"/>
              </a:rPr>
              <a:t>U prvom prijelazu </a:t>
            </a:r>
            <a:r>
              <a:rPr lang="hr-HR" sz="2600" dirty="0">
                <a:latin typeface="Calibri"/>
                <a:ea typeface="Times New Roman"/>
                <a:cs typeface="Times New Roman"/>
              </a:rPr>
              <a:t>: </a:t>
            </a:r>
            <a:r>
              <a:rPr lang="hr-HR" sz="2600" b="1" dirty="0">
                <a:latin typeface="Calibri"/>
                <a:ea typeface="Times New Roman"/>
                <a:cs typeface="Times New Roman"/>
              </a:rPr>
              <a:t>Vpd1= Vv1 + Vs</a:t>
            </a:r>
            <a:r>
              <a:rPr lang="hr-HR" sz="2600" dirty="0">
                <a:latin typeface="Calibri"/>
                <a:ea typeface="Times New Roman"/>
                <a:cs typeface="Times New Roman"/>
              </a:rPr>
              <a:t>		</a:t>
            </a:r>
            <a:endParaRPr lang="hr-HR" sz="2600" dirty="0" smtClean="0">
              <a:latin typeface="Calibri"/>
              <a:ea typeface="Times New Roman"/>
              <a:cs typeface="Times New Roman"/>
            </a:endParaRPr>
          </a:p>
          <a:p>
            <a:pPr>
              <a:lnSpc>
                <a:spcPct val="107000"/>
              </a:lnSpc>
              <a:spcAft>
                <a:spcPts val="800"/>
              </a:spcAft>
            </a:pPr>
            <a:r>
              <a:rPr lang="hr-HR" sz="2600" dirty="0" err="1" smtClean="0">
                <a:latin typeface="Calibri"/>
                <a:ea typeface="Times New Roman"/>
                <a:cs typeface="Times New Roman"/>
              </a:rPr>
              <a:t>Vpd</a:t>
            </a:r>
            <a:r>
              <a:rPr lang="hr-HR" sz="2600" dirty="0" smtClean="0">
                <a:latin typeface="Calibri"/>
                <a:ea typeface="Times New Roman"/>
                <a:cs typeface="Times New Roman"/>
              </a:rPr>
              <a:t> </a:t>
            </a:r>
            <a:r>
              <a:rPr lang="hr-HR" sz="2600" dirty="0">
                <a:latin typeface="Calibri"/>
                <a:ea typeface="Times New Roman"/>
                <a:cs typeface="Times New Roman"/>
              </a:rPr>
              <a:t>– brzina preko dna</a:t>
            </a:r>
            <a:br>
              <a:rPr lang="hr-HR" sz="2600" dirty="0">
                <a:latin typeface="Calibri"/>
                <a:ea typeface="Times New Roman"/>
                <a:cs typeface="Times New Roman"/>
              </a:rPr>
            </a:br>
            <a:r>
              <a:rPr lang="hr-HR" sz="2600" b="1" dirty="0">
                <a:latin typeface="Calibri"/>
                <a:ea typeface="Times New Roman"/>
                <a:cs typeface="Times New Roman"/>
              </a:rPr>
              <a:t>U drugom prijelazu </a:t>
            </a:r>
            <a:r>
              <a:rPr lang="hr-HR" sz="2600" dirty="0">
                <a:latin typeface="Calibri"/>
                <a:ea typeface="Times New Roman"/>
                <a:cs typeface="Times New Roman"/>
              </a:rPr>
              <a:t>: </a:t>
            </a:r>
            <a:r>
              <a:rPr lang="hr-HR" sz="2600" b="1" dirty="0">
                <a:latin typeface="Calibri"/>
                <a:ea typeface="Times New Roman"/>
                <a:cs typeface="Times New Roman"/>
              </a:rPr>
              <a:t>Vpd2= Vv2 – Vs </a:t>
            </a:r>
            <a:r>
              <a:rPr lang="hr-HR" sz="2600" dirty="0">
                <a:latin typeface="Calibri"/>
                <a:ea typeface="Times New Roman"/>
                <a:cs typeface="Times New Roman"/>
              </a:rPr>
              <a:t>		</a:t>
            </a:r>
            <a:endParaRPr lang="hr-HR" sz="2600" dirty="0" smtClean="0">
              <a:latin typeface="Calibri"/>
              <a:ea typeface="Times New Roman"/>
              <a:cs typeface="Times New Roman"/>
            </a:endParaRPr>
          </a:p>
          <a:p>
            <a:pPr>
              <a:lnSpc>
                <a:spcPct val="107000"/>
              </a:lnSpc>
              <a:spcAft>
                <a:spcPts val="800"/>
              </a:spcAft>
            </a:pPr>
            <a:r>
              <a:rPr lang="hr-HR" sz="2600" dirty="0" err="1" smtClean="0">
                <a:latin typeface="Calibri"/>
                <a:ea typeface="Times New Roman"/>
                <a:cs typeface="Times New Roman"/>
              </a:rPr>
              <a:t>Vv</a:t>
            </a:r>
            <a:r>
              <a:rPr lang="hr-HR" sz="2600" dirty="0" smtClean="0">
                <a:latin typeface="Calibri"/>
                <a:ea typeface="Times New Roman"/>
                <a:cs typeface="Times New Roman"/>
              </a:rPr>
              <a:t> </a:t>
            </a:r>
            <a:r>
              <a:rPr lang="hr-HR" sz="2600" dirty="0">
                <a:latin typeface="Calibri"/>
                <a:ea typeface="Times New Roman"/>
                <a:cs typeface="Times New Roman"/>
              </a:rPr>
              <a:t>– brzina </a:t>
            </a:r>
            <a:r>
              <a:rPr lang="hr-HR" sz="2600" dirty="0" smtClean="0">
                <a:latin typeface="Calibri"/>
                <a:ea typeface="Times New Roman"/>
                <a:cs typeface="Times New Roman"/>
              </a:rPr>
              <a:t>kroz vodu</a:t>
            </a:r>
          </a:p>
          <a:p>
            <a:pPr>
              <a:lnSpc>
                <a:spcPct val="107000"/>
              </a:lnSpc>
              <a:spcAft>
                <a:spcPts val="800"/>
              </a:spcAft>
            </a:pPr>
            <a:r>
              <a:rPr lang="hr-HR" sz="2600" dirty="0" smtClean="0">
                <a:latin typeface="Calibri"/>
                <a:ea typeface="Times New Roman"/>
                <a:cs typeface="Times New Roman"/>
              </a:rPr>
              <a:t>Vs </a:t>
            </a:r>
            <a:r>
              <a:rPr lang="hr-HR" sz="2600" dirty="0">
                <a:latin typeface="Calibri"/>
                <a:ea typeface="Times New Roman"/>
                <a:cs typeface="Times New Roman"/>
              </a:rPr>
              <a:t>– brzina struje</a:t>
            </a:r>
            <a:endParaRPr lang="hr-HR" sz="2600" dirty="0">
              <a:latin typeface="Calibri"/>
              <a:ea typeface="Calibri"/>
              <a:cs typeface="Times New Roman"/>
            </a:endParaRPr>
          </a:p>
          <a:p>
            <a:endParaRPr lang="hr-HR" dirty="0"/>
          </a:p>
        </p:txBody>
      </p:sp>
    </p:spTree>
    <p:extLst>
      <p:ext uri="{BB962C8B-B14F-4D97-AF65-F5344CB8AC3E}">
        <p14:creationId xmlns:p14="http://schemas.microsoft.com/office/powerpoint/2010/main" val="351160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zervirano mjesto sadržaja 2"/>
              <p:cNvSpPr>
                <a:spLocks noGrp="1"/>
              </p:cNvSpPr>
              <p:nvPr>
                <p:ph sz="quarter" idx="1"/>
              </p:nvPr>
            </p:nvSpPr>
            <p:spPr>
              <a:xfrm>
                <a:off x="457200" y="188640"/>
                <a:ext cx="8291264" cy="6285312"/>
              </a:xfrm>
            </p:spPr>
            <p:txBody>
              <a:bodyPr>
                <a:normAutofit/>
              </a:bodyPr>
              <a:lstStyle/>
              <a:p>
                <a:r>
                  <a:rPr lang="hr-HR" sz="2400" dirty="0" smtClean="0"/>
                  <a:t>U tom slučaju srednja brzina je: v=</a:t>
                </a:r>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a:rPr>
                          <m:t>𝑉𝑝𝑑</m:t>
                        </m:r>
                        <m:r>
                          <a:rPr lang="hr-HR" sz="2400" b="0" i="1" smtClean="0">
                            <a:latin typeface="Cambria Math"/>
                          </a:rPr>
                          <m:t>1+</m:t>
                        </m:r>
                        <m:r>
                          <a:rPr lang="hr-HR" sz="2400" b="0" i="1" smtClean="0">
                            <a:latin typeface="Cambria Math"/>
                          </a:rPr>
                          <m:t>𝑉𝑝𝑑</m:t>
                        </m:r>
                        <m:r>
                          <a:rPr lang="hr-HR" sz="2400" b="0" i="1" smtClean="0">
                            <a:latin typeface="Cambria Math"/>
                          </a:rPr>
                          <m:t>2</m:t>
                        </m:r>
                      </m:num>
                      <m:den>
                        <m:r>
                          <a:rPr lang="hr-HR" sz="2400" b="0" i="1" smtClean="0">
                            <a:latin typeface="Cambria Math"/>
                          </a:rPr>
                          <m:t>2</m:t>
                        </m:r>
                      </m:den>
                    </m:f>
                  </m:oMath>
                </a14:m>
                <a:r>
                  <a:rPr lang="hr-HR" sz="2400" dirty="0" smtClean="0"/>
                  <a:t>=</a:t>
                </a:r>
                <a14:m>
                  <m:oMath xmlns:m="http://schemas.openxmlformats.org/officeDocument/2006/math">
                    <m:f>
                      <m:fPr>
                        <m:ctrlPr>
                          <a:rPr lang="hr-HR" sz="2400" i="1" dirty="0" smtClean="0">
                            <a:latin typeface="Cambria Math" panose="02040503050406030204" pitchFamily="18" charset="0"/>
                          </a:rPr>
                        </m:ctrlPr>
                      </m:fPr>
                      <m:num>
                        <m:d>
                          <m:dPr>
                            <m:ctrlPr>
                              <a:rPr lang="hr-HR" sz="2400" b="0" i="1" dirty="0" smtClean="0">
                                <a:latin typeface="Cambria Math" panose="02040503050406030204" pitchFamily="18" charset="0"/>
                              </a:rPr>
                            </m:ctrlPr>
                          </m:dPr>
                          <m:e>
                            <m:r>
                              <a:rPr lang="hr-HR" sz="2400" b="0" i="1" dirty="0" smtClean="0">
                                <a:latin typeface="Cambria Math"/>
                              </a:rPr>
                              <m:t>𝑉𝑣</m:t>
                            </m:r>
                            <m:r>
                              <a:rPr lang="hr-HR" sz="2400" b="0" i="1" dirty="0" smtClean="0">
                                <a:latin typeface="Cambria Math"/>
                              </a:rPr>
                              <m:t>1+</m:t>
                            </m:r>
                            <m:r>
                              <a:rPr lang="hr-HR" sz="2400" b="0" i="1" dirty="0" smtClean="0">
                                <a:latin typeface="Cambria Math"/>
                              </a:rPr>
                              <m:t>𝑉𝑠</m:t>
                            </m:r>
                          </m:e>
                        </m:d>
                        <m:r>
                          <a:rPr lang="hr-HR" sz="2400" b="0" i="1" dirty="0" smtClean="0">
                            <a:latin typeface="Cambria Math"/>
                          </a:rPr>
                          <m:t>+(</m:t>
                        </m:r>
                        <m:r>
                          <a:rPr lang="hr-HR" sz="2400" b="0" i="1" dirty="0" smtClean="0">
                            <a:latin typeface="Cambria Math"/>
                          </a:rPr>
                          <m:t>𝑉𝑣</m:t>
                        </m:r>
                        <m:r>
                          <a:rPr lang="hr-HR" sz="2400" b="0" i="1" dirty="0" smtClean="0">
                            <a:latin typeface="Cambria Math"/>
                          </a:rPr>
                          <m:t>2−</m:t>
                        </m:r>
                        <m:r>
                          <a:rPr lang="hr-HR" sz="2400" b="0" i="1" dirty="0" smtClean="0">
                            <a:latin typeface="Cambria Math"/>
                          </a:rPr>
                          <m:t>𝑠</m:t>
                        </m:r>
                        <m:r>
                          <a:rPr lang="hr-HR" sz="2400" b="0" i="1" dirty="0" smtClean="0">
                            <a:latin typeface="Cambria Math"/>
                          </a:rPr>
                          <m:t>)</m:t>
                        </m:r>
                      </m:num>
                      <m:den>
                        <m:r>
                          <a:rPr lang="hr-HR" sz="2400" b="0" i="1" dirty="0" smtClean="0">
                            <a:latin typeface="Cambria Math"/>
                          </a:rPr>
                          <m:t>2</m:t>
                        </m:r>
                      </m:den>
                    </m:f>
                  </m:oMath>
                </a14:m>
                <a:r>
                  <a:rPr lang="hr-HR" sz="2400" dirty="0" smtClean="0"/>
                  <a:t>=</a:t>
                </a:r>
                <a14:m>
                  <m:oMath xmlns:m="http://schemas.openxmlformats.org/officeDocument/2006/math">
                    <m:f>
                      <m:fPr>
                        <m:ctrlPr>
                          <a:rPr lang="hr-HR" sz="2400" i="1" dirty="0" smtClean="0">
                            <a:latin typeface="Cambria Math" panose="02040503050406030204" pitchFamily="18" charset="0"/>
                          </a:rPr>
                        </m:ctrlPr>
                      </m:fPr>
                      <m:num>
                        <m:r>
                          <a:rPr lang="hr-HR" sz="2400" b="0" i="1" dirty="0" smtClean="0">
                            <a:latin typeface="Cambria Math"/>
                          </a:rPr>
                          <m:t>𝑉𝑣</m:t>
                        </m:r>
                        <m:r>
                          <a:rPr lang="hr-HR" sz="2400" b="0" i="1" dirty="0" smtClean="0">
                            <a:latin typeface="Cambria Math"/>
                          </a:rPr>
                          <m:t>1+</m:t>
                        </m:r>
                        <m:r>
                          <a:rPr lang="hr-HR" sz="2400" b="0" i="1" dirty="0" smtClean="0">
                            <a:latin typeface="Cambria Math"/>
                          </a:rPr>
                          <m:t>𝑉𝑣</m:t>
                        </m:r>
                        <m:r>
                          <a:rPr lang="hr-HR" sz="2400" b="0" i="1" dirty="0" smtClean="0">
                            <a:latin typeface="Cambria Math"/>
                          </a:rPr>
                          <m:t>2</m:t>
                        </m:r>
                      </m:num>
                      <m:den>
                        <m:r>
                          <a:rPr lang="hr-HR" sz="2400" b="0" i="1" dirty="0" smtClean="0">
                            <a:latin typeface="Cambria Math"/>
                          </a:rPr>
                          <m:t>2</m:t>
                        </m:r>
                      </m:den>
                    </m:f>
                    <m:r>
                      <a:rPr lang="hr-HR" sz="2400" b="0" i="1" dirty="0" smtClean="0">
                        <a:latin typeface="Cambria Math"/>
                      </a:rPr>
                      <m:t>=</m:t>
                    </m:r>
                    <m:r>
                      <a:rPr lang="hr-HR" sz="2400" b="0" i="1" dirty="0" smtClean="0">
                        <a:latin typeface="Cambria Math"/>
                      </a:rPr>
                      <m:t>𝑉𝑣</m:t>
                    </m:r>
                  </m:oMath>
                </a14:m>
                <a:endParaRPr lang="hr-HR" sz="2400" dirty="0" smtClean="0"/>
              </a:p>
              <a:p>
                <a:r>
                  <a:rPr lang="hr-HR" sz="2400" dirty="0"/>
                  <a:t>Ako je brzina struje promjenjiva, ali s ravnomjernom prirastom brzine potrebna su tri prijelaza:</a:t>
                </a:r>
              </a:p>
              <a:p>
                <a:pPr marL="0" indent="0">
                  <a:buNone/>
                </a:pPr>
                <a:r>
                  <a:rPr lang="hr-HR" sz="2400" dirty="0"/>
                  <a:t>1.	Prijelaz: Vpd1= Vv1 + </a:t>
                </a:r>
                <a:r>
                  <a:rPr lang="hr-HR" sz="2400" dirty="0" err="1"/>
                  <a:t>Vs</a:t>
                </a:r>
                <a:endParaRPr lang="hr-HR" sz="2400" dirty="0"/>
              </a:p>
              <a:p>
                <a:pPr marL="0" indent="0">
                  <a:buNone/>
                </a:pPr>
                <a:r>
                  <a:rPr lang="hr-HR" sz="2400" dirty="0"/>
                  <a:t>2.	Prijelaz: Vpd2= Vv2 – (Vs + ∆</a:t>
                </a:r>
                <a:r>
                  <a:rPr lang="hr-HR" sz="2400" dirty="0" smtClean="0"/>
                  <a:t>Vs)</a:t>
                </a:r>
                <a:endParaRPr lang="hr-HR" sz="2400" dirty="0"/>
              </a:p>
              <a:p>
                <a:pPr marL="0" indent="0">
                  <a:buNone/>
                </a:pPr>
                <a:r>
                  <a:rPr lang="hr-HR" sz="2400" dirty="0" smtClean="0"/>
                  <a:t>3.	Prijelaz: Vpd3= Vv3 + (</a:t>
                </a:r>
                <a:r>
                  <a:rPr lang="hr-HR" sz="2400" dirty="0" err="1" smtClean="0"/>
                  <a:t>Vs</a:t>
                </a:r>
                <a:r>
                  <a:rPr lang="hr-HR" sz="2400" dirty="0" smtClean="0"/>
                  <a:t> + 2∆</a:t>
                </a:r>
                <a:r>
                  <a:rPr lang="hr-HR" sz="2400" dirty="0" err="1" smtClean="0"/>
                  <a:t>Vs</a:t>
                </a:r>
                <a:r>
                  <a:rPr lang="hr-HR" sz="2400" dirty="0" smtClean="0"/>
                  <a:t>)</a:t>
                </a:r>
              </a:p>
              <a:p>
                <a:pPr marL="0" indent="0">
                  <a:buNone/>
                </a:pPr>
                <a:r>
                  <a:rPr lang="hr-HR" sz="2400" dirty="0" smtClean="0"/>
                  <a:t/>
                </a:r>
                <a:br>
                  <a:rPr lang="hr-HR" sz="2400" dirty="0" smtClean="0"/>
                </a:br>
                <a:r>
                  <a:rPr lang="hr-HR" sz="2400" dirty="0" smtClean="0">
                    <a:sym typeface="Symbol"/>
                  </a:rPr>
                  <a:t></a:t>
                </a:r>
                <a:r>
                  <a:rPr lang="hr-HR" sz="2400" dirty="0" err="1" smtClean="0">
                    <a:sym typeface="Symbol"/>
                  </a:rPr>
                  <a:t>Vs</a:t>
                </a:r>
                <a:r>
                  <a:rPr lang="hr-HR" sz="2400" dirty="0" smtClean="0">
                    <a:sym typeface="Symbol"/>
                  </a:rPr>
                  <a:t>- stalni prirast brzine struje.</a:t>
                </a:r>
              </a:p>
              <a:p>
                <a:pPr marL="0" indent="0">
                  <a:buNone/>
                </a:pPr>
                <a:r>
                  <a:rPr lang="hr-HR" sz="2400" dirty="0" smtClean="0">
                    <a:sym typeface="Symbol"/>
                  </a:rPr>
                  <a:t>Srednja brzina broda je: v= </a:t>
                </a:r>
                <a14:m>
                  <m:oMath xmlns:m="http://schemas.openxmlformats.org/officeDocument/2006/math">
                    <m:f>
                      <m:fPr>
                        <m:ctrlPr>
                          <a:rPr lang="hr-HR" sz="2400" i="1" smtClean="0">
                            <a:latin typeface="Cambria Math" panose="02040503050406030204" pitchFamily="18" charset="0"/>
                            <a:sym typeface="Symbol"/>
                          </a:rPr>
                        </m:ctrlPr>
                      </m:fPr>
                      <m:num>
                        <m:r>
                          <a:rPr lang="hr-HR" sz="2400" b="0" i="1" smtClean="0">
                            <a:latin typeface="Cambria Math"/>
                            <a:sym typeface="Symbol"/>
                          </a:rPr>
                          <m:t>𝑉𝑝𝑑</m:t>
                        </m:r>
                        <m:r>
                          <a:rPr lang="hr-HR" sz="2400" b="0" i="1" smtClean="0">
                            <a:latin typeface="Cambria Math"/>
                            <a:sym typeface="Symbol"/>
                          </a:rPr>
                          <m:t>1+2</m:t>
                        </m:r>
                        <m:r>
                          <a:rPr lang="hr-HR" sz="2400" b="0" i="1" smtClean="0">
                            <a:latin typeface="Cambria Math"/>
                            <a:sym typeface="Symbol"/>
                          </a:rPr>
                          <m:t>𝑉𝑝𝑑</m:t>
                        </m:r>
                        <m:r>
                          <a:rPr lang="hr-HR" sz="2400" b="0" i="1" smtClean="0">
                            <a:latin typeface="Cambria Math"/>
                            <a:sym typeface="Symbol"/>
                          </a:rPr>
                          <m:t>2+</m:t>
                        </m:r>
                        <m:r>
                          <a:rPr lang="hr-HR" sz="2400" b="0" i="1" smtClean="0">
                            <a:latin typeface="Cambria Math"/>
                            <a:sym typeface="Symbol"/>
                          </a:rPr>
                          <m:t>𝑉𝑝𝑑</m:t>
                        </m:r>
                        <m:r>
                          <a:rPr lang="hr-HR" sz="2400" b="0" i="1" smtClean="0">
                            <a:latin typeface="Cambria Math"/>
                            <a:sym typeface="Symbol"/>
                          </a:rPr>
                          <m:t>3</m:t>
                        </m:r>
                      </m:num>
                      <m:den>
                        <m:r>
                          <a:rPr lang="hr-HR" sz="2400" b="0" i="1" smtClean="0">
                            <a:latin typeface="Cambria Math"/>
                            <a:sym typeface="Symbol"/>
                          </a:rPr>
                          <m:t>4</m:t>
                        </m:r>
                      </m:den>
                    </m:f>
                  </m:oMath>
                </a14:m>
                <a:r>
                  <a:rPr lang="hr-HR" sz="2400" dirty="0" smtClean="0"/>
                  <a:t>= </a:t>
                </a:r>
                <a14:m>
                  <m:oMath xmlns:m="http://schemas.openxmlformats.org/officeDocument/2006/math">
                    <m:f>
                      <m:fPr>
                        <m:ctrlPr>
                          <a:rPr lang="hr-HR" sz="2400" i="1" dirty="0" smtClean="0">
                            <a:latin typeface="Cambria Math" panose="02040503050406030204" pitchFamily="18" charset="0"/>
                          </a:rPr>
                        </m:ctrlPr>
                      </m:fPr>
                      <m:num>
                        <m:d>
                          <m:dPr>
                            <m:ctrlPr>
                              <a:rPr lang="hr-HR" sz="2400" b="0" i="1" dirty="0" smtClean="0">
                                <a:latin typeface="Cambria Math" panose="02040503050406030204" pitchFamily="18" charset="0"/>
                              </a:rPr>
                            </m:ctrlPr>
                          </m:dPr>
                          <m:e>
                            <m:r>
                              <a:rPr lang="hr-HR" sz="2400" b="0" i="1" dirty="0" smtClean="0">
                                <a:latin typeface="Cambria Math"/>
                              </a:rPr>
                              <m:t>𝑉𝑣</m:t>
                            </m:r>
                            <m:r>
                              <a:rPr lang="hr-HR" sz="2400" b="0" i="1" dirty="0" smtClean="0">
                                <a:latin typeface="Cambria Math"/>
                              </a:rPr>
                              <m:t>1+</m:t>
                            </m:r>
                            <m:r>
                              <a:rPr lang="hr-HR" sz="2400" b="0" i="1" dirty="0" smtClean="0">
                                <a:latin typeface="Cambria Math"/>
                              </a:rPr>
                              <m:t>𝑉𝑠</m:t>
                            </m:r>
                          </m:e>
                        </m:d>
                        <m:r>
                          <a:rPr lang="hr-HR" sz="2400" b="0" i="1" dirty="0" smtClean="0">
                            <a:latin typeface="Cambria Math"/>
                          </a:rPr>
                          <m:t>+2</m:t>
                        </m:r>
                        <m:d>
                          <m:dPr>
                            <m:begChr m:val="["/>
                            <m:endChr m:val="]"/>
                            <m:ctrlPr>
                              <a:rPr lang="hr-HR" sz="2400" b="0" i="1" dirty="0" smtClean="0">
                                <a:latin typeface="Cambria Math" panose="02040503050406030204" pitchFamily="18" charset="0"/>
                              </a:rPr>
                            </m:ctrlPr>
                          </m:dPr>
                          <m:e>
                            <m:r>
                              <a:rPr lang="hr-HR" sz="2400" b="0" i="1" dirty="0" smtClean="0">
                                <a:latin typeface="Cambria Math"/>
                              </a:rPr>
                              <m:t>𝑉𝑣</m:t>
                            </m:r>
                            <m:r>
                              <a:rPr lang="hr-HR" sz="2400" b="0" i="1" dirty="0" smtClean="0">
                                <a:latin typeface="Cambria Math"/>
                              </a:rPr>
                              <m:t>2−</m:t>
                            </m:r>
                            <m:d>
                              <m:dPr>
                                <m:ctrlPr>
                                  <a:rPr lang="hr-HR" sz="2400" b="0" i="1" dirty="0" smtClean="0">
                                    <a:latin typeface="Cambria Math" panose="02040503050406030204" pitchFamily="18" charset="0"/>
                                  </a:rPr>
                                </m:ctrlPr>
                              </m:dPr>
                              <m:e>
                                <m:r>
                                  <a:rPr lang="hr-HR" sz="2400" b="0" i="1" dirty="0" smtClean="0">
                                    <a:latin typeface="Cambria Math"/>
                                  </a:rPr>
                                  <m:t>𝑉𝑠</m:t>
                                </m:r>
                                <m:r>
                                  <a:rPr lang="hr-HR" sz="2400" b="0" i="1" dirty="0" smtClean="0">
                                    <a:latin typeface="Cambria Math" panose="02040503050406030204" pitchFamily="18" charset="0"/>
                                  </a:rPr>
                                  <m:t>+</m:t>
                                </m:r>
                                <m:r>
                                  <a:rPr lang="hr-HR" sz="2400" i="1" dirty="0">
                                    <a:latin typeface="Cambria Math"/>
                                    <a:sym typeface="Symbol"/>
                                  </a:rPr>
                                  <m:t></m:t>
                                </m:r>
                                <m:r>
                                  <a:rPr lang="hr-HR" sz="2400" i="1" dirty="0">
                                    <a:latin typeface="Cambria Math"/>
                                    <a:sym typeface="Symbol"/>
                                  </a:rPr>
                                  <m:t>𝑉𝑠</m:t>
                                </m:r>
                              </m:e>
                            </m:d>
                          </m:e>
                        </m:d>
                        <m:r>
                          <a:rPr lang="hr-HR" sz="2400" b="0" i="1" dirty="0" smtClean="0">
                            <a:latin typeface="Cambria Math"/>
                            <a:sym typeface="Symbol"/>
                          </a:rPr>
                          <m:t>+</m:t>
                        </m:r>
                        <m:r>
                          <a:rPr lang="hr-HR" sz="2400" b="0" i="1" dirty="0" smtClean="0">
                            <a:latin typeface="Cambria Math"/>
                            <a:sym typeface="Symbol"/>
                          </a:rPr>
                          <m:t>𝑉𝑣</m:t>
                        </m:r>
                        <m:r>
                          <a:rPr lang="hr-HR" sz="2400" b="0" i="1" dirty="0" smtClean="0">
                            <a:latin typeface="Cambria Math"/>
                            <a:sym typeface="Symbol"/>
                          </a:rPr>
                          <m:t>3+(</m:t>
                        </m:r>
                        <m:r>
                          <a:rPr lang="hr-HR" sz="2400" b="0" i="1" dirty="0" smtClean="0">
                            <a:latin typeface="Cambria Math"/>
                            <a:sym typeface="Symbol"/>
                          </a:rPr>
                          <m:t>𝑉𝑠</m:t>
                        </m:r>
                        <m:r>
                          <a:rPr lang="hr-HR" sz="2400" b="0" i="1" dirty="0" smtClean="0">
                            <a:latin typeface="Cambria Math"/>
                            <a:sym typeface="Symbol"/>
                          </a:rPr>
                          <m:t>+2</m:t>
                        </m:r>
                        <m:r>
                          <a:rPr lang="hr-HR" sz="2400" b="0" i="1" dirty="0" smtClean="0">
                            <a:latin typeface="Cambria Math"/>
                            <a:sym typeface="Symbol"/>
                          </a:rPr>
                          <m:t>𝑉𝑠</m:t>
                        </m:r>
                        <m:r>
                          <a:rPr lang="hr-HR" sz="2400" b="0" i="1" dirty="0" smtClean="0">
                            <a:latin typeface="Cambria Math"/>
                            <a:sym typeface="Symbol"/>
                          </a:rPr>
                          <m:t>)</m:t>
                        </m:r>
                      </m:num>
                      <m:den>
                        <m:r>
                          <a:rPr lang="hr-HR" sz="2400" b="0" i="1" dirty="0" smtClean="0">
                            <a:latin typeface="Cambria Math"/>
                          </a:rPr>
                          <m:t>4</m:t>
                        </m:r>
                      </m:den>
                    </m:f>
                  </m:oMath>
                </a14:m>
                <a:endParaRPr lang="hr-HR" sz="2400" dirty="0" smtClean="0"/>
              </a:p>
              <a:p>
                <a:pPr marL="0" indent="0">
                  <a:buNone/>
                </a:pPr>
                <a:r>
                  <a:rPr lang="hr-HR" sz="2400" dirty="0" smtClean="0"/>
                  <a:t>v=</a:t>
                </a:r>
                <a14:m>
                  <m:oMath xmlns:m="http://schemas.openxmlformats.org/officeDocument/2006/math">
                    <m:f>
                      <m:fPr>
                        <m:ctrlPr>
                          <a:rPr lang="hr-HR" sz="2400" i="1" smtClean="0">
                            <a:latin typeface="Cambria Math" panose="02040503050406030204" pitchFamily="18" charset="0"/>
                          </a:rPr>
                        </m:ctrlPr>
                      </m:fPr>
                      <m:num>
                        <m:r>
                          <a:rPr lang="hr-HR" sz="2400" b="0" i="1" smtClean="0">
                            <a:latin typeface="Cambria Math"/>
                          </a:rPr>
                          <m:t>𝑉𝑣</m:t>
                        </m:r>
                        <m:r>
                          <a:rPr lang="hr-HR" sz="2400" b="0" i="1" smtClean="0">
                            <a:latin typeface="Cambria Math"/>
                          </a:rPr>
                          <m:t>1+2</m:t>
                        </m:r>
                        <m:r>
                          <a:rPr lang="hr-HR" sz="2400" b="0" i="1" smtClean="0">
                            <a:latin typeface="Cambria Math"/>
                          </a:rPr>
                          <m:t>𝑉𝑣</m:t>
                        </m:r>
                        <m:r>
                          <a:rPr lang="hr-HR" sz="2400" b="0" i="1" smtClean="0">
                            <a:latin typeface="Cambria Math"/>
                          </a:rPr>
                          <m:t>2+</m:t>
                        </m:r>
                        <m:r>
                          <a:rPr lang="hr-HR" sz="2400" b="0" i="1" smtClean="0">
                            <a:latin typeface="Cambria Math"/>
                          </a:rPr>
                          <m:t>𝑉𝑣</m:t>
                        </m:r>
                        <m:r>
                          <a:rPr lang="hr-HR" sz="2400" b="0" i="1" smtClean="0">
                            <a:latin typeface="Cambria Math"/>
                          </a:rPr>
                          <m:t>3</m:t>
                        </m:r>
                      </m:num>
                      <m:den>
                        <m:r>
                          <a:rPr lang="hr-HR" sz="2400" b="0" i="1" smtClean="0">
                            <a:latin typeface="Cambria Math"/>
                          </a:rPr>
                          <m:t>4</m:t>
                        </m:r>
                      </m:den>
                    </m:f>
                  </m:oMath>
                </a14:m>
                <a:r>
                  <a:rPr lang="hr-HR" sz="2400" dirty="0" smtClean="0"/>
                  <a:t>= Vv</a:t>
                </a:r>
              </a:p>
              <a:p>
                <a:pPr marL="0" indent="0">
                  <a:buNone/>
                </a:pPr>
                <a:endParaRPr lang="hr-HR" dirty="0"/>
              </a:p>
            </p:txBody>
          </p:sp>
        </mc:Choice>
        <mc:Fallback xmlns="">
          <p:sp>
            <p:nvSpPr>
              <p:cNvPr id="3" name="Rezervirano mjesto sadržaja 2"/>
              <p:cNvSpPr>
                <a:spLocks noGrp="1" noRot="1" noChangeAspect="1" noMove="1" noResize="1" noEditPoints="1" noAdjustHandles="1" noChangeArrowheads="1" noChangeShapeType="1" noTextEdit="1"/>
              </p:cNvSpPr>
              <p:nvPr>
                <p:ph sz="quarter" idx="1"/>
              </p:nvPr>
            </p:nvSpPr>
            <p:spPr>
              <a:xfrm>
                <a:off x="457200" y="188640"/>
                <a:ext cx="8291264" cy="6285312"/>
              </a:xfrm>
              <a:blipFill>
                <a:blip r:embed="rId2"/>
                <a:stretch>
                  <a:fillRect l="-1103" t="-776" r="-1176"/>
                </a:stretch>
              </a:blipFill>
            </p:spPr>
            <p:txBody>
              <a:bodyPr/>
              <a:lstStyle/>
              <a:p>
                <a:r>
                  <a:rPr lang="en-US">
                    <a:noFill/>
                  </a:rPr>
                  <a:t> </a:t>
                </a:r>
              </a:p>
            </p:txBody>
          </p:sp>
        </mc:Fallback>
      </mc:AlternateContent>
    </p:spTree>
    <p:extLst>
      <p:ext uri="{BB962C8B-B14F-4D97-AF65-F5344CB8AC3E}">
        <p14:creationId xmlns:p14="http://schemas.microsoft.com/office/powerpoint/2010/main" val="1111499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Opći uvjeti za određivanje brzine broda</a:t>
            </a:r>
            <a:endParaRPr lang="hr-HR" sz="3200" b="1" dirty="0"/>
          </a:p>
        </p:txBody>
      </p:sp>
      <p:pic>
        <p:nvPicPr>
          <p:cNvPr id="4" name="Content Placeholder 3" descr="3.PNG"/>
          <p:cNvPicPr>
            <a:picLocks noGrp="1" noChangeAspect="1"/>
          </p:cNvPicPr>
          <p:nvPr>
            <p:ph idx="1"/>
          </p:nvPr>
        </p:nvPicPr>
        <p:blipFill>
          <a:blip r:embed="rId2" cstate="print"/>
          <a:stretch>
            <a:fillRect/>
          </a:stretch>
        </p:blipFill>
        <p:spPr>
          <a:xfrm>
            <a:off x="467544" y="1052736"/>
            <a:ext cx="8424936" cy="489654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zervirano mjesto sadržaja 2"/>
              <p:cNvSpPr>
                <a:spLocks noGrp="1"/>
              </p:cNvSpPr>
              <p:nvPr>
                <p:ph sz="quarter" idx="1"/>
              </p:nvPr>
            </p:nvSpPr>
            <p:spPr>
              <a:xfrm>
                <a:off x="457200" y="332656"/>
                <a:ext cx="8219256" cy="6525344"/>
              </a:xfrm>
            </p:spPr>
            <p:txBody>
              <a:bodyPr>
                <a:normAutofit fontScale="92500" lnSpcReduction="10000"/>
              </a:bodyPr>
              <a:lstStyle/>
              <a:p>
                <a:r>
                  <a:rPr lang="hr-HR" sz="2800" dirty="0" smtClean="0"/>
                  <a:t>Na osnovu dobivenog izraza uočava se da je iz srednje brzine broda isključena brzina struje (</a:t>
                </a:r>
                <a:r>
                  <a:rPr lang="hr-HR" sz="2800" dirty="0" err="1" smtClean="0"/>
                  <a:t>Vs</a:t>
                </a:r>
                <a:r>
                  <a:rPr lang="hr-HR" sz="2800" dirty="0" smtClean="0"/>
                  <a:t>) </a:t>
                </a:r>
                <a:r>
                  <a:rPr lang="hr-HR" sz="2800" dirty="0"/>
                  <a:t>i prirast (∆</a:t>
                </a:r>
                <a:r>
                  <a:rPr lang="hr-HR" sz="2800" dirty="0" err="1"/>
                  <a:t>Vs</a:t>
                </a:r>
                <a:r>
                  <a:rPr lang="hr-HR" sz="2800" dirty="0"/>
                  <a:t>), a neisključeni dio nepravilnog prirasta (</a:t>
                </a:r>
                <a:r>
                  <a:rPr lang="hr-HR" sz="2800" dirty="0" err="1"/>
                  <a:t>ẟVs</a:t>
                </a:r>
                <a:r>
                  <a:rPr lang="hr-HR" sz="2800" dirty="0"/>
                  <a:t> i </a:t>
                </a:r>
                <a:r>
                  <a:rPr lang="el-GR" sz="2800" dirty="0" smtClean="0">
                    <a:sym typeface="Symbol"/>
                  </a:rPr>
                  <a:t></a:t>
                </a:r>
                <a:r>
                  <a:rPr lang="hr-HR" sz="2800" dirty="0" err="1" smtClean="0"/>
                  <a:t>Vs</a:t>
                </a:r>
                <a:r>
                  <a:rPr lang="hr-HR" sz="2800" dirty="0"/>
                  <a:t>) se javlja kao veličina </a:t>
                </a:r>
                <a:r>
                  <a:rPr lang="hr-HR" sz="2800" dirty="0" smtClean="0"/>
                  <a:t>(</a:t>
                </a:r>
                <a14:m>
                  <m:oMath xmlns:m="http://schemas.openxmlformats.org/officeDocument/2006/math">
                    <m:f>
                      <m:fPr>
                        <m:ctrlPr>
                          <a:rPr lang="hr-HR" sz="2800" i="1" smtClean="0">
                            <a:latin typeface="Cambria Math" panose="02040503050406030204" pitchFamily="18" charset="0"/>
                          </a:rPr>
                        </m:ctrlPr>
                      </m:fPr>
                      <m:num>
                        <m:r>
                          <a:rPr lang="hr-HR" sz="2800" i="1" smtClean="0">
                            <a:latin typeface="Cambria Math"/>
                            <a:sym typeface="Symbol"/>
                          </a:rPr>
                          <m:t></m:t>
                        </m:r>
                        <m:r>
                          <a:rPr lang="hr-HR" sz="2800" b="0" i="1" smtClean="0">
                            <a:latin typeface="Cambria Math"/>
                            <a:sym typeface="Symbol"/>
                          </a:rPr>
                          <m:t>𝑉𝑠</m:t>
                        </m:r>
                        <m:r>
                          <a:rPr lang="hr-HR" sz="2800" b="0" i="1" smtClean="0">
                            <a:latin typeface="Cambria Math"/>
                            <a:sym typeface="Symbol"/>
                          </a:rPr>
                          <m:t>−</m:t>
                        </m:r>
                        <m:r>
                          <a:rPr lang="hr-HR" sz="2800" b="0" i="1" smtClean="0">
                            <a:latin typeface="Cambria Math"/>
                            <a:sym typeface="Symbol"/>
                          </a:rPr>
                          <m:t>𝑉𝑠</m:t>
                        </m:r>
                      </m:num>
                      <m:den>
                        <m:r>
                          <a:rPr lang="hr-HR" sz="2800" b="0" i="1" smtClean="0">
                            <a:latin typeface="Cambria Math"/>
                          </a:rPr>
                          <m:t>8</m:t>
                        </m:r>
                      </m:den>
                    </m:f>
                  </m:oMath>
                </a14:m>
                <a:r>
                  <a:rPr lang="hr-HR" sz="2800" dirty="0" smtClean="0"/>
                  <a:t>)što </a:t>
                </a:r>
                <a:r>
                  <a:rPr lang="hr-HR" sz="2800" dirty="0"/>
                  <a:t>je beznačajno mala vrijednost.</a:t>
                </a:r>
              </a:p>
              <a:p>
                <a:r>
                  <a:rPr lang="hr-HR" sz="2800" dirty="0"/>
                  <a:t>Za vrijeme mjerenja brzine brod mora održavati zadani broj okretaja propelera i kretati se pravolinijski. </a:t>
                </a:r>
                <a:endParaRPr lang="hr-HR" sz="2800" dirty="0" smtClean="0"/>
              </a:p>
              <a:p>
                <a:r>
                  <a:rPr lang="hr-HR" sz="2800" dirty="0" smtClean="0"/>
                  <a:t>Pokazatelj </a:t>
                </a:r>
                <a:r>
                  <a:rPr lang="hr-HR" sz="2800" dirty="0"/>
                  <a:t>nepromjenjivosti brzine je stabilnost broja okretaja propelera i pokazivanja </a:t>
                </a:r>
                <a:r>
                  <a:rPr lang="hr-HR" sz="2800" dirty="0" smtClean="0"/>
                  <a:t>brzinomjera.</a:t>
                </a:r>
              </a:p>
              <a:p>
                <a:r>
                  <a:rPr lang="hr-HR" sz="2800" dirty="0" smtClean="0"/>
                  <a:t>Pravolinijsko </a:t>
                </a:r>
                <a:r>
                  <a:rPr lang="hr-HR" sz="2800" dirty="0"/>
                  <a:t>kretanje broda ovisi o točnost održavanja kursa. Brod se gotovo nikad ne kreće po pravoj nego po nekakvoj krivoj liniji oko općeg kursa i zato prelazi veći put. </a:t>
                </a:r>
              </a:p>
              <a:p>
                <a:r>
                  <a:rPr lang="hr-HR" sz="2800" dirty="0" smtClean="0"/>
                  <a:t>Povećanje </a:t>
                </a:r>
                <a:r>
                  <a:rPr lang="hr-HR" sz="2800" dirty="0"/>
                  <a:t>prevaljenog puta zbog netočnog kormilarenja može se odrediti pomoću kuta otklona od općeg kursa plovidbe.</a:t>
                </a:r>
              </a:p>
              <a:p>
                <a:endParaRPr lang="hr-HR" dirty="0"/>
              </a:p>
            </p:txBody>
          </p:sp>
        </mc:Choice>
        <mc:Fallback xmlns="">
          <p:sp>
            <p:nvSpPr>
              <p:cNvPr id="3" name="Rezervirano mjesto sadržaja 2"/>
              <p:cNvSpPr>
                <a:spLocks noGrp="1" noRot="1" noChangeAspect="1" noMove="1" noResize="1" noEditPoints="1" noAdjustHandles="1" noChangeArrowheads="1" noChangeShapeType="1" noTextEdit="1"/>
              </p:cNvSpPr>
              <p:nvPr>
                <p:ph sz="quarter" idx="1"/>
              </p:nvPr>
            </p:nvSpPr>
            <p:spPr>
              <a:xfrm>
                <a:off x="457200" y="332656"/>
                <a:ext cx="8219256" cy="6525344"/>
              </a:xfrm>
              <a:blipFill>
                <a:blip r:embed="rId2"/>
                <a:stretch>
                  <a:fillRect l="-1113" t="-1495" r="-890"/>
                </a:stretch>
              </a:blipFill>
            </p:spPr>
            <p:txBody>
              <a:bodyPr/>
              <a:lstStyle/>
              <a:p>
                <a:r>
                  <a:rPr lang="en-US">
                    <a:noFill/>
                  </a:rPr>
                  <a:t> </a:t>
                </a:r>
              </a:p>
            </p:txBody>
          </p:sp>
        </mc:Fallback>
      </mc:AlternateContent>
    </p:spTree>
    <p:extLst>
      <p:ext uri="{BB962C8B-B14F-4D97-AF65-F5344CB8AC3E}">
        <p14:creationId xmlns:p14="http://schemas.microsoft.com/office/powerpoint/2010/main" val="4271148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sz="quarter" idx="1"/>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9512" y="404664"/>
            <a:ext cx="8717368" cy="3002198"/>
          </a:xfrm>
        </p:spPr>
      </p:pic>
      <p:sp>
        <p:nvSpPr>
          <p:cNvPr id="5" name="TekstniOkvir 4"/>
          <p:cNvSpPr txBox="1"/>
          <p:nvPr/>
        </p:nvSpPr>
        <p:spPr>
          <a:xfrm>
            <a:off x="467544" y="4005064"/>
            <a:ext cx="7920880" cy="1938992"/>
          </a:xfrm>
          <a:prstGeom prst="rect">
            <a:avLst/>
          </a:prstGeom>
          <a:noFill/>
        </p:spPr>
        <p:txBody>
          <a:bodyPr wrap="square" rtlCol="0">
            <a:spAutoFit/>
          </a:bodyPr>
          <a:lstStyle/>
          <a:p>
            <a:pPr marL="285750" indent="-285750">
              <a:buFont typeface="Arial" panose="020B0604020202020204" pitchFamily="34" charset="0"/>
              <a:buChar char="•"/>
            </a:pPr>
            <a:r>
              <a:rPr lang="hr-HR" sz="2400" b="1" dirty="0" smtClean="0">
                <a:effectLst/>
                <a:latin typeface="Calibri"/>
                <a:ea typeface="Times New Roman"/>
                <a:cs typeface="Times New Roman"/>
              </a:rPr>
              <a:t>Brod iz točke A ne plovi do točke B po pravcu dužine </a:t>
            </a:r>
          </a:p>
          <a:p>
            <a:pPr marL="285750" indent="-285750">
              <a:buFont typeface="Arial" panose="020B0604020202020204" pitchFamily="34" charset="0"/>
              <a:buChar char="•"/>
            </a:pPr>
            <a:r>
              <a:rPr lang="hr-HR" sz="2400" b="1" dirty="0" smtClean="0">
                <a:effectLst/>
                <a:latin typeface="Calibri"/>
                <a:ea typeface="Times New Roman"/>
                <a:cs typeface="Times New Roman"/>
              </a:rPr>
              <a:t>D1 = AB nego po krivoj liniji veće dužine D1' = luk AB</a:t>
            </a:r>
            <a:r>
              <a:rPr lang="hr-HR" sz="2400" dirty="0" smtClean="0">
                <a:effectLst/>
                <a:latin typeface="Calibri"/>
                <a:ea typeface="Times New Roman"/>
                <a:cs typeface="Times New Roman"/>
              </a:rPr>
              <a:t/>
            </a:r>
            <a:br>
              <a:rPr lang="hr-HR" sz="2400" dirty="0" smtClean="0">
                <a:effectLst/>
                <a:latin typeface="Calibri"/>
                <a:ea typeface="Times New Roman"/>
                <a:cs typeface="Times New Roman"/>
              </a:rPr>
            </a:br>
            <a:r>
              <a:rPr lang="hr-HR" sz="2400" b="1" dirty="0" smtClean="0">
                <a:effectLst/>
                <a:latin typeface="Calibri"/>
                <a:ea typeface="Times New Roman"/>
                <a:cs typeface="Times New Roman"/>
              </a:rPr>
              <a:t>Isto tako od točke B do točke C brod prelazi put D2' koji je veći od puta D2, … itd. Dakle razlika prijeđenog puta je:</a:t>
            </a:r>
            <a:r>
              <a:rPr lang="hr-HR" sz="2400" dirty="0" smtClean="0">
                <a:effectLst/>
                <a:latin typeface="Calibri"/>
                <a:ea typeface="Times New Roman"/>
                <a:cs typeface="Times New Roman"/>
              </a:rPr>
              <a:t/>
            </a:r>
            <a:br>
              <a:rPr lang="hr-HR" sz="2400" dirty="0" smtClean="0">
                <a:effectLst/>
                <a:latin typeface="Calibri"/>
                <a:ea typeface="Times New Roman"/>
                <a:cs typeface="Times New Roman"/>
              </a:rPr>
            </a:br>
            <a:r>
              <a:rPr lang="hr-HR" sz="2400" b="1" dirty="0" smtClean="0">
                <a:effectLst/>
                <a:latin typeface="Calibri"/>
                <a:ea typeface="Times New Roman"/>
                <a:cs typeface="Times New Roman"/>
              </a:rPr>
              <a:t>∆D1 = D1' – D1; ∆D2 = D2' – D2; ∆Dn = Dn' – Dn </a:t>
            </a:r>
            <a:endParaRPr lang="hr-HR" sz="2400" b="1" dirty="0"/>
          </a:p>
        </p:txBody>
      </p:sp>
    </p:spTree>
    <p:extLst>
      <p:ext uri="{BB962C8B-B14F-4D97-AF65-F5344CB8AC3E}">
        <p14:creationId xmlns:p14="http://schemas.microsoft.com/office/powerpoint/2010/main" val="1164039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zervirano mjesto sadržaja 2"/>
              <p:cNvSpPr>
                <a:spLocks noGrp="1"/>
              </p:cNvSpPr>
              <p:nvPr>
                <p:ph sz="quarter" idx="1"/>
              </p:nvPr>
            </p:nvSpPr>
            <p:spPr>
              <a:xfrm>
                <a:off x="457200" y="260648"/>
                <a:ext cx="8219256" cy="6213304"/>
              </a:xfrm>
            </p:spPr>
            <p:txBody>
              <a:bodyPr/>
              <a:lstStyle/>
              <a:p>
                <a:r>
                  <a:rPr lang="hr-HR" dirty="0" smtClean="0"/>
                  <a:t>Kako je: </a:t>
                </a:r>
                <a:r>
                  <a:rPr lang="pt-BR" dirty="0"/>
                  <a:t>D1' = r1∙arc1⁰∙2α1; </a:t>
                </a:r>
                <a:r>
                  <a:rPr lang="pt-BR" dirty="0" smtClean="0"/>
                  <a:t>sinα</a:t>
                </a:r>
                <a:r>
                  <a:rPr lang="hr-HR" dirty="0" smtClean="0"/>
                  <a:t>=</a:t>
                </a:r>
                <a14:m>
                  <m:oMath xmlns:m="http://schemas.openxmlformats.org/officeDocument/2006/math">
                    <m:f>
                      <m:fPr>
                        <m:ctrlPr>
                          <a:rPr lang="hr-HR" i="1" smtClean="0">
                            <a:latin typeface="Cambria Math" panose="02040503050406030204" pitchFamily="18" charset="0"/>
                          </a:rPr>
                        </m:ctrlPr>
                      </m:fPr>
                      <m:num>
                        <m:eqArr>
                          <m:eqArrPr>
                            <m:ctrlPr>
                              <a:rPr lang="hr-HR" b="0" i="1" smtClean="0">
                                <a:latin typeface="Cambria Math" panose="02040503050406030204" pitchFamily="18" charset="0"/>
                              </a:rPr>
                            </m:ctrlPr>
                          </m:eqArrPr>
                          <m:e>
                            <m:r>
                              <a:rPr lang="hr-HR" b="0" i="1" smtClean="0">
                                <a:latin typeface="Cambria Math"/>
                              </a:rPr>
                              <m:t>𝐷</m:t>
                            </m:r>
                            <m:r>
                              <a:rPr lang="hr-HR" b="0" i="1" smtClean="0">
                                <a:latin typeface="Cambria Math"/>
                              </a:rPr>
                              <m:t>1</m:t>
                            </m:r>
                          </m:e>
                          <m:e>
                            <m:r>
                              <a:rPr lang="hr-HR" b="0" i="1" smtClean="0">
                                <a:latin typeface="Cambria Math"/>
                              </a:rPr>
                              <m:t>2</m:t>
                            </m:r>
                          </m:e>
                        </m:eqArr>
                      </m:num>
                      <m:den>
                        <m:r>
                          <a:rPr lang="hr-HR" b="0" i="1" smtClean="0">
                            <a:latin typeface="Cambria Math"/>
                          </a:rPr>
                          <m:t>𝑟</m:t>
                        </m:r>
                        <m:r>
                          <a:rPr lang="hr-HR" b="0" i="1" smtClean="0">
                            <a:latin typeface="Cambria Math"/>
                          </a:rPr>
                          <m:t>1</m:t>
                        </m:r>
                      </m:den>
                    </m:f>
                  </m:oMath>
                </a14:m>
                <a:r>
                  <a:rPr lang="hr-HR" dirty="0" smtClean="0"/>
                  <a:t>=&gt; r1=</a:t>
                </a:r>
                <a14:m>
                  <m:oMath xmlns:m="http://schemas.openxmlformats.org/officeDocument/2006/math">
                    <m:f>
                      <m:fPr>
                        <m:ctrlPr>
                          <a:rPr lang="hr-HR" i="1" dirty="0" smtClean="0">
                            <a:latin typeface="Cambria Math" panose="02040503050406030204" pitchFamily="18" charset="0"/>
                          </a:rPr>
                        </m:ctrlPr>
                      </m:fPr>
                      <m:num>
                        <m:r>
                          <a:rPr lang="hr-HR" b="0" i="1" dirty="0" smtClean="0">
                            <a:latin typeface="Cambria Math"/>
                          </a:rPr>
                          <m:t>𝐷</m:t>
                        </m:r>
                        <m:r>
                          <a:rPr lang="hr-HR" b="0" i="1" dirty="0" smtClean="0">
                            <a:latin typeface="Cambria Math"/>
                          </a:rPr>
                          <m:t>1</m:t>
                        </m:r>
                      </m:num>
                      <m:den>
                        <m:r>
                          <a:rPr lang="hr-HR" b="0" i="1" dirty="0" smtClean="0">
                            <a:latin typeface="Cambria Math"/>
                          </a:rPr>
                          <m:t>2</m:t>
                        </m:r>
                        <m:r>
                          <a:rPr lang="hr-HR" b="0" i="1" dirty="0" smtClean="0">
                            <a:latin typeface="Cambria Math"/>
                          </a:rPr>
                          <m:t>𝑠𝑖𝑛</m:t>
                        </m:r>
                        <m:r>
                          <a:rPr lang="hr-HR" b="0" i="1" dirty="0" smtClean="0">
                            <a:latin typeface="Cambria Math"/>
                            <a:ea typeface="Cambria Math"/>
                          </a:rPr>
                          <m:t>∝1</m:t>
                        </m:r>
                      </m:den>
                    </m:f>
                  </m:oMath>
                </a14:m>
                <a:r>
                  <a:rPr lang="hr-HR" dirty="0" smtClean="0"/>
                  <a:t>=</a:t>
                </a:r>
                <a14:m>
                  <m:oMath xmlns:m="http://schemas.openxmlformats.org/officeDocument/2006/math">
                    <m:f>
                      <m:fPr>
                        <m:ctrlPr>
                          <a:rPr lang="hr-HR" i="1" dirty="0" smtClean="0">
                            <a:latin typeface="Cambria Math" panose="02040503050406030204" pitchFamily="18" charset="0"/>
                          </a:rPr>
                        </m:ctrlPr>
                      </m:fPr>
                      <m:num>
                        <m:r>
                          <a:rPr lang="hr-HR" b="0" i="1" dirty="0" smtClean="0">
                            <a:latin typeface="Cambria Math"/>
                          </a:rPr>
                          <m:t>1</m:t>
                        </m:r>
                      </m:num>
                      <m:den>
                        <m:r>
                          <a:rPr lang="hr-HR" b="0" i="1" dirty="0" smtClean="0">
                            <a:latin typeface="Cambria Math"/>
                          </a:rPr>
                          <m:t>2</m:t>
                        </m:r>
                      </m:den>
                    </m:f>
                  </m:oMath>
                </a14:m>
                <a:r>
                  <a:rPr lang="hr-HR" dirty="0" smtClean="0"/>
                  <a:t>D1cosec</a:t>
                </a:r>
                <a:r>
                  <a:rPr lang="hr-HR" dirty="0" smtClean="0">
                    <a:sym typeface="Symbol"/>
                  </a:rPr>
                  <a:t>1</a:t>
                </a:r>
              </a:p>
              <a:p>
                <a:pPr marL="0" indent="0">
                  <a:buNone/>
                </a:pPr>
                <a:endParaRPr lang="hr-HR" dirty="0"/>
              </a:p>
            </p:txBody>
          </p:sp>
        </mc:Choice>
        <mc:Fallback xmlns="">
          <p:sp>
            <p:nvSpPr>
              <p:cNvPr id="3" name="Rezervirano mjesto sadržaja 2"/>
              <p:cNvSpPr>
                <a:spLocks noGrp="1" noRot="1" noChangeAspect="1" noMove="1" noResize="1" noEditPoints="1" noAdjustHandles="1" noChangeArrowheads="1" noChangeShapeType="1" noTextEdit="1"/>
              </p:cNvSpPr>
              <p:nvPr>
                <p:ph sz="quarter" idx="1"/>
              </p:nvPr>
            </p:nvSpPr>
            <p:spPr>
              <a:xfrm>
                <a:off x="457200" y="260648"/>
                <a:ext cx="8219256" cy="6213304"/>
              </a:xfrm>
              <a:blipFill rotWithShape="1">
                <a:blip r:embed="rId2" cstate="print"/>
                <a:stretch>
                  <a:fillRect l="-297"/>
                </a:stretch>
              </a:blipFill>
            </p:spPr>
            <p:txBody>
              <a:bodyPr/>
              <a:lstStyle/>
              <a:p>
                <a:r>
                  <a:rPr lang="hr-HR" dirty="0">
                    <a:noFill/>
                  </a:rPr>
                  <a:t> </a:t>
                </a:r>
              </a:p>
            </p:txBody>
          </p:sp>
        </mc:Fallback>
      </mc:AlternateContent>
      <p:pic>
        <p:nvPicPr>
          <p:cNvPr id="4" name="Slika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23528" y="1628800"/>
            <a:ext cx="8588180" cy="2633066"/>
          </a:xfrm>
          <a:prstGeom prst="rect">
            <a:avLst/>
          </a:prstGeom>
        </p:spPr>
      </p:pic>
      <mc:AlternateContent xmlns:mc="http://schemas.openxmlformats.org/markup-compatibility/2006" xmlns:a14="http://schemas.microsoft.com/office/drawing/2010/main">
        <mc:Choice Requires="a14">
          <p:sp>
            <p:nvSpPr>
              <p:cNvPr id="5" name="TekstniOkvir 4"/>
              <p:cNvSpPr txBox="1"/>
              <p:nvPr/>
            </p:nvSpPr>
            <p:spPr>
              <a:xfrm>
                <a:off x="467544" y="4869160"/>
                <a:ext cx="7704856" cy="1766189"/>
              </a:xfrm>
              <a:prstGeom prst="rect">
                <a:avLst/>
              </a:prstGeom>
              <a:noFill/>
            </p:spPr>
            <p:txBody>
              <a:bodyPr wrap="square" rtlCol="0">
                <a:spAutoFit/>
              </a:bodyPr>
              <a:lstStyle/>
              <a:p>
                <a:pPr>
                  <a:lnSpc>
                    <a:spcPct val="107000"/>
                  </a:lnSpc>
                  <a:spcAft>
                    <a:spcPts val="800"/>
                  </a:spcAft>
                </a:pPr>
                <a:r>
                  <a:rPr lang="hr-HR" dirty="0" smtClean="0">
                    <a:effectLst/>
                    <a:latin typeface="Calibri"/>
                    <a:ea typeface="Times New Roman"/>
                    <a:cs typeface="Times New Roman"/>
                  </a:rPr>
                  <a:t>Ako su kutovi otklona od općeg kursa isti ili približno isti tj. ako je α </a:t>
                </a:r>
                <a14:m>
                  <m:oMath xmlns:m="http://schemas.openxmlformats.org/officeDocument/2006/math">
                    <m:r>
                      <a:rPr lang="hr-HR" i="1">
                        <a:effectLst/>
                        <a:latin typeface="Cambria Math"/>
                        <a:ea typeface="Times New Roman"/>
                        <a:cs typeface="Times New Roman"/>
                      </a:rPr>
                      <m:t>≅ </m:t>
                    </m:r>
                    <m:r>
                      <m:rPr>
                        <m:sty m:val="p"/>
                      </m:rPr>
                      <a:rPr lang="hr-HR">
                        <a:effectLst/>
                        <a:latin typeface="Cambria Math"/>
                        <a:ea typeface="Times New Roman"/>
                        <a:cs typeface="Times New Roman"/>
                      </a:rPr>
                      <m:t>α</m:t>
                    </m:r>
                    <m:r>
                      <a:rPr lang="hr-HR">
                        <a:effectLst/>
                        <a:latin typeface="Cambria Math"/>
                        <a:ea typeface="Times New Roman"/>
                        <a:cs typeface="Times New Roman"/>
                      </a:rPr>
                      <m:t>1</m:t>
                    </m:r>
                  </m:oMath>
                </a14:m>
                <a:r>
                  <a:rPr lang="hr-HR" dirty="0">
                    <a:effectLst/>
                    <a:latin typeface="Calibri"/>
                    <a:ea typeface="Times New Roman"/>
                    <a:cs typeface="Times New Roman"/>
                  </a:rPr>
                  <a:t> </a:t>
                </a:r>
                <a14:m>
                  <m:oMath xmlns:m="http://schemas.openxmlformats.org/officeDocument/2006/math">
                    <m:r>
                      <a:rPr lang="hr-HR" i="1">
                        <a:effectLst/>
                        <a:latin typeface="Cambria Math"/>
                        <a:ea typeface="Times New Roman"/>
                        <a:cs typeface="Times New Roman"/>
                      </a:rPr>
                      <m:t>≅ </m:t>
                    </m:r>
                    <m:r>
                      <m:rPr>
                        <m:sty m:val="p"/>
                      </m:rPr>
                      <a:rPr lang="hr-HR">
                        <a:effectLst/>
                        <a:latin typeface="Cambria Math"/>
                        <a:ea typeface="Times New Roman"/>
                        <a:cs typeface="Times New Roman"/>
                      </a:rPr>
                      <m:t>α</m:t>
                    </m:r>
                    <m:r>
                      <a:rPr lang="hr-HR">
                        <a:effectLst/>
                        <a:latin typeface="Cambria Math"/>
                        <a:ea typeface="Times New Roman"/>
                        <a:cs typeface="Times New Roman"/>
                      </a:rPr>
                      <m:t>2</m:t>
                    </m:r>
                    <m:r>
                      <a:rPr lang="hr-HR" i="1">
                        <a:effectLst/>
                        <a:latin typeface="Cambria Math"/>
                        <a:ea typeface="Times New Roman"/>
                        <a:cs typeface="Times New Roman"/>
                      </a:rPr>
                      <m:t> ≅ </m:t>
                    </m:r>
                    <m:r>
                      <m:rPr>
                        <m:sty m:val="p"/>
                      </m:rPr>
                      <a:rPr lang="hr-HR">
                        <a:effectLst/>
                        <a:latin typeface="Cambria Math"/>
                        <a:ea typeface="Times New Roman"/>
                        <a:cs typeface="Times New Roman"/>
                      </a:rPr>
                      <m:t>α</m:t>
                    </m:r>
                    <m:r>
                      <a:rPr lang="hr-HR">
                        <a:effectLst/>
                        <a:latin typeface="Cambria Math"/>
                        <a:ea typeface="Times New Roman"/>
                        <a:cs typeface="Times New Roman"/>
                      </a:rPr>
                      <m:t>3</m:t>
                    </m:r>
                    <m:r>
                      <a:rPr lang="hr-HR" i="1">
                        <a:effectLst/>
                        <a:latin typeface="Cambria Math"/>
                        <a:ea typeface="Times New Roman"/>
                        <a:cs typeface="Times New Roman"/>
                      </a:rPr>
                      <m:t> ≅ </m:t>
                    </m:r>
                    <m:r>
                      <m:rPr>
                        <m:sty m:val="p"/>
                      </m:rPr>
                      <a:rPr lang="hr-HR">
                        <a:effectLst/>
                        <a:latin typeface="Cambria Math"/>
                        <a:ea typeface="Times New Roman"/>
                        <a:cs typeface="Times New Roman"/>
                      </a:rPr>
                      <m:t>αn</m:t>
                    </m:r>
                  </m:oMath>
                </a14:m>
                <a:r>
                  <a:rPr lang="hr-HR" dirty="0">
                    <a:effectLst/>
                    <a:latin typeface="Calibri"/>
                    <a:ea typeface="Times New Roman"/>
                    <a:cs typeface="Times New Roman"/>
                  </a:rPr>
                  <a:t>, onda se zbrajanjem lijevih i desnih strana gornjih jednadžbi dobije:</a:t>
                </a:r>
                <a:endParaRPr lang="hr-HR" dirty="0">
                  <a:effectLst/>
                  <a:latin typeface="Calibri"/>
                  <a:ea typeface="Calibri"/>
                  <a:cs typeface="Times New Roman"/>
                </a:endParaRPr>
              </a:p>
              <a:p>
                <a:pPr>
                  <a:lnSpc>
                    <a:spcPct val="107000"/>
                  </a:lnSpc>
                  <a:spcAft>
                    <a:spcPts val="800"/>
                  </a:spcAft>
                </a:pPr>
                <a:r>
                  <a:rPr lang="hr-HR" dirty="0">
                    <a:effectLst/>
                    <a:latin typeface="Calibri"/>
                    <a:ea typeface="Times New Roman"/>
                    <a:cs typeface="Times New Roman"/>
                  </a:rPr>
                  <a:t>Σ∆Dn = ∆D i </a:t>
                </a:r>
                <a14:m>
                  <m:oMath xmlns:m="http://schemas.openxmlformats.org/officeDocument/2006/math">
                    <m:nary>
                      <m:naryPr>
                        <m:chr m:val="∑"/>
                        <m:limLoc m:val="subSup"/>
                        <m:ctrlPr>
                          <a:rPr lang="hr-HR" i="1">
                            <a:effectLst/>
                            <a:latin typeface="Cambria Math" panose="02040503050406030204" pitchFamily="18" charset="0"/>
                            <a:ea typeface="Times New Roman"/>
                            <a:cs typeface="Times New Roman"/>
                          </a:rPr>
                        </m:ctrlPr>
                      </m:naryPr>
                      <m:sub>
                        <m:r>
                          <a:rPr lang="hr-HR" i="1">
                            <a:effectLst/>
                            <a:latin typeface="Cambria Math"/>
                            <a:ea typeface="Times New Roman"/>
                            <a:cs typeface="Times New Roman"/>
                          </a:rPr>
                          <m:t>1</m:t>
                        </m:r>
                      </m:sub>
                      <m:sup>
                        <m:r>
                          <a:rPr lang="hr-HR" i="1">
                            <a:effectLst/>
                            <a:latin typeface="Cambria Math"/>
                            <a:ea typeface="Times New Roman"/>
                            <a:cs typeface="Times New Roman"/>
                          </a:rPr>
                          <m:t>𝑛</m:t>
                        </m:r>
                      </m:sup>
                      <m:e>
                        <m:r>
                          <a:rPr lang="hr-HR" i="1">
                            <a:effectLst/>
                            <a:latin typeface="Cambria Math"/>
                            <a:ea typeface="Times New Roman"/>
                            <a:cs typeface="Times New Roman"/>
                          </a:rPr>
                          <m:t>𝐷𝑖</m:t>
                        </m:r>
                        <m:r>
                          <a:rPr lang="hr-HR" i="1">
                            <a:effectLst/>
                            <a:latin typeface="Cambria Math"/>
                            <a:ea typeface="Times New Roman"/>
                            <a:cs typeface="Times New Roman"/>
                          </a:rPr>
                          <m:t>=</m:t>
                        </m:r>
                        <m:r>
                          <a:rPr lang="hr-HR" i="1">
                            <a:effectLst/>
                            <a:latin typeface="Cambria Math"/>
                            <a:ea typeface="Times New Roman"/>
                            <a:cs typeface="Times New Roman"/>
                          </a:rPr>
                          <m:t>𝐷</m:t>
                        </m:r>
                      </m:e>
                    </m:nary>
                  </m:oMath>
                </a14:m>
                <a:endParaRPr lang="hr-HR" dirty="0">
                  <a:effectLst/>
                  <a:latin typeface="Calibri"/>
                  <a:ea typeface="Calibri"/>
                  <a:cs typeface="Times New Roman"/>
                </a:endParaRPr>
              </a:p>
              <a:p>
                <a:pPr>
                  <a:lnSpc>
                    <a:spcPct val="107000"/>
                  </a:lnSpc>
                  <a:spcAft>
                    <a:spcPts val="800"/>
                  </a:spcAft>
                </a:pPr>
                <a:r>
                  <a:rPr lang="hr-HR" dirty="0">
                    <a:effectLst/>
                    <a:latin typeface="Calibri"/>
                    <a:ea typeface="Times New Roman"/>
                    <a:cs typeface="Times New Roman"/>
                  </a:rPr>
                  <a:t>∆D = D (arc1⁰α∙</a:t>
                </a:r>
                <a:r>
                  <a:rPr lang="hr-HR" dirty="0" err="1">
                    <a:effectLst/>
                    <a:latin typeface="Calibri"/>
                    <a:ea typeface="Times New Roman"/>
                    <a:cs typeface="Times New Roman"/>
                  </a:rPr>
                  <a:t>cosα</a:t>
                </a:r>
                <a:r>
                  <a:rPr lang="hr-HR" dirty="0">
                    <a:effectLst/>
                    <a:latin typeface="Calibri"/>
                    <a:ea typeface="Times New Roman"/>
                    <a:cs typeface="Times New Roman"/>
                  </a:rPr>
                  <a:t> – 1)</a:t>
                </a:r>
                <a:endParaRPr lang="hr-HR" dirty="0">
                  <a:effectLst/>
                  <a:latin typeface="Calibri"/>
                  <a:ea typeface="Calibri"/>
                  <a:cs typeface="Times New Roman"/>
                </a:endParaRPr>
              </a:p>
            </p:txBody>
          </p:sp>
        </mc:Choice>
        <mc:Fallback xmlns="">
          <p:sp>
            <p:nvSpPr>
              <p:cNvPr id="5" name="TekstniOkvir 4"/>
              <p:cNvSpPr txBox="1">
                <a:spLocks noRot="1" noChangeAspect="1" noMove="1" noResize="1" noEditPoints="1" noAdjustHandles="1" noChangeArrowheads="1" noChangeShapeType="1" noTextEdit="1"/>
              </p:cNvSpPr>
              <p:nvPr/>
            </p:nvSpPr>
            <p:spPr>
              <a:xfrm>
                <a:off x="467544" y="4869160"/>
                <a:ext cx="7704856" cy="1766189"/>
              </a:xfrm>
              <a:prstGeom prst="rect">
                <a:avLst/>
              </a:prstGeom>
              <a:blipFill rotWithShape="1">
                <a:blip r:embed="rId5" cstate="print"/>
                <a:stretch>
                  <a:fillRect l="-712" t="-1384" r="-316" b="-15917"/>
                </a:stretch>
              </a:blipFill>
            </p:spPr>
            <p:txBody>
              <a:bodyPr/>
              <a:lstStyle/>
              <a:p>
                <a:r>
                  <a:rPr lang="hr-HR">
                    <a:noFill/>
                  </a:rPr>
                  <a:t> </a:t>
                </a:r>
              </a:p>
            </p:txBody>
          </p:sp>
        </mc:Fallback>
      </mc:AlternateContent>
      <p:pic>
        <p:nvPicPr>
          <p:cNvPr id="6" name="Rezervirano mjesto sadržaja 3"/>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635896" y="5494053"/>
            <a:ext cx="4680520" cy="1363947"/>
          </a:xfrm>
          <a:prstGeom prst="rect">
            <a:avLst/>
          </a:prstGeom>
        </p:spPr>
      </p:pic>
    </p:spTree>
    <p:extLst>
      <p:ext uri="{BB962C8B-B14F-4D97-AF65-F5344CB8AC3E}">
        <p14:creationId xmlns:p14="http://schemas.microsoft.com/office/powerpoint/2010/main" val="2154054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zervirano mjesto sadržaja 2"/>
              <p:cNvSpPr>
                <a:spLocks noGrp="1"/>
              </p:cNvSpPr>
              <p:nvPr>
                <p:ph sz="quarter" idx="1"/>
              </p:nvPr>
            </p:nvSpPr>
            <p:spPr>
              <a:xfrm>
                <a:off x="457200" y="260648"/>
                <a:ext cx="8003232" cy="6213304"/>
              </a:xfrm>
            </p:spPr>
            <p:txBody>
              <a:bodyPr>
                <a:normAutofit fontScale="85000" lnSpcReduction="20000"/>
              </a:bodyPr>
              <a:lstStyle/>
              <a:p>
                <a:r>
                  <a:rPr lang="vi-VN" dirty="0" smtClean="0"/>
                  <a:t>Pogreška u prijeđenom putu, odnosno pogreška brzine biti će:</a:t>
                </a:r>
                <a:r>
                  <a:rPr lang="hr-HR" dirty="0" smtClean="0"/>
                  <a:t> </a:t>
                </a:r>
                <a14:m>
                  <m:oMath xmlns:m="http://schemas.openxmlformats.org/officeDocument/2006/math">
                    <m:f>
                      <m:fPr>
                        <m:ctrlPr>
                          <a:rPr lang="hr-HR" i="1" smtClean="0">
                            <a:latin typeface="Cambria Math" panose="02040503050406030204" pitchFamily="18" charset="0"/>
                          </a:rPr>
                        </m:ctrlPr>
                      </m:fPr>
                      <m:num>
                        <m:r>
                          <a:rPr lang="hr-HR" i="1" smtClean="0">
                            <a:latin typeface="Cambria Math"/>
                            <a:ea typeface="Cambria Math"/>
                          </a:rPr>
                          <m:t>∆</m:t>
                        </m:r>
                        <m:r>
                          <a:rPr lang="hr-HR" b="0" i="1" smtClean="0">
                            <a:latin typeface="Cambria Math"/>
                            <a:ea typeface="Cambria Math"/>
                          </a:rPr>
                          <m:t>𝑉</m:t>
                        </m:r>
                      </m:num>
                      <m:den>
                        <m:r>
                          <a:rPr lang="hr-HR" b="0" i="1" smtClean="0">
                            <a:latin typeface="Cambria Math"/>
                          </a:rPr>
                          <m:t>𝑣</m:t>
                        </m:r>
                      </m:den>
                    </m:f>
                  </m:oMath>
                </a14:m>
                <a:r>
                  <a:rPr lang="hr-HR" dirty="0" smtClean="0"/>
                  <a:t>=(arc1</a:t>
                </a:r>
                <a:r>
                  <a:rPr lang="hr-HR" dirty="0" smtClean="0">
                    <a:sym typeface="Symbol"/>
                  </a:rPr>
                  <a:t> </a:t>
                </a:r>
                <a:r>
                  <a:rPr lang="hr-HR" dirty="0" err="1" smtClean="0">
                    <a:sym typeface="Symbol"/>
                  </a:rPr>
                  <a:t>cos</a:t>
                </a:r>
                <a:r>
                  <a:rPr lang="hr-HR" dirty="0" smtClean="0">
                    <a:sym typeface="Symbol"/>
                  </a:rPr>
                  <a:t>-1)100[%]     arc1</a:t>
                </a:r>
                <a14:m>
                  <m:oMath xmlns:m="http://schemas.openxmlformats.org/officeDocument/2006/math">
                    <m:r>
                      <a:rPr lang="hr-HR" i="1" smtClean="0">
                        <a:latin typeface="Cambria Math"/>
                        <a:ea typeface="Cambria Math"/>
                        <a:sym typeface="Symbol"/>
                      </a:rPr>
                      <m:t>≈</m:t>
                    </m:r>
                  </m:oMath>
                </a14:m>
                <a:r>
                  <a:rPr lang="hr-HR" dirty="0" smtClean="0">
                    <a:sym typeface="Symbol"/>
                  </a:rPr>
                  <a:t></a:t>
                </a:r>
                <a14:m>
                  <m:oMath xmlns:m="http://schemas.openxmlformats.org/officeDocument/2006/math">
                    <m:r>
                      <m:rPr>
                        <m:sty m:val="p"/>
                      </m:rPr>
                      <a:rPr lang="hr-HR" i="1" smtClean="0">
                        <a:latin typeface="Cambria Math"/>
                        <a:ea typeface="Cambria Math"/>
                        <a:sym typeface="Symbol"/>
                      </a:rPr>
                      <m:t>s</m:t>
                    </m:r>
                  </m:oMath>
                </a14:m>
                <a:r>
                  <a:rPr lang="hr-HR" dirty="0" smtClean="0"/>
                  <a:t>in1</a:t>
                </a:r>
                <a14:m>
                  <m:oMath xmlns:m="http://schemas.openxmlformats.org/officeDocument/2006/math">
                    <m:r>
                      <a:rPr lang="hr-HR" i="1" dirty="0" smtClean="0">
                        <a:latin typeface="Cambria Math"/>
                        <a:ea typeface="Cambria Math"/>
                      </a:rPr>
                      <m:t>≈</m:t>
                    </m:r>
                  </m:oMath>
                </a14:m>
                <a:r>
                  <a:rPr lang="hr-HR" dirty="0" smtClean="0">
                    <a:sym typeface="Symbol"/>
                  </a:rPr>
                  <a:t></a:t>
                </a:r>
                <a14:m>
                  <m:oMath xmlns:m="http://schemas.openxmlformats.org/officeDocument/2006/math">
                    <m:r>
                      <a:rPr lang="hr-HR" b="0" i="1" dirty="0" smtClean="0">
                        <a:latin typeface="Cambria Math"/>
                        <a:ea typeface="Cambria Math"/>
                        <a:sym typeface="Symbol"/>
                      </a:rPr>
                      <m:t>𝑡𝑔</m:t>
                    </m:r>
                    <m:r>
                      <a:rPr lang="hr-HR" b="0" i="1" dirty="0" smtClean="0">
                        <a:latin typeface="Cambria Math"/>
                        <a:ea typeface="Cambria Math"/>
                        <a:sym typeface="Symbol"/>
                      </a:rPr>
                      <m:t>1°</m:t>
                    </m:r>
                  </m:oMath>
                </a14:m>
                <a:endParaRPr lang="hr-HR" dirty="0" smtClean="0"/>
              </a:p>
              <a:p>
                <a:r>
                  <a:rPr lang="hr-HR" dirty="0"/>
                  <a:t>Pogreška izmjerene brzine u % nije velika ako pogreška kormilarenja ne prelazi u praksi dozvoljenu veličinu od ± 2</a:t>
                </a:r>
                <a:r>
                  <a:rPr lang="hr-HR" dirty="0" smtClean="0"/>
                  <a:t>⁰</a:t>
                </a:r>
              </a:p>
              <a:p>
                <a:r>
                  <a:rPr lang="vi-VN" dirty="0"/>
                  <a:t>Prije početka mjerenja brzine treba postići zadanu brzinu i ustaliti broj okretaja propelera. Za postizanje zadane brzine i manevar okreta u protukurs potrebna je dužina od oko 2M za brzine do 36 čv, a 3M za brzine preko 36 čv, računajući od krajnjih točaka dijela staze između kojih se mjeri brzina broda. Okret u protukurs nakon jednog prijelaza staze izvodi se pomoću Wiliamsonovog manevra ili običnog manevra okreta u protukurs.</a:t>
                </a:r>
                <a:endParaRPr lang="hr-HR" dirty="0"/>
              </a:p>
            </p:txBody>
          </p:sp>
        </mc:Choice>
        <mc:Fallback xmlns="">
          <p:sp>
            <p:nvSpPr>
              <p:cNvPr id="3" name="Rezervirano mjesto sadržaja 2"/>
              <p:cNvSpPr>
                <a:spLocks noGrp="1" noRot="1" noChangeAspect="1" noMove="1" noResize="1" noEditPoints="1" noAdjustHandles="1" noChangeArrowheads="1" noChangeShapeType="1" noTextEdit="1"/>
              </p:cNvSpPr>
              <p:nvPr>
                <p:ph sz="quarter" idx="1"/>
              </p:nvPr>
            </p:nvSpPr>
            <p:spPr>
              <a:xfrm>
                <a:off x="457200" y="260648"/>
                <a:ext cx="8003232" cy="6213304"/>
              </a:xfrm>
              <a:blipFill>
                <a:blip r:embed="rId2"/>
                <a:stretch>
                  <a:fillRect l="-1295" t="-2257" r="-838"/>
                </a:stretch>
              </a:blipFill>
            </p:spPr>
            <p:txBody>
              <a:bodyPr/>
              <a:lstStyle/>
              <a:p>
                <a:r>
                  <a:rPr lang="en-US">
                    <a:noFill/>
                  </a:rPr>
                  <a:t> </a:t>
                </a:r>
              </a:p>
            </p:txBody>
          </p:sp>
        </mc:Fallback>
      </mc:AlternateContent>
      <p:pic>
        <p:nvPicPr>
          <p:cNvPr id="4" name="Picture 3" descr="Capture7.PNG"/>
          <p:cNvPicPr>
            <a:picLocks noChangeAspect="1"/>
          </p:cNvPicPr>
          <p:nvPr/>
        </p:nvPicPr>
        <p:blipFill>
          <a:blip r:embed="rId3" cstate="print"/>
          <a:stretch>
            <a:fillRect/>
          </a:stretch>
        </p:blipFill>
        <p:spPr>
          <a:xfrm>
            <a:off x="755576" y="2492896"/>
            <a:ext cx="7704856" cy="3384376"/>
          </a:xfrm>
          <a:prstGeom prst="rect">
            <a:avLst/>
          </a:prstGeom>
        </p:spPr>
      </p:pic>
    </p:spTree>
    <p:extLst>
      <p:ext uri="{BB962C8B-B14F-4D97-AF65-F5344CB8AC3E}">
        <p14:creationId xmlns:p14="http://schemas.microsoft.com/office/powerpoint/2010/main" val="3634828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smtClean="0"/>
              <a:t>Mjerenje brzine na bazi za mjerenje brzine</a:t>
            </a:r>
            <a:endParaRPr lang="hr-HR" b="1" dirty="0"/>
          </a:p>
        </p:txBody>
      </p:sp>
      <mc:AlternateContent xmlns:mc="http://schemas.openxmlformats.org/markup-compatibility/2006" xmlns:a14="http://schemas.microsoft.com/office/drawing/2010/main">
        <mc:Choice Requires="a14">
          <p:sp>
            <p:nvSpPr>
              <p:cNvPr id="3" name="Rezervirano mjesto sadržaja 2"/>
              <p:cNvSpPr>
                <a:spLocks noGrp="1"/>
              </p:cNvSpPr>
              <p:nvPr>
                <p:ph sz="quarter" idx="1"/>
              </p:nvPr>
            </p:nvSpPr>
            <p:spPr/>
            <p:txBody>
              <a:bodyPr>
                <a:normAutofit fontScale="92500" lnSpcReduction="20000"/>
              </a:bodyPr>
              <a:lstStyle/>
              <a:p>
                <a:r>
                  <a:rPr lang="vi-VN" dirty="0" smtClean="0"/>
                  <a:t>Baza za mjerenje brzine je opremljena s jednim ili s dva vodeća (glavna) pokrivena smjera i s dva ili više bočnih pokrivenih smjerova okomitih na kurs broda. </a:t>
                </a:r>
                <a:endParaRPr lang="hr-HR" dirty="0" smtClean="0"/>
              </a:p>
              <a:p>
                <a:r>
                  <a:rPr lang="vi-VN" dirty="0" smtClean="0"/>
                  <a:t>Glavni </a:t>
                </a:r>
                <a:r>
                  <a:rPr lang="vi-VN" dirty="0"/>
                  <a:t>pokriveni smjer označava liniju staze, a bočni pokriveni smjerovi određuju dužinu dijela staze na kojoj se mjeri brzina. </a:t>
                </a:r>
                <a:endParaRPr lang="hr-HR" dirty="0" smtClean="0"/>
              </a:p>
              <a:p>
                <a:r>
                  <a:rPr lang="vi-VN" dirty="0" smtClean="0"/>
                  <a:t>Dužina </a:t>
                </a:r>
                <a:r>
                  <a:rPr lang="vi-VN" dirty="0"/>
                  <a:t>dijela staze za mjerenje mora odgovarati brzini broda i dozvoljenim pogreškama mjerenja brzine prema </a:t>
                </a:r>
                <a:r>
                  <a:rPr lang="vi-VN" dirty="0" smtClean="0"/>
                  <a:t>izrazu</a:t>
                </a:r>
                <a:r>
                  <a:rPr lang="hr-HR" dirty="0" smtClean="0"/>
                  <a:t>: D=</a:t>
                </a:r>
                <a14:m>
                  <m:oMath xmlns:m="http://schemas.openxmlformats.org/officeDocument/2006/math">
                    <m:f>
                      <m:fPr>
                        <m:ctrlPr>
                          <a:rPr lang="hr-HR" i="1" smtClean="0">
                            <a:latin typeface="Cambria Math" panose="02040503050406030204" pitchFamily="18" charset="0"/>
                          </a:rPr>
                        </m:ctrlPr>
                      </m:fPr>
                      <m:num>
                        <m:r>
                          <a:rPr lang="hr-HR" b="0" i="1" smtClean="0">
                            <a:latin typeface="Cambria Math"/>
                          </a:rPr>
                          <m:t>𝑣</m:t>
                        </m:r>
                      </m:num>
                      <m:den>
                        <m:r>
                          <a:rPr lang="hr-HR" i="1" smtClean="0">
                            <a:latin typeface="Cambria Math"/>
                            <a:ea typeface="Cambria Math"/>
                          </a:rPr>
                          <m:t>∆</m:t>
                        </m:r>
                        <m:r>
                          <a:rPr lang="hr-HR" b="0" i="1" smtClean="0">
                            <a:latin typeface="Cambria Math"/>
                            <a:ea typeface="Cambria Math"/>
                          </a:rPr>
                          <m:t>𝑣</m:t>
                        </m:r>
                      </m:den>
                    </m:f>
                    <m:r>
                      <a:rPr lang="hr-HR" b="0" i="0" smtClean="0">
                        <a:latin typeface="Cambria Math"/>
                      </a:rPr>
                      <m:t> (</m:t>
                    </m:r>
                    <m:r>
                      <a:rPr lang="hr-HR" b="0" i="1" smtClean="0">
                        <a:latin typeface="Cambria Math"/>
                        <a:sym typeface="Symbol"/>
                      </a:rPr>
                      <m:t></m:t>
                    </m:r>
                    <m:r>
                      <a:rPr lang="hr-HR" b="0" i="1" smtClean="0">
                        <a:latin typeface="Cambria Math"/>
                        <a:sym typeface="Symbol"/>
                      </a:rPr>
                      <m:t>𝐷</m:t>
                    </m:r>
                    <m:r>
                      <a:rPr lang="hr-HR" b="0" i="1" smtClean="0">
                        <a:latin typeface="Cambria Math"/>
                        <a:sym typeface="Symbol"/>
                      </a:rPr>
                      <m:t>−</m:t>
                    </m:r>
                    <m:r>
                      <a:rPr lang="hr-HR" b="0" i="1" smtClean="0">
                        <a:latin typeface="Cambria Math"/>
                        <a:sym typeface="Symbol"/>
                      </a:rPr>
                      <m:t>𝑡</m:t>
                    </m:r>
                    <m:r>
                      <a:rPr lang="hr-HR" b="0" i="1" smtClean="0">
                        <a:latin typeface="Cambria Math"/>
                        <a:sym typeface="Symbol"/>
                      </a:rPr>
                      <m:t></m:t>
                    </m:r>
                    <m:r>
                      <a:rPr lang="hr-HR" b="0" i="1" smtClean="0">
                        <a:latin typeface="Cambria Math"/>
                        <a:sym typeface="Symbol"/>
                      </a:rPr>
                      <m:t>𝑣</m:t>
                    </m:r>
                    <m:r>
                      <a:rPr lang="hr-HR" b="0" i="1" smtClean="0">
                        <a:latin typeface="Cambria Math"/>
                        <a:sym typeface="Symbol"/>
                      </a:rPr>
                      <m:t>)</m:t>
                    </m:r>
                  </m:oMath>
                </a14:m>
                <a:endParaRPr lang="hr-HR" dirty="0"/>
              </a:p>
            </p:txBody>
          </p:sp>
        </mc:Choice>
        <mc:Fallback xmlns="">
          <p:sp>
            <p:nvSpPr>
              <p:cNvPr id="3" name="Rezervirano mjesto sadržaja 2"/>
              <p:cNvSpPr>
                <a:spLocks noGrp="1" noRot="1" noChangeAspect="1" noMove="1" noResize="1" noEditPoints="1" noAdjustHandles="1" noChangeArrowheads="1" noChangeShapeType="1" noTextEdit="1"/>
              </p:cNvSpPr>
              <p:nvPr>
                <p:ph sz="quarter" idx="1"/>
              </p:nvPr>
            </p:nvSpPr>
            <p:spPr>
              <a:blipFill>
                <a:blip r:embed="rId2"/>
                <a:stretch>
                  <a:fillRect l="-1481" t="-3774" r="-74" b="-404"/>
                </a:stretch>
              </a:blipFill>
            </p:spPr>
            <p:txBody>
              <a:bodyPr/>
              <a:lstStyle/>
              <a:p>
                <a:r>
                  <a:rPr lang="en-US">
                    <a:noFill/>
                  </a:rPr>
                  <a:t> </a:t>
                </a:r>
              </a:p>
            </p:txBody>
          </p:sp>
        </mc:Fallback>
      </mc:AlternateContent>
      <p:pic>
        <p:nvPicPr>
          <p:cNvPr id="5" name="Slika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39552" y="3861048"/>
            <a:ext cx="8231512" cy="2520280"/>
          </a:xfrm>
          <a:prstGeom prst="rect">
            <a:avLst/>
          </a:prstGeom>
        </p:spPr>
      </p:pic>
    </p:spTree>
    <p:extLst>
      <p:ext uri="{BB962C8B-B14F-4D97-AF65-F5344CB8AC3E}">
        <p14:creationId xmlns:p14="http://schemas.microsoft.com/office/powerpoint/2010/main" val="3532414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Brzina(v)  i prijeđeni put (D)</a:t>
            </a:r>
            <a:endParaRPr lang="hr-HR" b="1" dirty="0"/>
          </a:p>
        </p:txBody>
      </p:sp>
      <mc:AlternateContent xmlns:mc="http://schemas.openxmlformats.org/markup-compatibility/2006" xmlns:a14="http://schemas.microsoft.com/office/drawing/2010/main">
        <mc:Choice Requires="a14">
          <p:sp>
            <p:nvSpPr>
              <p:cNvPr id="3" name="Rezervirano mjesto sadržaja 2"/>
              <p:cNvSpPr>
                <a:spLocks noGrp="1"/>
              </p:cNvSpPr>
              <p:nvPr>
                <p:ph sz="quarter" idx="1"/>
              </p:nvPr>
            </p:nvSpPr>
            <p:spPr/>
            <p:txBody>
              <a:bodyPr>
                <a:normAutofit fontScale="85000" lnSpcReduction="10000"/>
              </a:bodyPr>
              <a:lstStyle/>
              <a:p>
                <a:r>
                  <a:rPr lang="vi-VN" dirty="0" smtClean="0">
                    <a:latin typeface="+mj-lt"/>
                  </a:rPr>
                  <a:t>Razdaljina između pozicije polaska i pozicije dolaska naziva se UDALJENOST ili DALJINA, a dio udaljenosti koju brod prijeđe u nekom vremenskom intervalu (∆t ili t) zove se PRIJEĐENI PUT (D)</a:t>
                </a:r>
              </a:p>
              <a:p>
                <a:r>
                  <a:rPr lang="vi-VN" dirty="0">
                    <a:latin typeface="+mj-lt"/>
                  </a:rPr>
                  <a:t>Udaljenost  (ili daljina) i prijeđeni put se u pomorskoj navigaciji mjere i izražavaju u nautičkim miljama (M), a samo iznimno u kablovima (Kbl), metrima (m) ili kilometrima (Km).</a:t>
                </a:r>
              </a:p>
              <a:p>
                <a:r>
                  <a:rPr lang="hr-HR" dirty="0" smtClean="0">
                    <a:latin typeface="+mj-lt"/>
                  </a:rPr>
                  <a:t>                      D=v</a:t>
                </a:r>
                <a:r>
                  <a:rPr lang="hr-HR" dirty="0">
                    <a:latin typeface="+mj-lt"/>
                  </a:rPr>
                  <a:t>∙∆</a:t>
                </a:r>
                <a:r>
                  <a:rPr lang="hr-HR" dirty="0" smtClean="0">
                    <a:latin typeface="+mj-lt"/>
                  </a:rPr>
                  <a:t>t</a:t>
                </a:r>
                <a:r>
                  <a:rPr lang="hr-HR" dirty="0" smtClean="0">
                    <a:latin typeface="+mj-lt"/>
                    <a:sym typeface="Symbol"/>
                  </a:rPr>
                  <a:t>;        </a:t>
                </a:r>
                <a14:m>
                  <m:oMath xmlns:m="http://schemas.openxmlformats.org/officeDocument/2006/math">
                    <m:f>
                      <m:fPr>
                        <m:ctrlPr>
                          <a:rPr lang="hr-HR" i="1" smtClean="0">
                            <a:latin typeface="Cambria Math" panose="02040503050406030204" pitchFamily="18" charset="0"/>
                            <a:sym typeface="Symbol"/>
                          </a:rPr>
                        </m:ctrlPr>
                      </m:fPr>
                      <m:num>
                        <m:r>
                          <a:rPr lang="hr-HR" b="0" i="1" smtClean="0">
                            <a:latin typeface="Cambria Math" panose="02040503050406030204" pitchFamily="18" charset="0"/>
                            <a:sym typeface="Symbol"/>
                          </a:rPr>
                          <m:t>1</m:t>
                        </m:r>
                      </m:num>
                      <m:den>
                        <m:rad>
                          <m:radPr>
                            <m:degHide m:val="on"/>
                            <m:ctrlPr>
                              <a:rPr lang="hr-HR" i="1" smtClean="0">
                                <a:latin typeface="Cambria Math" panose="02040503050406030204" pitchFamily="18" charset="0"/>
                                <a:sym typeface="Symbol"/>
                              </a:rPr>
                            </m:ctrlPr>
                          </m:radPr>
                          <m:deg/>
                          <m:e>
                            <m:r>
                              <a:rPr lang="hr-HR" b="0" i="1" smtClean="0">
                                <a:latin typeface="Cambria Math" panose="02040503050406030204" pitchFamily="18" charset="0"/>
                                <a:sym typeface="Symbol"/>
                              </a:rPr>
                              <m:t>1−</m:t>
                            </m:r>
                            <m:f>
                              <m:fPr>
                                <m:ctrlPr>
                                  <a:rPr lang="hr-HR" b="0" i="1" smtClean="0">
                                    <a:latin typeface="Cambria Math" panose="02040503050406030204" pitchFamily="18" charset="0"/>
                                    <a:sym typeface="Symbol"/>
                                  </a:rPr>
                                </m:ctrlPr>
                              </m:fPr>
                              <m:num>
                                <m:sSup>
                                  <m:sSupPr>
                                    <m:ctrlPr>
                                      <a:rPr lang="hr-HR" b="0" i="1" smtClean="0">
                                        <a:latin typeface="Cambria Math" panose="02040503050406030204" pitchFamily="18" charset="0"/>
                                        <a:sym typeface="Symbol"/>
                                      </a:rPr>
                                    </m:ctrlPr>
                                  </m:sSupPr>
                                  <m:e>
                                    <m:r>
                                      <a:rPr lang="hr-HR" b="0" i="1" smtClean="0">
                                        <a:latin typeface="Cambria Math" panose="02040503050406030204" pitchFamily="18" charset="0"/>
                                        <a:sym typeface="Symbol"/>
                                      </a:rPr>
                                      <m:t>𝑣</m:t>
                                    </m:r>
                                  </m:e>
                                  <m:sup>
                                    <m:r>
                                      <a:rPr lang="hr-HR" b="0" i="1" smtClean="0">
                                        <a:latin typeface="Cambria Math" panose="02040503050406030204" pitchFamily="18" charset="0"/>
                                        <a:sym typeface="Symbol"/>
                                      </a:rPr>
                                      <m:t>2</m:t>
                                    </m:r>
                                  </m:sup>
                                </m:sSup>
                              </m:num>
                              <m:den>
                                <m:sSup>
                                  <m:sSupPr>
                                    <m:ctrlPr>
                                      <a:rPr lang="hr-HR" b="0" i="1" smtClean="0">
                                        <a:latin typeface="Cambria Math" panose="02040503050406030204" pitchFamily="18" charset="0"/>
                                        <a:sym typeface="Symbol"/>
                                      </a:rPr>
                                    </m:ctrlPr>
                                  </m:sSupPr>
                                  <m:e>
                                    <m:r>
                                      <a:rPr lang="hr-HR" b="0" i="1" smtClean="0">
                                        <a:latin typeface="Cambria Math" panose="02040503050406030204" pitchFamily="18" charset="0"/>
                                        <a:sym typeface="Symbol"/>
                                      </a:rPr>
                                      <m:t>𝑐</m:t>
                                    </m:r>
                                  </m:e>
                                  <m:sup>
                                    <m:r>
                                      <a:rPr lang="hr-HR" b="0" i="1" smtClean="0">
                                        <a:latin typeface="Cambria Math" panose="02040503050406030204" pitchFamily="18" charset="0"/>
                                        <a:sym typeface="Symbol"/>
                                      </a:rPr>
                                      <m:t>2</m:t>
                                    </m:r>
                                  </m:sup>
                                </m:sSup>
                              </m:den>
                            </m:f>
                          </m:e>
                        </m:rad>
                      </m:den>
                    </m:f>
                  </m:oMath>
                </a14:m>
                <a:endParaRPr lang="hr-HR" dirty="0">
                  <a:latin typeface="+mj-lt"/>
                </a:endParaRPr>
              </a:p>
            </p:txBody>
          </p:sp>
        </mc:Choice>
        <mc:Fallback xmlns="">
          <p:sp>
            <p:nvSpPr>
              <p:cNvPr id="3" name="Rezervirano mjesto sadržaja 2"/>
              <p:cNvSpPr>
                <a:spLocks noGrp="1" noRot="1" noChangeAspect="1" noMove="1" noResize="1" noEditPoints="1" noAdjustHandles="1" noChangeArrowheads="1" noChangeShapeType="1" noTextEdit="1"/>
              </p:cNvSpPr>
              <p:nvPr>
                <p:ph sz="quarter" idx="1"/>
              </p:nvPr>
            </p:nvSpPr>
            <p:spPr>
              <a:blipFill>
                <a:blip r:embed="rId2"/>
                <a:stretch>
                  <a:fillRect l="-1259" t="-2156" r="-222"/>
                </a:stretch>
              </a:blipFill>
            </p:spPr>
            <p:txBody>
              <a:bodyPr/>
              <a:lstStyle/>
              <a:p>
                <a:r>
                  <a:rPr lang="en-US">
                    <a:noFill/>
                  </a:rPr>
                  <a:t> </a:t>
                </a:r>
              </a:p>
            </p:txBody>
          </p:sp>
        </mc:Fallback>
      </mc:AlternateContent>
    </p:spTree>
    <p:extLst>
      <p:ext uri="{BB962C8B-B14F-4D97-AF65-F5344CB8AC3E}">
        <p14:creationId xmlns:p14="http://schemas.microsoft.com/office/powerpoint/2010/main" val="2912157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OPĆI UVJETI ZA ODREĐIVANJE BRZINE BRODA NA BAZI ZA MJERENJE BRZINE</a:t>
            </a:r>
            <a:endParaRPr lang="hr-HR" sz="3200" b="1" dirty="0"/>
          </a:p>
        </p:txBody>
      </p:sp>
      <p:sp>
        <p:nvSpPr>
          <p:cNvPr id="3" name="Content Placeholder 2"/>
          <p:cNvSpPr>
            <a:spLocks noGrp="1"/>
          </p:cNvSpPr>
          <p:nvPr>
            <p:ph idx="1"/>
          </p:nvPr>
        </p:nvSpPr>
        <p:spPr/>
        <p:txBody>
          <a:bodyPr>
            <a:normAutofit/>
          </a:bodyPr>
          <a:lstStyle/>
          <a:p>
            <a:r>
              <a:rPr lang="hr-HR" sz="1800" dirty="0" smtClean="0"/>
              <a:t>Prije početka mjerenja brzine brod treba </a:t>
            </a:r>
            <a:r>
              <a:rPr lang="hr-HR" sz="1800" b="1" dirty="0" smtClean="0"/>
              <a:t>postići zadanu brzinu, ustaliti broj okretaja propelera i održavati nepromijenjeni kurs</a:t>
            </a:r>
          </a:p>
          <a:p>
            <a:r>
              <a:rPr lang="hr-HR" sz="1800" dirty="0" smtClean="0"/>
              <a:t>Za postizanje zadane brzine i manevar okreta u protukurs potrebna je </a:t>
            </a:r>
            <a:r>
              <a:rPr lang="hr-HR" sz="1800" b="1" dirty="0" smtClean="0"/>
              <a:t>dužina od oko 2M za  brzine do 36 čv, a 3 M za brzine preko 36 </a:t>
            </a:r>
            <a:r>
              <a:rPr lang="hr-HR" sz="1800" b="1" dirty="0" err="1" smtClean="0"/>
              <a:t>čv</a:t>
            </a:r>
            <a:r>
              <a:rPr lang="hr-HR" sz="1800" b="1" dirty="0" smtClean="0"/>
              <a:t> , računajući od krajnjih točaka dijela staze između kojih se mjeri brzina broda</a:t>
            </a:r>
          </a:p>
          <a:p>
            <a:r>
              <a:rPr lang="hr-HR" sz="1800" b="1" dirty="0" smtClean="0"/>
              <a:t>Okret u protukurs </a:t>
            </a:r>
            <a:r>
              <a:rPr lang="hr-HR" sz="1800" dirty="0" smtClean="0"/>
              <a:t>nakon jednog prijelaza staze izvodi se pomoću </a:t>
            </a:r>
            <a:r>
              <a:rPr lang="hr-HR" sz="1800" b="1" dirty="0" smtClean="0"/>
              <a:t>Wiliamsovog manevra ili običnog manevra okreta u protukurs</a:t>
            </a:r>
            <a:endParaRPr lang="hr-HR" sz="1800" b="1" dirty="0"/>
          </a:p>
        </p:txBody>
      </p:sp>
      <p:pic>
        <p:nvPicPr>
          <p:cNvPr id="5" name="Slika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27584" y="3861048"/>
            <a:ext cx="7637488" cy="233840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179512" y="548680"/>
            <a:ext cx="8547720" cy="6141296"/>
          </a:xfrm>
        </p:spPr>
        <p:txBody>
          <a:bodyPr/>
          <a:lstStyle/>
          <a:p>
            <a:r>
              <a:rPr lang="hr-HR" dirty="0" smtClean="0"/>
              <a:t>           </a:t>
            </a:r>
            <a:r>
              <a:rPr lang="hr-HR" b="1" dirty="0" smtClean="0"/>
              <a:t>BAZA  ZA   MJERENJE   BRZINE  BRODA</a:t>
            </a:r>
            <a:endParaRPr lang="hr-HR" b="1" dirty="0"/>
          </a:p>
        </p:txBody>
      </p:sp>
      <p:pic>
        <p:nvPicPr>
          <p:cNvPr id="4" name="Slika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9512" y="1916832"/>
            <a:ext cx="8640960" cy="2645642"/>
          </a:xfrm>
          <a:prstGeom prst="rect">
            <a:avLst/>
          </a:prstGeom>
        </p:spPr>
      </p:pic>
      <p:sp>
        <p:nvSpPr>
          <p:cNvPr id="5" name="Rectangle 4"/>
          <p:cNvSpPr/>
          <p:nvPr/>
        </p:nvSpPr>
        <p:spPr>
          <a:xfrm>
            <a:off x="683568" y="4653136"/>
            <a:ext cx="7992888" cy="1323439"/>
          </a:xfrm>
          <a:prstGeom prst="rect">
            <a:avLst/>
          </a:prstGeom>
        </p:spPr>
        <p:txBody>
          <a:bodyPr wrap="square">
            <a:spAutoFit/>
          </a:bodyPr>
          <a:lstStyle/>
          <a:p>
            <a:r>
              <a:rPr lang="hr-HR" sz="1600" b="1" dirty="0" smtClean="0"/>
              <a:t>Baza za mjerenje brzine broda  </a:t>
            </a:r>
            <a:r>
              <a:rPr lang="hr-HR" sz="1600" dirty="0" smtClean="0"/>
              <a:t>opremljena je </a:t>
            </a:r>
            <a:r>
              <a:rPr lang="hr-HR" sz="1600" b="1" dirty="0" smtClean="0"/>
              <a:t>s jednim ili s dva vodeća (glavna) pokrivena smjera i s dva ili više bočnih pokrivenih smjerova okomitih na kurs broda. Glavni pokriveni smjer </a:t>
            </a:r>
            <a:r>
              <a:rPr lang="hr-HR" sz="1600" dirty="0" smtClean="0"/>
              <a:t>označava </a:t>
            </a:r>
            <a:r>
              <a:rPr lang="hr-HR" sz="1600" b="1" dirty="0" smtClean="0"/>
              <a:t>liniju staze , </a:t>
            </a:r>
            <a:r>
              <a:rPr lang="hr-HR" sz="1600" dirty="0" smtClean="0"/>
              <a:t>a bočni pokriveni smjerovi </a:t>
            </a:r>
            <a:r>
              <a:rPr lang="hr-HR" sz="1600" b="1" dirty="0" smtClean="0"/>
              <a:t>određuju dužinu dijela staze na kojoj se mjeri brzina. </a:t>
            </a:r>
            <a:r>
              <a:rPr lang="hr-HR" sz="1600" b="1" i="1" dirty="0" smtClean="0"/>
              <a:t>Dužina dijela staze za mjerenje mora odgovarati brzini broda i dozvoljenim pogreškama mjerenja prema izrazu </a:t>
            </a:r>
            <a:r>
              <a:rPr lang="hr-HR" sz="1600" dirty="0" smtClean="0"/>
              <a:t>: </a:t>
            </a:r>
            <a:endParaRPr lang="hr-HR" sz="1600" b="1" dirty="0"/>
          </a:p>
        </p:txBody>
      </p:sp>
      <p:pic>
        <p:nvPicPr>
          <p:cNvPr id="2050" name="Picture 2" descr="C:\Users\Kos\Documents\IMG_0852.JPG"/>
          <p:cNvPicPr>
            <a:picLocks noChangeAspect="1" noChangeArrowheads="1"/>
          </p:cNvPicPr>
          <p:nvPr/>
        </p:nvPicPr>
        <p:blipFill>
          <a:blip r:embed="rId4" cstate="print"/>
          <a:srcRect/>
          <a:stretch>
            <a:fillRect/>
          </a:stretch>
        </p:blipFill>
        <p:spPr bwMode="auto">
          <a:xfrm>
            <a:off x="3779912" y="5661248"/>
            <a:ext cx="2348796" cy="504056"/>
          </a:xfrm>
          <a:prstGeom prst="rect">
            <a:avLst/>
          </a:prstGeom>
          <a:noFill/>
        </p:spPr>
      </p:pic>
    </p:spTree>
    <p:extLst>
      <p:ext uri="{BB962C8B-B14F-4D97-AF65-F5344CB8AC3E}">
        <p14:creationId xmlns:p14="http://schemas.microsoft.com/office/powerpoint/2010/main" val="2728751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Nagib broda, kut zanosa i smanjenje brzine broda- opće napomene</a:t>
            </a:r>
            <a:endParaRPr lang="hr-HR" sz="3200" b="1" dirty="0"/>
          </a:p>
        </p:txBody>
      </p:sp>
      <p:sp>
        <p:nvSpPr>
          <p:cNvPr id="3" name="Content Placeholder 2"/>
          <p:cNvSpPr>
            <a:spLocks noGrp="1"/>
          </p:cNvSpPr>
          <p:nvPr>
            <p:ph idx="1"/>
          </p:nvPr>
        </p:nvSpPr>
        <p:spPr/>
        <p:txBody>
          <a:bodyPr>
            <a:normAutofit/>
          </a:bodyPr>
          <a:lstStyle/>
          <a:p>
            <a:r>
              <a:rPr lang="hr-HR" sz="2400" b="1" dirty="0" smtClean="0"/>
              <a:t>Na početku okretanja </a:t>
            </a:r>
            <a:r>
              <a:rPr lang="hr-HR" sz="2400" b="1" i="1" dirty="0" smtClean="0"/>
              <a:t>brod se nagne na stranu okreta, a zatim na suprotnu stranu, pri većim brzinama i većem otklonu kormila ovaj nagib može dostići značajnu veličinu.</a:t>
            </a:r>
          </a:p>
          <a:p>
            <a:r>
              <a:rPr lang="hr-HR" sz="2400" b="1" dirty="0" smtClean="0"/>
              <a:t>Kut zanosa pri okretanju je </a:t>
            </a:r>
            <a:r>
              <a:rPr lang="hr-HR" sz="2400" b="1" i="1" dirty="0" smtClean="0"/>
              <a:t>kut izazvan otporom vode pa je simetralna ravnina broda otklonjena od tangente u točki težišta broda za neki kut, zato je širina pojasa kojim se brod okreće uvijek veća od širine broda.</a:t>
            </a:r>
          </a:p>
          <a:p>
            <a:r>
              <a:rPr lang="hr-HR" sz="2400" b="1" dirty="0" smtClean="0"/>
              <a:t>Smanjenje brzine </a:t>
            </a:r>
            <a:r>
              <a:rPr lang="hr-HR" sz="2400" b="1" i="1" dirty="0" smtClean="0"/>
              <a:t>na početku okretanja je neznatno, ali povećanjem kuta zanosa to smanjenje postaje sve veće .</a:t>
            </a:r>
            <a:endParaRPr lang="hr-HR" sz="2400" b="1"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Mjerenje brzine na bazi za mjerenje brzine</a:t>
            </a:r>
            <a:endParaRPr lang="hr-HR" sz="3200" b="1" dirty="0"/>
          </a:p>
        </p:txBody>
      </p:sp>
      <p:sp>
        <p:nvSpPr>
          <p:cNvPr id="3" name="Content Placeholder 2"/>
          <p:cNvSpPr>
            <a:spLocks noGrp="1"/>
          </p:cNvSpPr>
          <p:nvPr>
            <p:ph idx="1"/>
          </p:nvPr>
        </p:nvSpPr>
        <p:spPr/>
        <p:txBody>
          <a:bodyPr>
            <a:normAutofit/>
          </a:bodyPr>
          <a:lstStyle/>
          <a:p>
            <a:r>
              <a:rPr lang="hr-HR" sz="2000" dirty="0" smtClean="0"/>
              <a:t>Po dolasku broda na bazu za mjerenje brzine </a:t>
            </a:r>
            <a:r>
              <a:rPr lang="hr-HR" sz="2000" b="1" dirty="0" smtClean="0"/>
              <a:t>brod se okreće u kurs glavnog pokrivenog smjera i postiže zadanu brzinu. Ako postoji neki zanos zbog struje, onda glavni pokriveni smjer služi samo kao orjentir za početak prijelaza, a tijekom vožnje kurs se održava po kompasu a ne po pokrivenom smjeru, jer vožnja u pokrivenom smjeru daje pogrešnu srednju brzinu broda ako kut zanosa nije jednak nuli.</a:t>
            </a:r>
            <a:endParaRPr lang="hr-HR" sz="2000" b="1" dirty="0"/>
          </a:p>
        </p:txBody>
      </p:sp>
      <p:pic>
        <p:nvPicPr>
          <p:cNvPr id="7" name="Slika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99592" y="3645024"/>
            <a:ext cx="7637488" cy="233840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Mjerenje brzine na bazi za mjerenje brzine</a:t>
            </a:r>
            <a:endParaRPr lang="hr-HR" sz="3200" b="1" dirty="0"/>
          </a:p>
        </p:txBody>
      </p:sp>
      <p:sp>
        <p:nvSpPr>
          <p:cNvPr id="3" name="Content Placeholder 2"/>
          <p:cNvSpPr>
            <a:spLocks noGrp="1"/>
          </p:cNvSpPr>
          <p:nvPr>
            <p:ph idx="1"/>
          </p:nvPr>
        </p:nvSpPr>
        <p:spPr/>
        <p:txBody>
          <a:bodyPr>
            <a:normAutofit/>
          </a:bodyPr>
          <a:lstStyle/>
          <a:p>
            <a:r>
              <a:rPr lang="hr-HR" sz="2400" b="1" dirty="0" smtClean="0"/>
              <a:t>Osjetljivost pokrivenog smjera </a:t>
            </a:r>
            <a:r>
              <a:rPr lang="hr-HR" sz="2400" dirty="0" smtClean="0"/>
              <a:t>je svojstvo točnog smjeranja </a:t>
            </a:r>
            <a:r>
              <a:rPr lang="hr-HR" sz="2400" b="1" dirty="0" smtClean="0"/>
              <a:t>srednje linije dviju oznaka pokrivenog smjera</a:t>
            </a:r>
          </a:p>
          <a:p>
            <a:r>
              <a:rPr lang="hr-HR" sz="2400" dirty="0" smtClean="0"/>
              <a:t>Ona ovisi o </a:t>
            </a:r>
            <a:r>
              <a:rPr lang="hr-HR" sz="2400" b="1" dirty="0" smtClean="0"/>
              <a:t>udaljenosti broda od prve oznake (d1), udaljenosti između oznaka (d2) i veličine kuta  (γ) , pri kojem oko motritelja počinje osmatrati oznake odvojeno</a:t>
            </a:r>
          </a:p>
          <a:p>
            <a:r>
              <a:rPr lang="hr-HR" sz="2400" b="1" dirty="0" smtClean="0"/>
              <a:t>Linijska mjera osjetljivosti </a:t>
            </a:r>
            <a:r>
              <a:rPr lang="hr-HR" sz="2400" dirty="0" smtClean="0"/>
              <a:t>je bočno odstupanje </a:t>
            </a:r>
            <a:r>
              <a:rPr lang="hr-HR" sz="2400" b="1" dirty="0" smtClean="0"/>
              <a:t>Ob</a:t>
            </a:r>
            <a:r>
              <a:rPr lang="hr-HR" sz="2400" dirty="0" smtClean="0"/>
              <a:t> od srednje linije pokrivenog smjera u pravcu okomitom na njega i pri kojem je razdvojenost oznaka vidljiva</a:t>
            </a:r>
            <a:endParaRPr lang="hr-HR" sz="2400" dirty="0"/>
          </a:p>
        </p:txBody>
      </p:sp>
      <p:pic>
        <p:nvPicPr>
          <p:cNvPr id="6" name="Slika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99592" y="4797152"/>
            <a:ext cx="4972588" cy="1522480"/>
          </a:xfrm>
          <a:prstGeom prst="rect">
            <a:avLst/>
          </a:prstGeom>
        </p:spPr>
      </p:pic>
      <p:pic>
        <p:nvPicPr>
          <p:cNvPr id="1026" name="Picture 2" descr="C:\Users\Kos\Documents\IMG_1174.JPG"/>
          <p:cNvPicPr>
            <a:picLocks noChangeAspect="1" noChangeArrowheads="1"/>
          </p:cNvPicPr>
          <p:nvPr/>
        </p:nvPicPr>
        <p:blipFill>
          <a:blip r:embed="rId4" cstate="print"/>
          <a:srcRect/>
          <a:stretch>
            <a:fillRect/>
          </a:stretch>
        </p:blipFill>
        <p:spPr bwMode="auto">
          <a:xfrm>
            <a:off x="6228184" y="4293096"/>
            <a:ext cx="1904995" cy="244827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sz="quarter"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9512" y="476672"/>
            <a:ext cx="8154552" cy="5976664"/>
          </a:xfrm>
        </p:spPr>
      </p:pic>
      <p:sp>
        <p:nvSpPr>
          <p:cNvPr id="5" name="TekstniOkvir 4"/>
          <p:cNvSpPr txBox="1"/>
          <p:nvPr/>
        </p:nvSpPr>
        <p:spPr>
          <a:xfrm>
            <a:off x="4283968" y="3861048"/>
            <a:ext cx="4248472" cy="2308324"/>
          </a:xfrm>
          <a:prstGeom prst="rect">
            <a:avLst/>
          </a:prstGeom>
          <a:noFill/>
        </p:spPr>
        <p:txBody>
          <a:bodyPr wrap="square" rtlCol="0">
            <a:spAutoFit/>
          </a:bodyPr>
          <a:lstStyle/>
          <a:p>
            <a:endParaRPr lang="hr-HR" sz="1600" dirty="0" smtClean="0"/>
          </a:p>
          <a:p>
            <a:r>
              <a:rPr lang="hr-HR" sz="1600" dirty="0" smtClean="0"/>
              <a:t> </a:t>
            </a:r>
            <a:r>
              <a:rPr lang="hr-HR" sz="1600" b="1" dirty="0" smtClean="0"/>
              <a:t>←</a:t>
            </a:r>
            <a:r>
              <a:rPr lang="hr-HR" sz="1600" dirty="0" smtClean="0"/>
              <a:t>Izražavajući </a:t>
            </a:r>
            <a:r>
              <a:rPr lang="hr-HR" sz="1600" b="1" dirty="0" smtClean="0"/>
              <a:t>kut </a:t>
            </a:r>
            <a:r>
              <a:rPr lang="hr-HR" sz="1600" b="1" dirty="0" smtClean="0">
                <a:sym typeface="Symbol"/>
              </a:rPr>
              <a:t> u minutama </a:t>
            </a:r>
            <a:r>
              <a:rPr lang="hr-HR" sz="1600" dirty="0" smtClean="0">
                <a:sym typeface="Symbol"/>
              </a:rPr>
              <a:t>dobiva se :</a:t>
            </a:r>
          </a:p>
          <a:p>
            <a:r>
              <a:rPr lang="hr-HR" sz="1600" dirty="0" smtClean="0">
                <a:sym typeface="Symbol"/>
              </a:rPr>
              <a:t> </a:t>
            </a:r>
          </a:p>
          <a:p>
            <a:endParaRPr lang="hr-HR" sz="1600" dirty="0" smtClean="0"/>
          </a:p>
          <a:p>
            <a:r>
              <a:rPr lang="hr-HR" sz="1600" dirty="0" smtClean="0"/>
              <a:t> </a:t>
            </a:r>
            <a:r>
              <a:rPr lang="hr-HR" sz="1600" b="1" dirty="0" smtClean="0"/>
              <a:t>←</a:t>
            </a:r>
            <a:r>
              <a:rPr lang="hr-HR" sz="1600" dirty="0" smtClean="0"/>
              <a:t>   Za ljudsko oko, ako je  </a:t>
            </a:r>
            <a:r>
              <a:rPr lang="hr-HR" sz="1600" b="1" dirty="0" smtClean="0"/>
              <a:t>kut </a:t>
            </a:r>
            <a:r>
              <a:rPr lang="hr-HR" sz="1600" b="1" dirty="0" smtClean="0">
                <a:sym typeface="Symbol"/>
              </a:rPr>
              <a:t> &gt;1’</a:t>
            </a:r>
            <a:r>
              <a:rPr lang="hr-HR" sz="1600" dirty="0" smtClean="0">
                <a:sym typeface="Symbol"/>
              </a:rPr>
              <a:t/>
            </a:r>
            <a:br>
              <a:rPr lang="hr-HR" sz="1600" dirty="0" smtClean="0">
                <a:sym typeface="Symbol"/>
              </a:rPr>
            </a:br>
            <a:endParaRPr lang="hr-HR" sz="1600" dirty="0" smtClean="0">
              <a:sym typeface="Symbol"/>
            </a:endParaRPr>
          </a:p>
          <a:p>
            <a:endParaRPr lang="hr-HR" sz="1600" dirty="0" smtClean="0">
              <a:sym typeface="Symbol"/>
            </a:endParaRPr>
          </a:p>
          <a:p>
            <a:endParaRPr lang="hr-HR" sz="1600" dirty="0" smtClean="0">
              <a:sym typeface="Symbol"/>
            </a:endParaRPr>
          </a:p>
          <a:p>
            <a:r>
              <a:rPr lang="hr-HR" sz="1600" dirty="0" smtClean="0">
                <a:sym typeface="Symbol"/>
              </a:rPr>
              <a:t> </a:t>
            </a:r>
            <a:r>
              <a:rPr lang="hr-HR" sz="1600" b="1" dirty="0" smtClean="0"/>
              <a:t>←</a:t>
            </a:r>
            <a:r>
              <a:rPr lang="hr-HR" sz="1600" dirty="0" smtClean="0">
                <a:sym typeface="Symbol"/>
              </a:rPr>
              <a:t>    Za prosječno ljudsko oko,  </a:t>
            </a:r>
            <a:r>
              <a:rPr lang="hr-HR" sz="1600" b="1" dirty="0" smtClean="0">
                <a:sym typeface="Symbol"/>
              </a:rPr>
              <a:t>kut  =1’ </a:t>
            </a:r>
            <a:endParaRPr lang="hr-HR" sz="1600" b="1" dirty="0"/>
          </a:p>
        </p:txBody>
      </p:sp>
    </p:spTree>
    <p:extLst>
      <p:ext uri="{BB962C8B-B14F-4D97-AF65-F5344CB8AC3E}">
        <p14:creationId xmlns:p14="http://schemas.microsoft.com/office/powerpoint/2010/main" val="3667483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zervirano mjesto sadržaja 2"/>
              <p:cNvSpPr>
                <a:spLocks noGrp="1"/>
              </p:cNvSpPr>
              <p:nvPr>
                <p:ph sz="quarter" idx="1"/>
              </p:nvPr>
            </p:nvSpPr>
            <p:spPr>
              <a:xfrm>
                <a:off x="457200" y="188640"/>
                <a:ext cx="8435280" cy="6285312"/>
              </a:xfrm>
            </p:spPr>
            <p:txBody>
              <a:bodyPr>
                <a:normAutofit fontScale="77500" lnSpcReduction="20000"/>
              </a:bodyPr>
              <a:lstStyle/>
              <a:p>
                <a:r>
                  <a:rPr lang="vi-VN" dirty="0" smtClean="0"/>
                  <a:t>Iz dobivenog izraza vidi se da je bočno odstupanje to manje (veća osjetljivost) što je veća udaljenost između oznaka (d2) i što je udaljenost d.d. prve oznake (d1) manja. Bočno odstupanje je veliko ako oko opažača uočava razdvajanje oznaka pod kutom </a:t>
                </a:r>
                <a:r>
                  <a:rPr lang="vi-VN" dirty="0" smtClean="0">
                    <a:sym typeface="Symbol"/>
                  </a:rPr>
                  <a:t></a:t>
                </a:r>
                <a:r>
                  <a:rPr lang="vi-VN" dirty="0" smtClean="0"/>
                  <a:t>&gt;</a:t>
                </a:r>
                <a:r>
                  <a:rPr lang="vi-VN" dirty="0"/>
                  <a:t>1'</a:t>
                </a:r>
              </a:p>
              <a:p>
                <a:r>
                  <a:rPr lang="vi-VN" dirty="0"/>
                  <a:t>Po dolasku broda na bazu za mjerenje brzine brod se okreće u kurs glavnog pokrivenog smjera i postiže zadanu brzinu. Ako postoji neki zanos zbog struje, onda glavni pokriveni smjer služi samo kao orijentir za početak prijelaza, a tijekom vožnje kurs se održava po kompasu, a ne po pokrivenom smjeru, jer vožnja u pokrivenom smjeru daje pogrešnu srednju brzinu broda ako kut zanosa nije jednak nuli. </a:t>
                </a:r>
                <a:endParaRPr lang="hr-HR" dirty="0" smtClean="0"/>
              </a:p>
              <a:p>
                <a:r>
                  <a:rPr lang="vi-VN" dirty="0" smtClean="0"/>
                  <a:t>Pod </a:t>
                </a:r>
                <a:r>
                  <a:rPr lang="vi-VN" dirty="0"/>
                  <a:t>pretpostavkom da na poligonu postoji struja stalnog smjera i brzine da se baza određene dužine D prelazi dva puta onda se pri kormilarenju po kompasu dobiva srednja brzina: </a:t>
                </a:r>
                <a:r>
                  <a:rPr lang="hr-HR" dirty="0" smtClean="0"/>
                  <a:t>v=</a:t>
                </a:r>
                <a14:m>
                  <m:oMath xmlns:m="http://schemas.openxmlformats.org/officeDocument/2006/math">
                    <m:f>
                      <m:fPr>
                        <m:ctrlPr>
                          <a:rPr lang="hr-HR" i="1" smtClean="0">
                            <a:latin typeface="Cambria Math" panose="02040503050406030204" pitchFamily="18" charset="0"/>
                          </a:rPr>
                        </m:ctrlPr>
                      </m:fPr>
                      <m:num>
                        <m:r>
                          <a:rPr lang="hr-HR" b="0" i="1" smtClean="0">
                            <a:latin typeface="Cambria Math"/>
                          </a:rPr>
                          <m:t>𝑉𝑣</m:t>
                        </m:r>
                        <m:r>
                          <a:rPr lang="hr-HR" b="0" i="1" smtClean="0">
                            <a:latin typeface="Cambria Math"/>
                          </a:rPr>
                          <m:t>1+</m:t>
                        </m:r>
                        <m:r>
                          <a:rPr lang="hr-HR" b="0" i="1" smtClean="0">
                            <a:latin typeface="Cambria Math"/>
                          </a:rPr>
                          <m:t>𝑉𝑣</m:t>
                        </m:r>
                        <m:r>
                          <a:rPr lang="hr-HR" b="0" i="1" smtClean="0">
                            <a:latin typeface="Cambria Math"/>
                          </a:rPr>
                          <m:t>2</m:t>
                        </m:r>
                      </m:num>
                      <m:den>
                        <m:r>
                          <a:rPr lang="hr-HR" b="0" i="1" smtClean="0">
                            <a:latin typeface="Cambria Math"/>
                          </a:rPr>
                          <m:t>2</m:t>
                        </m:r>
                      </m:den>
                    </m:f>
                  </m:oMath>
                </a14:m>
                <a:endParaRPr lang="vi-VN" dirty="0"/>
              </a:p>
              <a:p>
                <a:endParaRPr lang="hr-HR" dirty="0"/>
              </a:p>
            </p:txBody>
          </p:sp>
        </mc:Choice>
        <mc:Fallback xmlns="">
          <p:sp>
            <p:nvSpPr>
              <p:cNvPr id="3" name="Rezervirano mjesto sadržaja 2"/>
              <p:cNvSpPr>
                <a:spLocks noGrp="1" noRot="1" noChangeAspect="1" noMove="1" noResize="1" noEditPoints="1" noAdjustHandles="1" noChangeArrowheads="1" noChangeShapeType="1" noTextEdit="1"/>
              </p:cNvSpPr>
              <p:nvPr>
                <p:ph sz="quarter" idx="1"/>
              </p:nvPr>
            </p:nvSpPr>
            <p:spPr>
              <a:xfrm>
                <a:off x="457200" y="188640"/>
                <a:ext cx="8435280" cy="6285312"/>
              </a:xfrm>
              <a:blipFill>
                <a:blip r:embed="rId2"/>
                <a:stretch>
                  <a:fillRect l="-1012" t="-2037" r="-1879"/>
                </a:stretch>
              </a:blipFill>
            </p:spPr>
            <p:txBody>
              <a:bodyPr/>
              <a:lstStyle/>
              <a:p>
                <a:r>
                  <a:rPr lang="en-US">
                    <a:noFill/>
                  </a:rPr>
                  <a:t> </a:t>
                </a:r>
              </a:p>
            </p:txBody>
          </p:sp>
        </mc:Fallback>
      </mc:AlternateContent>
      <p:pic>
        <p:nvPicPr>
          <p:cNvPr id="8" name="Slika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83568" y="1844824"/>
            <a:ext cx="8377347" cy="4032448"/>
          </a:xfrm>
          <a:prstGeom prst="rect">
            <a:avLst/>
          </a:prstGeom>
        </p:spPr>
      </p:pic>
    </p:spTree>
    <p:extLst>
      <p:ext uri="{BB962C8B-B14F-4D97-AF65-F5344CB8AC3E}">
        <p14:creationId xmlns:p14="http://schemas.microsoft.com/office/powerpoint/2010/main" val="3089169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Mjerenje brzine na bazi za mjerenje brzine</a:t>
            </a:r>
            <a:endParaRPr lang="hr-HR" sz="3200" b="1" dirty="0"/>
          </a:p>
        </p:txBody>
      </p:sp>
      <p:sp>
        <p:nvSpPr>
          <p:cNvPr id="3" name="Content Placeholder 2"/>
          <p:cNvSpPr>
            <a:spLocks noGrp="1"/>
          </p:cNvSpPr>
          <p:nvPr>
            <p:ph idx="1"/>
          </p:nvPr>
        </p:nvSpPr>
        <p:spPr/>
        <p:txBody>
          <a:bodyPr>
            <a:normAutofit fontScale="92500" lnSpcReduction="10000"/>
          </a:bodyPr>
          <a:lstStyle/>
          <a:p>
            <a:r>
              <a:rPr lang="hr-HR" sz="1600" b="1" dirty="0" smtClean="0"/>
              <a:t>Popravak kompasa </a:t>
            </a:r>
            <a:r>
              <a:rPr lang="hr-HR" sz="1600" dirty="0" smtClean="0"/>
              <a:t>kontrolira se </a:t>
            </a:r>
            <a:r>
              <a:rPr lang="hr-HR" sz="1600" b="1" dirty="0" smtClean="0"/>
              <a:t>po bočnim pokrivenim smjerovima </a:t>
            </a:r>
            <a:r>
              <a:rPr lang="hr-HR" sz="1600" dirty="0" smtClean="0"/>
              <a:t>na </a:t>
            </a:r>
            <a:r>
              <a:rPr lang="hr-HR" sz="1600" b="1" dirty="0" smtClean="0"/>
              <a:t>svakom prijelazu</a:t>
            </a:r>
            <a:r>
              <a:rPr lang="hr-HR" sz="1600" dirty="0" smtClean="0"/>
              <a:t>. Ako je ukupan popravak kompasa </a:t>
            </a:r>
            <a:r>
              <a:rPr lang="hr-HR" sz="1600" b="1" dirty="0" smtClean="0"/>
              <a:t>pogrešan to će se odraziti i na rezultat srednje brzine</a:t>
            </a:r>
            <a:r>
              <a:rPr lang="hr-HR" sz="1600" dirty="0" smtClean="0"/>
              <a:t>. Za dužinu staze </a:t>
            </a:r>
            <a:r>
              <a:rPr lang="hr-HR" sz="1600" b="1" dirty="0" smtClean="0"/>
              <a:t>D</a:t>
            </a:r>
            <a:r>
              <a:rPr lang="hr-HR" sz="1600" dirty="0" smtClean="0"/>
              <a:t> stvarno prijeđeni put </a:t>
            </a:r>
            <a:r>
              <a:rPr lang="hr-HR" sz="1600" b="1" dirty="0" smtClean="0"/>
              <a:t>D’ </a:t>
            </a:r>
            <a:r>
              <a:rPr lang="hr-HR" sz="1600" dirty="0" smtClean="0"/>
              <a:t>pri pogreški kompasa </a:t>
            </a:r>
            <a:r>
              <a:rPr lang="hr-HR" sz="1600" b="1" dirty="0" smtClean="0"/>
              <a:t>( </a:t>
            </a:r>
            <a:r>
              <a:rPr lang="el-GR" sz="1600" b="1" dirty="0" smtClean="0"/>
              <a:t>Δ</a:t>
            </a:r>
            <a:r>
              <a:rPr lang="hr-HR" sz="1600" b="1" dirty="0" smtClean="0"/>
              <a:t>Ku)  </a:t>
            </a:r>
            <a:r>
              <a:rPr lang="hr-HR" sz="1600" dirty="0" smtClean="0"/>
              <a:t>biti će jednak :</a:t>
            </a:r>
          </a:p>
          <a:p>
            <a:r>
              <a:rPr lang="hr-HR" sz="1600" b="1" dirty="0" smtClean="0"/>
              <a:t>                                                                                                                     cos </a:t>
            </a:r>
            <a:r>
              <a:rPr lang="el-GR" sz="1600" b="1" dirty="0" smtClean="0"/>
              <a:t>Δ</a:t>
            </a:r>
            <a:r>
              <a:rPr lang="hr-HR" sz="1600" b="1" dirty="0" err="1" smtClean="0"/>
              <a:t>Ku</a:t>
            </a:r>
            <a:r>
              <a:rPr lang="hr-HR" sz="1600" b="1" dirty="0" smtClean="0"/>
              <a:t> = D/</a:t>
            </a:r>
            <a:r>
              <a:rPr lang="hr-HR" sz="1600" b="1" dirty="0" err="1" smtClean="0"/>
              <a:t>D</a:t>
            </a:r>
            <a:r>
              <a:rPr lang="hr-HR" sz="1600" b="1" dirty="0" smtClean="0"/>
              <a:t>’; </a:t>
            </a:r>
            <a:r>
              <a:rPr lang="hr-HR" sz="1600" b="1" dirty="0" err="1" smtClean="0"/>
              <a:t>D</a:t>
            </a:r>
            <a:r>
              <a:rPr lang="hr-HR" sz="1600" b="1" dirty="0" smtClean="0"/>
              <a:t>’ = D sec </a:t>
            </a:r>
            <a:r>
              <a:rPr lang="el-GR" sz="1600" b="1" dirty="0" smtClean="0"/>
              <a:t>Δ</a:t>
            </a:r>
            <a:r>
              <a:rPr lang="hr-HR" sz="1600" b="1" dirty="0" smtClean="0"/>
              <a:t>Ku</a:t>
            </a:r>
          </a:p>
          <a:p>
            <a:endParaRPr lang="hr-HR" sz="1600" b="1" dirty="0" smtClean="0"/>
          </a:p>
          <a:p>
            <a:endParaRPr lang="hr-HR" sz="1600" b="1" dirty="0" smtClean="0"/>
          </a:p>
          <a:p>
            <a:endParaRPr lang="hr-HR" sz="1600" b="1" dirty="0" smtClean="0"/>
          </a:p>
          <a:p>
            <a:endParaRPr lang="hr-HR" sz="1600" b="1" dirty="0" smtClean="0"/>
          </a:p>
          <a:p>
            <a:pPr>
              <a:buNone/>
            </a:pPr>
            <a:r>
              <a:rPr lang="hr-HR" sz="1600" b="1" dirty="0" smtClean="0"/>
              <a:t>        </a:t>
            </a:r>
          </a:p>
          <a:p>
            <a:pPr>
              <a:buNone/>
            </a:pPr>
            <a:r>
              <a:rPr lang="hr-HR" sz="1600" b="1" dirty="0" smtClean="0"/>
              <a:t>       Pogreška </a:t>
            </a:r>
            <a:r>
              <a:rPr lang="hr-HR" sz="1600" b="1" dirty="0" err="1" smtClean="0"/>
              <a:t>pređenog</a:t>
            </a:r>
            <a:r>
              <a:rPr lang="hr-HR" sz="1600" b="1" dirty="0" smtClean="0"/>
              <a:t> puta </a:t>
            </a:r>
            <a:r>
              <a:rPr lang="hr-HR" sz="1600" dirty="0" smtClean="0"/>
              <a:t> </a:t>
            </a:r>
            <a:r>
              <a:rPr lang="hr-HR" sz="1600" b="1" dirty="0" smtClean="0"/>
              <a:t>je :</a:t>
            </a:r>
          </a:p>
          <a:p>
            <a:r>
              <a:rPr lang="el-GR" sz="1600" b="1" dirty="0" smtClean="0"/>
              <a:t>Δ</a:t>
            </a:r>
            <a:r>
              <a:rPr lang="hr-HR" sz="1600" b="1" dirty="0" smtClean="0"/>
              <a:t>D  = </a:t>
            </a:r>
            <a:r>
              <a:rPr lang="hr-HR" sz="1600" b="1" dirty="0" err="1" smtClean="0"/>
              <a:t>D</a:t>
            </a:r>
            <a:r>
              <a:rPr lang="hr-HR" sz="1600" b="1" dirty="0" smtClean="0"/>
              <a:t>’ – </a:t>
            </a:r>
            <a:r>
              <a:rPr lang="hr-HR" sz="1600" b="1" dirty="0" err="1" smtClean="0"/>
              <a:t>D</a:t>
            </a:r>
            <a:r>
              <a:rPr lang="hr-HR" sz="1600" b="1" dirty="0" smtClean="0"/>
              <a:t> = </a:t>
            </a:r>
            <a:r>
              <a:rPr lang="hr-HR" sz="1600" b="1" dirty="0" err="1" smtClean="0"/>
              <a:t>D</a:t>
            </a:r>
            <a:r>
              <a:rPr lang="hr-HR" sz="1600" b="1" dirty="0" smtClean="0"/>
              <a:t> sec</a:t>
            </a:r>
            <a:r>
              <a:rPr lang="el-GR" sz="1600" b="1" dirty="0" smtClean="0"/>
              <a:t>Δ</a:t>
            </a:r>
            <a:r>
              <a:rPr lang="hr-HR" sz="1600" b="1" dirty="0" smtClean="0"/>
              <a:t>Ku  -  D = </a:t>
            </a:r>
            <a:r>
              <a:rPr lang="hr-HR" sz="1600" b="1" dirty="0" err="1" smtClean="0"/>
              <a:t>D</a:t>
            </a:r>
            <a:r>
              <a:rPr lang="hr-HR" sz="1600" b="1" dirty="0" smtClean="0"/>
              <a:t> ( sec</a:t>
            </a:r>
            <a:r>
              <a:rPr lang="el-GR" sz="1600" b="1" dirty="0" smtClean="0"/>
              <a:t>Δ</a:t>
            </a:r>
            <a:r>
              <a:rPr lang="hr-HR" sz="1600" b="1" dirty="0" smtClean="0"/>
              <a:t>Ku – 1) </a:t>
            </a:r>
          </a:p>
          <a:p>
            <a:r>
              <a:rPr lang="el-GR" sz="1600" b="1" dirty="0" smtClean="0"/>
              <a:t>Δ</a:t>
            </a:r>
            <a:r>
              <a:rPr lang="hr-HR" sz="1600" b="1" dirty="0" smtClean="0"/>
              <a:t>D/</a:t>
            </a:r>
            <a:r>
              <a:rPr lang="hr-HR" sz="1600" b="1" dirty="0" err="1" smtClean="0"/>
              <a:t>D</a:t>
            </a:r>
            <a:r>
              <a:rPr lang="hr-HR" sz="1600" b="1" dirty="0" smtClean="0"/>
              <a:t> = </a:t>
            </a:r>
            <a:r>
              <a:rPr lang="el-GR" sz="1600" b="1" dirty="0" smtClean="0"/>
              <a:t>Δ</a:t>
            </a:r>
            <a:r>
              <a:rPr lang="hr-HR" sz="1600" b="1" dirty="0" smtClean="0"/>
              <a:t>v/</a:t>
            </a:r>
            <a:r>
              <a:rPr lang="hr-HR" sz="1600" b="1" dirty="0" err="1" smtClean="0"/>
              <a:t>v</a:t>
            </a:r>
            <a:r>
              <a:rPr lang="hr-HR" sz="1600" b="1" dirty="0" smtClean="0"/>
              <a:t> =  (sec</a:t>
            </a:r>
            <a:r>
              <a:rPr lang="el-GR" sz="1600" b="1" dirty="0" smtClean="0"/>
              <a:t>Δ</a:t>
            </a:r>
            <a:r>
              <a:rPr lang="hr-HR" sz="1600" b="1" dirty="0" smtClean="0"/>
              <a:t>Ku – 1)   </a:t>
            </a:r>
            <a:r>
              <a:rPr lang="hr-HR" sz="1600" dirty="0" smtClean="0"/>
              <a:t>odnosno  </a:t>
            </a:r>
            <a:r>
              <a:rPr lang="hr-HR" sz="1600" b="1" dirty="0" smtClean="0"/>
              <a:t>u (% ) </a:t>
            </a:r>
            <a:r>
              <a:rPr lang="hr-HR" sz="1600" dirty="0" smtClean="0"/>
              <a:t>→    </a:t>
            </a:r>
            <a:r>
              <a:rPr lang="el-GR" sz="1600" b="1" dirty="0" smtClean="0"/>
              <a:t>Δ</a:t>
            </a:r>
            <a:r>
              <a:rPr lang="hr-HR" sz="1600" b="1" dirty="0" smtClean="0"/>
              <a:t>D/</a:t>
            </a:r>
            <a:r>
              <a:rPr lang="hr-HR" sz="1600" b="1" dirty="0" err="1" smtClean="0"/>
              <a:t>D</a:t>
            </a:r>
            <a:r>
              <a:rPr lang="hr-HR" sz="1600" b="1" dirty="0" smtClean="0"/>
              <a:t> = </a:t>
            </a:r>
            <a:r>
              <a:rPr lang="el-GR" sz="1600" b="1" dirty="0" smtClean="0"/>
              <a:t>Δ</a:t>
            </a:r>
            <a:r>
              <a:rPr lang="hr-HR" sz="1600" b="1" dirty="0" smtClean="0"/>
              <a:t>v/</a:t>
            </a:r>
            <a:r>
              <a:rPr lang="hr-HR" sz="1600" b="1" dirty="0" err="1" smtClean="0"/>
              <a:t>v</a:t>
            </a:r>
            <a:r>
              <a:rPr lang="hr-HR" sz="1600" b="1" dirty="0" smtClean="0"/>
              <a:t> = (sec</a:t>
            </a:r>
            <a:r>
              <a:rPr lang="el-GR" sz="1600" b="1" dirty="0" smtClean="0"/>
              <a:t>Δ</a:t>
            </a:r>
            <a:r>
              <a:rPr lang="hr-HR" sz="1600" b="1" dirty="0" smtClean="0"/>
              <a:t>Ku – 1) 100</a:t>
            </a:r>
          </a:p>
          <a:p>
            <a:r>
              <a:rPr lang="hr-HR" sz="1400" i="1" dirty="0" smtClean="0"/>
              <a:t>Trenutak presijecanja pokrivenih smjerova određuju najmanje dva motritelja s istog mjesta</a:t>
            </a:r>
            <a:r>
              <a:rPr lang="hr-HR" sz="1400" dirty="0" smtClean="0"/>
              <a:t>. Brzina kroz vodu (</a:t>
            </a:r>
            <a:r>
              <a:rPr lang="hr-HR" sz="1400" b="1" dirty="0" err="1" smtClean="0"/>
              <a:t>Vv</a:t>
            </a:r>
            <a:r>
              <a:rPr lang="hr-HR" sz="1400" dirty="0" smtClean="0"/>
              <a:t>)  </a:t>
            </a:r>
            <a:r>
              <a:rPr lang="hr-HR" sz="1400" i="1" dirty="0" smtClean="0"/>
              <a:t>na svakom prijelazu izračunava se po jednadžbi </a:t>
            </a:r>
            <a:r>
              <a:rPr lang="hr-HR" sz="1400" dirty="0" smtClean="0"/>
              <a:t>:  </a:t>
            </a:r>
            <a:r>
              <a:rPr lang="hr-HR" sz="1400" b="1" dirty="0" err="1" smtClean="0"/>
              <a:t>Vv</a:t>
            </a:r>
            <a:r>
              <a:rPr lang="hr-HR" sz="1400" b="1" dirty="0" smtClean="0"/>
              <a:t> = (D/t) 3600 </a:t>
            </a:r>
            <a:r>
              <a:rPr lang="hr-HR" sz="1400" dirty="0" smtClean="0"/>
              <a:t>.</a:t>
            </a:r>
          </a:p>
          <a:p>
            <a:r>
              <a:rPr lang="hr-HR" sz="1400" b="1" dirty="0" smtClean="0"/>
              <a:t>D</a:t>
            </a:r>
            <a:r>
              <a:rPr lang="hr-HR" sz="1400" dirty="0" smtClean="0"/>
              <a:t> – </a:t>
            </a:r>
            <a:r>
              <a:rPr lang="hr-HR" sz="1400" i="1" dirty="0" smtClean="0"/>
              <a:t>dužina staze u nautičkim miljama</a:t>
            </a:r>
            <a:r>
              <a:rPr lang="hr-HR" sz="1400" dirty="0" smtClean="0"/>
              <a:t> , </a:t>
            </a:r>
            <a:r>
              <a:rPr lang="hr-HR" sz="1400" b="1" dirty="0" smtClean="0"/>
              <a:t>t </a:t>
            </a:r>
            <a:r>
              <a:rPr lang="hr-HR" sz="1400" dirty="0" smtClean="0"/>
              <a:t>– </a:t>
            </a:r>
            <a:r>
              <a:rPr lang="hr-HR" sz="1400" i="1" dirty="0" smtClean="0"/>
              <a:t>srednje vrijeme prijelaza u sekundama dobiveno očitavanjem dviju ili više štoperica</a:t>
            </a:r>
          </a:p>
          <a:p>
            <a:r>
              <a:rPr lang="hr-HR" sz="1400" dirty="0" smtClean="0"/>
              <a:t>Brzina broda na poligonu može se mjeriti </a:t>
            </a:r>
            <a:r>
              <a:rPr lang="hr-HR" sz="1400" b="1" i="1" dirty="0" smtClean="0"/>
              <a:t>i korištenjem DGNNS sustava ili  elektroničkih sustava visoke točnosti pozicioniranja</a:t>
            </a:r>
          </a:p>
          <a:p>
            <a:endParaRPr lang="hr-HR" sz="1600" b="1" dirty="0" smtClean="0"/>
          </a:p>
          <a:p>
            <a:endParaRPr lang="hr-HR" sz="1600" b="1" dirty="0" smtClean="0"/>
          </a:p>
          <a:p>
            <a:endParaRPr lang="hr-HR" sz="1600" b="1" dirty="0" smtClean="0"/>
          </a:p>
          <a:p>
            <a:endParaRPr lang="hr-HR" sz="1600" b="1" dirty="0" smtClean="0"/>
          </a:p>
          <a:p>
            <a:endParaRPr lang="hr-HR" sz="1600" b="1" dirty="0"/>
          </a:p>
        </p:txBody>
      </p:sp>
      <p:pic>
        <p:nvPicPr>
          <p:cNvPr id="6" name="Picture 2" descr="C:\Users\Kos\Documents\IMG_1175.JPG"/>
          <p:cNvPicPr>
            <a:picLocks noChangeAspect="1" noChangeArrowheads="1"/>
          </p:cNvPicPr>
          <p:nvPr/>
        </p:nvPicPr>
        <p:blipFill>
          <a:blip r:embed="rId2" cstate="print"/>
          <a:srcRect/>
          <a:stretch>
            <a:fillRect/>
          </a:stretch>
        </p:blipFill>
        <p:spPr bwMode="auto">
          <a:xfrm>
            <a:off x="2123728" y="2276872"/>
            <a:ext cx="2876195" cy="156028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Određivanje pogreške brzinomjera</a:t>
            </a:r>
            <a:endParaRPr lang="hr-HR" b="1" dirty="0"/>
          </a:p>
        </p:txBody>
      </p:sp>
      <p:sp>
        <p:nvSpPr>
          <p:cNvPr id="3" name="Rezervirano mjesto sadržaja 2"/>
          <p:cNvSpPr>
            <a:spLocks noGrp="1"/>
          </p:cNvSpPr>
          <p:nvPr>
            <p:ph sz="quarter" idx="1"/>
          </p:nvPr>
        </p:nvSpPr>
        <p:spPr/>
        <p:txBody>
          <a:bodyPr>
            <a:normAutofit fontScale="92500" lnSpcReduction="10000"/>
          </a:bodyPr>
          <a:lstStyle/>
          <a:p>
            <a:r>
              <a:rPr lang="vi-VN" sz="2800" dirty="0"/>
              <a:t>Bez obzira  na princip rada svaki brzinomjer ima pogrešku u </a:t>
            </a:r>
            <a:r>
              <a:rPr lang="vi-VN" sz="2800" dirty="0" smtClean="0"/>
              <a:t>po</a:t>
            </a:r>
            <a:r>
              <a:rPr lang="hr-HR" sz="2800" dirty="0" smtClean="0"/>
              <a:t>k</a:t>
            </a:r>
            <a:r>
              <a:rPr lang="vi-VN" sz="2800" dirty="0" smtClean="0"/>
              <a:t>azivanju </a:t>
            </a:r>
            <a:r>
              <a:rPr lang="vi-VN" sz="2800" dirty="0"/>
              <a:t>brzine broda. Pogreška brzinomera određuje se tijekom </a:t>
            </a:r>
            <a:r>
              <a:rPr lang="vi-VN" sz="2800" b="1" dirty="0"/>
              <a:t>progresivnih ispitivanja paralelno s mjerenjem brzine</a:t>
            </a:r>
            <a:r>
              <a:rPr lang="vi-VN" sz="2800" dirty="0"/>
              <a:t>. Ona nije stalna te je treba povremeno kontrolirati. Pogreška </a:t>
            </a:r>
            <a:r>
              <a:rPr lang="vi-VN" sz="2800" dirty="0" smtClean="0"/>
              <a:t>brzin</a:t>
            </a:r>
            <a:r>
              <a:rPr lang="hr-HR" sz="2800" dirty="0" smtClean="0"/>
              <a:t>o</a:t>
            </a:r>
            <a:r>
              <a:rPr lang="vi-VN" sz="2800" dirty="0" smtClean="0"/>
              <a:t>mjera </a:t>
            </a:r>
            <a:r>
              <a:rPr lang="vi-VN" sz="2800" dirty="0"/>
              <a:t>izražava se kao </a:t>
            </a:r>
            <a:r>
              <a:rPr lang="vi-VN" sz="2800" b="1" dirty="0"/>
              <a:t>popravak brzinomjera (∆v%) ili kao koeficijent brzinomjera (K).</a:t>
            </a:r>
          </a:p>
          <a:p>
            <a:r>
              <a:rPr lang="vi-VN" sz="2800" b="1" dirty="0"/>
              <a:t>Popravak ili koeficijent brzinomjera </a:t>
            </a:r>
            <a:r>
              <a:rPr lang="vi-VN" sz="2800" dirty="0"/>
              <a:t>određuje se </a:t>
            </a:r>
            <a:r>
              <a:rPr lang="hr-HR" sz="2800" dirty="0" smtClean="0"/>
              <a:t>kao omjer između</a:t>
            </a:r>
            <a:r>
              <a:rPr lang="vi-VN" sz="2800" dirty="0" smtClean="0"/>
              <a:t> </a:t>
            </a:r>
            <a:r>
              <a:rPr lang="vi-VN" sz="2800" b="1" dirty="0"/>
              <a:t>stvarno prijeđenog puta (D) i prijeđenog puta po brzinomjeru (D') ili na osnovi stvarne brzine (v) i brzine po brzinomjeru (v').</a:t>
            </a:r>
          </a:p>
          <a:p>
            <a:endParaRPr lang="hr-HR" dirty="0"/>
          </a:p>
        </p:txBody>
      </p:sp>
    </p:spTree>
    <p:extLst>
      <p:ext uri="{BB962C8B-B14F-4D97-AF65-F5344CB8AC3E}">
        <p14:creationId xmlns:p14="http://schemas.microsoft.com/office/powerpoint/2010/main" val="1147306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Određivanje pogreške brzinomjera</a:t>
            </a:r>
            <a:endParaRPr lang="hr-HR" dirty="0"/>
          </a:p>
        </p:txBody>
      </p:sp>
      <p:sp>
        <p:nvSpPr>
          <p:cNvPr id="3" name="Content Placeholder 2"/>
          <p:cNvSpPr>
            <a:spLocks noGrp="1"/>
          </p:cNvSpPr>
          <p:nvPr>
            <p:ph idx="1"/>
          </p:nvPr>
        </p:nvSpPr>
        <p:spPr/>
        <p:txBody>
          <a:bodyPr>
            <a:normAutofit/>
          </a:bodyPr>
          <a:lstStyle/>
          <a:p>
            <a:r>
              <a:rPr lang="hr-HR" sz="2000" b="1" dirty="0" smtClean="0"/>
              <a:t>Koeficijent brzinomjera K </a:t>
            </a:r>
            <a:r>
              <a:rPr lang="hr-HR" sz="2000" dirty="0" smtClean="0"/>
              <a:t>izražava se kao kvocijent – bezdimenzionalna veličina : </a:t>
            </a:r>
          </a:p>
          <a:p>
            <a:endParaRPr lang="hr-HR" sz="2000" dirty="0" smtClean="0"/>
          </a:p>
          <a:p>
            <a:r>
              <a:rPr lang="hr-HR" sz="2000" dirty="0" smtClean="0"/>
              <a:t>                     </a:t>
            </a:r>
            <a:r>
              <a:rPr lang="hr-HR" sz="2000" b="1" dirty="0" smtClean="0"/>
              <a:t>K = (v/v’)  =  (D/D’)</a:t>
            </a:r>
          </a:p>
          <a:p>
            <a:endParaRPr lang="hr-HR" sz="2000" b="1" dirty="0" smtClean="0"/>
          </a:p>
          <a:p>
            <a:r>
              <a:rPr lang="hr-HR" sz="2000" dirty="0" smtClean="0"/>
              <a:t>Gdje je :</a:t>
            </a:r>
            <a:r>
              <a:rPr lang="hr-HR" sz="2000" b="1" dirty="0" smtClean="0"/>
              <a:t>  </a:t>
            </a:r>
          </a:p>
          <a:p>
            <a:r>
              <a:rPr lang="hr-HR" sz="2000" b="1" dirty="0" smtClean="0"/>
              <a:t>v</a:t>
            </a:r>
            <a:r>
              <a:rPr lang="hr-HR" sz="2000" dirty="0" smtClean="0"/>
              <a:t> – stvarna brzina broda , </a:t>
            </a:r>
            <a:r>
              <a:rPr lang="hr-HR" sz="2000" b="1" dirty="0" smtClean="0"/>
              <a:t>v’</a:t>
            </a:r>
            <a:r>
              <a:rPr lang="hr-HR" sz="2000" dirty="0" smtClean="0"/>
              <a:t> – brzina broda po brzinomjeru</a:t>
            </a:r>
          </a:p>
          <a:p>
            <a:r>
              <a:rPr lang="hr-HR" sz="2000" b="1" dirty="0" smtClean="0"/>
              <a:t>D</a:t>
            </a:r>
            <a:r>
              <a:rPr lang="hr-HR" sz="2000" dirty="0" smtClean="0"/>
              <a:t> – stvarno pređeni put broda , </a:t>
            </a:r>
            <a:r>
              <a:rPr lang="hr-HR" sz="2000" b="1" dirty="0" smtClean="0"/>
              <a:t>D’ </a:t>
            </a:r>
            <a:r>
              <a:rPr lang="hr-HR" sz="2000" dirty="0" smtClean="0"/>
              <a:t>– put broda pređen po brzinomjeru</a:t>
            </a:r>
          </a:p>
          <a:p>
            <a:pPr marL="0" indent="0">
              <a:buNone/>
            </a:pPr>
            <a:r>
              <a:rPr lang="hr-HR" sz="2000" dirty="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31540" y="404664"/>
            <a:ext cx="8280920" cy="6624736"/>
          </a:xfrm>
        </p:spPr>
        <p:txBody>
          <a:bodyPr>
            <a:normAutofit/>
          </a:bodyPr>
          <a:lstStyle/>
          <a:p>
            <a:r>
              <a:rPr lang="vi-VN" sz="1800" b="1" u="sng" dirty="0" smtClean="0"/>
              <a:t>Srednja brzina </a:t>
            </a:r>
            <a:r>
              <a:rPr lang="vi-VN" sz="1800" b="1" dirty="0" smtClean="0"/>
              <a:t>(v) </a:t>
            </a:r>
            <a:r>
              <a:rPr lang="vi-VN" sz="1800" dirty="0" smtClean="0"/>
              <a:t>je </a:t>
            </a:r>
            <a:r>
              <a:rPr lang="vi-VN" sz="1800" dirty="0"/>
              <a:t>prijeđeni put u jedinici vremena (1h) ili omjer prijeđenog puta i vremena za koji je taj put prijeđen. Izražava se u čvorovima čv=M/h. U iznimnim slučajevima izražava se u m/s, Kbl/min ili Km/h. Vrijedi odnos da je 1 čv ≈0.5 </a:t>
            </a:r>
            <a:r>
              <a:rPr lang="vi-VN" sz="1800" dirty="0" smtClean="0"/>
              <a:t>m/s.</a:t>
            </a:r>
            <a:r>
              <a:rPr lang="hr-HR" sz="1800" b="1" dirty="0" smtClean="0"/>
              <a:t>Trenutna brzina </a:t>
            </a:r>
            <a:r>
              <a:rPr lang="hr-HR" sz="1800" dirty="0" smtClean="0"/>
              <a:t>je prva derivacija puta po vremenu.</a:t>
            </a:r>
            <a:endParaRPr lang="vi-VN" sz="1800" dirty="0"/>
          </a:p>
          <a:p>
            <a:r>
              <a:rPr lang="vi-VN" sz="1800" dirty="0"/>
              <a:t>U teoriji navigacije razlikuju se sljedeće brzine</a:t>
            </a:r>
            <a:r>
              <a:rPr lang="vi-VN" sz="1800" dirty="0" smtClean="0"/>
              <a:t>:</a:t>
            </a:r>
            <a:endParaRPr lang="hr-HR" sz="1800" dirty="0" smtClean="0"/>
          </a:p>
          <a:p>
            <a:pPr marL="0" indent="0">
              <a:buNone/>
            </a:pPr>
            <a:r>
              <a:rPr lang="vi-VN" sz="1800" dirty="0"/>
              <a:t> •	</a:t>
            </a:r>
            <a:r>
              <a:rPr lang="vi-VN" sz="1800" b="1" dirty="0"/>
              <a:t>maksimalna brzina (Vmax) </a:t>
            </a:r>
            <a:r>
              <a:rPr lang="vi-VN" sz="1800" dirty="0"/>
              <a:t>– to je ona koja se postiže forsiranim radom glavnih i pomoćnih strojeva. Pod forsiranim radom podrazumijeva se povećanje snage </a:t>
            </a:r>
            <a:r>
              <a:rPr lang="vi-VN" sz="1800" dirty="0" smtClean="0"/>
              <a:t>strojeva </a:t>
            </a:r>
            <a:r>
              <a:rPr lang="vi-VN" sz="1800" dirty="0"/>
              <a:t>iznad </a:t>
            </a:r>
            <a:r>
              <a:rPr lang="vi-VN" sz="1800" dirty="0" smtClean="0"/>
              <a:t>nominalne</a:t>
            </a:r>
            <a:r>
              <a:rPr lang="hr-HR" sz="1800" dirty="0" smtClean="0"/>
              <a:t/>
            </a:r>
            <a:br>
              <a:rPr lang="hr-HR" sz="1800" dirty="0" smtClean="0"/>
            </a:br>
            <a:r>
              <a:rPr lang="hr-HR" sz="1800" dirty="0" smtClean="0"/>
              <a:t>                  </a:t>
            </a:r>
            <a:r>
              <a:rPr lang="hr-HR" sz="1800" b="1" dirty="0" smtClean="0"/>
              <a:t>najveća brzina (</a:t>
            </a:r>
            <a:r>
              <a:rPr lang="hr-HR" sz="1800" b="1" dirty="0" err="1" smtClean="0"/>
              <a:t>Vnom</a:t>
            </a:r>
            <a:r>
              <a:rPr lang="hr-HR" sz="1800" dirty="0" smtClean="0"/>
              <a:t>) – </a:t>
            </a:r>
            <a:r>
              <a:rPr lang="hr-HR" sz="1800" dirty="0" err="1" smtClean="0"/>
              <a:t>brzina</a:t>
            </a:r>
            <a:r>
              <a:rPr lang="hr-HR" sz="1800" dirty="0" smtClean="0"/>
              <a:t> koja se postiže radom glavnih strojeva nominalnom snagom pri konstrukcijskom deplasmanu</a:t>
            </a:r>
            <a:endParaRPr lang="vi-VN" sz="1800" dirty="0"/>
          </a:p>
          <a:p>
            <a:pPr marL="0" indent="0">
              <a:buNone/>
            </a:pPr>
            <a:r>
              <a:rPr lang="vi-VN" sz="1800" dirty="0"/>
              <a:t>•	ekonomska brzina (Vek) – je ona kojom se pri najmanjem utrošku goriva prijeđe jedna nautička milja</a:t>
            </a:r>
          </a:p>
          <a:p>
            <a:pPr marL="0" indent="0">
              <a:buNone/>
            </a:pPr>
            <a:r>
              <a:rPr lang="vi-VN" sz="1800" dirty="0"/>
              <a:t>•	najmanja brzina  (Vmin) – je ona pri minimalno mogućem broju okretaja propelera i stalnom radu pogonskih strojeva uz uvjet  mogućnosti održavanja kursa pomoću kormila</a:t>
            </a:r>
          </a:p>
          <a:p>
            <a:pPr marL="0" indent="0">
              <a:buNone/>
            </a:pPr>
            <a:r>
              <a:rPr lang="vi-VN" sz="1800" dirty="0"/>
              <a:t>•	opća brzina (Vop) – je brzina na određenom općem kursu plovidbe</a:t>
            </a:r>
          </a:p>
          <a:p>
            <a:pPr marL="0" indent="0">
              <a:buNone/>
            </a:pPr>
            <a:r>
              <a:rPr lang="vi-VN" sz="1800" dirty="0"/>
              <a:t>•	brzina kroz vodu (Vv) – je brzina koju bi brod s odgovarajućim brojem okretaja propelera postigao u mirnoj vodi </a:t>
            </a:r>
          </a:p>
          <a:p>
            <a:pPr marL="0" indent="0">
              <a:buNone/>
            </a:pPr>
            <a:r>
              <a:rPr lang="vi-VN" sz="1800" dirty="0"/>
              <a:t>•	brzina preko dna (Vpd) – je brzina u odnosu na morsko dno i rezultanta je je brzine kroz vodu i utjecaja morske struje, vjetra i valova.</a:t>
            </a:r>
          </a:p>
          <a:p>
            <a:endParaRPr lang="vi-VN" dirty="0"/>
          </a:p>
          <a:p>
            <a:endParaRPr lang="hr-H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930897"/>
            <a:ext cx="7467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552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zervirano mjesto sadržaja 2"/>
              <p:cNvSpPr>
                <a:spLocks noGrp="1"/>
              </p:cNvSpPr>
              <p:nvPr>
                <p:ph sz="quarter" idx="1"/>
              </p:nvPr>
            </p:nvSpPr>
            <p:spPr>
              <a:xfrm>
                <a:off x="457200" y="260648"/>
                <a:ext cx="8435280" cy="6213304"/>
              </a:xfrm>
            </p:spPr>
            <p:txBody>
              <a:bodyPr>
                <a:normAutofit fontScale="92500"/>
              </a:bodyPr>
              <a:lstStyle/>
              <a:p>
                <a:pPr>
                  <a:lnSpc>
                    <a:spcPct val="107000"/>
                  </a:lnSpc>
                  <a:spcAft>
                    <a:spcPts val="800"/>
                  </a:spcAft>
                </a:pPr>
                <a:r>
                  <a:rPr lang="hr-HR" sz="3000" dirty="0">
                    <a:latin typeface="Times New Roman" panose="02020603050405020304" pitchFamily="18" charset="0"/>
                    <a:ea typeface="Times New Roman"/>
                    <a:cs typeface="Times New Roman" panose="02020603050405020304" pitchFamily="18" charset="0"/>
                  </a:rPr>
                  <a:t>Popravak brzinomjera (∆v) se izražava u postocima</a:t>
                </a:r>
                <a:r>
                  <a:rPr lang="hr-HR" sz="3000" dirty="0" smtClean="0">
                    <a:latin typeface="Times New Roman" panose="02020603050405020304" pitchFamily="18" charset="0"/>
                    <a:ea typeface="Times New Roman"/>
                    <a:cs typeface="Times New Roman" panose="02020603050405020304" pitchFamily="18" charset="0"/>
                  </a:rPr>
                  <a:t>:</a:t>
                </a:r>
                <a:endParaRPr lang="hr-HR" sz="3000" dirty="0">
                  <a:effectLst/>
                  <a:latin typeface="Times New Roman" panose="02020603050405020304" pitchFamily="18" charset="0"/>
                  <a:ea typeface="Calibri"/>
                  <a:cs typeface="Times New Roman" panose="02020603050405020304" pitchFamily="18" charset="0"/>
                </a:endParaRPr>
              </a:p>
              <a:p>
                <a:pPr>
                  <a:lnSpc>
                    <a:spcPct val="107000"/>
                  </a:lnSpc>
                  <a:spcAft>
                    <a:spcPts val="800"/>
                  </a:spcAft>
                </a:pPr>
                <a:r>
                  <a:rPr lang="hr-HR" sz="3000" dirty="0">
                    <a:effectLst/>
                    <a:latin typeface="Times New Roman" panose="02020603050405020304" pitchFamily="18" charset="0"/>
                    <a:ea typeface="Times New Roman"/>
                    <a:cs typeface="Times New Roman" panose="02020603050405020304" pitchFamily="18" charset="0"/>
                  </a:rPr>
                  <a:t>∆v = </a:t>
                </a:r>
                <a14:m>
                  <m:oMath xmlns:m="http://schemas.openxmlformats.org/officeDocument/2006/math">
                    <m:f>
                      <m:fPr>
                        <m:ctrlPr>
                          <a:rPr lang="hr-HR" sz="3000" i="1">
                            <a:effectLst/>
                            <a:latin typeface="Cambria Math" panose="02040503050406030204" pitchFamily="18" charset="0"/>
                            <a:ea typeface="Times New Roman"/>
                            <a:cs typeface="Times New Roman"/>
                          </a:rPr>
                        </m:ctrlPr>
                      </m:fPr>
                      <m:num>
                        <m:r>
                          <a:rPr lang="hr-HR" sz="3000" i="1">
                            <a:effectLst/>
                            <a:latin typeface="Cambria Math"/>
                            <a:ea typeface="Times New Roman"/>
                            <a:cs typeface="Times New Roman"/>
                          </a:rPr>
                          <m:t>𝑉</m:t>
                        </m:r>
                        <m:r>
                          <a:rPr lang="hr-HR" sz="3000" i="1">
                            <a:effectLst/>
                            <a:latin typeface="Cambria Math"/>
                            <a:ea typeface="Times New Roman"/>
                            <a:cs typeface="Times New Roman"/>
                          </a:rPr>
                          <m:t>−</m:t>
                        </m:r>
                        <m:r>
                          <a:rPr lang="hr-HR" sz="3000" i="1">
                            <a:effectLst/>
                            <a:latin typeface="Cambria Math"/>
                            <a:ea typeface="Times New Roman"/>
                            <a:cs typeface="Times New Roman"/>
                          </a:rPr>
                          <m:t>𝑉</m:t>
                        </m:r>
                        <m:r>
                          <a:rPr lang="hr-HR" sz="3000" i="1">
                            <a:effectLst/>
                            <a:latin typeface="Cambria Math"/>
                            <a:ea typeface="Times New Roman"/>
                            <a:cs typeface="Times New Roman"/>
                          </a:rPr>
                          <m:t>′</m:t>
                        </m:r>
                      </m:num>
                      <m:den>
                        <m:sSup>
                          <m:sSupPr>
                            <m:ctrlPr>
                              <a:rPr lang="hr-HR" sz="3000" i="1">
                                <a:effectLst/>
                                <a:latin typeface="Cambria Math" panose="02040503050406030204" pitchFamily="18" charset="0"/>
                                <a:ea typeface="Times New Roman"/>
                                <a:cs typeface="Times New Roman"/>
                              </a:rPr>
                            </m:ctrlPr>
                          </m:sSupPr>
                          <m:e>
                            <m:r>
                              <a:rPr lang="hr-HR" sz="3000" i="1">
                                <a:effectLst/>
                                <a:latin typeface="Cambria Math"/>
                                <a:ea typeface="Times New Roman"/>
                                <a:cs typeface="Times New Roman"/>
                              </a:rPr>
                              <m:t>𝑉</m:t>
                            </m:r>
                          </m:e>
                          <m:sup>
                            <m:r>
                              <a:rPr lang="hr-HR" sz="3000" i="1">
                                <a:effectLst/>
                                <a:latin typeface="Cambria Math"/>
                                <a:ea typeface="Times New Roman"/>
                                <a:cs typeface="Times New Roman"/>
                              </a:rPr>
                              <m:t>′</m:t>
                            </m:r>
                          </m:sup>
                        </m:sSup>
                      </m:den>
                    </m:f>
                    <m:r>
                      <a:rPr lang="hr-HR" sz="3000" i="1">
                        <a:effectLst/>
                        <a:latin typeface="Cambria Math"/>
                        <a:ea typeface="Times New Roman"/>
                        <a:cs typeface="Times New Roman"/>
                      </a:rPr>
                      <m:t>∙100</m:t>
                    </m:r>
                  </m:oMath>
                </a14:m>
                <a:r>
                  <a:rPr lang="hr-HR" sz="3000" dirty="0">
                    <a:effectLst/>
                    <a:latin typeface="Times New Roman" panose="02020603050405020304" pitchFamily="18" charset="0"/>
                    <a:ea typeface="Times New Roman"/>
                    <a:cs typeface="Times New Roman" panose="02020603050405020304" pitchFamily="18" charset="0"/>
                  </a:rPr>
                  <a:t> = </a:t>
                </a:r>
                <a14:m>
                  <m:oMath xmlns:m="http://schemas.openxmlformats.org/officeDocument/2006/math">
                    <m:f>
                      <m:fPr>
                        <m:ctrlPr>
                          <a:rPr lang="hr-HR" sz="3000" i="1">
                            <a:effectLst/>
                            <a:latin typeface="Cambria Math" panose="02040503050406030204" pitchFamily="18" charset="0"/>
                            <a:ea typeface="Times New Roman"/>
                            <a:cs typeface="Times New Roman"/>
                          </a:rPr>
                        </m:ctrlPr>
                      </m:fPr>
                      <m:num>
                        <m:r>
                          <a:rPr lang="hr-HR" sz="3000" i="1">
                            <a:effectLst/>
                            <a:latin typeface="Cambria Math"/>
                            <a:ea typeface="Times New Roman"/>
                            <a:cs typeface="Times New Roman"/>
                          </a:rPr>
                          <m:t>𝐷</m:t>
                        </m:r>
                        <m:r>
                          <a:rPr lang="hr-HR" sz="3000" i="1">
                            <a:effectLst/>
                            <a:latin typeface="Cambria Math"/>
                            <a:ea typeface="Times New Roman"/>
                            <a:cs typeface="Times New Roman"/>
                          </a:rPr>
                          <m:t>−</m:t>
                        </m:r>
                        <m:r>
                          <a:rPr lang="hr-HR" sz="3000" i="1">
                            <a:effectLst/>
                            <a:latin typeface="Cambria Math"/>
                            <a:ea typeface="Times New Roman"/>
                            <a:cs typeface="Times New Roman"/>
                          </a:rPr>
                          <m:t>𝐷</m:t>
                        </m:r>
                        <m:r>
                          <a:rPr lang="hr-HR" sz="3000" i="1">
                            <a:effectLst/>
                            <a:latin typeface="Cambria Math"/>
                            <a:ea typeface="Times New Roman"/>
                            <a:cs typeface="Times New Roman"/>
                          </a:rPr>
                          <m:t>′</m:t>
                        </m:r>
                      </m:num>
                      <m:den>
                        <m:sSup>
                          <m:sSupPr>
                            <m:ctrlPr>
                              <a:rPr lang="hr-HR" sz="3000" i="1">
                                <a:effectLst/>
                                <a:latin typeface="Cambria Math" panose="02040503050406030204" pitchFamily="18" charset="0"/>
                                <a:ea typeface="Times New Roman"/>
                                <a:cs typeface="Times New Roman"/>
                              </a:rPr>
                            </m:ctrlPr>
                          </m:sSupPr>
                          <m:e>
                            <m:r>
                              <a:rPr lang="hr-HR" sz="3000" i="1">
                                <a:effectLst/>
                                <a:latin typeface="Cambria Math"/>
                                <a:ea typeface="Times New Roman"/>
                                <a:cs typeface="Times New Roman"/>
                              </a:rPr>
                              <m:t>𝐷</m:t>
                            </m:r>
                          </m:e>
                          <m:sup>
                            <m:r>
                              <a:rPr lang="hr-HR" sz="3000" i="1">
                                <a:effectLst/>
                                <a:latin typeface="Cambria Math"/>
                                <a:ea typeface="Times New Roman"/>
                                <a:cs typeface="Times New Roman"/>
                              </a:rPr>
                              <m:t>′</m:t>
                            </m:r>
                          </m:sup>
                        </m:sSup>
                      </m:den>
                    </m:f>
                    <m:r>
                      <a:rPr lang="hr-HR" sz="3000" i="1">
                        <a:effectLst/>
                        <a:latin typeface="Cambria Math"/>
                        <a:ea typeface="Times New Roman"/>
                        <a:cs typeface="Times New Roman"/>
                      </a:rPr>
                      <m:t>∙100</m:t>
                    </m:r>
                  </m:oMath>
                </a14:m>
                <a:r>
                  <a:rPr lang="hr-HR" sz="3000" dirty="0">
                    <a:effectLst/>
                    <a:latin typeface="Times New Roman" panose="02020603050405020304" pitchFamily="18" charset="0"/>
                    <a:ea typeface="Times New Roman"/>
                    <a:cs typeface="Times New Roman" panose="02020603050405020304" pitchFamily="18" charset="0"/>
                  </a:rPr>
                  <a:t>  [%]</a:t>
                </a:r>
                <a:endParaRPr lang="hr-HR" sz="3000" dirty="0">
                  <a:effectLst/>
                  <a:latin typeface="Times New Roman" panose="02020603050405020304" pitchFamily="18" charset="0"/>
                  <a:ea typeface="Calibri"/>
                  <a:cs typeface="Times New Roman" panose="02020603050405020304" pitchFamily="18" charset="0"/>
                </a:endParaRPr>
              </a:p>
              <a:p>
                <a:pPr>
                  <a:lnSpc>
                    <a:spcPct val="107000"/>
                  </a:lnSpc>
                  <a:spcAft>
                    <a:spcPts val="800"/>
                  </a:spcAft>
                </a:pPr>
                <a:r>
                  <a:rPr lang="hr-HR" sz="3000" dirty="0">
                    <a:effectLst/>
                    <a:latin typeface="Times New Roman" panose="02020603050405020304" pitchFamily="18" charset="0"/>
                    <a:ea typeface="Times New Roman"/>
                    <a:cs typeface="Times New Roman" panose="02020603050405020304" pitchFamily="18" charset="0"/>
                  </a:rPr>
                  <a:t>Za pretvaranje </a:t>
                </a:r>
                <a:r>
                  <a:rPr lang="hr-HR" sz="3000" dirty="0" smtClean="0">
                    <a:effectLst/>
                    <a:latin typeface="Times New Roman" panose="02020603050405020304" pitchFamily="18" charset="0"/>
                    <a:ea typeface="Times New Roman"/>
                    <a:cs typeface="Times New Roman" panose="02020603050405020304" pitchFamily="18" charset="0"/>
                  </a:rPr>
                  <a:t>koeficijenta </a:t>
                </a:r>
                <a:r>
                  <a:rPr lang="hr-HR" sz="3000" dirty="0">
                    <a:effectLst/>
                    <a:latin typeface="Times New Roman" panose="02020603050405020304" pitchFamily="18" charset="0"/>
                    <a:ea typeface="Times New Roman"/>
                    <a:cs typeface="Times New Roman" panose="02020603050405020304" pitchFamily="18" charset="0"/>
                  </a:rPr>
                  <a:t>brzinomjera u popravak brzinomjera i obratno koriste se jednadžbe:</a:t>
                </a:r>
                <a:endParaRPr lang="hr-HR" sz="3000" dirty="0">
                  <a:effectLst/>
                  <a:latin typeface="Times New Roman" panose="02020603050405020304" pitchFamily="18" charset="0"/>
                  <a:ea typeface="Calibri"/>
                  <a:cs typeface="Times New Roman" panose="02020603050405020304" pitchFamily="18" charset="0"/>
                </a:endParaRPr>
              </a:p>
              <a:p>
                <a:pPr>
                  <a:lnSpc>
                    <a:spcPct val="107000"/>
                  </a:lnSpc>
                  <a:spcAft>
                    <a:spcPts val="800"/>
                  </a:spcAft>
                </a:pPr>
                <a:r>
                  <a:rPr lang="hr-HR" sz="3000" dirty="0">
                    <a:effectLst/>
                    <a:latin typeface="Times New Roman" panose="02020603050405020304" pitchFamily="18" charset="0"/>
                    <a:ea typeface="Times New Roman"/>
                    <a:cs typeface="Times New Roman" panose="02020603050405020304" pitchFamily="18" charset="0"/>
                  </a:rPr>
                  <a:t>∆v = 100 ∙K – 100 ; K = </a:t>
                </a:r>
                <a14:m>
                  <m:oMath xmlns:m="http://schemas.openxmlformats.org/officeDocument/2006/math">
                    <m:f>
                      <m:fPr>
                        <m:ctrlPr>
                          <a:rPr lang="hr-HR" sz="3000" i="1">
                            <a:effectLst/>
                            <a:latin typeface="Cambria Math" panose="02040503050406030204" pitchFamily="18" charset="0"/>
                            <a:ea typeface="Times New Roman"/>
                            <a:cs typeface="Times New Roman"/>
                          </a:rPr>
                        </m:ctrlPr>
                      </m:fPr>
                      <m:num>
                        <m:r>
                          <a:rPr lang="hr-HR" sz="3000" i="1">
                            <a:effectLst/>
                            <a:latin typeface="Cambria Math"/>
                            <a:ea typeface="Times New Roman"/>
                            <a:cs typeface="Times New Roman"/>
                          </a:rPr>
                          <m:t>∆</m:t>
                        </m:r>
                        <m:r>
                          <a:rPr lang="hr-HR" sz="3000" i="1">
                            <a:effectLst/>
                            <a:latin typeface="Cambria Math"/>
                            <a:ea typeface="Times New Roman"/>
                            <a:cs typeface="Times New Roman"/>
                          </a:rPr>
                          <m:t>𝑣</m:t>
                        </m:r>
                        <m:r>
                          <a:rPr lang="hr-HR" sz="3000" i="1">
                            <a:effectLst/>
                            <a:latin typeface="Cambria Math"/>
                            <a:ea typeface="Times New Roman"/>
                            <a:cs typeface="Times New Roman"/>
                          </a:rPr>
                          <m:t>+100</m:t>
                        </m:r>
                      </m:num>
                      <m:den>
                        <m:r>
                          <a:rPr lang="hr-HR" sz="3000">
                            <a:effectLst/>
                            <a:latin typeface="Cambria Math"/>
                            <a:ea typeface="Calibri"/>
                            <a:cs typeface="Times New Roman"/>
                          </a:rPr>
                          <m:t>100</m:t>
                        </m:r>
                      </m:den>
                    </m:f>
                  </m:oMath>
                </a14:m>
                <a:r>
                  <a:rPr lang="hr-HR" sz="3000" dirty="0">
                    <a:effectLst/>
                    <a:latin typeface="Times New Roman" panose="02020603050405020304" pitchFamily="18" charset="0"/>
                    <a:ea typeface="Times New Roman"/>
                    <a:cs typeface="Times New Roman" panose="02020603050405020304" pitchFamily="18" charset="0"/>
                  </a:rPr>
                  <a:t> </a:t>
                </a:r>
                <a:endParaRPr lang="hr-HR" sz="3000" dirty="0">
                  <a:effectLst/>
                  <a:latin typeface="Times New Roman" panose="02020603050405020304" pitchFamily="18" charset="0"/>
                  <a:ea typeface="Calibri"/>
                  <a:cs typeface="Times New Roman" panose="02020603050405020304" pitchFamily="18" charset="0"/>
                </a:endParaRPr>
              </a:p>
              <a:p>
                <a:pPr>
                  <a:lnSpc>
                    <a:spcPct val="107000"/>
                  </a:lnSpc>
                  <a:spcAft>
                    <a:spcPts val="800"/>
                  </a:spcAft>
                </a:pPr>
                <a:r>
                  <a:rPr lang="hr-HR" dirty="0">
                    <a:effectLst/>
                    <a:latin typeface="Times New Roman" panose="02020603050405020304" pitchFamily="18" charset="0"/>
                    <a:ea typeface="Times New Roman"/>
                    <a:cs typeface="Times New Roman" panose="02020603050405020304" pitchFamily="18" charset="0"/>
                  </a:rPr>
                  <a:t>Srednja vrijednost </a:t>
                </a:r>
                <a:r>
                  <a:rPr lang="hr-HR" dirty="0" smtClean="0">
                    <a:effectLst/>
                    <a:latin typeface="Times New Roman" panose="02020603050405020304" pitchFamily="18" charset="0"/>
                    <a:ea typeface="Times New Roman"/>
                    <a:cs typeface="Times New Roman" panose="02020603050405020304" pitchFamily="18" charset="0"/>
                  </a:rPr>
                  <a:t>koeficijenta </a:t>
                </a:r>
                <a:r>
                  <a:rPr lang="hr-HR" dirty="0">
                    <a:effectLst/>
                    <a:latin typeface="Times New Roman" panose="02020603050405020304" pitchFamily="18" charset="0"/>
                    <a:ea typeface="Times New Roman"/>
                    <a:cs typeface="Times New Roman" panose="02020603050405020304" pitchFamily="18" charset="0"/>
                  </a:rPr>
                  <a:t>se koristi za izračunavanje stvarno prijeđenog puta (brzine) na osnovi pokazivanja brzinomjera:</a:t>
                </a:r>
                <a:endParaRPr lang="hr-HR" dirty="0">
                  <a:effectLst/>
                  <a:latin typeface="Times New Roman" panose="02020603050405020304" pitchFamily="18" charset="0"/>
                  <a:ea typeface="Calibri"/>
                  <a:cs typeface="Times New Roman" panose="02020603050405020304" pitchFamily="18" charset="0"/>
                </a:endParaRPr>
              </a:p>
              <a:p>
                <a:pPr>
                  <a:lnSpc>
                    <a:spcPct val="107000"/>
                  </a:lnSpc>
                  <a:spcAft>
                    <a:spcPts val="800"/>
                  </a:spcAft>
                </a:pPr>
                <a:r>
                  <a:rPr lang="hr-HR" dirty="0">
                    <a:effectLst/>
                    <a:latin typeface="Times New Roman" panose="02020603050405020304" pitchFamily="18" charset="0"/>
                    <a:ea typeface="Times New Roman"/>
                    <a:cs typeface="Times New Roman" panose="02020603050405020304" pitchFamily="18" charset="0"/>
                  </a:rPr>
                  <a:t>D = K∙D' = K ∙ (St2 – St1) ; v = k ∙ v' = k ∙ </a:t>
                </a:r>
                <a14:m>
                  <m:oMath xmlns:m="http://schemas.openxmlformats.org/officeDocument/2006/math">
                    <m:f>
                      <m:fPr>
                        <m:ctrlPr>
                          <a:rPr lang="hr-HR" i="1">
                            <a:effectLst/>
                            <a:latin typeface="Cambria Math" panose="02040503050406030204" pitchFamily="18" charset="0"/>
                            <a:ea typeface="Times New Roman"/>
                            <a:cs typeface="Times New Roman"/>
                          </a:rPr>
                        </m:ctrlPr>
                      </m:fPr>
                      <m:num>
                        <m:sSup>
                          <m:sSupPr>
                            <m:ctrlPr>
                              <a:rPr lang="hr-HR" i="1">
                                <a:effectLst/>
                                <a:latin typeface="Cambria Math" panose="02040503050406030204" pitchFamily="18" charset="0"/>
                                <a:ea typeface="Times New Roman"/>
                                <a:cs typeface="Times New Roman"/>
                              </a:rPr>
                            </m:ctrlPr>
                          </m:sSupPr>
                          <m:e>
                            <m:r>
                              <a:rPr lang="hr-HR" i="1">
                                <a:effectLst/>
                                <a:latin typeface="Cambria Math"/>
                                <a:ea typeface="Times New Roman"/>
                                <a:cs typeface="Times New Roman"/>
                              </a:rPr>
                              <m:t>𝐷</m:t>
                            </m:r>
                          </m:e>
                          <m:sup>
                            <m:r>
                              <a:rPr lang="hr-HR" i="1">
                                <a:effectLst/>
                                <a:latin typeface="Cambria Math"/>
                                <a:ea typeface="Times New Roman"/>
                                <a:cs typeface="Times New Roman"/>
                              </a:rPr>
                              <m:t>′</m:t>
                            </m:r>
                          </m:sup>
                        </m:sSup>
                      </m:num>
                      <m:den>
                        <m:r>
                          <a:rPr lang="hr-HR" i="1">
                            <a:effectLst/>
                            <a:latin typeface="Cambria Math"/>
                            <a:ea typeface="Times New Roman"/>
                            <a:cs typeface="Times New Roman"/>
                          </a:rPr>
                          <m:t>𝑡</m:t>
                        </m:r>
                      </m:den>
                    </m:f>
                  </m:oMath>
                </a14:m>
                <a:r>
                  <a:rPr lang="hr-HR" dirty="0">
                    <a:effectLst/>
                    <a:latin typeface="Times New Roman" panose="02020603050405020304" pitchFamily="18" charset="0"/>
                    <a:ea typeface="Times New Roman"/>
                    <a:cs typeface="Times New Roman" panose="02020603050405020304" pitchFamily="18" charset="0"/>
                  </a:rPr>
                  <a:t> ∙ 3600 </a:t>
                </a:r>
                <a:endParaRPr lang="hr-HR" dirty="0">
                  <a:effectLst/>
                  <a:latin typeface="Times New Roman" panose="02020603050405020304" pitchFamily="18" charset="0"/>
                  <a:ea typeface="Calibri"/>
                  <a:cs typeface="Times New Roman" panose="02020603050405020304" pitchFamily="18" charset="0"/>
                </a:endParaRPr>
              </a:p>
              <a:p>
                <a:endParaRPr lang="hr-HR" dirty="0"/>
              </a:p>
            </p:txBody>
          </p:sp>
        </mc:Choice>
        <mc:Fallback xmlns="">
          <p:sp>
            <p:nvSpPr>
              <p:cNvPr id="3" name="Rezervirano mjesto sadržaja 2"/>
              <p:cNvSpPr>
                <a:spLocks noGrp="1" noRot="1" noChangeAspect="1" noMove="1" noResize="1" noEditPoints="1" noAdjustHandles="1" noChangeArrowheads="1" noChangeShapeType="1" noTextEdit="1"/>
              </p:cNvSpPr>
              <p:nvPr>
                <p:ph sz="quarter" idx="1"/>
              </p:nvPr>
            </p:nvSpPr>
            <p:spPr>
              <a:xfrm>
                <a:off x="457200" y="260648"/>
                <a:ext cx="8435280" cy="6213304"/>
              </a:xfrm>
              <a:blipFill>
                <a:blip r:embed="rId2"/>
                <a:stretch>
                  <a:fillRect l="-1445" t="-1079" r="-2384"/>
                </a:stretch>
              </a:blipFill>
            </p:spPr>
            <p:txBody>
              <a:bodyPr/>
              <a:lstStyle/>
              <a:p>
                <a:r>
                  <a:rPr lang="en-US">
                    <a:noFill/>
                  </a:rPr>
                  <a:t> </a:t>
                </a:r>
              </a:p>
            </p:txBody>
          </p:sp>
        </mc:Fallback>
      </mc:AlternateContent>
      <p:pic>
        <p:nvPicPr>
          <p:cNvPr id="6" name="Slika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0384" y="3789040"/>
            <a:ext cx="8208912" cy="2684912"/>
          </a:xfrm>
          <a:prstGeom prst="rect">
            <a:avLst/>
          </a:prstGeom>
        </p:spPr>
      </p:pic>
    </p:spTree>
    <p:extLst>
      <p:ext uri="{BB962C8B-B14F-4D97-AF65-F5344CB8AC3E}">
        <p14:creationId xmlns:p14="http://schemas.microsoft.com/office/powerpoint/2010/main" val="3851353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Određivanje pogreške brzinomjera</a:t>
            </a:r>
            <a:endParaRPr lang="hr-HR" dirty="0"/>
          </a:p>
        </p:txBody>
      </p:sp>
      <p:sp>
        <p:nvSpPr>
          <p:cNvPr id="3" name="Content Placeholder 2"/>
          <p:cNvSpPr>
            <a:spLocks noGrp="1"/>
          </p:cNvSpPr>
          <p:nvPr>
            <p:ph idx="1"/>
          </p:nvPr>
        </p:nvSpPr>
        <p:spPr/>
        <p:txBody>
          <a:bodyPr>
            <a:normAutofit/>
          </a:bodyPr>
          <a:lstStyle/>
          <a:p>
            <a:r>
              <a:rPr lang="hr-HR" sz="2400" b="1" dirty="0" smtClean="0"/>
              <a:t>Koeficijent brzinomjera (K) i popravak brzinomjera (</a:t>
            </a:r>
            <a:r>
              <a:rPr lang="el-GR" sz="2400" b="1" dirty="0" smtClean="0"/>
              <a:t>Δ</a:t>
            </a:r>
            <a:r>
              <a:rPr lang="hr-HR" sz="2400" b="1" dirty="0" smtClean="0"/>
              <a:t>v) </a:t>
            </a:r>
            <a:r>
              <a:rPr lang="hr-HR" sz="2400" dirty="0" smtClean="0"/>
              <a:t>– spada u </a:t>
            </a:r>
            <a:r>
              <a:rPr lang="hr-HR" sz="2400" b="1" dirty="0" smtClean="0"/>
              <a:t>sistematske pogreške </a:t>
            </a:r>
            <a:r>
              <a:rPr lang="hr-HR" sz="2400" dirty="0" smtClean="0"/>
              <a:t>jer </a:t>
            </a:r>
            <a:r>
              <a:rPr lang="hr-HR" sz="2400" b="1" i="1" dirty="0" smtClean="0"/>
              <a:t>ima veličinu i predznak koji se ne mijenja duže vrijeme</a:t>
            </a:r>
            <a:r>
              <a:rPr lang="hr-HR" sz="2400" dirty="0" smtClean="0"/>
              <a:t>. Osim sistematske pogreške kod brzinomjera se javljaju i </a:t>
            </a:r>
            <a:r>
              <a:rPr lang="hr-HR" sz="2400" b="1" dirty="0" smtClean="0"/>
              <a:t>slučajne pogreške </a:t>
            </a:r>
            <a:r>
              <a:rPr lang="hr-HR" sz="2400" dirty="0" smtClean="0"/>
              <a:t>( variranje napona , posebni uvjeti stanja mora ,…) – što se iskazuje </a:t>
            </a:r>
            <a:r>
              <a:rPr lang="hr-HR" sz="2400" b="1" dirty="0" smtClean="0"/>
              <a:t>srednje kvadratnom pogreškom mjerenja brzine.</a:t>
            </a:r>
            <a:endParaRPr lang="hr-HR" sz="24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pl-PL" b="1" dirty="0"/>
              <a:t>UTJECAJ RAZLIČITIH FAKTORA NA BRZINU BRODA</a:t>
            </a:r>
            <a:endParaRPr lang="hr-HR" b="1" dirty="0"/>
          </a:p>
        </p:txBody>
      </p:sp>
      <p:sp>
        <p:nvSpPr>
          <p:cNvPr id="3" name="Rezervirano mjesto sadržaja 2"/>
          <p:cNvSpPr>
            <a:spLocks noGrp="1"/>
          </p:cNvSpPr>
          <p:nvPr>
            <p:ph sz="quarter" idx="1"/>
          </p:nvPr>
        </p:nvSpPr>
        <p:spPr/>
        <p:txBody>
          <a:bodyPr>
            <a:normAutofit/>
          </a:bodyPr>
          <a:lstStyle/>
          <a:p>
            <a:r>
              <a:rPr lang="hr-HR" sz="1800" b="1" dirty="0"/>
              <a:t>Brzina broda, kao i ostali manevarski elementi</a:t>
            </a:r>
            <a:r>
              <a:rPr lang="hr-HR" sz="1800" dirty="0"/>
              <a:t>, nisu stalne vrijednosti za vrijeme eksploatacije broda, već se, u zavisnosti od uvjeta plovljenja, </a:t>
            </a:r>
            <a:r>
              <a:rPr lang="hr-HR" sz="1800" b="1" dirty="0"/>
              <a:t>mijenjaju s vremenom</a:t>
            </a:r>
            <a:r>
              <a:rPr lang="hr-HR" sz="1800" dirty="0"/>
              <a:t>. </a:t>
            </a:r>
            <a:endParaRPr lang="hr-HR" sz="1800" dirty="0" smtClean="0"/>
          </a:p>
          <a:p>
            <a:r>
              <a:rPr lang="hr-HR" sz="1800" dirty="0" smtClean="0"/>
              <a:t>Te </a:t>
            </a:r>
            <a:r>
              <a:rPr lang="hr-HR" sz="1800" dirty="0"/>
              <a:t>promjene su uvjetovane mnogim faktorima, od kojih su </a:t>
            </a:r>
            <a:r>
              <a:rPr lang="hr-HR" sz="1800" b="1" i="1" dirty="0"/>
              <a:t>najvažniji plitko more, </a:t>
            </a:r>
            <a:r>
              <a:rPr lang="hr-HR" sz="1800" b="1" i="1" dirty="0" err="1"/>
              <a:t>obraštanje</a:t>
            </a:r>
            <a:r>
              <a:rPr lang="hr-HR" sz="1800" b="1" i="1" dirty="0"/>
              <a:t> podvodnog dijela broda, promjena deplasmana, vjetar i stanje mora, nagib i </a:t>
            </a:r>
            <a:r>
              <a:rPr lang="hr-HR" sz="1800" b="1" i="1" dirty="0" err="1"/>
              <a:t>trim</a:t>
            </a:r>
            <a:r>
              <a:rPr lang="hr-HR" sz="1800" b="1" i="1" dirty="0"/>
              <a:t> broda. </a:t>
            </a:r>
            <a:endParaRPr lang="hr-HR" sz="1800" b="1" i="1" dirty="0" smtClean="0"/>
          </a:p>
          <a:p>
            <a:pPr marL="0" indent="0">
              <a:buNone/>
            </a:pPr>
            <a:endParaRPr lang="hr-HR" sz="1800" b="1" i="1" dirty="0" smtClean="0"/>
          </a:p>
          <a:p>
            <a:pPr marL="0" indent="0">
              <a:buNone/>
            </a:pPr>
            <a:endParaRPr lang="hr-HR" sz="1800" b="1" i="1" dirty="0"/>
          </a:p>
          <a:p>
            <a:pPr marL="0" indent="0">
              <a:buNone/>
            </a:pPr>
            <a:endParaRPr lang="hr-HR" sz="1800" b="1" i="1" dirty="0" smtClean="0"/>
          </a:p>
          <a:p>
            <a:pPr marL="0" indent="0">
              <a:buNone/>
            </a:pPr>
            <a:endParaRPr lang="hr-HR" sz="1800" b="1" i="1" dirty="0"/>
          </a:p>
          <a:p>
            <a:pPr marL="0" indent="0">
              <a:buNone/>
            </a:pPr>
            <a:endParaRPr lang="hr-HR" sz="1800" b="1" i="1" dirty="0" smtClean="0"/>
          </a:p>
          <a:p>
            <a:pPr marL="0" indent="0">
              <a:buNone/>
            </a:pPr>
            <a:endParaRPr lang="hr-HR" sz="1800" b="1" i="1" dirty="0"/>
          </a:p>
          <a:p>
            <a:pPr marL="0" indent="0">
              <a:buNone/>
            </a:pPr>
            <a:r>
              <a:rPr lang="hr-HR" sz="1800" b="1" dirty="0" smtClean="0"/>
              <a:t>                                                   Pramčani </a:t>
            </a:r>
            <a:r>
              <a:rPr lang="hr-HR" sz="1800" b="1" dirty="0"/>
              <a:t>i krmeni val</a:t>
            </a:r>
            <a:endParaRPr lang="hr-HR" sz="1800" b="1" i="1" dirty="0"/>
          </a:p>
        </p:txBody>
      </p:sp>
      <p:pic>
        <p:nvPicPr>
          <p:cNvPr id="7" name="Slika 3"/>
          <p:cNvPicPr>
            <a:picLocks noChangeAspect="1"/>
          </p:cNvPicPr>
          <p:nvPr/>
        </p:nvPicPr>
        <p:blipFill rotWithShape="1">
          <a:blip r:embed="rId2" cstate="print">
            <a:extLst>
              <a:ext uri="{28A0092B-C50C-407E-A947-70E740481C1C}">
                <a14:useLocalDpi xmlns:a14="http://schemas.microsoft.com/office/drawing/2010/main" val="0"/>
              </a:ext>
            </a:extLst>
          </a:blip>
          <a:srcRect b="29056"/>
          <a:stretch/>
        </p:blipFill>
        <p:spPr>
          <a:xfrm>
            <a:off x="945223" y="3829128"/>
            <a:ext cx="7632848" cy="948475"/>
          </a:xfrm>
          <a:prstGeom prst="rect">
            <a:avLst/>
          </a:prstGeom>
        </p:spPr>
      </p:pic>
    </p:spTree>
    <p:extLst>
      <p:ext uri="{BB962C8B-B14F-4D97-AF65-F5344CB8AC3E}">
        <p14:creationId xmlns:p14="http://schemas.microsoft.com/office/powerpoint/2010/main" val="2838390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116632"/>
            <a:ext cx="8291264" cy="6357320"/>
          </a:xfrm>
        </p:spPr>
        <p:txBody>
          <a:bodyPr>
            <a:normAutofit/>
          </a:bodyPr>
          <a:lstStyle/>
          <a:p>
            <a:r>
              <a:rPr lang="hr-HR" sz="1600" dirty="0">
                <a:latin typeface="Times New Roman" panose="02020603050405020304" pitchFamily="18" charset="0"/>
                <a:cs typeface="Times New Roman" panose="02020603050405020304" pitchFamily="18" charset="0"/>
              </a:rPr>
              <a:t>Za isti režim rada pogonskih strojeva brzina broda se mijenja pri prijelazu </a:t>
            </a:r>
            <a:r>
              <a:rPr lang="hr-HR" sz="1600" b="1" dirty="0">
                <a:latin typeface="Times New Roman" panose="02020603050405020304" pitchFamily="18" charset="0"/>
                <a:cs typeface="Times New Roman" panose="02020603050405020304" pitchFamily="18" charset="0"/>
              </a:rPr>
              <a:t>iz dubokog u plitko more i obratno. Osnovni uzrok te promjene je različitost stvaranja valova pri kretanju broda u dubokom i plitkom moru. </a:t>
            </a:r>
          </a:p>
          <a:p>
            <a:r>
              <a:rPr lang="hr-HR" sz="1600" dirty="0">
                <a:latin typeface="Times New Roman" panose="02020603050405020304" pitchFamily="18" charset="0"/>
                <a:cs typeface="Times New Roman" panose="02020603050405020304" pitchFamily="18" charset="0"/>
              </a:rPr>
              <a:t>Kretanje broda neprekidno prate valovi. </a:t>
            </a:r>
            <a:r>
              <a:rPr lang="hr-HR" sz="1600" b="1" dirty="0">
                <a:latin typeface="Times New Roman" panose="02020603050405020304" pitchFamily="18" charset="0"/>
                <a:cs typeface="Times New Roman" panose="02020603050405020304" pitchFamily="18" charset="0"/>
              </a:rPr>
              <a:t>Za održavanje tog sistema valova neprekidno se troši dio energije pogonskih strojeva, a kao rezultat se javlja otpor kretanju broda - otpor vala. </a:t>
            </a:r>
          </a:p>
          <a:p>
            <a:r>
              <a:rPr lang="hr-HR" sz="1600" dirty="0">
                <a:latin typeface="Times New Roman" panose="02020603050405020304" pitchFamily="18" charset="0"/>
                <a:cs typeface="Times New Roman" panose="02020603050405020304" pitchFamily="18" charset="0"/>
              </a:rPr>
              <a:t>Pri kretanju broda po moru velike dubine </a:t>
            </a:r>
            <a:r>
              <a:rPr lang="hr-HR" sz="1600" b="1" dirty="0">
                <a:latin typeface="Times New Roman" panose="02020603050405020304" pitchFamily="18" charset="0"/>
                <a:cs typeface="Times New Roman" panose="02020603050405020304" pitchFamily="18" charset="0"/>
              </a:rPr>
              <a:t>stvara se pramčani val u blizini pramčane </a:t>
            </a:r>
            <a:r>
              <a:rPr lang="hr-HR" sz="1600" b="1" dirty="0" err="1">
                <a:latin typeface="Times New Roman" panose="02020603050405020304" pitchFamily="18" charset="0"/>
                <a:cs typeface="Times New Roman" panose="02020603050405020304" pitchFamily="18" charset="0"/>
              </a:rPr>
              <a:t>statve</a:t>
            </a:r>
            <a:r>
              <a:rPr lang="hr-HR" sz="1600" b="1" dirty="0">
                <a:latin typeface="Times New Roman" panose="02020603050405020304" pitchFamily="18" charset="0"/>
                <a:cs typeface="Times New Roman" panose="02020603050405020304" pitchFamily="18" charset="0"/>
              </a:rPr>
              <a:t> i krmeni val nešto ispred krmene </a:t>
            </a:r>
            <a:r>
              <a:rPr lang="hr-HR" sz="1600" b="1" dirty="0" err="1">
                <a:latin typeface="Times New Roman" panose="02020603050405020304" pitchFamily="18" charset="0"/>
                <a:cs typeface="Times New Roman" panose="02020603050405020304" pitchFamily="18" charset="0"/>
              </a:rPr>
              <a:t>statve</a:t>
            </a:r>
            <a:r>
              <a:rPr lang="hr-HR" sz="1600" b="1" dirty="0">
                <a:latin typeface="Times New Roman" panose="02020603050405020304" pitchFamily="18" charset="0"/>
                <a:cs typeface="Times New Roman" panose="02020603050405020304" pitchFamily="18" charset="0"/>
              </a:rPr>
              <a:t> . </a:t>
            </a:r>
            <a:r>
              <a:rPr lang="hr-HR" sz="1600" dirty="0">
                <a:latin typeface="Times New Roman" panose="02020603050405020304" pitchFamily="18" charset="0"/>
                <a:cs typeface="Times New Roman" panose="02020603050405020304" pitchFamily="18" charset="0"/>
              </a:rPr>
              <a:t>Oba vala se sastoje od divergentnih i poprečnih valova. Divergentni valovi čine </a:t>
            </a:r>
            <a:r>
              <a:rPr lang="hr-HR" sz="1600" b="1" dirty="0">
                <a:latin typeface="Times New Roman" panose="02020603050405020304" pitchFamily="18" charset="0"/>
                <a:cs typeface="Times New Roman" panose="02020603050405020304" pitchFamily="18" charset="0"/>
              </a:rPr>
              <a:t>s uzdužnom osi broda kut </a:t>
            </a:r>
            <a:r>
              <a:rPr lang="el-GR" sz="1600" b="1" dirty="0">
                <a:latin typeface="Times New Roman" panose="02020603050405020304" pitchFamily="18" charset="0"/>
                <a:cs typeface="Times New Roman" panose="02020603050405020304" pitchFamily="18" charset="0"/>
              </a:rPr>
              <a:t>α= </a:t>
            </a:r>
            <a:r>
              <a:rPr lang="hr-HR" sz="1600" b="1" dirty="0" smtClean="0">
                <a:latin typeface="Times New Roman" panose="02020603050405020304" pitchFamily="18" charset="0"/>
                <a:cs typeface="Times New Roman" panose="02020603050405020304" pitchFamily="18" charset="0"/>
              </a:rPr>
              <a:t>(</a:t>
            </a:r>
            <a:r>
              <a:rPr lang="el-GR" sz="1600" b="1" dirty="0" smtClean="0">
                <a:latin typeface="Times New Roman" panose="02020603050405020304" pitchFamily="18" charset="0"/>
                <a:cs typeface="Times New Roman" panose="02020603050405020304" pitchFamily="18" charset="0"/>
              </a:rPr>
              <a:t>18</a:t>
            </a:r>
            <a:r>
              <a:rPr lang="el-GR" sz="1600" b="1" dirty="0">
                <a:latin typeface="Times New Roman" panose="02020603050405020304" pitchFamily="18" charset="0"/>
                <a:cs typeface="Times New Roman" panose="02020603050405020304" pitchFamily="18" charset="0"/>
              </a:rPr>
              <a:t>° — 20</a:t>
            </a:r>
            <a:r>
              <a:rPr lang="el-GR" sz="1600" b="1" dirty="0" smtClean="0">
                <a:latin typeface="Times New Roman" panose="02020603050405020304" pitchFamily="18" charset="0"/>
                <a:cs typeface="Times New Roman" panose="02020603050405020304" pitchFamily="18" charset="0"/>
              </a:rPr>
              <a:t>°</a:t>
            </a:r>
            <a:r>
              <a:rPr lang="hr-HR" sz="1600" b="1" dirty="0" smtClean="0">
                <a:latin typeface="Times New Roman" panose="02020603050405020304" pitchFamily="18" charset="0"/>
                <a:cs typeface="Times New Roman" panose="02020603050405020304" pitchFamily="18" charset="0"/>
              </a:rPr>
              <a:t>)</a:t>
            </a:r>
            <a:r>
              <a:rPr lang="el-GR" sz="1600" b="1" dirty="0" smtClean="0">
                <a:latin typeface="Times New Roman" panose="02020603050405020304" pitchFamily="18" charset="0"/>
                <a:cs typeface="Times New Roman" panose="02020603050405020304" pitchFamily="18" charset="0"/>
              </a:rPr>
              <a:t>, </a:t>
            </a:r>
            <a:r>
              <a:rPr lang="hr-HR" sz="1600" b="1" dirty="0">
                <a:latin typeface="Times New Roman" panose="02020603050405020304" pitchFamily="18" charset="0"/>
                <a:cs typeface="Times New Roman" panose="02020603050405020304" pitchFamily="18" charset="0"/>
              </a:rPr>
              <a:t>a unutar tako stvorenog sektora rasprostiru se poprečni valovi, koji počinju iza pramčane </a:t>
            </a:r>
            <a:r>
              <a:rPr lang="hr-HR" sz="1600" b="1" dirty="0" err="1">
                <a:latin typeface="Times New Roman" panose="02020603050405020304" pitchFamily="18" charset="0"/>
                <a:cs typeface="Times New Roman" panose="02020603050405020304" pitchFamily="18" charset="0"/>
              </a:rPr>
              <a:t>statve</a:t>
            </a:r>
            <a:r>
              <a:rPr lang="hr-HR" sz="1600" b="1" dirty="0">
                <a:latin typeface="Times New Roman" panose="02020603050405020304" pitchFamily="18" charset="0"/>
                <a:cs typeface="Times New Roman" panose="02020603050405020304" pitchFamily="18" charset="0"/>
              </a:rPr>
              <a:t>. Dužina poprečnih valova se povećava iz krmene </a:t>
            </a:r>
            <a:r>
              <a:rPr lang="hr-HR" sz="1600" b="1" dirty="0" err="1">
                <a:latin typeface="Times New Roman" panose="02020603050405020304" pitchFamily="18" charset="0"/>
                <a:cs typeface="Times New Roman" panose="02020603050405020304" pitchFamily="18" charset="0"/>
              </a:rPr>
              <a:t>statve</a:t>
            </a:r>
            <a:r>
              <a:rPr lang="hr-HR" sz="1600" b="1" dirty="0">
                <a:latin typeface="Times New Roman" panose="02020603050405020304" pitchFamily="18" charset="0"/>
                <a:cs typeface="Times New Roman" panose="02020603050405020304" pitchFamily="18" charset="0"/>
              </a:rPr>
              <a:t>, a visina smanjuje.</a:t>
            </a:r>
          </a:p>
          <a:p>
            <a:r>
              <a:rPr lang="hr-HR" sz="1600" b="1" dirty="0">
                <a:latin typeface="Times New Roman" panose="02020603050405020304" pitchFamily="18" charset="0"/>
                <a:cs typeface="Times New Roman" panose="02020603050405020304" pitchFamily="18" charset="0"/>
              </a:rPr>
              <a:t>Divergentni valovi čine osnovni uzrok otpora vala </a:t>
            </a:r>
            <a:r>
              <a:rPr lang="hr-HR" sz="1600" dirty="0">
                <a:latin typeface="Times New Roman" panose="02020603050405020304" pitchFamily="18" charset="0"/>
                <a:cs typeface="Times New Roman" panose="02020603050405020304" pitchFamily="18" charset="0"/>
              </a:rPr>
              <a:t>pri </a:t>
            </a:r>
            <a:r>
              <a:rPr lang="hr-HR" sz="1600" i="1" dirty="0">
                <a:latin typeface="Times New Roman" panose="02020603050405020304" pitchFamily="18" charset="0"/>
                <a:cs typeface="Times New Roman" panose="02020603050405020304" pitchFamily="18" charset="0"/>
              </a:rPr>
              <a:t>maloj brzini broda, jer su poprečni valovi neznatne visine i dužine.</a:t>
            </a:r>
            <a:r>
              <a:rPr lang="hr-HR" sz="1600" dirty="0">
                <a:latin typeface="Times New Roman" panose="02020603050405020304" pitchFamily="18" charset="0"/>
                <a:cs typeface="Times New Roman" panose="02020603050405020304" pitchFamily="18" charset="0"/>
              </a:rPr>
              <a:t> </a:t>
            </a:r>
            <a:r>
              <a:rPr lang="hr-HR" sz="1600" i="1" dirty="0">
                <a:latin typeface="Times New Roman" panose="02020603050405020304" pitchFamily="18" charset="0"/>
                <a:cs typeface="Times New Roman" panose="02020603050405020304" pitchFamily="18" charset="0"/>
              </a:rPr>
              <a:t>Povećanjem brzine poprečni se valovi povećavaju</a:t>
            </a:r>
            <a:r>
              <a:rPr lang="hr-HR" sz="1600" dirty="0">
                <a:latin typeface="Times New Roman" panose="02020603050405020304" pitchFamily="18" charset="0"/>
                <a:cs typeface="Times New Roman" panose="02020603050405020304" pitchFamily="18" charset="0"/>
              </a:rPr>
              <a:t> i </a:t>
            </a:r>
            <a:r>
              <a:rPr lang="hr-HR" sz="1600" b="1" dirty="0">
                <a:latin typeface="Times New Roman" panose="02020603050405020304" pitchFamily="18" charset="0"/>
                <a:cs typeface="Times New Roman" panose="02020603050405020304" pitchFamily="18" charset="0"/>
              </a:rPr>
              <a:t>u jednom trenutku su toliki da postaju osnovni uzrok otpora valova</a:t>
            </a:r>
            <a:r>
              <a:rPr lang="hr-HR" sz="1700" dirty="0">
                <a:latin typeface="Times New Roman" panose="02020603050405020304" pitchFamily="18" charset="0"/>
                <a:cs typeface="Times New Roman" panose="02020603050405020304" pitchFamily="18" charset="0"/>
              </a:rPr>
              <a:t>.</a:t>
            </a:r>
          </a:p>
          <a:p>
            <a:endParaRPr lang="hr-HR" dirty="0">
              <a:latin typeface="Times New Roman" panose="02020603050405020304" pitchFamily="18" charset="0"/>
              <a:cs typeface="Times New Roman" panose="02020603050405020304" pitchFamily="18" charset="0"/>
            </a:endParaRPr>
          </a:p>
        </p:txBody>
      </p:sp>
      <p:pic>
        <p:nvPicPr>
          <p:cNvPr id="4" name="Rezervirano mjesto sadržaj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8495" y="3844481"/>
            <a:ext cx="3024337" cy="2630375"/>
          </a:xfrm>
          <a:prstGeom prst="rect">
            <a:avLst/>
          </a:prstGeom>
        </p:spPr>
      </p:pic>
      <p:pic>
        <p:nvPicPr>
          <p:cNvPr id="6" name="Slika 3"/>
          <p:cNvPicPr>
            <a:picLocks noChangeAspect="1"/>
          </p:cNvPicPr>
          <p:nvPr/>
        </p:nvPicPr>
        <p:blipFill rotWithShape="1">
          <a:blip r:embed="rId3" cstate="print">
            <a:extLst>
              <a:ext uri="{28A0092B-C50C-407E-A947-70E740481C1C}">
                <a14:useLocalDpi xmlns:a14="http://schemas.microsoft.com/office/drawing/2010/main" val="0"/>
              </a:ext>
            </a:extLst>
          </a:blip>
          <a:srcRect b="29056"/>
          <a:stretch/>
        </p:blipFill>
        <p:spPr>
          <a:xfrm>
            <a:off x="4637112" y="4989179"/>
            <a:ext cx="3823320" cy="662143"/>
          </a:xfrm>
          <a:prstGeom prst="rect">
            <a:avLst/>
          </a:prstGeom>
        </p:spPr>
      </p:pic>
    </p:spTree>
    <p:extLst>
      <p:ext uri="{BB962C8B-B14F-4D97-AF65-F5344CB8AC3E}">
        <p14:creationId xmlns:p14="http://schemas.microsoft.com/office/powerpoint/2010/main" val="4124211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67544" y="908720"/>
            <a:ext cx="7467600" cy="4873752"/>
          </a:xfrm>
        </p:spPr>
        <p:txBody>
          <a:bodyPr>
            <a:normAutofit/>
          </a:bodyPr>
          <a:lstStyle/>
          <a:p>
            <a:r>
              <a:rPr lang="hr-HR" sz="2400" dirty="0"/>
              <a:t>U plitkom moru se </a:t>
            </a:r>
            <a:r>
              <a:rPr lang="hr-HR" sz="2400" b="1" dirty="0"/>
              <a:t>stvaranje valova razlikuje</a:t>
            </a:r>
            <a:r>
              <a:rPr lang="hr-HR" sz="2400" dirty="0"/>
              <a:t>. Ispitivanja su pokazala da nema razlike u stvaranju valova ako je </a:t>
            </a:r>
            <a:r>
              <a:rPr lang="hr-HR" sz="2400" b="1" dirty="0"/>
              <a:t>odnos</a:t>
            </a:r>
            <a:r>
              <a:rPr lang="hr-HR" sz="2400" dirty="0"/>
              <a:t> </a:t>
            </a:r>
            <a:r>
              <a:rPr lang="hr-HR" sz="2400" b="1" dirty="0" smtClean="0"/>
              <a:t>H/T </a:t>
            </a:r>
            <a:r>
              <a:rPr lang="hr-HR" sz="2400" b="1" dirty="0"/>
              <a:t>≥6</a:t>
            </a:r>
            <a:r>
              <a:rPr lang="hr-HR" sz="2400" dirty="0"/>
              <a:t> (gdje je </a:t>
            </a:r>
            <a:r>
              <a:rPr lang="hr-HR" sz="2400" b="1" dirty="0"/>
              <a:t>H</a:t>
            </a:r>
            <a:r>
              <a:rPr lang="hr-HR" sz="2400" dirty="0"/>
              <a:t> dubina mora, a </a:t>
            </a:r>
            <a:r>
              <a:rPr lang="hr-HR" sz="2400" b="1" dirty="0"/>
              <a:t>T</a:t>
            </a:r>
            <a:r>
              <a:rPr lang="hr-HR" sz="2400" dirty="0"/>
              <a:t> gaz broda) ili </a:t>
            </a:r>
            <a:r>
              <a:rPr lang="hr-HR" sz="2400" b="1" dirty="0"/>
              <a:t>ako je </a:t>
            </a:r>
            <a:r>
              <a:rPr lang="hr-HR" sz="2400" b="1" dirty="0" smtClean="0"/>
              <a:t>v/ </a:t>
            </a:r>
            <a:r>
              <a:rPr lang="hr-HR" sz="2400" b="1" dirty="0"/>
              <a:t>√</a:t>
            </a:r>
            <a:r>
              <a:rPr lang="hr-HR" sz="2400" b="1" dirty="0" err="1"/>
              <a:t>gH</a:t>
            </a:r>
            <a:r>
              <a:rPr lang="hr-HR" sz="2400" b="1" dirty="0"/>
              <a:t> ≤ 0.6 </a:t>
            </a:r>
            <a:r>
              <a:rPr lang="hr-HR" sz="2400" dirty="0"/>
              <a:t>(gdje je </a:t>
            </a:r>
            <a:r>
              <a:rPr lang="hr-HR" sz="2400" b="1" dirty="0"/>
              <a:t>g</a:t>
            </a:r>
            <a:r>
              <a:rPr lang="hr-HR" sz="2400" dirty="0"/>
              <a:t> </a:t>
            </a:r>
            <a:r>
              <a:rPr lang="hr-HR" sz="2400" b="1" dirty="0"/>
              <a:t>ubrzanje sile teže</a:t>
            </a:r>
            <a:r>
              <a:rPr lang="hr-HR" sz="2400" dirty="0"/>
              <a:t>, a </a:t>
            </a:r>
            <a:r>
              <a:rPr lang="hr-HR" sz="2400" b="1" dirty="0" smtClean="0"/>
              <a:t>v</a:t>
            </a:r>
            <a:r>
              <a:rPr lang="hr-HR" sz="2400" dirty="0" smtClean="0"/>
              <a:t> </a:t>
            </a:r>
            <a:r>
              <a:rPr lang="hr-HR" sz="2400" b="1" dirty="0"/>
              <a:t>brzina broda </a:t>
            </a:r>
            <a:r>
              <a:rPr lang="hr-HR" sz="2400" dirty="0"/>
              <a:t>u </a:t>
            </a:r>
            <a:r>
              <a:rPr lang="hr-HR" sz="2400" dirty="0" err="1" smtClean="0"/>
              <a:t>čv</a:t>
            </a:r>
            <a:r>
              <a:rPr lang="hr-HR" sz="2400" dirty="0" smtClean="0"/>
              <a:t> , √</a:t>
            </a:r>
            <a:r>
              <a:rPr lang="hr-HR" sz="2400" dirty="0" err="1" smtClean="0"/>
              <a:t>gH</a:t>
            </a:r>
            <a:r>
              <a:rPr lang="hr-HR" sz="2400" dirty="0" smtClean="0"/>
              <a:t> – drugi korijen umnoška </a:t>
            </a:r>
            <a:r>
              <a:rPr lang="hr-HR" sz="2400" b="1" dirty="0" smtClean="0"/>
              <a:t>g i H </a:t>
            </a:r>
            <a:r>
              <a:rPr lang="hr-HR" sz="2400" dirty="0" smtClean="0"/>
              <a:t>)</a:t>
            </a:r>
            <a:endParaRPr lang="hr-HR" sz="2400" b="1" dirty="0"/>
          </a:p>
          <a:p>
            <a:r>
              <a:rPr lang="hr-HR" sz="2400" dirty="0"/>
              <a:t>	Kad se odnos </a:t>
            </a:r>
            <a:r>
              <a:rPr lang="hr-HR" sz="2400" b="1" dirty="0" smtClean="0"/>
              <a:t>v/ </a:t>
            </a:r>
            <a:r>
              <a:rPr lang="hr-HR" sz="2400" b="1" dirty="0"/>
              <a:t>√</a:t>
            </a:r>
            <a:r>
              <a:rPr lang="hr-HR" sz="2400" b="1" dirty="0" err="1"/>
              <a:t>gH</a:t>
            </a:r>
            <a:r>
              <a:rPr lang="hr-HR" sz="2400" b="1" dirty="0"/>
              <a:t>  povećava, mijenja se odnos stvorenih valova: kut </a:t>
            </a:r>
            <a:r>
              <a:rPr lang="el-GR" sz="2400" b="1" dirty="0"/>
              <a:t>α </a:t>
            </a:r>
            <a:r>
              <a:rPr lang="hr-HR" sz="2400" b="1" dirty="0"/>
              <a:t>raste, povećava se visina poprečnih valova čije kretanje se rasprostire u dubinu i javlja se otpor morskog dna. Brzina broda se, pri istom broju okretaja propelera, smanjuje. Brzina broda pri </a:t>
            </a:r>
            <a:r>
              <a:rPr lang="hr-HR" sz="2400" b="1" i="1" dirty="0"/>
              <a:t>kojoj počinje rasti otpor valova u plitkom moru naziva </a:t>
            </a:r>
            <a:r>
              <a:rPr lang="hr-HR" sz="2400" b="1" dirty="0"/>
              <a:t>se </a:t>
            </a:r>
            <a:r>
              <a:rPr lang="hr-HR" sz="2400" b="1" u="sng" dirty="0"/>
              <a:t>prva kritična brzina.</a:t>
            </a:r>
          </a:p>
          <a:p>
            <a:endParaRPr lang="hr-HR" dirty="0"/>
          </a:p>
        </p:txBody>
      </p:sp>
    </p:spTree>
    <p:extLst>
      <p:ext uri="{BB962C8B-B14F-4D97-AF65-F5344CB8AC3E}">
        <p14:creationId xmlns:p14="http://schemas.microsoft.com/office/powerpoint/2010/main" val="4281757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95535" y="620688"/>
            <a:ext cx="7870451" cy="3672409"/>
          </a:xfrm>
        </p:spPr>
      </p:pic>
      <p:sp>
        <p:nvSpPr>
          <p:cNvPr id="5" name="TekstniOkvir 4"/>
          <p:cNvSpPr txBox="1"/>
          <p:nvPr/>
        </p:nvSpPr>
        <p:spPr>
          <a:xfrm>
            <a:off x="467544" y="4653136"/>
            <a:ext cx="8064896" cy="646331"/>
          </a:xfrm>
          <a:prstGeom prst="rect">
            <a:avLst/>
          </a:prstGeom>
          <a:noFill/>
        </p:spPr>
        <p:txBody>
          <a:bodyPr wrap="square" rtlCol="0">
            <a:spAutoFit/>
          </a:bodyPr>
          <a:lstStyle/>
          <a:p>
            <a:r>
              <a:rPr lang="hr-HR" dirty="0" smtClean="0"/>
              <a:t>   </a:t>
            </a:r>
            <a:r>
              <a:rPr lang="hr-HR" b="1" dirty="0" smtClean="0"/>
              <a:t>Divergentni i poprečni valovi 		     Maksimalan otpor </a:t>
            </a:r>
            <a:br>
              <a:rPr lang="hr-HR" b="1" dirty="0" smtClean="0"/>
            </a:br>
            <a:r>
              <a:rPr lang="hr-HR" b="1" dirty="0" smtClean="0"/>
              <a:t>					   valova u plitkoj vodi</a:t>
            </a:r>
            <a:endParaRPr lang="hr-HR" b="1" dirty="0"/>
          </a:p>
        </p:txBody>
      </p:sp>
    </p:spTree>
    <p:extLst>
      <p:ext uri="{BB962C8B-B14F-4D97-AF65-F5344CB8AC3E}">
        <p14:creationId xmlns:p14="http://schemas.microsoft.com/office/powerpoint/2010/main" val="2756671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332656"/>
            <a:ext cx="8219256" cy="6141296"/>
          </a:xfrm>
        </p:spPr>
        <p:txBody>
          <a:bodyPr>
            <a:normAutofit/>
          </a:bodyPr>
          <a:lstStyle/>
          <a:p>
            <a:r>
              <a:rPr lang="hr-HR" sz="1900" dirty="0"/>
              <a:t>Kad je odnos </a:t>
            </a:r>
            <a:r>
              <a:rPr lang="hr-HR" sz="1900" b="1" dirty="0" smtClean="0"/>
              <a:t>v/√</a:t>
            </a:r>
            <a:r>
              <a:rPr lang="hr-HR" sz="1900" b="1" dirty="0" err="1"/>
              <a:t>gH</a:t>
            </a:r>
            <a:r>
              <a:rPr lang="hr-HR" sz="1900" b="1" dirty="0"/>
              <a:t> = 1</a:t>
            </a:r>
            <a:r>
              <a:rPr lang="hr-HR" sz="1900" dirty="0"/>
              <a:t>, otpor valova u </a:t>
            </a:r>
            <a:r>
              <a:rPr lang="hr-HR" sz="1900" b="1" dirty="0"/>
              <a:t>plitkom moru je najveći, pa je i smanjenje brzine najveće. Divergentni i poprečni valovi se gotovo i ne razlikuju (</a:t>
            </a:r>
            <a:r>
              <a:rPr lang="el-GR" sz="1900" b="1" dirty="0"/>
              <a:t>α = 90°), </a:t>
            </a:r>
            <a:r>
              <a:rPr lang="hr-HR" sz="1900" b="1" dirty="0"/>
              <a:t>već se stapaju u jedan veliki poprečni val</a:t>
            </a:r>
            <a:r>
              <a:rPr lang="hr-HR" sz="1900" dirty="0"/>
              <a:t>. </a:t>
            </a:r>
            <a:r>
              <a:rPr lang="hr-HR" sz="1900" i="1" dirty="0"/>
              <a:t>Brzina broda pri kojoj otpor valova u plitkoj vodi dostiže maksimalnu vrijednost naziva se</a:t>
            </a:r>
            <a:r>
              <a:rPr lang="hr-HR" sz="1900" dirty="0"/>
              <a:t> </a:t>
            </a:r>
            <a:r>
              <a:rPr lang="hr-HR" sz="1900" b="1" u="sng" dirty="0"/>
              <a:t>druga kritična brzina</a:t>
            </a:r>
            <a:r>
              <a:rPr lang="hr-HR" sz="1900" dirty="0"/>
              <a:t>.</a:t>
            </a:r>
          </a:p>
          <a:p>
            <a:r>
              <a:rPr lang="hr-HR" sz="1900" dirty="0"/>
              <a:t> Otpor valova u plitkom moru je nešto manji od otpora u dubokom moru kad je odnos </a:t>
            </a:r>
            <a:r>
              <a:rPr lang="hr-HR" sz="1900" b="1" dirty="0" smtClean="0"/>
              <a:t>v /√</a:t>
            </a:r>
            <a:r>
              <a:rPr lang="hr-HR" sz="1900" b="1" dirty="0" err="1" smtClean="0"/>
              <a:t>gH</a:t>
            </a:r>
            <a:r>
              <a:rPr lang="hr-HR" sz="1900" b="1" dirty="0" smtClean="0"/>
              <a:t> = (1.1 - 1.3</a:t>
            </a:r>
            <a:r>
              <a:rPr lang="hr-HR" sz="1900" dirty="0" smtClean="0"/>
              <a:t>). </a:t>
            </a:r>
            <a:r>
              <a:rPr lang="hr-HR" sz="1900" dirty="0"/>
              <a:t>Tada brod u plitkom moru </a:t>
            </a:r>
            <a:r>
              <a:rPr lang="hr-HR" sz="1900" b="1" dirty="0"/>
              <a:t>postiže malo veću brzinu nego u dubokom (pri istom broju okretaja propelera). </a:t>
            </a:r>
            <a:endParaRPr lang="hr-HR" sz="1900" b="1" dirty="0" smtClean="0"/>
          </a:p>
          <a:p>
            <a:r>
              <a:rPr lang="hr-HR" sz="1900" dirty="0" smtClean="0"/>
              <a:t>Divergentni </a:t>
            </a:r>
            <a:r>
              <a:rPr lang="hr-HR" sz="1900" dirty="0"/>
              <a:t>valovi poprimaju </a:t>
            </a:r>
            <a:r>
              <a:rPr lang="hr-HR" sz="1900" b="1" dirty="0"/>
              <a:t>oblik krive linije koja </a:t>
            </a:r>
            <a:r>
              <a:rPr lang="hr-HR" sz="1900" b="1" dirty="0" smtClean="0"/>
              <a:t>približno slijedi </a:t>
            </a:r>
            <a:r>
              <a:rPr lang="hr-HR" sz="1900" b="1" dirty="0"/>
              <a:t>oblik trupa broda na vodenoj liniji, a poprečni valovi nestaju. </a:t>
            </a:r>
            <a:r>
              <a:rPr lang="hr-HR" sz="1900" dirty="0"/>
              <a:t>Za održavanje ovakvog sistema valova troši se neznatan dio energije pogonskih strojeva. </a:t>
            </a:r>
            <a:endParaRPr lang="hr-HR" sz="1900" dirty="0" smtClean="0"/>
          </a:p>
          <a:p>
            <a:r>
              <a:rPr lang="hr-HR" sz="1900" b="1" dirty="0" smtClean="0"/>
              <a:t>Ako </a:t>
            </a:r>
            <a:r>
              <a:rPr lang="hr-HR" sz="1900" b="1" dirty="0"/>
              <a:t>se brzina broda povećava, ponovno raste veličina kuta </a:t>
            </a:r>
            <a:r>
              <a:rPr lang="el-GR" sz="1900" b="1" dirty="0"/>
              <a:t>α,</a:t>
            </a:r>
            <a:r>
              <a:rPr lang="el-GR" sz="1900" dirty="0"/>
              <a:t> </a:t>
            </a:r>
            <a:r>
              <a:rPr lang="hr-HR" sz="1900" dirty="0"/>
              <a:t>a time i otpor valova. Brzina broda pri kojoj je otpor valova u plitkom moru </a:t>
            </a:r>
            <a:r>
              <a:rPr lang="hr-HR" sz="1900" b="1" dirty="0"/>
              <a:t>manji od otpora u dubokom moru </a:t>
            </a:r>
            <a:r>
              <a:rPr lang="hr-HR" sz="1900" dirty="0"/>
              <a:t>zove se </a:t>
            </a:r>
            <a:r>
              <a:rPr lang="hr-HR" sz="1900" b="1" dirty="0" smtClean="0"/>
              <a:t>treća </a:t>
            </a:r>
            <a:r>
              <a:rPr lang="hr-HR" sz="1900" b="1" u="sng" dirty="0" smtClean="0"/>
              <a:t>kritična </a:t>
            </a:r>
            <a:r>
              <a:rPr lang="hr-HR" sz="1900" b="1" u="sng" dirty="0"/>
              <a:t>brzina</a:t>
            </a:r>
            <a:r>
              <a:rPr lang="hr-HR" sz="1900" dirty="0"/>
              <a:t>. </a:t>
            </a:r>
          </a:p>
          <a:p>
            <a:endParaRPr lang="hr-HR" dirty="0"/>
          </a:p>
        </p:txBody>
      </p:sp>
      <p:pic>
        <p:nvPicPr>
          <p:cNvPr id="4" name="Rezervirano mjesto sadržaj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4725144"/>
            <a:ext cx="6264696" cy="1944216"/>
          </a:xfrm>
          <a:prstGeom prst="rect">
            <a:avLst/>
          </a:prstGeom>
        </p:spPr>
      </p:pic>
    </p:spTree>
    <p:extLst>
      <p:ext uri="{BB962C8B-B14F-4D97-AF65-F5344CB8AC3E}">
        <p14:creationId xmlns:p14="http://schemas.microsoft.com/office/powerpoint/2010/main" val="3199857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332656"/>
            <a:ext cx="8147248" cy="6141296"/>
          </a:xfrm>
        </p:spPr>
        <p:txBody>
          <a:bodyPr>
            <a:normAutofit/>
          </a:bodyPr>
          <a:lstStyle/>
          <a:p>
            <a:r>
              <a:rPr lang="hr-HR" sz="1600" dirty="0">
                <a:latin typeface="Times New Roman" panose="02020603050405020304" pitchFamily="18" charset="0"/>
                <a:cs typeface="Times New Roman" panose="02020603050405020304" pitchFamily="18" charset="0"/>
              </a:rPr>
              <a:t>Zavisnost otpora vala od brzine broda i kritične brzine </a:t>
            </a:r>
            <a:r>
              <a:rPr lang="hr-HR" sz="1600" dirty="0" smtClean="0">
                <a:latin typeface="Times New Roman" panose="02020603050405020304" pitchFamily="18" charset="0"/>
                <a:cs typeface="Times New Roman" panose="02020603050405020304" pitchFamily="18" charset="0"/>
              </a:rPr>
              <a:t>prikazana je </a:t>
            </a:r>
            <a:r>
              <a:rPr lang="hr-HR" sz="1600" dirty="0">
                <a:latin typeface="Times New Roman" panose="02020603050405020304" pitchFamily="18" charset="0"/>
                <a:cs typeface="Times New Roman" panose="02020603050405020304" pitchFamily="18" charset="0"/>
              </a:rPr>
              <a:t>na </a:t>
            </a:r>
            <a:r>
              <a:rPr lang="hr-HR" sz="1600" dirty="0" smtClean="0">
                <a:latin typeface="Times New Roman" panose="02020603050405020304" pitchFamily="18" charset="0"/>
                <a:cs typeface="Times New Roman" panose="02020603050405020304" pitchFamily="18" charset="0"/>
              </a:rPr>
              <a:t>donjoj slici</a:t>
            </a:r>
            <a:r>
              <a:rPr lang="hr-HR" sz="1600" dirty="0">
                <a:latin typeface="Times New Roman" panose="02020603050405020304" pitchFamily="18" charset="0"/>
                <a:cs typeface="Times New Roman" panose="02020603050405020304" pitchFamily="18" charset="0"/>
              </a:rPr>
              <a:t>, gdje je </a:t>
            </a:r>
            <a:r>
              <a:rPr lang="hr-HR" sz="1600" b="1" dirty="0">
                <a:latin typeface="Times New Roman" panose="02020603050405020304" pitchFamily="18" charset="0"/>
                <a:cs typeface="Times New Roman" panose="02020603050405020304" pitchFamily="18" charset="0"/>
              </a:rPr>
              <a:t>R∞ otpor u dubokom</a:t>
            </a:r>
            <a:r>
              <a:rPr lang="hr-HR" sz="1600" dirty="0">
                <a:latin typeface="Times New Roman" panose="02020603050405020304" pitchFamily="18" charset="0"/>
                <a:cs typeface="Times New Roman" panose="02020603050405020304" pitchFamily="18" charset="0"/>
              </a:rPr>
              <a:t>, a </a:t>
            </a:r>
            <a:r>
              <a:rPr lang="hr-HR" sz="1600" b="1" dirty="0" smtClean="0">
                <a:latin typeface="Times New Roman" panose="02020603050405020304" pitchFamily="18" charset="0"/>
                <a:cs typeface="Times New Roman" panose="02020603050405020304" pitchFamily="18" charset="0"/>
              </a:rPr>
              <a:t>RH </a:t>
            </a:r>
            <a:r>
              <a:rPr lang="hr-HR" sz="1600" b="1" dirty="0">
                <a:latin typeface="Times New Roman" panose="02020603050405020304" pitchFamily="18" charset="0"/>
                <a:cs typeface="Times New Roman" panose="02020603050405020304" pitchFamily="18" charset="0"/>
              </a:rPr>
              <a:t>otpor u plitkom moru </a:t>
            </a:r>
            <a:r>
              <a:rPr lang="hr-HR" sz="1600" dirty="0">
                <a:latin typeface="Times New Roman" panose="02020603050405020304" pitchFamily="18" charset="0"/>
                <a:cs typeface="Times New Roman" panose="02020603050405020304" pitchFamily="18" charset="0"/>
              </a:rPr>
              <a:t>: za neki odnos </a:t>
            </a:r>
            <a:r>
              <a:rPr lang="hr-HR" sz="1600" dirty="0" smtClean="0">
                <a:latin typeface="Times New Roman" panose="02020603050405020304" pitchFamily="18" charset="0"/>
                <a:cs typeface="Times New Roman" panose="02020603050405020304" pitchFamily="18" charset="0"/>
              </a:rPr>
              <a:t> (</a:t>
            </a:r>
            <a:r>
              <a:rPr lang="hr-HR" sz="1600" b="1" dirty="0" smtClean="0">
                <a:latin typeface="Times New Roman" panose="02020603050405020304" pitchFamily="18" charset="0"/>
                <a:cs typeface="Times New Roman" panose="02020603050405020304" pitchFamily="18" charset="0"/>
              </a:rPr>
              <a:t>H/T)   i  (v:/√</a:t>
            </a:r>
            <a:r>
              <a:rPr lang="hr-HR" sz="1600" b="1" dirty="0" err="1" smtClean="0">
                <a:latin typeface="Times New Roman" panose="02020603050405020304" pitchFamily="18" charset="0"/>
                <a:cs typeface="Times New Roman" panose="02020603050405020304" pitchFamily="18" charset="0"/>
              </a:rPr>
              <a:t>gH</a:t>
            </a:r>
            <a:r>
              <a:rPr lang="hr-HR" sz="1600" b="1" dirty="0" smtClean="0">
                <a:latin typeface="Times New Roman" panose="02020603050405020304" pitchFamily="18" charset="0"/>
                <a:cs typeface="Times New Roman" panose="02020603050405020304" pitchFamily="18" charset="0"/>
              </a:rPr>
              <a:t>)</a:t>
            </a:r>
            <a:r>
              <a:rPr lang="hr-HR" sz="1600" dirty="0" smtClean="0">
                <a:latin typeface="Times New Roman" panose="02020603050405020304" pitchFamily="18" charset="0"/>
                <a:cs typeface="Times New Roman" panose="02020603050405020304" pitchFamily="18" charset="0"/>
              </a:rPr>
              <a:t>. </a:t>
            </a:r>
          </a:p>
          <a:p>
            <a:r>
              <a:rPr lang="hr-HR" sz="1600" dirty="0" smtClean="0">
                <a:latin typeface="Times New Roman" panose="02020603050405020304" pitchFamily="18" charset="0"/>
                <a:cs typeface="Times New Roman" panose="02020603050405020304" pitchFamily="18" charset="0"/>
              </a:rPr>
              <a:t>Na </a:t>
            </a:r>
            <a:r>
              <a:rPr lang="hr-HR" sz="1600" dirty="0">
                <a:latin typeface="Times New Roman" panose="02020603050405020304" pitchFamily="18" charset="0"/>
                <a:cs typeface="Times New Roman" panose="02020603050405020304" pitchFamily="18" charset="0"/>
              </a:rPr>
              <a:t>slici je prikazana promjena odnosa otpora u plitkom i dubokom moru </a:t>
            </a:r>
            <a:r>
              <a:rPr lang="hr-HR" sz="1600" b="1" dirty="0" smtClean="0">
                <a:latin typeface="Times New Roman" panose="02020603050405020304" pitchFamily="18" charset="0"/>
                <a:cs typeface="Times New Roman" panose="02020603050405020304" pitchFamily="18" charset="0"/>
              </a:rPr>
              <a:t>RH  </a:t>
            </a:r>
            <a:r>
              <a:rPr lang="hr-HR" sz="1600" b="1" dirty="0">
                <a:latin typeface="Times New Roman" panose="02020603050405020304" pitchFamily="18" charset="0"/>
                <a:cs typeface="Times New Roman" panose="02020603050405020304" pitchFamily="18" charset="0"/>
              </a:rPr>
              <a:t>i </a:t>
            </a:r>
            <a:r>
              <a:rPr lang="hr-HR" sz="1600" b="1" dirty="0" smtClean="0">
                <a:latin typeface="Times New Roman" panose="02020603050405020304" pitchFamily="18" charset="0"/>
                <a:cs typeface="Times New Roman" panose="02020603050405020304" pitchFamily="18" charset="0"/>
              </a:rPr>
              <a:t> R</a:t>
            </a:r>
            <a:r>
              <a:rPr lang="hr-HR" sz="1600" b="1" dirty="0">
                <a:latin typeface="Times New Roman" panose="02020603050405020304" pitchFamily="18" charset="0"/>
                <a:cs typeface="Times New Roman" panose="02020603050405020304" pitchFamily="18" charset="0"/>
              </a:rPr>
              <a:t>∞ za različite vrijednosti </a:t>
            </a:r>
            <a:r>
              <a:rPr lang="hr-HR" sz="1600" b="1" dirty="0" smtClean="0">
                <a:latin typeface="Times New Roman" panose="02020603050405020304" pitchFamily="18" charset="0"/>
                <a:cs typeface="Times New Roman" panose="02020603050405020304" pitchFamily="18" charset="0"/>
              </a:rPr>
              <a:t> (H:/T)  i   (V</a:t>
            </a:r>
            <a:r>
              <a:rPr lang="hr-HR" sz="1600" b="1" dirty="0">
                <a:latin typeface="Times New Roman" panose="02020603050405020304" pitchFamily="18" charset="0"/>
                <a:cs typeface="Times New Roman" panose="02020603050405020304" pitchFamily="18" charset="0"/>
              </a:rPr>
              <a:t>: √</a:t>
            </a:r>
            <a:r>
              <a:rPr lang="hr-HR" sz="1600" b="1" dirty="0" err="1" smtClean="0">
                <a:latin typeface="Times New Roman" panose="02020603050405020304" pitchFamily="18" charset="0"/>
                <a:cs typeface="Times New Roman" panose="02020603050405020304" pitchFamily="18" charset="0"/>
              </a:rPr>
              <a:t>gH</a:t>
            </a:r>
            <a:r>
              <a:rPr lang="hr-HR" sz="1600" b="1" dirty="0" smtClean="0">
                <a:latin typeface="Times New Roman" panose="02020603050405020304" pitchFamily="18" charset="0"/>
                <a:cs typeface="Times New Roman" panose="02020603050405020304" pitchFamily="18" charset="0"/>
              </a:rPr>
              <a:t>).</a:t>
            </a:r>
          </a:p>
          <a:p>
            <a:r>
              <a:rPr lang="hr-HR" sz="1600" dirty="0" smtClean="0">
                <a:latin typeface="Times New Roman" panose="02020603050405020304" pitchFamily="18" charset="0"/>
                <a:cs typeface="Times New Roman" panose="02020603050405020304" pitchFamily="18" charset="0"/>
              </a:rPr>
              <a:t>Zaključuje se : </a:t>
            </a:r>
            <a:r>
              <a:rPr lang="hr-HR" sz="1600" b="1" dirty="0" smtClean="0">
                <a:latin typeface="Times New Roman" panose="02020603050405020304" pitchFamily="18" charset="0"/>
                <a:cs typeface="Times New Roman" panose="02020603050405020304" pitchFamily="18" charset="0"/>
              </a:rPr>
              <a:t>sa </a:t>
            </a:r>
            <a:r>
              <a:rPr lang="hr-HR" sz="1600" b="1" dirty="0">
                <a:latin typeface="Times New Roman" panose="02020603050405020304" pitchFamily="18" charset="0"/>
                <a:cs typeface="Times New Roman" panose="02020603050405020304" pitchFamily="18" charset="0"/>
              </a:rPr>
              <a:t>smanjenjem odnosa </a:t>
            </a:r>
            <a:r>
              <a:rPr lang="hr-HR" sz="1600" b="1" dirty="0" smtClean="0">
                <a:latin typeface="Times New Roman" panose="02020603050405020304" pitchFamily="18" charset="0"/>
                <a:cs typeface="Times New Roman" panose="02020603050405020304" pitchFamily="18" charset="0"/>
              </a:rPr>
              <a:t> (H </a:t>
            </a:r>
            <a:r>
              <a:rPr lang="hr-HR" sz="1600" b="1" dirty="0">
                <a:latin typeface="Times New Roman" panose="02020603050405020304" pitchFamily="18" charset="0"/>
                <a:cs typeface="Times New Roman" panose="02020603050405020304" pitchFamily="18" charset="0"/>
              </a:rPr>
              <a:t>/</a:t>
            </a:r>
            <a:r>
              <a:rPr lang="hr-HR" sz="1600" b="1" dirty="0" smtClean="0">
                <a:latin typeface="Times New Roman" panose="02020603050405020304" pitchFamily="18" charset="0"/>
                <a:cs typeface="Times New Roman" panose="02020603050405020304" pitchFamily="18" charset="0"/>
              </a:rPr>
              <a:t> T) </a:t>
            </a:r>
            <a:r>
              <a:rPr lang="hr-HR" sz="1600" dirty="0">
                <a:latin typeface="Times New Roman" panose="02020603050405020304" pitchFamily="18" charset="0"/>
                <a:cs typeface="Times New Roman" panose="02020603050405020304" pitchFamily="18" charset="0"/>
              </a:rPr>
              <a:t>otpor </a:t>
            </a:r>
            <a:r>
              <a:rPr lang="hr-HR" sz="1600" b="1" dirty="0" smtClean="0">
                <a:latin typeface="Times New Roman" panose="02020603050405020304" pitchFamily="18" charset="0"/>
                <a:cs typeface="Times New Roman" panose="02020603050405020304" pitchFamily="18" charset="0"/>
              </a:rPr>
              <a:t>se naglo </a:t>
            </a:r>
            <a:r>
              <a:rPr lang="hr-HR" sz="1600" b="1" dirty="0">
                <a:latin typeface="Times New Roman" panose="02020603050405020304" pitchFamily="18" charset="0"/>
                <a:cs typeface="Times New Roman" panose="02020603050405020304" pitchFamily="18" charset="0"/>
              </a:rPr>
              <a:t>povećava pri istom odnosu </a:t>
            </a:r>
            <a:endParaRPr lang="hr-HR" sz="1600" b="1" dirty="0" smtClean="0">
              <a:latin typeface="Times New Roman" panose="02020603050405020304" pitchFamily="18" charset="0"/>
              <a:cs typeface="Times New Roman" panose="02020603050405020304" pitchFamily="18" charset="0"/>
            </a:endParaRPr>
          </a:p>
          <a:p>
            <a:r>
              <a:rPr lang="hr-HR" sz="1600" b="1" dirty="0" smtClean="0">
                <a:latin typeface="Times New Roman" panose="02020603050405020304" pitchFamily="18" charset="0"/>
                <a:cs typeface="Times New Roman" panose="02020603050405020304" pitchFamily="18" charset="0"/>
              </a:rPr>
              <a:t>(v/ </a:t>
            </a:r>
            <a:r>
              <a:rPr lang="hr-HR" sz="1600" b="1" dirty="0">
                <a:latin typeface="Times New Roman" panose="02020603050405020304" pitchFamily="18" charset="0"/>
                <a:cs typeface="Times New Roman" panose="02020603050405020304" pitchFamily="18" charset="0"/>
              </a:rPr>
              <a:t>√</a:t>
            </a:r>
            <a:r>
              <a:rPr lang="hr-HR" sz="1600" b="1" dirty="0" err="1" smtClean="0">
                <a:latin typeface="Times New Roman" panose="02020603050405020304" pitchFamily="18" charset="0"/>
                <a:cs typeface="Times New Roman" panose="02020603050405020304" pitchFamily="18" charset="0"/>
              </a:rPr>
              <a:t>gH</a:t>
            </a:r>
            <a:r>
              <a:rPr lang="hr-HR" sz="1600" b="1" dirty="0" smtClean="0">
                <a:latin typeface="Times New Roman" panose="02020603050405020304" pitchFamily="18" charset="0"/>
                <a:cs typeface="Times New Roman" panose="02020603050405020304" pitchFamily="18" charset="0"/>
              </a:rPr>
              <a:t>)  odnosno </a:t>
            </a:r>
            <a:r>
              <a:rPr lang="hr-HR" sz="1600" b="1" dirty="0">
                <a:latin typeface="Times New Roman" panose="02020603050405020304" pitchFamily="18" charset="0"/>
                <a:cs typeface="Times New Roman" panose="02020603050405020304" pitchFamily="18" charset="0"/>
              </a:rPr>
              <a:t>brzina broda </a:t>
            </a:r>
            <a:r>
              <a:rPr lang="hr-HR" sz="1600" b="1" dirty="0" smtClean="0">
                <a:latin typeface="Times New Roman" panose="02020603050405020304" pitchFamily="18" charset="0"/>
                <a:cs typeface="Times New Roman" panose="02020603050405020304" pitchFamily="18" charset="0"/>
              </a:rPr>
              <a:t>se u </a:t>
            </a:r>
            <a:r>
              <a:rPr lang="hr-HR" sz="1600" b="1" dirty="0">
                <a:latin typeface="Times New Roman" panose="02020603050405020304" pitchFamily="18" charset="0"/>
                <a:cs typeface="Times New Roman" panose="02020603050405020304" pitchFamily="18" charset="0"/>
              </a:rPr>
              <a:t>tom slučaju smanjuje. </a:t>
            </a:r>
          </a:p>
        </p:txBody>
      </p:sp>
      <p:pic>
        <p:nvPicPr>
          <p:cNvPr id="6" name="Rezervirano mjesto sadržaj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999107"/>
            <a:ext cx="5112568" cy="4382358"/>
          </a:xfrm>
          <a:prstGeom prst="rect">
            <a:avLst/>
          </a:prstGeom>
        </p:spPr>
      </p:pic>
    </p:spTree>
    <p:extLst>
      <p:ext uri="{BB962C8B-B14F-4D97-AF65-F5344CB8AC3E}">
        <p14:creationId xmlns:p14="http://schemas.microsoft.com/office/powerpoint/2010/main" val="4184019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95536" y="1052736"/>
            <a:ext cx="8393493" cy="3119166"/>
          </a:xfrm>
        </p:spPr>
      </p:pic>
      <p:sp>
        <p:nvSpPr>
          <p:cNvPr id="5" name="TekstniOkvir 4"/>
          <p:cNvSpPr txBox="1"/>
          <p:nvPr/>
        </p:nvSpPr>
        <p:spPr>
          <a:xfrm>
            <a:off x="539552" y="4651395"/>
            <a:ext cx="7776864" cy="646331"/>
          </a:xfrm>
          <a:prstGeom prst="rect">
            <a:avLst/>
          </a:prstGeom>
          <a:noFill/>
        </p:spPr>
        <p:txBody>
          <a:bodyPr wrap="square" rtlCol="0">
            <a:spAutoFit/>
          </a:bodyPr>
          <a:lstStyle/>
          <a:p>
            <a:r>
              <a:rPr lang="hr-HR" b="1" dirty="0" smtClean="0"/>
              <a:t>       Najmanji otpor vala u	                                Otpor vala i kritične brzine </a:t>
            </a:r>
          </a:p>
          <a:p>
            <a:r>
              <a:rPr lang="hr-HR" b="1" dirty="0" smtClean="0"/>
              <a:t>              plitkom moru</a:t>
            </a:r>
            <a:endParaRPr lang="hr-HR" b="1" dirty="0"/>
          </a:p>
        </p:txBody>
      </p:sp>
    </p:spTree>
    <p:extLst>
      <p:ext uri="{BB962C8B-B14F-4D97-AF65-F5344CB8AC3E}">
        <p14:creationId xmlns:p14="http://schemas.microsoft.com/office/powerpoint/2010/main" val="2952708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332656"/>
            <a:ext cx="8219256" cy="6141296"/>
          </a:xfrm>
        </p:spPr>
        <p:txBody>
          <a:bodyPr>
            <a:noAutofit/>
          </a:bodyPr>
          <a:lstStyle/>
          <a:p>
            <a:r>
              <a:rPr lang="hr-HR" sz="2400" dirty="0" smtClean="0"/>
              <a:t>Osim direktnog utjecaja na smanjenje brzine , </a:t>
            </a:r>
            <a:r>
              <a:rPr lang="hr-HR" sz="2400" b="1" dirty="0" smtClean="0"/>
              <a:t>plitko more i posredno smanjuje brzinu broda zbog otežanog kormilarenja</a:t>
            </a:r>
            <a:r>
              <a:rPr lang="hr-HR" sz="2400" dirty="0" smtClean="0"/>
              <a:t>. </a:t>
            </a:r>
            <a:r>
              <a:rPr lang="hr-HR" sz="2400" i="1" dirty="0" smtClean="0"/>
              <a:t>Poremećaj toka vode i stvaranje virova remete normalni sustav djelovanja vode na list kormila i strujanje vode oko kormila.</a:t>
            </a:r>
          </a:p>
          <a:p>
            <a:r>
              <a:rPr lang="hr-HR" sz="2400" b="1" dirty="0" err="1" smtClean="0"/>
              <a:t>Obraštanje</a:t>
            </a:r>
            <a:r>
              <a:rPr lang="hr-HR" sz="2400" b="1" dirty="0" smtClean="0"/>
              <a:t> </a:t>
            </a:r>
            <a:r>
              <a:rPr lang="hr-HR" sz="2400" b="1" dirty="0"/>
              <a:t>podvodnog dijela trupa različitim organizmima (trave, </a:t>
            </a:r>
            <a:r>
              <a:rPr lang="hr-HR" sz="2400" b="1" dirty="0" smtClean="0"/>
              <a:t>školjke, </a:t>
            </a:r>
            <a:r>
              <a:rPr lang="hr-HR" sz="2400" b="1" dirty="0"/>
              <a:t>itd.) povećava hrapavost površine trupa, što povećava trenje</a:t>
            </a:r>
            <a:r>
              <a:rPr lang="hr-HR" sz="2400" dirty="0"/>
              <a:t>, a rezultat toga je smanjenje brzine. </a:t>
            </a:r>
            <a:r>
              <a:rPr lang="hr-HR" sz="2400" dirty="0" err="1" smtClean="0"/>
              <a:t>Obraštanje</a:t>
            </a:r>
            <a:r>
              <a:rPr lang="hr-HR" sz="2400" dirty="0" smtClean="0"/>
              <a:t> </a:t>
            </a:r>
            <a:r>
              <a:rPr lang="hr-HR" sz="2400" b="1" dirty="0"/>
              <a:t>je veće kod sporijih brodova</a:t>
            </a:r>
            <a:r>
              <a:rPr lang="hr-HR" sz="2400" dirty="0"/>
              <a:t>, brodova koji manje plove i koji imaju veći gaz, na nižim geografskim širinama i u morima gdje je slanost </a:t>
            </a:r>
            <a:r>
              <a:rPr lang="hr-HR" sz="2400" dirty="0" smtClean="0"/>
              <a:t>veća.</a:t>
            </a:r>
          </a:p>
          <a:p>
            <a:r>
              <a:rPr lang="hr-HR" sz="2400" dirty="0" smtClean="0"/>
              <a:t>U </a:t>
            </a:r>
            <a:r>
              <a:rPr lang="hr-HR" sz="2400" dirty="0"/>
              <a:t>slatkoj vodi ne samo </a:t>
            </a:r>
            <a:r>
              <a:rPr lang="hr-HR" sz="2400" i="1" dirty="0"/>
              <a:t>da je </a:t>
            </a:r>
            <a:r>
              <a:rPr lang="hr-HR" sz="2400" i="1" dirty="0" err="1"/>
              <a:t>obraštanje</a:t>
            </a:r>
            <a:r>
              <a:rPr lang="hr-HR" sz="2400" i="1" dirty="0"/>
              <a:t> manje </a:t>
            </a:r>
            <a:r>
              <a:rPr lang="hr-HR" sz="2400" dirty="0"/>
              <a:t>već </a:t>
            </a:r>
            <a:r>
              <a:rPr lang="hr-HR" sz="2400" b="1" dirty="0"/>
              <a:t>djelomično nestaje i ranija obraslost u morskoj </a:t>
            </a:r>
            <a:r>
              <a:rPr lang="hr-HR" sz="2400" b="1" dirty="0" smtClean="0"/>
              <a:t>vodi.</a:t>
            </a:r>
          </a:p>
          <a:p>
            <a:r>
              <a:rPr lang="hr-HR" sz="2400" dirty="0" smtClean="0"/>
              <a:t>Veličina </a:t>
            </a:r>
            <a:r>
              <a:rPr lang="hr-HR" sz="2400" dirty="0"/>
              <a:t>otpora trenja zavisi od brzine broda: </a:t>
            </a:r>
            <a:r>
              <a:rPr lang="hr-HR" sz="2400" b="1" dirty="0"/>
              <a:t>za veliku brzinu smanjenje brzine je manje, a pri malim brzinama raste ukupan zbroj trenja pa je smanjenje brzine veće. </a:t>
            </a:r>
          </a:p>
        </p:txBody>
      </p:sp>
    </p:spTree>
    <p:extLst>
      <p:ext uri="{BB962C8B-B14F-4D97-AF65-F5344CB8AC3E}">
        <p14:creationId xmlns:p14="http://schemas.microsoft.com/office/powerpoint/2010/main" val="828985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BRZINA BRODA </a:t>
            </a:r>
            <a:endParaRPr lang="hr-HR" b="1" dirty="0"/>
          </a:p>
        </p:txBody>
      </p:sp>
      <p:sp>
        <p:nvSpPr>
          <p:cNvPr id="3" name="Rezervirano mjesto sadržaja 2"/>
          <p:cNvSpPr>
            <a:spLocks noGrp="1"/>
          </p:cNvSpPr>
          <p:nvPr>
            <p:ph sz="quarter" idx="1"/>
          </p:nvPr>
        </p:nvSpPr>
        <p:spPr/>
        <p:txBody>
          <a:bodyPr>
            <a:normAutofit fontScale="92500" lnSpcReduction="10000"/>
          </a:bodyPr>
          <a:lstStyle/>
          <a:p>
            <a:r>
              <a:rPr lang="vi-VN" dirty="0"/>
              <a:t>Brzine koje odgovaraju određenom režimu rada glavnih strojeva:</a:t>
            </a:r>
          </a:p>
          <a:p>
            <a:pPr marL="0" indent="0">
              <a:buNone/>
            </a:pPr>
            <a:r>
              <a:rPr lang="vi-VN" dirty="0"/>
              <a:t>•	maksimalna snaga strojeva odgovara </a:t>
            </a:r>
            <a:r>
              <a:rPr lang="hr-HR" dirty="0" smtClean="0"/>
              <a:t>     </a:t>
            </a:r>
            <a:r>
              <a:rPr lang="vi-VN" dirty="0" smtClean="0"/>
              <a:t>maksimalnoj brzini</a:t>
            </a:r>
            <a:r>
              <a:rPr lang="hr-HR" dirty="0" smtClean="0"/>
              <a:t>- </a:t>
            </a:r>
            <a:r>
              <a:rPr lang="hr-HR" b="1" dirty="0" smtClean="0"/>
              <a:t>forsirani rad stroja</a:t>
            </a:r>
            <a:endParaRPr lang="vi-VN" b="1" dirty="0"/>
          </a:p>
          <a:p>
            <a:pPr marL="0" indent="0">
              <a:buNone/>
            </a:pPr>
            <a:r>
              <a:rPr lang="vi-VN" dirty="0"/>
              <a:t>•	svom snagom odgovara najvećoj </a:t>
            </a:r>
            <a:r>
              <a:rPr lang="vi-VN" dirty="0" smtClean="0"/>
              <a:t>brzini</a:t>
            </a:r>
            <a:endParaRPr lang="vi-VN" dirty="0"/>
          </a:p>
          <a:p>
            <a:pPr marL="0" indent="0">
              <a:buNone/>
            </a:pPr>
            <a:r>
              <a:rPr lang="vi-VN" dirty="0"/>
              <a:t>•	½ snage odgovara 50% od svom snagom</a:t>
            </a:r>
          </a:p>
          <a:p>
            <a:pPr marL="0" indent="0">
              <a:buNone/>
            </a:pPr>
            <a:r>
              <a:rPr lang="vi-VN" dirty="0"/>
              <a:t>•	Polagano odgovara 25% </a:t>
            </a:r>
            <a:r>
              <a:rPr lang="hr-HR" dirty="0" smtClean="0"/>
              <a:t>od </a:t>
            </a:r>
            <a:r>
              <a:rPr lang="vi-VN" dirty="0" smtClean="0"/>
              <a:t>svom </a:t>
            </a:r>
            <a:r>
              <a:rPr lang="vi-VN" dirty="0"/>
              <a:t>snagom</a:t>
            </a:r>
          </a:p>
          <a:p>
            <a:pPr marL="0" indent="0">
              <a:buNone/>
            </a:pPr>
            <a:r>
              <a:rPr lang="vi-VN" dirty="0"/>
              <a:t>•	Sasvim polagano odgovara najmanjoj brzini</a:t>
            </a:r>
          </a:p>
          <a:p>
            <a:endParaRPr lang="hr-HR" dirty="0"/>
          </a:p>
        </p:txBody>
      </p:sp>
    </p:spTree>
    <p:extLst>
      <p:ext uri="{BB962C8B-B14F-4D97-AF65-F5344CB8AC3E}">
        <p14:creationId xmlns:p14="http://schemas.microsoft.com/office/powerpoint/2010/main" val="6486646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1520" y="620688"/>
            <a:ext cx="8045109" cy="4104456"/>
          </a:xfrm>
        </p:spPr>
      </p:pic>
      <p:sp>
        <p:nvSpPr>
          <p:cNvPr id="5" name="TekstniOkvir 4"/>
          <p:cNvSpPr txBox="1"/>
          <p:nvPr/>
        </p:nvSpPr>
        <p:spPr>
          <a:xfrm>
            <a:off x="395536" y="5085184"/>
            <a:ext cx="7848872" cy="369332"/>
          </a:xfrm>
          <a:prstGeom prst="rect">
            <a:avLst/>
          </a:prstGeom>
          <a:noFill/>
        </p:spPr>
        <p:txBody>
          <a:bodyPr wrap="square" rtlCol="0">
            <a:spAutoFit/>
          </a:bodyPr>
          <a:lstStyle/>
          <a:p>
            <a:r>
              <a:rPr lang="hr-HR" b="1" dirty="0" smtClean="0"/>
              <a:t>              Promjena brzine broda u ovisnosti od promjene deplasmana broda</a:t>
            </a:r>
            <a:endParaRPr lang="hr-HR" b="1" dirty="0"/>
          </a:p>
        </p:txBody>
      </p:sp>
    </p:spTree>
    <p:extLst>
      <p:ext uri="{BB962C8B-B14F-4D97-AF65-F5344CB8AC3E}">
        <p14:creationId xmlns:p14="http://schemas.microsoft.com/office/powerpoint/2010/main" val="18685524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zervirano mjesto sadržaja 2"/>
              <p:cNvSpPr>
                <a:spLocks noGrp="1"/>
              </p:cNvSpPr>
              <p:nvPr>
                <p:ph sz="quarter" idx="1"/>
              </p:nvPr>
            </p:nvSpPr>
            <p:spPr>
              <a:xfrm>
                <a:off x="457200" y="476672"/>
                <a:ext cx="8219256" cy="5997280"/>
              </a:xfrm>
            </p:spPr>
            <p:txBody>
              <a:bodyPr>
                <a:normAutofit fontScale="70000" lnSpcReduction="20000"/>
              </a:bodyPr>
              <a:lstStyle/>
              <a:p>
                <a:pPr>
                  <a:lnSpc>
                    <a:spcPct val="107000"/>
                  </a:lnSpc>
                  <a:spcAft>
                    <a:spcPts val="800"/>
                  </a:spcAft>
                </a:pPr>
                <a:r>
                  <a:rPr lang="hr-HR" dirty="0">
                    <a:latin typeface="Times New Roman" panose="02020603050405020304" pitchFamily="18" charset="0"/>
                    <a:ea typeface="Times New Roman"/>
                    <a:cs typeface="Times New Roman" panose="02020603050405020304" pitchFamily="18" charset="0"/>
                  </a:rPr>
                  <a:t>Manje točan rezultat brzine broda pri promjeni deplasmana daje formula: </a:t>
                </a:r>
                <a:endParaRPr lang="hr-HR" dirty="0">
                  <a:effectLst/>
                  <a:latin typeface="Times New Roman" panose="02020603050405020304" pitchFamily="18" charset="0"/>
                  <a:ea typeface="Calibri"/>
                  <a:cs typeface="Times New Roman" panose="02020603050405020304" pitchFamily="18" charset="0"/>
                </a:endParaRPr>
              </a:p>
              <a:p>
                <a:pPr>
                  <a:lnSpc>
                    <a:spcPct val="107000"/>
                  </a:lnSpc>
                  <a:spcAft>
                    <a:spcPts val="800"/>
                  </a:spcAft>
                </a:pPr>
                <a:r>
                  <a:rPr lang="hr-HR" dirty="0">
                    <a:effectLst/>
                    <a:latin typeface="Times New Roman" panose="02020603050405020304" pitchFamily="18" charset="0"/>
                    <a:ea typeface="Times New Roman"/>
                    <a:cs typeface="Times New Roman" panose="02020603050405020304" pitchFamily="18" charset="0"/>
                  </a:rPr>
                  <a:t>V = </a:t>
                </a:r>
                <a:r>
                  <a:rPr lang="hr-HR" dirty="0" err="1">
                    <a:effectLst/>
                    <a:latin typeface="Times New Roman" panose="02020603050405020304" pitchFamily="18" charset="0"/>
                    <a:ea typeface="Times New Roman"/>
                    <a:cs typeface="Times New Roman" panose="02020603050405020304" pitchFamily="18" charset="0"/>
                  </a:rPr>
                  <a:t>Vo</a:t>
                </a:r>
                <a:r>
                  <a:rPr lang="hr-HR" dirty="0">
                    <a:effectLst/>
                    <a:latin typeface="Times New Roman" panose="02020603050405020304" pitchFamily="18" charset="0"/>
                    <a:ea typeface="Times New Roman"/>
                    <a:cs typeface="Times New Roman" panose="02020603050405020304" pitchFamily="18" charset="0"/>
                  </a:rPr>
                  <a:t> ∙ </a:t>
                </a:r>
                <a14:m>
                  <m:oMath xmlns:m="http://schemas.openxmlformats.org/officeDocument/2006/math">
                    <m:sSup>
                      <m:sSupPr>
                        <m:ctrlPr>
                          <a:rPr lang="hr-HR" i="1">
                            <a:effectLst/>
                            <a:latin typeface="Cambria Math" panose="02040503050406030204" pitchFamily="18" charset="0"/>
                            <a:ea typeface="Times New Roman"/>
                            <a:cs typeface="Times New Roman"/>
                          </a:rPr>
                        </m:ctrlPr>
                      </m:sSupPr>
                      <m:e>
                        <m:r>
                          <a:rPr lang="hr-HR">
                            <a:effectLst/>
                            <a:latin typeface="Cambria Math"/>
                            <a:ea typeface="Times New Roman"/>
                            <a:cs typeface="Times New Roman"/>
                          </a:rPr>
                          <m:t>(</m:t>
                        </m:r>
                        <m:f>
                          <m:fPr>
                            <m:ctrlPr>
                              <a:rPr lang="hr-HR" i="1">
                                <a:effectLst/>
                                <a:latin typeface="Cambria Math" panose="02040503050406030204" pitchFamily="18" charset="0"/>
                                <a:ea typeface="Times New Roman"/>
                                <a:cs typeface="Times New Roman"/>
                              </a:rPr>
                            </m:ctrlPr>
                          </m:fPr>
                          <m:num>
                            <m:r>
                              <a:rPr lang="hr-HR" i="1">
                                <a:effectLst/>
                                <a:latin typeface="Cambria Math"/>
                                <a:ea typeface="Times New Roman"/>
                                <a:cs typeface="Times New Roman"/>
                              </a:rPr>
                              <m:t>𝐷𝑜</m:t>
                            </m:r>
                          </m:num>
                          <m:den>
                            <m:r>
                              <a:rPr lang="hr-HR" i="1">
                                <a:effectLst/>
                                <a:latin typeface="Cambria Math"/>
                                <a:ea typeface="Times New Roman"/>
                                <a:cs typeface="Times New Roman"/>
                              </a:rPr>
                              <m:t>𝐷</m:t>
                            </m:r>
                          </m:den>
                        </m:f>
                        <m:r>
                          <a:rPr lang="hr-HR" i="1">
                            <a:effectLst/>
                            <a:latin typeface="Cambria Math"/>
                            <a:ea typeface="Times New Roman"/>
                            <a:cs typeface="Times New Roman"/>
                          </a:rPr>
                          <m:t>)</m:t>
                        </m:r>
                      </m:e>
                      <m:sup>
                        <m:r>
                          <a:rPr lang="hr-HR" i="1">
                            <a:effectLst/>
                            <a:latin typeface="Cambria Math"/>
                            <a:ea typeface="Times New Roman"/>
                            <a:cs typeface="Times New Roman"/>
                          </a:rPr>
                          <m:t>2/9</m:t>
                        </m:r>
                      </m:sup>
                    </m:sSup>
                  </m:oMath>
                </a14:m>
                <a:endParaRPr lang="hr-HR" dirty="0">
                  <a:effectLst/>
                  <a:latin typeface="Times New Roman" panose="02020603050405020304" pitchFamily="18" charset="0"/>
                  <a:ea typeface="Calibri"/>
                  <a:cs typeface="Times New Roman" panose="02020603050405020304" pitchFamily="18" charset="0"/>
                </a:endParaRPr>
              </a:p>
              <a:p>
                <a:pPr>
                  <a:lnSpc>
                    <a:spcPct val="107000"/>
                  </a:lnSpc>
                  <a:spcAft>
                    <a:spcPts val="800"/>
                  </a:spcAft>
                </a:pPr>
                <a:r>
                  <a:rPr lang="hr-HR" dirty="0">
                    <a:effectLst/>
                    <a:latin typeface="Times New Roman" panose="02020603050405020304" pitchFamily="18" charset="0"/>
                    <a:ea typeface="Times New Roman"/>
                    <a:cs typeface="Times New Roman" panose="02020603050405020304" pitchFamily="18" charset="0"/>
                  </a:rPr>
                  <a:t>Gdje je V tražena brzina za deplasman D, a Vo je poznata brzina za deplasman </a:t>
                </a:r>
                <a:r>
                  <a:rPr lang="hr-HR" dirty="0">
                    <a:latin typeface="Times New Roman" panose="02020603050405020304" pitchFamily="18" charset="0"/>
                    <a:ea typeface="Times New Roman"/>
                    <a:cs typeface="Times New Roman" panose="02020603050405020304" pitchFamily="18" charset="0"/>
                  </a:rPr>
                  <a:t>D</a:t>
                </a:r>
                <a:r>
                  <a:rPr lang="hr-HR" dirty="0" smtClean="0">
                    <a:effectLst/>
                    <a:latin typeface="Times New Roman" panose="02020603050405020304" pitchFamily="18" charset="0"/>
                    <a:ea typeface="Times New Roman"/>
                    <a:cs typeface="Times New Roman" panose="02020603050405020304" pitchFamily="18" charset="0"/>
                  </a:rPr>
                  <a:t>o</a:t>
                </a:r>
                <a:r>
                  <a:rPr lang="hr-HR" dirty="0">
                    <a:effectLst/>
                    <a:latin typeface="Times New Roman" panose="02020603050405020304" pitchFamily="18" charset="0"/>
                    <a:ea typeface="Times New Roman"/>
                    <a:cs typeface="Times New Roman" panose="02020603050405020304" pitchFamily="18" charset="0"/>
                  </a:rPr>
                  <a:t>.</a:t>
                </a:r>
                <a:br>
                  <a:rPr lang="hr-HR" dirty="0">
                    <a:effectLst/>
                    <a:latin typeface="Times New Roman" panose="02020603050405020304" pitchFamily="18" charset="0"/>
                    <a:ea typeface="Times New Roman"/>
                    <a:cs typeface="Times New Roman" panose="02020603050405020304" pitchFamily="18" charset="0"/>
                  </a:rPr>
                </a:br>
                <a:r>
                  <a:rPr lang="hr-HR" dirty="0">
                    <a:effectLst/>
                    <a:latin typeface="Times New Roman" panose="02020603050405020304" pitchFamily="18" charset="0"/>
                    <a:ea typeface="Times New Roman"/>
                    <a:cs typeface="Times New Roman" panose="02020603050405020304" pitchFamily="18" charset="0"/>
                  </a:rPr>
                  <a:t>Približno pravilo za proračun brzine pri promjeni deplasmana glasi: povećanje deplasmana za 5% (10%) smanje brzinu za 1 % (2%).</a:t>
                </a:r>
                <a:br>
                  <a:rPr lang="hr-HR" dirty="0">
                    <a:effectLst/>
                    <a:latin typeface="Times New Roman" panose="02020603050405020304" pitchFamily="18" charset="0"/>
                    <a:ea typeface="Times New Roman"/>
                    <a:cs typeface="Times New Roman" panose="02020603050405020304" pitchFamily="18" charset="0"/>
                  </a:rPr>
                </a:br>
                <a:r>
                  <a:rPr lang="hr-HR" dirty="0">
                    <a:effectLst/>
                    <a:latin typeface="Times New Roman" panose="02020603050405020304" pitchFamily="18" charset="0"/>
                    <a:ea typeface="Times New Roman"/>
                    <a:cs typeface="Times New Roman" panose="02020603050405020304" pitchFamily="18" charset="0"/>
                  </a:rPr>
                  <a:t>Vjetar i stanje mora smanjuju brzinu zbog povećanja otpora vode i zraka, manjeg koeficijenta korisnog </a:t>
                </a:r>
                <a:r>
                  <a:rPr lang="hr-HR" dirty="0" smtClean="0">
                    <a:effectLst/>
                    <a:latin typeface="Times New Roman" panose="02020603050405020304" pitchFamily="18" charset="0"/>
                    <a:ea typeface="Times New Roman"/>
                    <a:cs typeface="Times New Roman" panose="02020603050405020304" pitchFamily="18" charset="0"/>
                  </a:rPr>
                  <a:t>djelovanja </a:t>
                </a:r>
                <a:r>
                  <a:rPr lang="hr-HR" dirty="0">
                    <a:effectLst/>
                    <a:latin typeface="Times New Roman" panose="02020603050405020304" pitchFamily="18" charset="0"/>
                    <a:ea typeface="Times New Roman"/>
                    <a:cs typeface="Times New Roman" panose="02020603050405020304" pitchFamily="18" charset="0"/>
                  </a:rPr>
                  <a:t>propelera i otežanog kormilarenja. </a:t>
                </a:r>
                <a:br>
                  <a:rPr lang="hr-HR" dirty="0">
                    <a:effectLst/>
                    <a:latin typeface="Times New Roman" panose="02020603050405020304" pitchFamily="18" charset="0"/>
                    <a:ea typeface="Times New Roman"/>
                    <a:cs typeface="Times New Roman" panose="02020603050405020304" pitchFamily="18" charset="0"/>
                  </a:rPr>
                </a:br>
                <a:r>
                  <a:rPr lang="hr-HR" dirty="0">
                    <a:effectLst/>
                    <a:latin typeface="Times New Roman" panose="02020603050405020304" pitchFamily="18" charset="0"/>
                    <a:ea typeface="Times New Roman"/>
                    <a:cs typeface="Times New Roman" panose="02020603050405020304" pitchFamily="18" charset="0"/>
                  </a:rPr>
                  <a:t>Osnovni uzrok smanjenja brzine je povećanje otpora vode nastalog zbog odbijanja valova i kolebanja razine vode. Odbijanje valova je veće na pramčanom dijelu broda, što stvara dopunski pritisak, odnosno povećava otpor vode koji raste i zbog postojanja većeg pramčanog trima.</a:t>
                </a:r>
                <a:endParaRPr lang="hr-HR" dirty="0">
                  <a:effectLst/>
                  <a:latin typeface="Times New Roman" panose="02020603050405020304" pitchFamily="18" charset="0"/>
                  <a:ea typeface="Calibri"/>
                  <a:cs typeface="Times New Roman" panose="02020603050405020304" pitchFamily="18" charset="0"/>
                </a:endParaRPr>
              </a:p>
              <a:p>
                <a:pPr>
                  <a:lnSpc>
                    <a:spcPct val="107000"/>
                  </a:lnSpc>
                  <a:spcAft>
                    <a:spcPts val="800"/>
                  </a:spcAft>
                </a:pPr>
                <a:endParaRPr lang="hr-HR" dirty="0">
                  <a:latin typeface="Times New Roman" panose="02020603050405020304" pitchFamily="18" charset="0"/>
                  <a:cs typeface="Times New Roman" panose="02020603050405020304" pitchFamily="18" charset="0"/>
                </a:endParaRPr>
              </a:p>
            </p:txBody>
          </p:sp>
        </mc:Choice>
        <mc:Fallback xmlns="">
          <p:sp>
            <p:nvSpPr>
              <p:cNvPr id="3" name="Rezervirano mjesto sadržaja 2"/>
              <p:cNvSpPr>
                <a:spLocks noGrp="1" noRot="1" noChangeAspect="1" noMove="1" noResize="1" noEditPoints="1" noAdjustHandles="1" noChangeArrowheads="1" noChangeShapeType="1" noTextEdit="1"/>
              </p:cNvSpPr>
              <p:nvPr>
                <p:ph sz="quarter" idx="1"/>
              </p:nvPr>
            </p:nvSpPr>
            <p:spPr>
              <a:xfrm>
                <a:off x="457200" y="476672"/>
                <a:ext cx="8219256" cy="5997280"/>
              </a:xfrm>
              <a:blipFill>
                <a:blip r:embed="rId2"/>
                <a:stretch>
                  <a:fillRect l="-816" t="-1423" r="-519"/>
                </a:stretch>
              </a:blipFill>
            </p:spPr>
            <p:txBody>
              <a:bodyPr/>
              <a:lstStyle/>
              <a:p>
                <a:r>
                  <a:rPr lang="en-US">
                    <a:noFill/>
                  </a:rPr>
                  <a:t> </a:t>
                </a:r>
              </a:p>
            </p:txBody>
          </p:sp>
        </mc:Fallback>
      </mc:AlternateContent>
    </p:spTree>
    <p:extLst>
      <p:ext uri="{BB962C8B-B14F-4D97-AF65-F5344CB8AC3E}">
        <p14:creationId xmlns:p14="http://schemas.microsoft.com/office/powerpoint/2010/main" val="22101911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457200" y="332656"/>
            <a:ext cx="8219256" cy="6141296"/>
          </a:xfrm>
        </p:spPr>
        <p:txBody>
          <a:bodyPr>
            <a:normAutofit/>
          </a:bodyPr>
          <a:lstStyle/>
          <a:p>
            <a:pPr>
              <a:buNone/>
            </a:pPr>
            <a:r>
              <a:rPr lang="vi-VN" sz="1800" dirty="0" smtClean="0"/>
              <a:t>. </a:t>
            </a:r>
            <a:endParaRPr lang="vi-VN" sz="1800" dirty="0"/>
          </a:p>
          <a:p>
            <a:r>
              <a:rPr lang="vi-VN" sz="1500" b="1" dirty="0"/>
              <a:t>Stanje mora </a:t>
            </a:r>
            <a:r>
              <a:rPr lang="hr-HR" sz="1500" b="1" dirty="0" smtClean="0">
                <a:latin typeface="Arial" pitchFamily="34" charset="0"/>
                <a:cs typeface="Arial" pitchFamily="34" charset="0"/>
              </a:rPr>
              <a:t>direktno </a:t>
            </a:r>
            <a:r>
              <a:rPr lang="vi-VN" sz="1500" b="1" dirty="0" smtClean="0"/>
              <a:t>utječe </a:t>
            </a:r>
            <a:r>
              <a:rPr lang="vi-VN" sz="1500" dirty="0"/>
              <a:t>na mogućnost kormilarenja. </a:t>
            </a:r>
            <a:r>
              <a:rPr lang="vi-VN" sz="1500" i="1" dirty="0"/>
              <a:t>Pri teškom moru kormilo se češće koristi, a i kut otklona kormila je veći. Zbog toga je i odstupanje od generalnog kursa veće, tj. </a:t>
            </a:r>
            <a:r>
              <a:rPr lang="vi-VN" sz="1500" i="1" dirty="0" smtClean="0"/>
              <a:t>pre</a:t>
            </a:r>
            <a:r>
              <a:rPr lang="hr-HR" sz="1500" i="1" dirty="0" err="1" smtClean="0"/>
              <a:t>đ</a:t>
            </a:r>
            <a:r>
              <a:rPr lang="hr-HR" sz="1500" i="1" dirty="0" err="1" smtClean="0">
                <a:latin typeface="Arial" panose="020B0604020202020204" pitchFamily="34" charset="0"/>
                <a:cs typeface="Arial" panose="020B0604020202020204" pitchFamily="34" charset="0"/>
              </a:rPr>
              <a:t>e</a:t>
            </a:r>
            <a:r>
              <a:rPr lang="vi-VN" sz="1500" i="1" dirty="0" smtClean="0"/>
              <a:t>ni </a:t>
            </a:r>
            <a:r>
              <a:rPr lang="vi-VN" sz="1500" i="1" dirty="0"/>
              <a:t>put na generalnom kursu je manji, a time i brzina. Osim toga, otpor vode, zbog čestog otklona kormila, smanjuje brzinu</a:t>
            </a:r>
            <a:r>
              <a:rPr lang="vi-VN" sz="1500" dirty="0"/>
              <a:t>.</a:t>
            </a:r>
          </a:p>
          <a:p>
            <a:r>
              <a:rPr lang="hr-HR" sz="1500" b="1" dirty="0" smtClean="0">
                <a:latin typeface="Arial" panose="020B0604020202020204" pitchFamily="34" charset="0"/>
                <a:cs typeface="Arial" panose="020B0604020202020204" pitchFamily="34" charset="0"/>
              </a:rPr>
              <a:t>Valjanje</a:t>
            </a:r>
            <a:r>
              <a:rPr lang="vi-VN" sz="1500" b="1" dirty="0" smtClean="0">
                <a:latin typeface="Arial" panose="020B0604020202020204" pitchFamily="34" charset="0"/>
                <a:cs typeface="Arial" panose="020B0604020202020204" pitchFamily="34" charset="0"/>
              </a:rPr>
              <a:t> </a:t>
            </a:r>
            <a:r>
              <a:rPr lang="vi-VN" sz="1500" b="1" dirty="0"/>
              <a:t>i posrtanje broda uvjetuje smanjenje </a:t>
            </a:r>
            <a:r>
              <a:rPr lang="vi-VN" sz="1500" dirty="0"/>
              <a:t>koeficijenta </a:t>
            </a:r>
            <a:r>
              <a:rPr lang="vi-VN" sz="1500" i="1" dirty="0"/>
              <a:t>korisnog </a:t>
            </a:r>
            <a:r>
              <a:rPr lang="vi-VN" sz="1500" i="1" dirty="0" smtClean="0"/>
              <a:t>d</a:t>
            </a:r>
            <a:r>
              <a:rPr lang="hr-HR" sz="1500" i="1" dirty="0" err="1" smtClean="0">
                <a:latin typeface="Arial" pitchFamily="34" charset="0"/>
                <a:cs typeface="Arial" pitchFamily="34" charset="0"/>
              </a:rPr>
              <a:t>jelovanja</a:t>
            </a:r>
            <a:r>
              <a:rPr lang="vi-VN" sz="1500" i="1" dirty="0" smtClean="0"/>
              <a:t> </a:t>
            </a:r>
            <a:r>
              <a:rPr lang="vi-VN" sz="1500" i="1" dirty="0"/>
              <a:t>propelera, koji pri jakom posrtanju može djelomično izaći iz vode. Nagnuće broda, a time i propelera i zahtijevani otklon kormila za održavanje kursa također smanjuju koeficijent korisnog rada propelera</a:t>
            </a:r>
            <a:r>
              <a:rPr lang="vi-VN" sz="1500" i="1" dirty="0" smtClean="0"/>
              <a:t>.</a:t>
            </a:r>
            <a:endParaRPr lang="hr-HR" sz="1500" i="1" dirty="0" smtClean="0"/>
          </a:p>
          <a:p>
            <a:pPr>
              <a:buNone/>
            </a:pPr>
            <a:r>
              <a:rPr lang="hr-HR" sz="1500" dirty="0"/>
              <a:t> </a:t>
            </a:r>
            <a:r>
              <a:rPr lang="hr-HR" sz="1500" dirty="0" smtClean="0"/>
              <a:t>      </a:t>
            </a:r>
            <a:r>
              <a:rPr lang="hr-HR" sz="1500" b="1" dirty="0" smtClean="0">
                <a:latin typeface="Arial" pitchFamily="34" charset="0"/>
                <a:ea typeface="Times New Roman"/>
                <a:cs typeface="Arial" pitchFamily="34" charset="0"/>
              </a:rPr>
              <a:t>Nadvodni dio broda stvara otpor zraka koji međutim bitno ne utječe na brzinu</a:t>
            </a:r>
            <a:r>
              <a:rPr lang="hr-HR" sz="1500" dirty="0" smtClean="0">
                <a:latin typeface="Arial" pitchFamily="34" charset="0"/>
                <a:ea typeface="Times New Roman"/>
                <a:cs typeface="Arial" pitchFamily="34" charset="0"/>
              </a:rPr>
              <a:t>. </a:t>
            </a:r>
            <a:r>
              <a:rPr lang="hr-HR" sz="1500" i="1" dirty="0" smtClean="0">
                <a:latin typeface="Arial" pitchFamily="34" charset="0"/>
                <a:ea typeface="Times New Roman"/>
                <a:cs typeface="Arial" pitchFamily="34" charset="0"/>
              </a:rPr>
              <a:t>Vjetar u krmu manje brzine može samo neznatno povećati brzinu, kao što jak vjetar u pramac može smanjiti brzinu broda zbog povećanog otpora zraka, ali ne mnogo. Po svojoj veličini otpor zraka znatno manje utječe na smanjenje ili povećanje brzine nego što stvoreni valovi smanjuju brzinu.</a:t>
            </a:r>
            <a:r>
              <a:rPr lang="hr-HR" sz="1500" dirty="0" smtClean="0">
                <a:latin typeface="Arial" pitchFamily="34" charset="0"/>
                <a:ea typeface="Times New Roman"/>
                <a:cs typeface="Arial" pitchFamily="34" charset="0"/>
              </a:rPr>
              <a:t/>
            </a:r>
            <a:br>
              <a:rPr lang="hr-HR" sz="1500" dirty="0" smtClean="0">
                <a:latin typeface="Arial" pitchFamily="34" charset="0"/>
                <a:ea typeface="Times New Roman"/>
                <a:cs typeface="Arial" pitchFamily="34" charset="0"/>
              </a:rPr>
            </a:br>
            <a:r>
              <a:rPr lang="hr-HR" sz="1500" b="1" dirty="0" smtClean="0">
                <a:latin typeface="Arial" pitchFamily="34" charset="0"/>
                <a:ea typeface="Times New Roman"/>
                <a:cs typeface="Arial" pitchFamily="34" charset="0"/>
              </a:rPr>
              <a:t>Pramčani </a:t>
            </a:r>
            <a:r>
              <a:rPr lang="hr-HR" sz="1500" b="1" dirty="0" err="1" smtClean="0">
                <a:latin typeface="Arial" pitchFamily="34" charset="0"/>
                <a:ea typeface="Times New Roman"/>
                <a:cs typeface="Arial" pitchFamily="34" charset="0"/>
              </a:rPr>
              <a:t>trim</a:t>
            </a:r>
            <a:r>
              <a:rPr lang="hr-HR" sz="1500" b="1" dirty="0" smtClean="0">
                <a:latin typeface="Arial" pitchFamily="34" charset="0"/>
                <a:ea typeface="Times New Roman"/>
                <a:cs typeface="Arial" pitchFamily="34" charset="0"/>
              </a:rPr>
              <a:t> povećava otpor vode </a:t>
            </a:r>
            <a:r>
              <a:rPr lang="hr-HR" sz="1500" dirty="0" smtClean="0">
                <a:latin typeface="Arial" pitchFamily="34" charset="0"/>
                <a:ea typeface="Times New Roman"/>
                <a:cs typeface="Arial" pitchFamily="34" charset="0"/>
              </a:rPr>
              <a:t>i </a:t>
            </a:r>
            <a:r>
              <a:rPr lang="hr-HR" sz="1500" i="1" dirty="0" smtClean="0">
                <a:latin typeface="Arial" pitchFamily="34" charset="0"/>
                <a:ea typeface="Times New Roman"/>
                <a:cs typeface="Arial" pitchFamily="34" charset="0"/>
              </a:rPr>
              <a:t>smanjuje efektivan rad propelera zbog nagiba gurajuće sile. A</a:t>
            </a:r>
            <a:r>
              <a:rPr lang="hr-HR" sz="1500" dirty="0" smtClean="0">
                <a:latin typeface="Arial" pitchFamily="34" charset="0"/>
                <a:ea typeface="Times New Roman"/>
                <a:cs typeface="Arial" pitchFamily="34" charset="0"/>
              </a:rPr>
              <a:t>ko se </a:t>
            </a:r>
            <a:r>
              <a:rPr lang="hr-HR" sz="1500" b="1" dirty="0" smtClean="0">
                <a:latin typeface="Arial" pitchFamily="34" charset="0"/>
                <a:ea typeface="Times New Roman"/>
                <a:cs typeface="Arial" pitchFamily="34" charset="0"/>
              </a:rPr>
              <a:t>porivna sila F </a:t>
            </a:r>
            <a:r>
              <a:rPr lang="hr-HR" sz="1500" dirty="0" smtClean="0">
                <a:latin typeface="Arial" pitchFamily="34" charset="0"/>
                <a:ea typeface="Times New Roman"/>
                <a:cs typeface="Arial" pitchFamily="34" charset="0"/>
              </a:rPr>
              <a:t>rastavi na </a:t>
            </a:r>
            <a:r>
              <a:rPr lang="hr-HR" sz="1500" b="1" dirty="0" smtClean="0">
                <a:latin typeface="Arial" pitchFamily="34" charset="0"/>
                <a:ea typeface="Times New Roman"/>
                <a:cs typeface="Arial" pitchFamily="34" charset="0"/>
              </a:rPr>
              <a:t>horizontalnu komponentu F'</a:t>
            </a:r>
            <a:r>
              <a:rPr lang="hr-HR" sz="1500" dirty="0" smtClean="0">
                <a:latin typeface="Arial" pitchFamily="34" charset="0"/>
                <a:ea typeface="Times New Roman"/>
                <a:cs typeface="Arial" pitchFamily="34" charset="0"/>
              </a:rPr>
              <a:t> i </a:t>
            </a:r>
            <a:r>
              <a:rPr lang="hr-HR" sz="1500" b="1" dirty="0" smtClean="0">
                <a:latin typeface="Arial" pitchFamily="34" charset="0"/>
                <a:ea typeface="Times New Roman"/>
                <a:cs typeface="Arial" pitchFamily="34" charset="0"/>
              </a:rPr>
              <a:t>vertikalnu</a:t>
            </a:r>
            <a:r>
              <a:rPr lang="hr-HR" sz="1500" dirty="0" smtClean="0">
                <a:latin typeface="Arial" pitchFamily="34" charset="0"/>
                <a:ea typeface="Times New Roman"/>
                <a:cs typeface="Arial" pitchFamily="34" charset="0"/>
              </a:rPr>
              <a:t> </a:t>
            </a:r>
            <a:r>
              <a:rPr lang="hr-HR" sz="1500" b="1" dirty="0" smtClean="0">
                <a:latin typeface="Arial" pitchFamily="34" charset="0"/>
                <a:ea typeface="Times New Roman"/>
                <a:cs typeface="Arial" pitchFamily="34" charset="0"/>
              </a:rPr>
              <a:t>F'' </a:t>
            </a:r>
            <a:r>
              <a:rPr lang="hr-HR" sz="1500" dirty="0" smtClean="0">
                <a:latin typeface="Arial" pitchFamily="34" charset="0"/>
                <a:ea typeface="Times New Roman"/>
                <a:cs typeface="Arial" pitchFamily="34" charset="0"/>
              </a:rPr>
              <a:t>,  pri pramčanom </a:t>
            </a:r>
            <a:r>
              <a:rPr lang="hr-HR" sz="1500" dirty="0" err="1" smtClean="0">
                <a:latin typeface="Arial" pitchFamily="34" charset="0"/>
                <a:ea typeface="Times New Roman"/>
                <a:cs typeface="Arial" pitchFamily="34" charset="0"/>
              </a:rPr>
              <a:t>trimu</a:t>
            </a:r>
            <a:r>
              <a:rPr lang="hr-HR" sz="1500" dirty="0" smtClean="0">
                <a:latin typeface="Arial" pitchFamily="34" charset="0"/>
                <a:ea typeface="Times New Roman"/>
                <a:cs typeface="Arial" pitchFamily="34" charset="0"/>
              </a:rPr>
              <a:t> korisna sila </a:t>
            </a:r>
            <a:r>
              <a:rPr lang="hr-HR" sz="1500" b="1" dirty="0" smtClean="0">
                <a:latin typeface="Arial" pitchFamily="34" charset="0"/>
                <a:ea typeface="Times New Roman"/>
                <a:cs typeface="Arial" pitchFamily="34" charset="0"/>
              </a:rPr>
              <a:t>F' postaje nešto manja (F = F∙</a:t>
            </a:r>
            <a:r>
              <a:rPr lang="hr-HR" sz="1500" b="1" dirty="0" err="1" smtClean="0">
                <a:latin typeface="Arial" pitchFamily="34" charset="0"/>
                <a:ea typeface="Times New Roman"/>
                <a:cs typeface="Arial" pitchFamily="34" charset="0"/>
              </a:rPr>
              <a:t>cosα</a:t>
            </a:r>
            <a:r>
              <a:rPr lang="hr-HR" sz="1500" b="1" dirty="0" smtClean="0">
                <a:latin typeface="Arial" pitchFamily="34" charset="0"/>
                <a:ea typeface="Times New Roman"/>
                <a:cs typeface="Arial" pitchFamily="34" charset="0"/>
              </a:rPr>
              <a:t>) </a:t>
            </a:r>
            <a:r>
              <a:rPr lang="hr-HR" sz="1500" dirty="0" smtClean="0">
                <a:latin typeface="Arial" pitchFamily="34" charset="0"/>
                <a:ea typeface="Times New Roman"/>
                <a:cs typeface="Arial" pitchFamily="34" charset="0"/>
              </a:rPr>
              <a:t>, a time je i </a:t>
            </a:r>
            <a:r>
              <a:rPr lang="hr-HR" sz="1500" b="1" dirty="0" smtClean="0">
                <a:latin typeface="Arial" pitchFamily="34" charset="0"/>
                <a:ea typeface="Times New Roman"/>
                <a:cs typeface="Arial" pitchFamily="34" charset="0"/>
              </a:rPr>
              <a:t>brzina broda manja</a:t>
            </a:r>
            <a:r>
              <a:rPr lang="hr-HR" sz="1500" dirty="0" smtClean="0">
                <a:latin typeface="Arial" pitchFamily="34" charset="0"/>
                <a:ea typeface="Times New Roman"/>
                <a:cs typeface="Arial" pitchFamily="34" charset="0"/>
              </a:rPr>
              <a:t>. </a:t>
            </a:r>
            <a:r>
              <a:rPr lang="hr-HR" sz="1500" b="1" dirty="0" smtClean="0">
                <a:latin typeface="Arial" pitchFamily="34" charset="0"/>
                <a:ea typeface="Times New Roman"/>
                <a:cs typeface="Arial" pitchFamily="34" charset="0"/>
              </a:rPr>
              <a:t>Krmeni </a:t>
            </a:r>
            <a:r>
              <a:rPr lang="hr-HR" sz="1500" b="1" dirty="0" err="1" smtClean="0">
                <a:latin typeface="Arial" pitchFamily="34" charset="0"/>
                <a:ea typeface="Times New Roman"/>
                <a:cs typeface="Arial" pitchFamily="34" charset="0"/>
              </a:rPr>
              <a:t>trim</a:t>
            </a:r>
            <a:r>
              <a:rPr lang="hr-HR" sz="1500" b="1" dirty="0" smtClean="0">
                <a:latin typeface="Arial" pitchFamily="34" charset="0"/>
                <a:ea typeface="Times New Roman"/>
                <a:cs typeface="Arial" pitchFamily="34" charset="0"/>
              </a:rPr>
              <a:t> manje utječe na brzinu kretanja </a:t>
            </a:r>
            <a:r>
              <a:rPr lang="hr-HR" sz="1500" dirty="0" smtClean="0">
                <a:latin typeface="Arial" pitchFamily="34" charset="0"/>
                <a:ea typeface="Times New Roman"/>
                <a:cs typeface="Arial" pitchFamily="34" charset="0"/>
              </a:rPr>
              <a:t>(</a:t>
            </a:r>
            <a:r>
              <a:rPr lang="hr-HR" sz="1500" i="1" dirty="0" smtClean="0">
                <a:latin typeface="Arial" pitchFamily="34" charset="0"/>
                <a:ea typeface="Times New Roman"/>
                <a:cs typeface="Arial" pitchFamily="34" charset="0"/>
              </a:rPr>
              <a:t>mali krmeni </a:t>
            </a:r>
            <a:r>
              <a:rPr lang="hr-HR" sz="1500" i="1" dirty="0" err="1" smtClean="0">
                <a:latin typeface="Arial" pitchFamily="34" charset="0"/>
                <a:ea typeface="Times New Roman"/>
                <a:cs typeface="Arial" pitchFamily="34" charset="0"/>
              </a:rPr>
              <a:t>trim</a:t>
            </a:r>
            <a:r>
              <a:rPr lang="hr-HR" sz="1500" i="1" dirty="0" smtClean="0">
                <a:latin typeface="Arial" pitchFamily="34" charset="0"/>
                <a:ea typeface="Times New Roman"/>
                <a:cs typeface="Arial" pitchFamily="34" charset="0"/>
              </a:rPr>
              <a:t> praktično nema upliva na smanjenje brzine). </a:t>
            </a:r>
            <a:endParaRPr lang="hr-HR" sz="1500" i="1" dirty="0" smtClean="0">
              <a:latin typeface="Arial" pitchFamily="34" charset="0"/>
              <a:cs typeface="Arial" pitchFamily="34" charset="0"/>
            </a:endParaRPr>
          </a:p>
          <a:p>
            <a:endParaRPr lang="hr-HR" sz="2200" dirty="0"/>
          </a:p>
        </p:txBody>
      </p:sp>
      <p:pic>
        <p:nvPicPr>
          <p:cNvPr id="4" name="Slika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619672" y="4941169"/>
            <a:ext cx="6192688" cy="1224136"/>
          </a:xfrm>
          <a:prstGeom prst="rect">
            <a:avLst/>
          </a:prstGeom>
        </p:spPr>
      </p:pic>
    </p:spTree>
    <p:extLst>
      <p:ext uri="{BB962C8B-B14F-4D97-AF65-F5344CB8AC3E}">
        <p14:creationId xmlns:p14="http://schemas.microsoft.com/office/powerpoint/2010/main" val="27218104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Mjerenje udaljenosti (d,D)</a:t>
            </a:r>
            <a:endParaRPr lang="hr-HR" sz="3200" b="1" dirty="0"/>
          </a:p>
        </p:txBody>
      </p:sp>
      <p:sp>
        <p:nvSpPr>
          <p:cNvPr id="3" name="Content Placeholder 2"/>
          <p:cNvSpPr>
            <a:spLocks noGrp="1"/>
          </p:cNvSpPr>
          <p:nvPr>
            <p:ph idx="1"/>
          </p:nvPr>
        </p:nvSpPr>
        <p:spPr/>
        <p:txBody>
          <a:bodyPr>
            <a:normAutofit fontScale="92500" lnSpcReduction="10000"/>
          </a:bodyPr>
          <a:lstStyle/>
          <a:p>
            <a:r>
              <a:rPr lang="hr-HR" sz="2600" b="1" dirty="0" smtClean="0"/>
              <a:t>Udaljenost (d,D) -</a:t>
            </a:r>
            <a:r>
              <a:rPr lang="hr-HR" sz="2600" dirty="0" smtClean="0"/>
              <a:t> </a:t>
            </a:r>
            <a:r>
              <a:rPr lang="hr-HR" sz="2600" i="1" dirty="0" smtClean="0"/>
              <a:t>razdaljina između broda i objekta na moru ili kopnu a izražava se u nautičkim miljama (M).</a:t>
            </a:r>
          </a:p>
          <a:p>
            <a:r>
              <a:rPr lang="hr-HR" sz="2600" dirty="0" smtClean="0"/>
              <a:t>Udaljenost se u navigaciji </a:t>
            </a:r>
            <a:r>
              <a:rPr lang="hr-HR" sz="2600" b="1" dirty="0" smtClean="0"/>
              <a:t>određuje posrednim i neposrednim metodama</a:t>
            </a:r>
          </a:p>
          <a:p>
            <a:r>
              <a:rPr lang="hr-HR" sz="2600" b="1" dirty="0" smtClean="0"/>
              <a:t>Posredne metode</a:t>
            </a:r>
            <a:r>
              <a:rPr lang="hr-HR" sz="2600" dirty="0" smtClean="0"/>
              <a:t>:</a:t>
            </a:r>
          </a:p>
          <a:p>
            <a:pPr lvl="1"/>
            <a:r>
              <a:rPr lang="hr-HR" sz="2400" i="1" dirty="0" smtClean="0"/>
              <a:t>Udaljenost morskog horizonta</a:t>
            </a:r>
          </a:p>
          <a:p>
            <a:pPr lvl="1"/>
            <a:r>
              <a:rPr lang="hr-HR" sz="2400" i="1" dirty="0" smtClean="0"/>
              <a:t>Udaljenost do objekta u trenutku njegove pojave ili iščeznuća na horizontu</a:t>
            </a:r>
          </a:p>
          <a:p>
            <a:pPr lvl="1"/>
            <a:r>
              <a:rPr lang="hr-HR" sz="2400" i="1" dirty="0" smtClean="0"/>
              <a:t>Udaljenost do objekta mjerenjem vertikalnog kuta</a:t>
            </a:r>
          </a:p>
          <a:p>
            <a:pPr lvl="1"/>
            <a:r>
              <a:rPr lang="hr-HR" sz="2400" i="1" dirty="0" smtClean="0"/>
              <a:t>Udaljenost do objekta mjerenjem pramčanih kutova</a:t>
            </a:r>
          </a:p>
          <a:p>
            <a:pPr lvl="1"/>
            <a:r>
              <a:rPr lang="hr-HR" sz="2400" i="1" dirty="0" smtClean="0"/>
              <a:t>Udaljenost do obale mjerenjem dubine mora</a:t>
            </a:r>
          </a:p>
          <a:p>
            <a:pPr lvl="1"/>
            <a:r>
              <a:rPr lang="hr-HR" sz="2400" i="1" dirty="0" smtClean="0"/>
              <a:t>Udaljenost do obale korištenjem zvučnih signala</a:t>
            </a:r>
            <a:endParaRPr lang="hr-HR" sz="2400"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Mjerenje udaljenosti</a:t>
            </a:r>
            <a:endParaRPr lang="hr-HR" sz="3200" b="1" dirty="0"/>
          </a:p>
        </p:txBody>
      </p:sp>
      <p:sp>
        <p:nvSpPr>
          <p:cNvPr id="3" name="Content Placeholder 2"/>
          <p:cNvSpPr>
            <a:spLocks noGrp="1"/>
          </p:cNvSpPr>
          <p:nvPr>
            <p:ph idx="1"/>
          </p:nvPr>
        </p:nvSpPr>
        <p:spPr/>
        <p:txBody>
          <a:bodyPr>
            <a:normAutofit/>
          </a:bodyPr>
          <a:lstStyle/>
          <a:p>
            <a:r>
              <a:rPr lang="hr-HR" sz="2400" b="1" dirty="0" smtClean="0"/>
              <a:t>Neposredne metode </a:t>
            </a:r>
            <a:r>
              <a:rPr lang="hr-HR" sz="2400" dirty="0" smtClean="0"/>
              <a:t>obuhvaćaju </a:t>
            </a:r>
            <a:r>
              <a:rPr lang="hr-HR" sz="2400" i="1" dirty="0" smtClean="0"/>
              <a:t>instrumentalno mjerenje i procjenjivanje udaljenosti</a:t>
            </a:r>
            <a:r>
              <a:rPr lang="hr-HR" sz="2400" dirty="0" smtClean="0"/>
              <a:t>. Mjerenje se vrši:</a:t>
            </a:r>
          </a:p>
          <a:p>
            <a:pPr lvl="1"/>
            <a:r>
              <a:rPr lang="hr-HR" sz="2200" i="1" dirty="0" smtClean="0"/>
              <a:t>Elektroničkim sredstvima (radar,...)</a:t>
            </a:r>
          </a:p>
          <a:p>
            <a:pPr lvl="1"/>
            <a:r>
              <a:rPr lang="hr-HR" sz="2200" i="1" dirty="0" smtClean="0"/>
              <a:t>Hidroakustičnim sredstvima (PEL,...)</a:t>
            </a:r>
          </a:p>
          <a:p>
            <a:pPr lvl="1"/>
            <a:r>
              <a:rPr lang="hr-HR" sz="2200" i="1" dirty="0" smtClean="0"/>
              <a:t>Optičkim sredstvima (laserski daljinomjer,...)</a:t>
            </a:r>
          </a:p>
          <a:p>
            <a:pPr lvl="1"/>
            <a:r>
              <a:rPr lang="hr-HR" sz="2200" i="1" dirty="0" smtClean="0"/>
              <a:t>Priručnim sredstvima (okvir za mjerenje udaljenosti,...)</a:t>
            </a:r>
          </a:p>
          <a:p>
            <a:r>
              <a:rPr lang="hr-HR" sz="2400" b="1" dirty="0" smtClean="0"/>
              <a:t>Procjenjivanje udaljenosti je nepouzdano </a:t>
            </a:r>
            <a:r>
              <a:rPr lang="hr-HR" sz="2400" dirty="0" smtClean="0"/>
              <a:t>i u navigaciji se primjenjuje samo kad nema nikakve druge mogućnosti</a:t>
            </a:r>
            <a:endParaRPr lang="hr-HR"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600" b="1" dirty="0" smtClean="0"/>
              <a:t>Posredno određivanje udaljenosti </a:t>
            </a:r>
            <a:endParaRPr lang="hr-HR" sz="3600" dirty="0"/>
          </a:p>
        </p:txBody>
      </p:sp>
      <p:sp>
        <p:nvSpPr>
          <p:cNvPr id="5" name="Content Placeholder 4"/>
          <p:cNvSpPr>
            <a:spLocks noGrp="1"/>
          </p:cNvSpPr>
          <p:nvPr>
            <p:ph idx="1"/>
          </p:nvPr>
        </p:nvSpPr>
        <p:spPr>
          <a:xfrm>
            <a:off x="457200" y="1196752"/>
            <a:ext cx="8229600" cy="5129690"/>
          </a:xfrm>
        </p:spPr>
        <p:txBody>
          <a:bodyPr>
            <a:normAutofit/>
          </a:bodyPr>
          <a:lstStyle/>
          <a:p>
            <a:endParaRPr lang="hr-HR" sz="1200" b="1" u="sng" dirty="0" smtClean="0"/>
          </a:p>
          <a:p>
            <a:endParaRPr lang="hr-HR" sz="1200" b="1" u="sng" dirty="0" smtClean="0"/>
          </a:p>
          <a:p>
            <a:endParaRPr lang="hr-HR" sz="1200" b="1" u="sng" dirty="0" smtClean="0"/>
          </a:p>
          <a:p>
            <a:endParaRPr lang="hr-HR" sz="1200" b="1" u="sng" dirty="0" smtClean="0"/>
          </a:p>
          <a:p>
            <a:endParaRPr lang="hr-HR" sz="1200" b="1" u="sng" dirty="0" smtClean="0"/>
          </a:p>
          <a:p>
            <a:endParaRPr lang="hr-HR" sz="1200" b="1" u="sng" dirty="0" smtClean="0"/>
          </a:p>
          <a:p>
            <a:endParaRPr lang="hr-HR" sz="1200" b="1" u="sng" dirty="0" smtClean="0"/>
          </a:p>
          <a:p>
            <a:endParaRPr lang="hr-HR" sz="1200" b="1" u="sng" dirty="0" smtClean="0"/>
          </a:p>
          <a:p>
            <a:endParaRPr lang="hr-HR" sz="1200" b="1" u="sng" dirty="0" smtClean="0"/>
          </a:p>
          <a:p>
            <a:endParaRPr lang="hr-HR" sz="1200" b="1" u="sng" dirty="0" smtClean="0"/>
          </a:p>
          <a:p>
            <a:endParaRPr lang="hr-HR" sz="1200" b="1" u="sng" dirty="0" smtClean="0"/>
          </a:p>
          <a:p>
            <a:endParaRPr lang="hr-HR" sz="1200" b="1" u="sng" dirty="0" smtClean="0"/>
          </a:p>
          <a:p>
            <a:endParaRPr lang="hr-HR" sz="1200" b="1" u="sng" dirty="0" smtClean="0"/>
          </a:p>
          <a:p>
            <a:endParaRPr lang="hr-HR" sz="1200" b="1" u="sng" dirty="0" smtClean="0"/>
          </a:p>
          <a:p>
            <a:endParaRPr lang="hr-HR" sz="1200" b="1" u="sng" dirty="0" smtClean="0"/>
          </a:p>
          <a:p>
            <a:endParaRPr lang="hr-HR" sz="1200" b="1" u="sng" dirty="0" smtClean="0"/>
          </a:p>
          <a:p>
            <a:endParaRPr lang="hr-HR" sz="1200" b="1" u="sng" dirty="0" smtClean="0"/>
          </a:p>
          <a:p>
            <a:endParaRPr lang="hr-HR" sz="1200" b="1" u="sng" dirty="0" smtClean="0"/>
          </a:p>
          <a:p>
            <a:endParaRPr lang="hr-HR" sz="1200" b="1" u="sng" dirty="0" smtClean="0"/>
          </a:p>
          <a:p>
            <a:pPr>
              <a:buNone/>
            </a:pPr>
            <a:endParaRPr lang="hr-HR" sz="1200" b="1" u="sng" dirty="0" smtClean="0"/>
          </a:p>
          <a:p>
            <a:pPr>
              <a:buNone/>
            </a:pPr>
            <a:r>
              <a:rPr lang="hr-HR" sz="1200" b="1" u="sng" dirty="0" smtClean="0"/>
              <a:t> Stvarna udaljenost  </a:t>
            </a:r>
            <a:r>
              <a:rPr lang="hr-HR" sz="1200" dirty="0" smtClean="0"/>
              <a:t>je uvijek nešto manja zbog činjenice da objekt koji se pojavljuje na horizontu već mora imati izvjesnu visinu iznad horizonta zato se u praksi koristi koeficijent </a:t>
            </a:r>
            <a:r>
              <a:rPr lang="hr-HR" sz="1200" b="1" dirty="0" smtClean="0"/>
              <a:t>2,04.</a:t>
            </a:r>
            <a:endParaRPr lang="hr-HR" sz="1200" b="1" u="sng" dirty="0"/>
          </a:p>
        </p:txBody>
      </p:sp>
      <p:pic>
        <p:nvPicPr>
          <p:cNvPr id="7" name="Picture 2" descr="C:\Users\Kos\Documents\IMG_1176.JPG"/>
          <p:cNvPicPr>
            <a:picLocks noChangeAspect="1" noChangeArrowheads="1"/>
          </p:cNvPicPr>
          <p:nvPr/>
        </p:nvPicPr>
        <p:blipFill>
          <a:blip r:embed="rId2" cstate="print"/>
          <a:srcRect/>
          <a:stretch>
            <a:fillRect/>
          </a:stretch>
        </p:blipFill>
        <p:spPr bwMode="auto">
          <a:xfrm>
            <a:off x="1979712" y="1326772"/>
            <a:ext cx="4968552" cy="4190459"/>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Određivanje udaljenosti pomoću vertikalnog kuta (</a:t>
            </a:r>
            <a:r>
              <a:rPr lang="el-GR" sz="3200" b="1" dirty="0" smtClean="0"/>
              <a:t>α</a:t>
            </a:r>
            <a:r>
              <a:rPr lang="hr-HR" sz="3200" b="1" dirty="0" smtClean="0"/>
              <a:t>)</a:t>
            </a:r>
            <a:endParaRPr lang="hr-HR" sz="3200" b="1" dirty="0"/>
          </a:p>
        </p:txBody>
      </p:sp>
      <p:sp>
        <p:nvSpPr>
          <p:cNvPr id="3" name="Content Placeholder 2"/>
          <p:cNvSpPr>
            <a:spLocks noGrp="1"/>
          </p:cNvSpPr>
          <p:nvPr>
            <p:ph idx="1"/>
          </p:nvPr>
        </p:nvSpPr>
        <p:spPr/>
        <p:txBody>
          <a:bodyPr>
            <a:normAutofit/>
          </a:bodyPr>
          <a:lstStyle/>
          <a:p>
            <a:r>
              <a:rPr lang="hr-HR" sz="2400" dirty="0" smtClean="0"/>
              <a:t>U praksi se razlikuju se dva temeljna slučaja:</a:t>
            </a:r>
          </a:p>
          <a:p>
            <a:pPr lvl="1"/>
            <a:r>
              <a:rPr lang="hr-HR" sz="2200" b="1" dirty="0" smtClean="0"/>
              <a:t>Podnožje objekta nalazi se unutar morskog horizonta za visinu oka motritelja</a:t>
            </a:r>
          </a:p>
          <a:p>
            <a:pPr lvl="1"/>
            <a:r>
              <a:rPr lang="hr-HR" sz="2200" b="1" dirty="0" smtClean="0"/>
              <a:t>Podnožje objekta nalazi se izvan granice morskog horizonta</a:t>
            </a:r>
            <a:endParaRPr lang="hr-HR" sz="22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Podnožje objekta unutar morskog horizonta za visinu oka motritelja</a:t>
            </a:r>
            <a:endParaRPr lang="hr-HR" sz="3200" b="1" dirty="0"/>
          </a:p>
        </p:txBody>
      </p:sp>
      <p:sp>
        <p:nvSpPr>
          <p:cNvPr id="5" name="Content Placeholder 4"/>
          <p:cNvSpPr>
            <a:spLocks noGrp="1"/>
          </p:cNvSpPr>
          <p:nvPr>
            <p:ph idx="1"/>
          </p:nvPr>
        </p:nvSpPr>
        <p:spPr/>
        <p:txBody>
          <a:bodyPr>
            <a:normAutofit/>
          </a:bodyPr>
          <a:lstStyle/>
          <a:p>
            <a:r>
              <a:rPr lang="hr-HR" sz="1200" dirty="0" smtClean="0"/>
              <a:t>U ovom slučaju je udaljenost do objekta mala (primjerice : za </a:t>
            </a:r>
            <a:r>
              <a:rPr lang="hr-HR" sz="1200" dirty="0" err="1" smtClean="0"/>
              <a:t>Voka</a:t>
            </a:r>
            <a:r>
              <a:rPr lang="hr-HR" sz="1200" dirty="0" smtClean="0"/>
              <a:t>=30m , d = 11,4 M) pa se </a:t>
            </a:r>
            <a:r>
              <a:rPr lang="hr-HR" sz="1200" b="1" dirty="0" smtClean="0"/>
              <a:t>zakrivljenost površine Zemlje može zanemariti</a:t>
            </a:r>
            <a:r>
              <a:rPr lang="hr-HR" sz="1200" dirty="0" smtClean="0"/>
              <a:t>  ( prosječna zakrivljenost površine Zemlje je </a:t>
            </a:r>
            <a:r>
              <a:rPr lang="hr-HR" sz="1200" b="1" dirty="0" smtClean="0"/>
              <a:t>30,48 cm/M ) pa se ovaj proračun rješava u ravnini.</a:t>
            </a:r>
            <a:r>
              <a:rPr lang="hr-HR" sz="1200" dirty="0" smtClean="0"/>
              <a:t> </a:t>
            </a:r>
            <a:r>
              <a:rPr lang="hr-HR" sz="1200" b="1" dirty="0" smtClean="0"/>
              <a:t>Lom svjetlosnih zraka u atmosferi (refrakcija) se zanemaruje i uvode se aproksimacije.</a:t>
            </a:r>
            <a:endParaRPr lang="hr-HR" sz="1200" b="1" dirty="0"/>
          </a:p>
        </p:txBody>
      </p:sp>
      <p:pic>
        <p:nvPicPr>
          <p:cNvPr id="4098" name="Picture 2" descr="C:\Users\Kos\Documents\IMG_1177.JPG"/>
          <p:cNvPicPr>
            <a:picLocks noChangeAspect="1" noChangeArrowheads="1"/>
          </p:cNvPicPr>
          <p:nvPr/>
        </p:nvPicPr>
        <p:blipFill>
          <a:blip r:embed="rId2" cstate="print"/>
          <a:srcRect/>
          <a:stretch>
            <a:fillRect/>
          </a:stretch>
        </p:blipFill>
        <p:spPr bwMode="auto">
          <a:xfrm>
            <a:off x="2339752" y="2276872"/>
            <a:ext cx="4392488" cy="370069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hr-HR" sz="3200" b="1" dirty="0" smtClean="0"/>
              <a:t>Podnožje objekta unutar morskog horizonta za visinu oka motritelja</a:t>
            </a:r>
            <a:endParaRPr lang="hr-HR" sz="3200" b="1" dirty="0"/>
          </a:p>
        </p:txBody>
      </p:sp>
      <p:pic>
        <p:nvPicPr>
          <p:cNvPr id="1026" name="Picture 2" descr="C:\Users\Kos\Documents\IMG_1184.JPG"/>
          <p:cNvPicPr>
            <a:picLocks noChangeAspect="1" noChangeArrowheads="1"/>
          </p:cNvPicPr>
          <p:nvPr/>
        </p:nvPicPr>
        <p:blipFill>
          <a:blip r:embed="rId2" cstate="print"/>
          <a:srcRect/>
          <a:stretch>
            <a:fillRect/>
          </a:stretch>
        </p:blipFill>
        <p:spPr bwMode="auto">
          <a:xfrm>
            <a:off x="2051720" y="980728"/>
            <a:ext cx="4608512" cy="1543701"/>
          </a:xfrm>
          <a:prstGeom prst="rect">
            <a:avLst/>
          </a:prstGeom>
          <a:noFill/>
        </p:spPr>
      </p:pic>
      <p:pic>
        <p:nvPicPr>
          <p:cNvPr id="1027" name="Picture 3" descr="C:\Users\Kos\Documents\IMG_1185.JPG"/>
          <p:cNvPicPr>
            <a:picLocks noGrp="1" noChangeAspect="1" noChangeArrowheads="1"/>
          </p:cNvPicPr>
          <p:nvPr>
            <p:ph idx="1"/>
          </p:nvPr>
        </p:nvPicPr>
        <p:blipFill>
          <a:blip r:embed="rId3" cstate="print"/>
          <a:srcRect/>
          <a:stretch>
            <a:fillRect/>
          </a:stretch>
        </p:blipFill>
        <p:spPr bwMode="auto">
          <a:xfrm>
            <a:off x="827584" y="2400300"/>
            <a:ext cx="7251700" cy="44577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r>
              <a:rPr lang="hr-HR" sz="3200" b="1" dirty="0" smtClean="0"/>
              <a:t>Podnožje objekta unutar morskog horizonta za visinu oka motritelja</a:t>
            </a:r>
            <a:endParaRPr lang="hr-HR" sz="3200" b="1" dirty="0"/>
          </a:p>
        </p:txBody>
      </p:sp>
      <p:pic>
        <p:nvPicPr>
          <p:cNvPr id="2050" name="Picture 2" descr="C:\Users\Kos\Documents\IMG_1186.JPG"/>
          <p:cNvPicPr>
            <a:picLocks noGrp="1" noChangeAspect="1" noChangeArrowheads="1"/>
          </p:cNvPicPr>
          <p:nvPr>
            <p:ph idx="1"/>
          </p:nvPr>
        </p:nvPicPr>
        <p:blipFill>
          <a:blip r:embed="rId2" cstate="print"/>
          <a:srcRect/>
          <a:stretch>
            <a:fillRect/>
          </a:stretch>
        </p:blipFill>
        <p:spPr bwMode="auto">
          <a:xfrm>
            <a:off x="1336355" y="1196752"/>
            <a:ext cx="7232313" cy="5400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zervirano mjesto sadržaja 2"/>
              <p:cNvSpPr>
                <a:spLocks noGrp="1"/>
              </p:cNvSpPr>
              <p:nvPr>
                <p:ph sz="quarter" idx="1"/>
              </p:nvPr>
            </p:nvSpPr>
            <p:spPr>
              <a:xfrm>
                <a:off x="395536" y="908720"/>
                <a:ext cx="7467600" cy="4873752"/>
              </a:xfrm>
            </p:spPr>
            <p:txBody>
              <a:bodyPr>
                <a:normAutofit fontScale="85000" lnSpcReduction="20000"/>
              </a:bodyPr>
              <a:lstStyle/>
              <a:p>
                <a:r>
                  <a:rPr lang="vi-VN" dirty="0"/>
                  <a:t>Srednja brzina i prijeđeni put  se mjere posrednim i neposrednim načinom. Posrednim načinom srednja brzina se određuje na osnovu omjera prijeđenog puta (D) između dvije točne pozicije i vremena za koje je taj put prijeđen (t</a:t>
                </a:r>
                <a:r>
                  <a:rPr lang="vi-VN" dirty="0" smtClean="0"/>
                  <a:t>)</a:t>
                </a:r>
                <a:endParaRPr lang="hr-HR" dirty="0" smtClean="0"/>
              </a:p>
              <a:p>
                <a:pPr marL="0" indent="0">
                  <a:buNone/>
                </a:pPr>
                <a:r>
                  <a:rPr lang="hr-HR" dirty="0" smtClean="0">
                    <a:latin typeface="Calibri"/>
                    <a:ea typeface="Calibri"/>
                    <a:cs typeface="Times New Roman"/>
                  </a:rPr>
                  <a:t>              V</a:t>
                </a:r>
                <a:r>
                  <a:rPr lang="hr-HR" dirty="0">
                    <a:latin typeface="Calibri"/>
                    <a:ea typeface="Calibri"/>
                    <a:cs typeface="Times New Roman"/>
                  </a:rPr>
                  <a:t>= </a:t>
                </a:r>
                <a14:m>
                  <m:oMath xmlns:m="http://schemas.openxmlformats.org/officeDocument/2006/math">
                    <m:f>
                      <m:fPr>
                        <m:ctrlPr>
                          <a:rPr lang="hr-HR" i="1">
                            <a:effectLst/>
                            <a:latin typeface="Cambria Math" panose="02040503050406030204" pitchFamily="18" charset="0"/>
                          </a:rPr>
                        </m:ctrlPr>
                      </m:fPr>
                      <m:num>
                        <m:r>
                          <a:rPr lang="hr-HR" i="1">
                            <a:effectLst/>
                            <a:latin typeface="Cambria Math"/>
                            <a:ea typeface="Calibri"/>
                            <a:cs typeface="Times New Roman"/>
                          </a:rPr>
                          <m:t>𝐷</m:t>
                        </m:r>
                      </m:num>
                      <m:den>
                        <m:r>
                          <a:rPr lang="hr-HR" i="1">
                            <a:effectLst/>
                            <a:latin typeface="Cambria Math"/>
                            <a:ea typeface="Calibri"/>
                            <a:cs typeface="Times New Roman"/>
                          </a:rPr>
                          <m:t>𝑡</m:t>
                        </m:r>
                      </m:den>
                    </m:f>
                  </m:oMath>
                </a14:m>
                <a:r>
                  <a:rPr lang="hr-HR" dirty="0">
                    <a:effectLst/>
                    <a:latin typeface="Calibri"/>
                    <a:ea typeface="Times New Roman"/>
                    <a:cs typeface="Times New Roman"/>
                  </a:rPr>
                  <a:t> </a:t>
                </a:r>
                <a:r>
                  <a:rPr lang="hr-HR" dirty="0">
                    <a:latin typeface="Calibri"/>
                    <a:ea typeface="Times New Roman"/>
                    <a:cs typeface="Times New Roman"/>
                  </a:rPr>
                  <a:t>; v[čv]; D[M]; t[h] </a:t>
                </a:r>
                <a:endParaRPr lang="hr-HR" dirty="0" smtClean="0">
                  <a:latin typeface="Calibri"/>
                  <a:ea typeface="Times New Roman"/>
                  <a:cs typeface="Times New Roman"/>
                </a:endParaRPr>
              </a:p>
              <a:p>
                <a:pPr marL="0" indent="0">
                  <a:buNone/>
                </a:pPr>
                <a:r>
                  <a:rPr lang="hr-HR" dirty="0" smtClean="0">
                    <a:latin typeface="Calibri"/>
                    <a:cs typeface="Times New Roman"/>
                  </a:rPr>
                  <a:t>              D= v</a:t>
                </a:r>
                <a:r>
                  <a:rPr lang="hr-HR" dirty="0" smtClean="0">
                    <a:latin typeface="Calibri"/>
                    <a:cs typeface="Times New Roman"/>
                    <a:sym typeface="Symbol"/>
                  </a:rPr>
                  <a:t>t; za 1 -&gt; D= vt</a:t>
                </a:r>
              </a:p>
              <a:p>
                <a:r>
                  <a:rPr lang="vi-VN" dirty="0">
                    <a:latin typeface="Calibri"/>
                    <a:cs typeface="Times New Roman"/>
                    <a:sym typeface="Symbol"/>
                  </a:rPr>
                  <a:t>Prijeđeni put se posrednim načinom određuje mjerenjem daljine između dvoje točne pozicije ili na osnovi poznate srednje brzine u intervalu vremena. </a:t>
                </a:r>
              </a:p>
              <a:p>
                <a:r>
                  <a:rPr lang="hr-HR" dirty="0" smtClean="0">
                    <a:latin typeface="Calibri"/>
                    <a:cs typeface="Times New Roman"/>
                    <a:sym typeface="Symbol"/>
                  </a:rPr>
                  <a:t>          </a:t>
                </a:r>
                <a:r>
                  <a:rPr lang="vi-VN" dirty="0" smtClean="0">
                    <a:latin typeface="Calibri"/>
                    <a:cs typeface="Times New Roman"/>
                    <a:sym typeface="Symbol"/>
                  </a:rPr>
                  <a:t>D=v</a:t>
                </a:r>
                <a:r>
                  <a:rPr lang="vi-VN" dirty="0">
                    <a:latin typeface="Calibri"/>
                    <a:cs typeface="Times New Roman"/>
                    <a:sym typeface="Symbol"/>
                  </a:rPr>
                  <a:t>∙t; D[M]; v[čv]; t[h]</a:t>
                </a:r>
              </a:p>
              <a:p>
                <a:endParaRPr lang="hr-HR" dirty="0" smtClean="0">
                  <a:latin typeface="Calibri"/>
                  <a:cs typeface="Times New Roman"/>
                  <a:sym typeface="Symbol"/>
                </a:endParaRPr>
              </a:p>
              <a:p>
                <a:endParaRPr lang="hr-HR" dirty="0"/>
              </a:p>
            </p:txBody>
          </p:sp>
        </mc:Choice>
        <mc:Fallback xmlns="">
          <p:sp>
            <p:nvSpPr>
              <p:cNvPr id="3" name="Rezervirano mjesto sadržaja 2"/>
              <p:cNvSpPr>
                <a:spLocks noGrp="1" noRot="1" noChangeAspect="1" noMove="1" noResize="1" noEditPoints="1" noAdjustHandles="1" noChangeArrowheads="1" noChangeShapeType="1" noTextEdit="1"/>
              </p:cNvSpPr>
              <p:nvPr>
                <p:ph sz="quarter" idx="1"/>
              </p:nvPr>
            </p:nvSpPr>
            <p:spPr>
              <a:xfrm>
                <a:off x="395536" y="908720"/>
                <a:ext cx="7467600" cy="4873752"/>
              </a:xfrm>
              <a:blipFill>
                <a:blip r:embed="rId2"/>
                <a:stretch>
                  <a:fillRect l="-1388" t="-2875" r="-408" b="-3500"/>
                </a:stretch>
              </a:blipFill>
            </p:spPr>
            <p:txBody>
              <a:bodyPr/>
              <a:lstStyle/>
              <a:p>
                <a:r>
                  <a:rPr lang="en-US">
                    <a:noFill/>
                  </a:rPr>
                  <a:t> </a:t>
                </a:r>
              </a:p>
            </p:txBody>
          </p:sp>
        </mc:Fallback>
      </mc:AlternateContent>
    </p:spTree>
    <p:extLst>
      <p:ext uri="{BB962C8B-B14F-4D97-AF65-F5344CB8AC3E}">
        <p14:creationId xmlns:p14="http://schemas.microsoft.com/office/powerpoint/2010/main" val="42721744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hr-HR" sz="2800" b="1" dirty="0" smtClean="0"/>
              <a:t>Podnožje objekta unutar morskog horizonta za visinu oka motritelja</a:t>
            </a:r>
            <a:endParaRPr lang="hr-HR" sz="2800" b="1" dirty="0"/>
          </a:p>
        </p:txBody>
      </p:sp>
      <p:sp>
        <p:nvSpPr>
          <p:cNvPr id="6" name="Content Placeholder 5"/>
          <p:cNvSpPr>
            <a:spLocks noGrp="1"/>
          </p:cNvSpPr>
          <p:nvPr>
            <p:ph idx="1"/>
          </p:nvPr>
        </p:nvSpPr>
        <p:spPr/>
        <p:txBody>
          <a:bodyPr>
            <a:normAutofit/>
          </a:bodyPr>
          <a:lstStyle/>
          <a:p>
            <a:r>
              <a:rPr lang="hr-HR" sz="1400" dirty="0" smtClean="0"/>
              <a:t>                        </a:t>
            </a:r>
            <a:r>
              <a:rPr lang="hr-HR" sz="1400" b="1" dirty="0" smtClean="0"/>
              <a:t>Uzima se samo pozitivno rješenje opće kvadratne jednadžbe za d :</a:t>
            </a:r>
            <a:endParaRPr lang="hr-HR" sz="1400" b="1" dirty="0"/>
          </a:p>
        </p:txBody>
      </p:sp>
      <p:pic>
        <p:nvPicPr>
          <p:cNvPr id="3074" name="Picture 2" descr="C:\Users\Kos\Documents\IMG_1187.JPG"/>
          <p:cNvPicPr>
            <a:picLocks noChangeAspect="1" noChangeArrowheads="1"/>
          </p:cNvPicPr>
          <p:nvPr/>
        </p:nvPicPr>
        <p:blipFill>
          <a:blip r:embed="rId2" cstate="print"/>
          <a:srcRect/>
          <a:stretch>
            <a:fillRect/>
          </a:stretch>
        </p:blipFill>
        <p:spPr bwMode="auto">
          <a:xfrm>
            <a:off x="1259632" y="1916832"/>
            <a:ext cx="6440288" cy="4861234"/>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b="1" dirty="0" smtClean="0"/>
              <a:t>Podnožje objekta unutar morskog horizonta za visinu oka motritelja</a:t>
            </a:r>
            <a:endParaRPr lang="hr-HR" sz="2800" dirty="0"/>
          </a:p>
        </p:txBody>
      </p:sp>
      <p:sp>
        <p:nvSpPr>
          <p:cNvPr id="3" name="Content Placeholder 2"/>
          <p:cNvSpPr>
            <a:spLocks noGrp="1"/>
          </p:cNvSpPr>
          <p:nvPr>
            <p:ph idx="1"/>
          </p:nvPr>
        </p:nvSpPr>
        <p:spPr>
          <a:xfrm>
            <a:off x="395536" y="1700808"/>
            <a:ext cx="8229600" cy="4525963"/>
          </a:xfrm>
        </p:spPr>
        <p:txBody>
          <a:bodyPr>
            <a:normAutofit/>
          </a:bodyPr>
          <a:lstStyle/>
          <a:p>
            <a:r>
              <a:rPr lang="hr-HR" sz="1400" dirty="0" smtClean="0"/>
              <a:t>Za dobiti </a:t>
            </a:r>
            <a:r>
              <a:rPr lang="hr-HR" sz="1400" b="1" dirty="0" smtClean="0"/>
              <a:t>d</a:t>
            </a:r>
            <a:r>
              <a:rPr lang="hr-HR" sz="1400" dirty="0" smtClean="0"/>
              <a:t> izraženo u nautičkim miljama (M) treba podijeliti </a:t>
            </a:r>
            <a:r>
              <a:rPr lang="hr-HR" sz="1400" b="1" dirty="0" smtClean="0"/>
              <a:t>d u metrima  sa 1852 </a:t>
            </a:r>
            <a:r>
              <a:rPr lang="hr-HR" sz="1400" dirty="0" smtClean="0"/>
              <a:t>jer</a:t>
            </a:r>
            <a:r>
              <a:rPr lang="hr-HR" sz="1400" b="1" dirty="0" smtClean="0"/>
              <a:t> </a:t>
            </a:r>
            <a:r>
              <a:rPr lang="hr-HR" sz="1400" dirty="0" smtClean="0"/>
              <a:t>je </a:t>
            </a:r>
          </a:p>
          <a:p>
            <a:r>
              <a:rPr lang="hr-HR" sz="1400" dirty="0" smtClean="0"/>
              <a:t>1M = 1852 m , odnosno  1m = 1/1852 M. </a:t>
            </a:r>
            <a:br>
              <a:rPr lang="hr-HR" sz="1400" dirty="0" smtClean="0"/>
            </a:br>
            <a:r>
              <a:rPr lang="hr-HR" sz="1400" dirty="0" smtClean="0"/>
              <a:t>Za praksu se može koristiti </a:t>
            </a:r>
            <a:r>
              <a:rPr lang="hr-HR" sz="1400" b="1" dirty="0" smtClean="0"/>
              <a:t>približna formula za d </a:t>
            </a:r>
            <a:r>
              <a:rPr lang="hr-HR" sz="1400" dirty="0" smtClean="0"/>
              <a:t>ako se uvedu sljedeće aproksimacije :  ako je </a:t>
            </a:r>
            <a:r>
              <a:rPr lang="hr-HR" sz="1400" b="1" dirty="0" err="1" smtClean="0"/>
              <a:t>Voka</a:t>
            </a:r>
            <a:r>
              <a:rPr lang="hr-HR" sz="1400" b="1" dirty="0" smtClean="0"/>
              <a:t> = (5 – 25) m </a:t>
            </a:r>
            <a:r>
              <a:rPr lang="hr-HR" sz="1400" dirty="0" smtClean="0"/>
              <a:t>, </a:t>
            </a:r>
            <a:r>
              <a:rPr lang="hr-HR" sz="1400" b="1" dirty="0" err="1" smtClean="0"/>
              <a:t>tg</a:t>
            </a:r>
            <a:r>
              <a:rPr lang="el-GR" sz="1400" b="1" dirty="0" smtClean="0"/>
              <a:t>α</a:t>
            </a:r>
            <a:r>
              <a:rPr lang="hr-HR" sz="1400" dirty="0" smtClean="0"/>
              <a:t> je mala vrijednost (</a:t>
            </a:r>
            <a:r>
              <a:rPr lang="el-GR" sz="1400" b="1" dirty="0" smtClean="0"/>
              <a:t>α</a:t>
            </a:r>
            <a:r>
              <a:rPr lang="hr-HR" sz="1400" b="1" dirty="0" smtClean="0"/>
              <a:t> &lt; 3°) </a:t>
            </a:r>
            <a:r>
              <a:rPr lang="hr-HR" sz="1400" dirty="0" smtClean="0"/>
              <a:t> vrijednosti drugog i trećeg člana točne formule su male ( primjerice za </a:t>
            </a:r>
            <a:r>
              <a:rPr lang="hr-HR" sz="1400" b="1" dirty="0" err="1" smtClean="0"/>
              <a:t>Voka</a:t>
            </a:r>
            <a:r>
              <a:rPr lang="hr-HR" sz="1400" b="1" dirty="0" smtClean="0"/>
              <a:t> = 20 m </a:t>
            </a:r>
            <a:r>
              <a:rPr lang="hr-HR" sz="1400" dirty="0" smtClean="0"/>
              <a:t>, </a:t>
            </a:r>
            <a:r>
              <a:rPr lang="el-GR" sz="1400" b="1" dirty="0" smtClean="0"/>
              <a:t>α</a:t>
            </a:r>
            <a:r>
              <a:rPr lang="hr-HR" sz="1400" b="1" dirty="0" smtClean="0"/>
              <a:t> = 3° ,  </a:t>
            </a:r>
            <a:r>
              <a:rPr lang="hr-HR" sz="1400" b="1" dirty="0" err="1" smtClean="0"/>
              <a:t>Vob</a:t>
            </a:r>
            <a:r>
              <a:rPr lang="hr-HR" sz="1400" b="1" dirty="0" smtClean="0"/>
              <a:t> = 100m  , </a:t>
            </a:r>
            <a:r>
              <a:rPr lang="hr-HR" sz="1400" b="1" i="1" dirty="0" smtClean="0"/>
              <a:t>drugi član ima vrijednost  </a:t>
            </a:r>
            <a:r>
              <a:rPr lang="hr-HR" sz="1400" b="1" dirty="0" smtClean="0"/>
              <a:t>1,05m, </a:t>
            </a:r>
            <a:r>
              <a:rPr lang="hr-HR" sz="1400" dirty="0" smtClean="0"/>
              <a:t>a </a:t>
            </a:r>
            <a:r>
              <a:rPr lang="hr-HR" sz="1400" b="1" i="1" dirty="0" smtClean="0"/>
              <a:t>treći samo </a:t>
            </a:r>
            <a:r>
              <a:rPr lang="hr-HR" sz="1400" b="1" dirty="0" smtClean="0"/>
              <a:t>0,21m , pa se zanemaruju .</a:t>
            </a:r>
          </a:p>
          <a:p>
            <a:r>
              <a:rPr lang="hr-HR" sz="1600" b="1" dirty="0" smtClean="0"/>
              <a:t>Tada je : </a:t>
            </a:r>
            <a:endParaRPr lang="hr-HR" sz="1600" b="1" dirty="0"/>
          </a:p>
        </p:txBody>
      </p:sp>
      <p:pic>
        <p:nvPicPr>
          <p:cNvPr id="4099" name="Picture 3" descr="C:\Users\Kos\Documents\IMG_1188.JPG"/>
          <p:cNvPicPr>
            <a:picLocks noChangeAspect="1" noChangeArrowheads="1"/>
          </p:cNvPicPr>
          <p:nvPr/>
        </p:nvPicPr>
        <p:blipFill>
          <a:blip r:embed="rId2" cstate="print"/>
          <a:srcRect/>
          <a:stretch>
            <a:fillRect/>
          </a:stretch>
        </p:blipFill>
        <p:spPr bwMode="auto">
          <a:xfrm>
            <a:off x="755576" y="3429000"/>
            <a:ext cx="8113384" cy="2664296"/>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hr-HR" sz="3200" b="1" dirty="0" smtClean="0"/>
              <a:t>Podnožje objekta unutar morskog horizonta za visinu oka motritelja</a:t>
            </a:r>
            <a:endParaRPr lang="hr-HR" sz="3200" b="1" dirty="0"/>
          </a:p>
        </p:txBody>
      </p:sp>
      <p:sp>
        <p:nvSpPr>
          <p:cNvPr id="6" name="Content Placeholder 5"/>
          <p:cNvSpPr>
            <a:spLocks noGrp="1"/>
          </p:cNvSpPr>
          <p:nvPr>
            <p:ph idx="1"/>
          </p:nvPr>
        </p:nvSpPr>
        <p:spPr/>
        <p:txBody>
          <a:bodyPr>
            <a:normAutofit/>
          </a:bodyPr>
          <a:lstStyle/>
          <a:p>
            <a:r>
              <a:rPr lang="hr-HR" sz="1400" b="1" dirty="0" smtClean="0"/>
              <a:t>Jednadžba  d = (</a:t>
            </a:r>
            <a:r>
              <a:rPr lang="hr-HR" sz="1400" b="1" dirty="0" err="1" smtClean="0"/>
              <a:t>Vob</a:t>
            </a:r>
            <a:r>
              <a:rPr lang="hr-HR" sz="1400" b="1" dirty="0" smtClean="0"/>
              <a:t>/</a:t>
            </a:r>
            <a:r>
              <a:rPr lang="hr-HR" sz="1400" b="1" dirty="0" err="1" smtClean="0"/>
              <a:t>tg</a:t>
            </a:r>
            <a:r>
              <a:rPr lang="el-GR" sz="1400" b="1" dirty="0" smtClean="0"/>
              <a:t>α</a:t>
            </a:r>
            <a:r>
              <a:rPr lang="hr-HR" sz="1400" b="1" dirty="0" smtClean="0"/>
              <a:t>)  poprima sljedeći oblik :</a:t>
            </a:r>
          </a:p>
          <a:p>
            <a:endParaRPr lang="hr-HR" sz="1200" b="1" dirty="0" smtClean="0"/>
          </a:p>
          <a:p>
            <a:endParaRPr lang="hr-HR" sz="1200" b="1" dirty="0" smtClean="0"/>
          </a:p>
          <a:p>
            <a:endParaRPr lang="hr-HR" sz="1200" b="1" dirty="0" smtClean="0"/>
          </a:p>
          <a:p>
            <a:endParaRPr lang="hr-HR" sz="1200" b="1" dirty="0" smtClean="0"/>
          </a:p>
          <a:p>
            <a:endParaRPr lang="hr-HR" sz="1200" b="1" dirty="0" smtClean="0"/>
          </a:p>
          <a:p>
            <a:endParaRPr lang="hr-HR" sz="1200" b="1" dirty="0" smtClean="0"/>
          </a:p>
          <a:p>
            <a:endParaRPr lang="hr-HR" sz="1200" b="1" dirty="0" smtClean="0"/>
          </a:p>
          <a:p>
            <a:endParaRPr lang="hr-HR" sz="1200" b="1" dirty="0" smtClean="0"/>
          </a:p>
          <a:p>
            <a:endParaRPr lang="hr-HR" sz="1200" b="1" dirty="0" smtClean="0"/>
          </a:p>
          <a:p>
            <a:endParaRPr lang="hr-HR" sz="1200" b="1" dirty="0" smtClean="0"/>
          </a:p>
          <a:p>
            <a:endParaRPr lang="hr-HR" sz="1200" b="1" dirty="0" smtClean="0"/>
          </a:p>
          <a:p>
            <a:endParaRPr lang="hr-HR" sz="1200" b="1" dirty="0" smtClean="0"/>
          </a:p>
          <a:p>
            <a:endParaRPr lang="hr-HR" sz="1200" b="1" dirty="0" smtClean="0"/>
          </a:p>
          <a:p>
            <a:endParaRPr lang="hr-HR" sz="1200" b="1" dirty="0" smtClean="0"/>
          </a:p>
          <a:p>
            <a:endParaRPr lang="hr-HR" sz="1200" b="1" dirty="0" smtClean="0"/>
          </a:p>
          <a:p>
            <a:endParaRPr lang="hr-HR" sz="1200" b="1" dirty="0" smtClean="0"/>
          </a:p>
          <a:p>
            <a:r>
              <a:rPr lang="hr-HR" sz="1400" b="1" dirty="0" smtClean="0"/>
              <a:t>Dobivena približna formula vrijedi </a:t>
            </a:r>
            <a:r>
              <a:rPr lang="hr-HR" sz="1400" b="1" i="1" dirty="0" smtClean="0"/>
              <a:t>samo ako je podnožje objekta točno na granici morskog horizonta, što je vrlo teško precizno ocijeniti.</a:t>
            </a:r>
            <a:r>
              <a:rPr lang="hr-HR" sz="1400" b="1" dirty="0" smtClean="0"/>
              <a:t> Zato se </a:t>
            </a:r>
            <a:r>
              <a:rPr lang="hr-HR" sz="1400" b="1" i="1" dirty="0" smtClean="0"/>
              <a:t>koriste modificirane formule </a:t>
            </a:r>
            <a:r>
              <a:rPr lang="hr-HR" sz="1400" b="1" dirty="0" smtClean="0"/>
              <a:t>:</a:t>
            </a:r>
          </a:p>
          <a:p>
            <a:endParaRPr lang="hr-HR" sz="2000" dirty="0" smtClean="0"/>
          </a:p>
          <a:p>
            <a:endParaRPr lang="hr-HR" sz="2000" dirty="0" smtClean="0"/>
          </a:p>
          <a:p>
            <a:endParaRPr lang="hr-HR" sz="2000" dirty="0" smtClean="0"/>
          </a:p>
          <a:p>
            <a:endParaRPr lang="hr-HR" sz="2000" dirty="0" smtClean="0"/>
          </a:p>
          <a:p>
            <a:endParaRPr lang="hr-HR" sz="2000" dirty="0" smtClean="0"/>
          </a:p>
          <a:p>
            <a:endParaRPr lang="hr-HR" sz="2000" dirty="0" smtClean="0"/>
          </a:p>
          <a:p>
            <a:endParaRPr lang="hr-HR" sz="2000" dirty="0" smtClean="0"/>
          </a:p>
          <a:p>
            <a:endParaRPr lang="hr-HR" sz="2000" dirty="0" smtClean="0"/>
          </a:p>
          <a:p>
            <a:endParaRPr lang="hr-HR" sz="2000" dirty="0" smtClean="0"/>
          </a:p>
          <a:p>
            <a:endParaRPr lang="hr-HR" sz="2000" dirty="0" smtClean="0"/>
          </a:p>
          <a:p>
            <a:pPr>
              <a:buNone/>
            </a:pPr>
            <a:endParaRPr lang="hr-HR" sz="1600" dirty="0"/>
          </a:p>
        </p:txBody>
      </p:sp>
      <p:pic>
        <p:nvPicPr>
          <p:cNvPr id="7" name="Picture 2" descr="C:\Users\Kos\Documents\IMG_1189.JPG"/>
          <p:cNvPicPr>
            <a:picLocks noChangeAspect="1" noChangeArrowheads="1"/>
          </p:cNvPicPr>
          <p:nvPr/>
        </p:nvPicPr>
        <p:blipFill>
          <a:blip r:embed="rId2" cstate="print"/>
          <a:srcRect/>
          <a:stretch>
            <a:fillRect/>
          </a:stretch>
        </p:blipFill>
        <p:spPr bwMode="auto">
          <a:xfrm>
            <a:off x="579299" y="2060848"/>
            <a:ext cx="8025149" cy="324036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b="1" dirty="0" smtClean="0"/>
              <a:t>Podnožje objekta unutar morskog horizonta za visinu oka motritelja</a:t>
            </a:r>
            <a:endParaRPr lang="hr-HR" sz="2800" dirty="0"/>
          </a:p>
        </p:txBody>
      </p:sp>
      <p:sp>
        <p:nvSpPr>
          <p:cNvPr id="3" name="Content Placeholder 2"/>
          <p:cNvSpPr>
            <a:spLocks noGrp="1"/>
          </p:cNvSpPr>
          <p:nvPr>
            <p:ph idx="1"/>
          </p:nvPr>
        </p:nvSpPr>
        <p:spPr/>
        <p:txBody>
          <a:bodyPr>
            <a:normAutofit/>
          </a:bodyPr>
          <a:lstStyle/>
          <a:p>
            <a:r>
              <a:rPr lang="hr-HR" sz="1200" dirty="0" smtClean="0"/>
              <a:t>Zato se za posredno određivanje udaljenosti pomoću vertikalnog kuta , </a:t>
            </a:r>
            <a:r>
              <a:rPr lang="hr-HR" sz="1200" b="1" dirty="0" smtClean="0"/>
              <a:t>kada je objekt unutar granica morskog horizonta koristi modificirani oblik sljedećih  jednadžbi </a:t>
            </a:r>
            <a:r>
              <a:rPr lang="hr-HR" sz="1600" b="1" dirty="0" smtClean="0"/>
              <a:t>:</a:t>
            </a:r>
            <a:endParaRPr lang="hr-HR" sz="1600" b="1" dirty="0"/>
          </a:p>
        </p:txBody>
      </p:sp>
      <p:pic>
        <p:nvPicPr>
          <p:cNvPr id="5122" name="Picture 2" descr="C:\Users\Kos\Documents\IMG_1178.JPG"/>
          <p:cNvPicPr>
            <a:picLocks noChangeAspect="1" noChangeArrowheads="1"/>
          </p:cNvPicPr>
          <p:nvPr/>
        </p:nvPicPr>
        <p:blipFill>
          <a:blip r:embed="rId2" cstate="print"/>
          <a:srcRect/>
          <a:stretch>
            <a:fillRect/>
          </a:stretch>
        </p:blipFill>
        <p:spPr bwMode="auto">
          <a:xfrm>
            <a:off x="1763688" y="2132856"/>
            <a:ext cx="5040560" cy="3858448"/>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000" b="1" dirty="0" smtClean="0"/>
              <a:t>Podnožje  objekta izvan morskog horizonta – uzima se u obzir kut depresije morskog horizonta (dep) i kut refrakcije (</a:t>
            </a:r>
            <a:r>
              <a:rPr lang="el-GR" sz="2000" b="1" dirty="0" smtClean="0"/>
              <a:t>ρ</a:t>
            </a:r>
            <a:r>
              <a:rPr lang="hr-HR" sz="2000" b="1" dirty="0" smtClean="0"/>
              <a:t>) , Zemlja se aproksimira oblikom kugle</a:t>
            </a:r>
            <a:endParaRPr lang="hr-HR" sz="2000" dirty="0"/>
          </a:p>
        </p:txBody>
      </p:sp>
      <p:pic>
        <p:nvPicPr>
          <p:cNvPr id="7170" name="Picture 2" descr="C:\Users\Kos\Documents\IMG_0856.JPG"/>
          <p:cNvPicPr>
            <a:picLocks noGrp="1" noChangeAspect="1" noChangeArrowheads="1"/>
          </p:cNvPicPr>
          <p:nvPr>
            <p:ph idx="1"/>
          </p:nvPr>
        </p:nvPicPr>
        <p:blipFill>
          <a:blip r:embed="rId2" cstate="print"/>
          <a:srcRect/>
          <a:stretch>
            <a:fillRect/>
          </a:stretch>
        </p:blipFill>
        <p:spPr bwMode="auto">
          <a:xfrm>
            <a:off x="323528" y="1412776"/>
            <a:ext cx="8424936" cy="4968551"/>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000" b="1" dirty="0" smtClean="0"/>
              <a:t>Podnožje  objekta izvan morskog horizonta – uzima se u obzir kut depresije morskog horizonta (dep) i kut refrakcije (</a:t>
            </a:r>
            <a:r>
              <a:rPr lang="el-GR" sz="2000" b="1" dirty="0" smtClean="0"/>
              <a:t>ρ</a:t>
            </a:r>
            <a:r>
              <a:rPr lang="hr-HR" sz="2000" b="1" dirty="0" smtClean="0"/>
              <a:t>) , Zemlja se aproksimira oblikom kugle</a:t>
            </a:r>
            <a:endParaRPr lang="hr-HR" sz="2000" b="1" dirty="0"/>
          </a:p>
        </p:txBody>
      </p:sp>
      <p:pic>
        <p:nvPicPr>
          <p:cNvPr id="6146" name="Picture 2" descr="C:\Users\Kos\Documents\IMG_1179.JPG"/>
          <p:cNvPicPr>
            <a:picLocks noGrp="1" noChangeAspect="1" noChangeArrowheads="1"/>
          </p:cNvPicPr>
          <p:nvPr>
            <p:ph idx="1"/>
          </p:nvPr>
        </p:nvPicPr>
        <p:blipFill>
          <a:blip r:embed="rId2" cstate="print"/>
          <a:srcRect/>
          <a:stretch>
            <a:fillRect/>
          </a:stretch>
        </p:blipFill>
        <p:spPr bwMode="auto">
          <a:xfrm>
            <a:off x="0" y="2636912"/>
            <a:ext cx="4214515" cy="2387946"/>
          </a:xfrm>
          <a:prstGeom prst="rect">
            <a:avLst/>
          </a:prstGeom>
          <a:noFill/>
        </p:spPr>
      </p:pic>
      <p:pic>
        <p:nvPicPr>
          <p:cNvPr id="6147" name="Picture 3" descr="C:\Users\Kos\Documents\IMG_1180.JPG"/>
          <p:cNvPicPr>
            <a:picLocks noChangeAspect="1" noChangeArrowheads="1"/>
          </p:cNvPicPr>
          <p:nvPr/>
        </p:nvPicPr>
        <p:blipFill>
          <a:blip r:embed="rId3" cstate="print"/>
          <a:srcRect/>
          <a:stretch>
            <a:fillRect/>
          </a:stretch>
        </p:blipFill>
        <p:spPr bwMode="auto">
          <a:xfrm>
            <a:off x="4283968" y="1340768"/>
            <a:ext cx="4734803" cy="504528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000" b="1" dirty="0" smtClean="0"/>
              <a:t>Podnožje  objekta izvan morskog horizonta – uzima se u obzir kut depresije morskog horizonta (dep) i kut refrakcije (</a:t>
            </a:r>
            <a:r>
              <a:rPr lang="el-GR" sz="2000" b="1" dirty="0" smtClean="0"/>
              <a:t>ρ</a:t>
            </a:r>
            <a:r>
              <a:rPr lang="hr-HR" sz="2000" b="1" dirty="0" smtClean="0"/>
              <a:t>) , Zemlja se aproksimira oblikom kugle</a:t>
            </a:r>
            <a:endParaRPr lang="hr-HR" sz="2000" dirty="0"/>
          </a:p>
        </p:txBody>
      </p:sp>
      <p:sp>
        <p:nvSpPr>
          <p:cNvPr id="3" name="Content Placeholder 2"/>
          <p:cNvSpPr>
            <a:spLocks noGrp="1"/>
          </p:cNvSpPr>
          <p:nvPr>
            <p:ph idx="1"/>
          </p:nvPr>
        </p:nvSpPr>
        <p:spPr/>
        <p:txBody>
          <a:bodyPr>
            <a:normAutofit/>
          </a:bodyPr>
          <a:lstStyle/>
          <a:p>
            <a:r>
              <a:rPr lang="hr-HR" sz="1400" b="1" dirty="0" smtClean="0"/>
              <a:t>Vertikalni kut </a:t>
            </a:r>
            <a:r>
              <a:rPr lang="el-GR" sz="1400" b="1" dirty="0" smtClean="0"/>
              <a:t>α</a:t>
            </a:r>
            <a:r>
              <a:rPr lang="hr-HR" sz="1400" b="1" dirty="0" smtClean="0"/>
              <a:t> </a:t>
            </a:r>
            <a:r>
              <a:rPr lang="hr-HR" sz="1400" dirty="0" smtClean="0"/>
              <a:t>izmjeren </a:t>
            </a:r>
            <a:r>
              <a:rPr lang="hr-HR" sz="1400" i="1" dirty="0" smtClean="0"/>
              <a:t>sekstantom može se izračunati na sljedeći način </a:t>
            </a:r>
            <a:r>
              <a:rPr lang="hr-HR" sz="1400" dirty="0" smtClean="0"/>
              <a:t>:</a:t>
            </a:r>
          </a:p>
          <a:p>
            <a:r>
              <a:rPr lang="el-GR" sz="1400" b="1" dirty="0" smtClean="0"/>
              <a:t>α</a:t>
            </a:r>
            <a:r>
              <a:rPr lang="hr-HR" sz="1400" b="1" dirty="0" smtClean="0"/>
              <a:t> </a:t>
            </a:r>
            <a:r>
              <a:rPr lang="hr-HR" sz="1400" dirty="0" smtClean="0"/>
              <a:t>= (- dep) + </a:t>
            </a:r>
            <a:r>
              <a:rPr lang="el-GR" sz="1400" dirty="0" smtClean="0"/>
              <a:t>β</a:t>
            </a:r>
            <a:r>
              <a:rPr lang="hr-HR" sz="1400" dirty="0" smtClean="0"/>
              <a:t> + (-</a:t>
            </a:r>
            <a:r>
              <a:rPr lang="el-GR" sz="1400" b="1" dirty="0" smtClean="0"/>
              <a:t> </a:t>
            </a:r>
            <a:r>
              <a:rPr lang="el-GR" sz="1400" dirty="0" smtClean="0"/>
              <a:t>ρ</a:t>
            </a:r>
            <a:r>
              <a:rPr lang="hr-HR" sz="1400" dirty="0" smtClean="0"/>
              <a:t>) + (</a:t>
            </a:r>
            <a:r>
              <a:rPr lang="hr-HR" sz="1400" dirty="0" err="1" smtClean="0"/>
              <a:t>Ki</a:t>
            </a:r>
            <a:r>
              <a:rPr lang="hr-HR" sz="1400" dirty="0" smtClean="0"/>
              <a:t>) + (</a:t>
            </a:r>
            <a:r>
              <a:rPr lang="hr-HR" sz="1400" dirty="0" err="1" smtClean="0"/>
              <a:t>Ke</a:t>
            </a:r>
            <a:r>
              <a:rPr lang="hr-HR" sz="1400" dirty="0" smtClean="0"/>
              <a:t>) ,   </a:t>
            </a:r>
            <a:r>
              <a:rPr lang="el-GR" sz="1400" dirty="0" smtClean="0"/>
              <a:t>ρ</a:t>
            </a:r>
            <a:r>
              <a:rPr lang="hr-HR" sz="1400" dirty="0" smtClean="0"/>
              <a:t> – refrakcija u (‘) , dep – depresija horizonta u (‘)</a:t>
            </a:r>
          </a:p>
          <a:p>
            <a:r>
              <a:rPr lang="hr-HR" sz="1400" dirty="0" err="1" smtClean="0"/>
              <a:t>Ki</a:t>
            </a:r>
            <a:r>
              <a:rPr lang="hr-HR" sz="1400" dirty="0" smtClean="0"/>
              <a:t> – indeksna pogreška sekstanta u (‘) ,  </a:t>
            </a:r>
            <a:r>
              <a:rPr lang="hr-HR" sz="1400" dirty="0" err="1" smtClean="0"/>
              <a:t>Ke</a:t>
            </a:r>
            <a:r>
              <a:rPr lang="hr-HR" sz="1400" dirty="0" smtClean="0"/>
              <a:t> – pogreška ekscentričnosti sekstanta u (‘)</a:t>
            </a:r>
          </a:p>
          <a:p>
            <a:endParaRPr lang="hr-HR" sz="1400" dirty="0"/>
          </a:p>
        </p:txBody>
      </p:sp>
      <p:pic>
        <p:nvPicPr>
          <p:cNvPr id="5" name="Slika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99592" y="2492896"/>
            <a:ext cx="6840760" cy="353346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Podnožje  objekta izvan morskog horizonta</a:t>
            </a:r>
            <a:endParaRPr lang="hr-HR" sz="3200" b="1" dirty="0"/>
          </a:p>
        </p:txBody>
      </p:sp>
      <p:pic>
        <p:nvPicPr>
          <p:cNvPr id="8" name="Picture 2" descr="C:\Users\Kos\Documents\IMG_1179.JPG"/>
          <p:cNvPicPr>
            <a:picLocks noChangeAspect="1" noChangeArrowheads="1"/>
          </p:cNvPicPr>
          <p:nvPr/>
        </p:nvPicPr>
        <p:blipFill>
          <a:blip r:embed="rId2" cstate="print"/>
          <a:srcRect/>
          <a:stretch>
            <a:fillRect/>
          </a:stretch>
        </p:blipFill>
        <p:spPr bwMode="auto">
          <a:xfrm>
            <a:off x="6518708" y="3068960"/>
            <a:ext cx="2625292" cy="1800200"/>
          </a:xfrm>
          <a:prstGeom prst="rect">
            <a:avLst/>
          </a:prstGeom>
          <a:noFill/>
        </p:spPr>
      </p:pic>
      <p:pic>
        <p:nvPicPr>
          <p:cNvPr id="7171" name="Picture 3" descr="C:\Users\Kos\Documents\IMG_1181.JPG"/>
          <p:cNvPicPr>
            <a:picLocks noGrp="1" noChangeAspect="1" noChangeArrowheads="1"/>
          </p:cNvPicPr>
          <p:nvPr>
            <p:ph idx="1"/>
          </p:nvPr>
        </p:nvPicPr>
        <p:blipFill>
          <a:blip r:embed="rId3" cstate="print"/>
          <a:srcRect/>
          <a:stretch>
            <a:fillRect/>
          </a:stretch>
        </p:blipFill>
        <p:spPr bwMode="auto">
          <a:xfrm>
            <a:off x="179513" y="1334929"/>
            <a:ext cx="6333378" cy="4974391"/>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Podnožje  objekta izvan morskog horizonta</a:t>
            </a:r>
            <a:endParaRPr lang="hr-HR" sz="3200" b="1" dirty="0"/>
          </a:p>
        </p:txBody>
      </p:sp>
      <p:sp>
        <p:nvSpPr>
          <p:cNvPr id="5" name="Content Placeholder 4"/>
          <p:cNvSpPr>
            <a:spLocks noGrp="1"/>
          </p:cNvSpPr>
          <p:nvPr>
            <p:ph idx="1"/>
          </p:nvPr>
        </p:nvSpPr>
        <p:spPr/>
        <p:txBody>
          <a:bodyPr>
            <a:normAutofit lnSpcReduction="10000"/>
          </a:bodyPr>
          <a:lstStyle/>
          <a:p>
            <a:endParaRPr lang="hr-HR" sz="1400" dirty="0" smtClean="0"/>
          </a:p>
          <a:p>
            <a:endParaRPr lang="hr-HR" sz="1400" dirty="0" smtClean="0"/>
          </a:p>
          <a:p>
            <a:endParaRPr lang="hr-HR" sz="1400" dirty="0" smtClean="0"/>
          </a:p>
          <a:p>
            <a:endParaRPr lang="hr-HR" sz="1400" dirty="0" smtClean="0"/>
          </a:p>
          <a:p>
            <a:endParaRPr lang="hr-HR" sz="1400" dirty="0" smtClean="0"/>
          </a:p>
          <a:p>
            <a:endParaRPr lang="hr-HR" sz="1400" dirty="0" smtClean="0"/>
          </a:p>
          <a:p>
            <a:endParaRPr lang="hr-HR" sz="1400" dirty="0" smtClean="0"/>
          </a:p>
          <a:p>
            <a:endParaRPr lang="hr-HR" sz="1400" dirty="0" smtClean="0"/>
          </a:p>
          <a:p>
            <a:endParaRPr lang="hr-HR" sz="1400" dirty="0" smtClean="0"/>
          </a:p>
          <a:p>
            <a:endParaRPr lang="hr-HR" sz="1400" dirty="0" smtClean="0"/>
          </a:p>
          <a:p>
            <a:endParaRPr lang="hr-HR" sz="1400" dirty="0" smtClean="0"/>
          </a:p>
          <a:p>
            <a:endParaRPr lang="hr-HR" sz="1400" dirty="0" smtClean="0"/>
          </a:p>
          <a:p>
            <a:endParaRPr lang="hr-HR" sz="1400" dirty="0" smtClean="0"/>
          </a:p>
          <a:p>
            <a:endParaRPr lang="hr-HR" sz="1400" dirty="0" smtClean="0"/>
          </a:p>
          <a:p>
            <a:endParaRPr lang="hr-HR" sz="1400" dirty="0" smtClean="0"/>
          </a:p>
          <a:p>
            <a:endParaRPr lang="hr-HR" sz="1400" dirty="0" smtClean="0"/>
          </a:p>
          <a:p>
            <a:r>
              <a:rPr lang="hr-HR" sz="1400" dirty="0" smtClean="0"/>
              <a:t>Rješenjem gore prikazane formule dobije se </a:t>
            </a:r>
            <a:r>
              <a:rPr lang="hr-HR" sz="1400" b="1" dirty="0" smtClean="0"/>
              <a:t>veličina  (d’ – </a:t>
            </a:r>
            <a:r>
              <a:rPr lang="el-GR" sz="1400" b="1" dirty="0" smtClean="0"/>
              <a:t>β</a:t>
            </a:r>
            <a:r>
              <a:rPr lang="hr-HR" sz="1400" b="1" dirty="0" smtClean="0"/>
              <a:t>). </a:t>
            </a:r>
            <a:r>
              <a:rPr lang="hr-HR" sz="1400" dirty="0" smtClean="0"/>
              <a:t>Kad se od ove vrijednosti odbije kut </a:t>
            </a:r>
            <a:r>
              <a:rPr lang="el-GR" sz="1400" b="1" dirty="0" smtClean="0"/>
              <a:t>β</a:t>
            </a:r>
            <a:r>
              <a:rPr lang="hr-HR" sz="1400" dirty="0" smtClean="0"/>
              <a:t> u kutnim minutama , </a:t>
            </a:r>
            <a:r>
              <a:rPr lang="hr-HR" sz="1400" i="1" dirty="0" smtClean="0"/>
              <a:t>dobije se tražena udaljenost </a:t>
            </a:r>
            <a:r>
              <a:rPr lang="hr-HR" sz="1400" b="1" dirty="0" smtClean="0"/>
              <a:t>d’ </a:t>
            </a:r>
            <a:r>
              <a:rPr lang="hr-HR" sz="1400" i="1" dirty="0" smtClean="0"/>
              <a:t>u kutnim minutama , odnosno nautičkim miljama jer je </a:t>
            </a:r>
            <a:r>
              <a:rPr lang="hr-HR" sz="1400" b="1" dirty="0" smtClean="0"/>
              <a:t>1’ = </a:t>
            </a:r>
            <a:r>
              <a:rPr lang="hr-HR" sz="1400" b="1" dirty="0" err="1" smtClean="0"/>
              <a:t>1</a:t>
            </a:r>
            <a:r>
              <a:rPr lang="hr-HR" sz="1400" b="1" dirty="0" smtClean="0"/>
              <a:t> M.</a:t>
            </a:r>
            <a:endParaRPr lang="hr-HR" sz="1400" b="1" dirty="0"/>
          </a:p>
        </p:txBody>
      </p:sp>
      <p:pic>
        <p:nvPicPr>
          <p:cNvPr id="7" name="Picture 3" descr="C:\Users\Kos\Documents\IMG_1181.JPG"/>
          <p:cNvPicPr>
            <a:picLocks noChangeAspect="1" noChangeArrowheads="1"/>
          </p:cNvPicPr>
          <p:nvPr/>
        </p:nvPicPr>
        <p:blipFill>
          <a:blip r:embed="rId2" cstate="print"/>
          <a:srcRect/>
          <a:stretch>
            <a:fillRect/>
          </a:stretch>
        </p:blipFill>
        <p:spPr bwMode="auto">
          <a:xfrm>
            <a:off x="1331640" y="1124744"/>
            <a:ext cx="6552728" cy="41719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b="1" dirty="0" smtClean="0"/>
              <a:t>Određivanje udaljenosti pomoću pramčanih kutova</a:t>
            </a:r>
            <a:endParaRPr lang="hr-HR" sz="2800" b="1" dirty="0"/>
          </a:p>
        </p:txBody>
      </p:sp>
      <p:sp>
        <p:nvSpPr>
          <p:cNvPr id="3" name="Content Placeholder 2"/>
          <p:cNvSpPr>
            <a:spLocks noGrp="1"/>
          </p:cNvSpPr>
          <p:nvPr>
            <p:ph idx="1"/>
          </p:nvPr>
        </p:nvSpPr>
        <p:spPr/>
        <p:txBody>
          <a:bodyPr>
            <a:normAutofit/>
          </a:bodyPr>
          <a:lstStyle/>
          <a:p>
            <a:r>
              <a:rPr lang="hr-HR" sz="1600" dirty="0" smtClean="0"/>
              <a:t>Mjerenjem dvaju  uzastopnih pramčanih kutova na isti objekt u razmaku vremena, te poznavanjem kursa i brzine može se odrediti udaljenost do objekta </a:t>
            </a:r>
            <a:r>
              <a:rPr lang="hr-HR" sz="1600" b="1" dirty="0" smtClean="0"/>
              <a:t>u trenutku drugog opažanja kao i  udaljenost </a:t>
            </a:r>
            <a:r>
              <a:rPr lang="hr-HR" sz="1600" b="1" dirty="0" err="1" smtClean="0"/>
              <a:t>subočice</a:t>
            </a:r>
            <a:r>
              <a:rPr lang="hr-HR" sz="1600" b="1" dirty="0" smtClean="0"/>
              <a:t>.</a:t>
            </a:r>
            <a:endParaRPr lang="hr-HR" sz="1600" b="1" dirty="0"/>
          </a:p>
        </p:txBody>
      </p:sp>
      <p:pic>
        <p:nvPicPr>
          <p:cNvPr id="8194" name="Picture 2" descr="C:\Users\Kos\Documents\IMG_1182.JPG"/>
          <p:cNvPicPr>
            <a:picLocks noChangeAspect="1" noChangeArrowheads="1"/>
          </p:cNvPicPr>
          <p:nvPr/>
        </p:nvPicPr>
        <p:blipFill>
          <a:blip r:embed="rId2" cstate="print"/>
          <a:srcRect/>
          <a:stretch>
            <a:fillRect/>
          </a:stretch>
        </p:blipFill>
        <p:spPr bwMode="auto">
          <a:xfrm>
            <a:off x="1907704" y="2492896"/>
            <a:ext cx="5002169" cy="359203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395536" y="332656"/>
            <a:ext cx="7467600" cy="4873752"/>
          </a:xfrm>
        </p:spPr>
        <p:txBody>
          <a:bodyPr>
            <a:normAutofit/>
          </a:bodyPr>
          <a:lstStyle/>
          <a:p>
            <a:r>
              <a:rPr lang="vi-VN" sz="2800" dirty="0"/>
              <a:t>U navigaciji se </a:t>
            </a:r>
            <a:r>
              <a:rPr lang="hr-HR" sz="2800" dirty="0" smtClean="0"/>
              <a:t>ponekad</a:t>
            </a:r>
            <a:r>
              <a:rPr lang="vi-VN" sz="2800" dirty="0" smtClean="0"/>
              <a:t> </a:t>
            </a:r>
            <a:r>
              <a:rPr lang="vi-VN" sz="2800" dirty="0"/>
              <a:t>koristi jednostavna logaritamska skala (monogram) na pomorskoj karti ili manevarskom dijagramu za proračun jedne od ove tri vrijednosti </a:t>
            </a:r>
            <a:r>
              <a:rPr lang="vi-VN" sz="2800" b="1" dirty="0"/>
              <a:t>v, D, </a:t>
            </a:r>
            <a:r>
              <a:rPr lang="el-GR" sz="2800" b="1" dirty="0" smtClean="0"/>
              <a:t>Δ</a:t>
            </a:r>
            <a:r>
              <a:rPr lang="vi-VN" sz="2800" b="1" dirty="0" smtClean="0"/>
              <a:t>t </a:t>
            </a:r>
            <a:r>
              <a:rPr lang="hr-HR" sz="2800" b="1" dirty="0" smtClean="0"/>
              <a:t> </a:t>
            </a:r>
            <a:r>
              <a:rPr lang="vi-VN" sz="2800" dirty="0" smtClean="0"/>
              <a:t>kada </a:t>
            </a:r>
            <a:r>
              <a:rPr lang="vi-VN" sz="2800" dirty="0"/>
              <a:t>su druge dvije poznate.</a:t>
            </a:r>
          </a:p>
          <a:p>
            <a:r>
              <a:rPr lang="vi-VN" sz="2800" dirty="0"/>
              <a:t>Srednja </a:t>
            </a:r>
            <a:r>
              <a:rPr lang="vi-VN" sz="2800" dirty="0" smtClean="0"/>
              <a:t>brzina</a:t>
            </a:r>
            <a:r>
              <a:rPr lang="hr-HR" sz="2800" dirty="0" smtClean="0"/>
              <a:t> (v)</a:t>
            </a:r>
            <a:r>
              <a:rPr lang="vi-VN" sz="2800" dirty="0" smtClean="0"/>
              <a:t> </a:t>
            </a:r>
            <a:r>
              <a:rPr lang="vi-VN" sz="2800" dirty="0"/>
              <a:t>se direktno određuje </a:t>
            </a:r>
            <a:r>
              <a:rPr lang="vi-VN" sz="2800" dirty="0" smtClean="0"/>
              <a:t>neposred</a:t>
            </a:r>
            <a:r>
              <a:rPr lang="hr-HR" sz="2800" dirty="0" smtClean="0">
                <a:latin typeface="Arial" panose="020B0604020202020204" pitchFamily="34" charset="0"/>
                <a:cs typeface="Arial" panose="020B0604020202020204" pitchFamily="34" charset="0"/>
              </a:rPr>
              <a:t>nim</a:t>
            </a:r>
            <a:r>
              <a:rPr lang="vi-VN" sz="2800" dirty="0" smtClean="0"/>
              <a:t> način</a:t>
            </a:r>
            <a:r>
              <a:rPr lang="hr-HR" sz="2800" dirty="0" smtClean="0"/>
              <a:t>om</a:t>
            </a:r>
            <a:r>
              <a:rPr lang="vi-VN" sz="2800" dirty="0" smtClean="0"/>
              <a:t> </a:t>
            </a:r>
            <a:r>
              <a:rPr lang="vi-VN" sz="2800" dirty="0"/>
              <a:t>pomoću brzinomjera </a:t>
            </a:r>
            <a:r>
              <a:rPr lang="vi-VN" sz="2800" dirty="0" smtClean="0"/>
              <a:t>koji</a:t>
            </a:r>
            <a:r>
              <a:rPr lang="hr-HR" sz="2800" dirty="0" smtClean="0"/>
              <a:t> </a:t>
            </a:r>
            <a:r>
              <a:rPr lang="vi-VN" sz="2800" dirty="0" smtClean="0"/>
              <a:t>daju </a:t>
            </a:r>
            <a:r>
              <a:rPr lang="hr-HR" sz="2800" dirty="0" smtClean="0"/>
              <a:t>i </a:t>
            </a:r>
            <a:r>
              <a:rPr lang="vi-VN" sz="2800" dirty="0" smtClean="0"/>
              <a:t>podatak </a:t>
            </a:r>
            <a:r>
              <a:rPr lang="vi-VN" sz="2800" dirty="0"/>
              <a:t>o </a:t>
            </a:r>
            <a:r>
              <a:rPr lang="vi-VN" sz="2800" dirty="0" smtClean="0"/>
              <a:t>pređenom putu</a:t>
            </a:r>
            <a:r>
              <a:rPr lang="hr-HR" sz="2800" dirty="0" smtClean="0"/>
              <a:t>(D).</a:t>
            </a:r>
            <a:endParaRPr lang="vi-VN" sz="2800" dirty="0"/>
          </a:p>
          <a:p>
            <a:endParaRPr lang="hr-HR" dirty="0"/>
          </a:p>
        </p:txBody>
      </p:sp>
    </p:spTree>
    <p:extLst>
      <p:ext uri="{BB962C8B-B14F-4D97-AF65-F5344CB8AC3E}">
        <p14:creationId xmlns:p14="http://schemas.microsoft.com/office/powerpoint/2010/main" val="21224694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Posebni slučajevi određivanja udaljenosti pomoću pramčanih kutova</a:t>
            </a:r>
            <a:endParaRPr lang="hr-HR" sz="3200" b="1" dirty="0"/>
          </a:p>
        </p:txBody>
      </p:sp>
      <p:pic>
        <p:nvPicPr>
          <p:cNvPr id="6" name="Slika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7200" y="2524537"/>
            <a:ext cx="8229600" cy="2677289"/>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400" b="1" dirty="0" smtClean="0"/>
              <a:t>Određivanje udaljenosti pomoću pramčanih kutova</a:t>
            </a:r>
            <a:endParaRPr lang="hr-HR" sz="2400" b="1" dirty="0"/>
          </a:p>
        </p:txBody>
      </p:sp>
      <p:sp>
        <p:nvSpPr>
          <p:cNvPr id="5" name="Content Placeholder 4"/>
          <p:cNvSpPr>
            <a:spLocks noGrp="1"/>
          </p:cNvSpPr>
          <p:nvPr>
            <p:ph idx="1"/>
          </p:nvPr>
        </p:nvSpPr>
        <p:spPr/>
        <p:txBody>
          <a:bodyPr>
            <a:normAutofit/>
          </a:bodyPr>
          <a:lstStyle/>
          <a:p>
            <a:r>
              <a:rPr lang="hr-HR" sz="1400" dirty="0" smtClean="0"/>
              <a:t>Određivanje </a:t>
            </a:r>
            <a:r>
              <a:rPr lang="hr-HR" sz="1400" b="1" dirty="0" smtClean="0"/>
              <a:t>udaljenosti </a:t>
            </a:r>
            <a:r>
              <a:rPr lang="hr-HR" sz="1400" b="1" dirty="0" err="1" smtClean="0"/>
              <a:t>subočice</a:t>
            </a:r>
            <a:r>
              <a:rPr lang="hr-HR" sz="1400" b="1" dirty="0" smtClean="0"/>
              <a:t> objektu </a:t>
            </a:r>
            <a:r>
              <a:rPr lang="hr-HR" sz="1400" dirty="0" smtClean="0"/>
              <a:t>moguće je </a:t>
            </a:r>
            <a:r>
              <a:rPr lang="hr-HR" sz="1400" i="1" dirty="0" smtClean="0"/>
              <a:t>izborom pramčanih kutova koji pripadaju </a:t>
            </a:r>
            <a:r>
              <a:rPr lang="hr-HR" sz="1400" b="1" dirty="0" smtClean="0"/>
              <a:t>TRAUBOVOM REDU</a:t>
            </a:r>
            <a:r>
              <a:rPr lang="hr-HR" sz="1400" dirty="0" smtClean="0"/>
              <a:t>.</a:t>
            </a:r>
            <a:endParaRPr lang="hr-HR" sz="1400" b="1" dirty="0"/>
          </a:p>
        </p:txBody>
      </p:sp>
      <p:pic>
        <p:nvPicPr>
          <p:cNvPr id="9218" name="Picture 2" descr="C:\Users\Kos\Documents\IMG_1183.JPG"/>
          <p:cNvPicPr>
            <a:picLocks noChangeAspect="1" noChangeArrowheads="1"/>
          </p:cNvPicPr>
          <p:nvPr/>
        </p:nvPicPr>
        <p:blipFill>
          <a:blip r:embed="rId2" cstate="print"/>
          <a:srcRect/>
          <a:stretch>
            <a:fillRect/>
          </a:stretch>
        </p:blipFill>
        <p:spPr bwMode="auto">
          <a:xfrm>
            <a:off x="1318905" y="2132856"/>
            <a:ext cx="6506189" cy="36004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smtClean="0"/>
              <a:t>Određivanje udaljenosti zvučnim signalima</a:t>
            </a:r>
            <a:endParaRPr lang="hr-HR" b="1" dirty="0"/>
          </a:p>
        </p:txBody>
      </p:sp>
      <p:sp>
        <p:nvSpPr>
          <p:cNvPr id="3" name="Rezervirano mjesto sadržaja 2"/>
          <p:cNvSpPr>
            <a:spLocks noGrp="1"/>
          </p:cNvSpPr>
          <p:nvPr>
            <p:ph sz="quarter" idx="1"/>
          </p:nvPr>
        </p:nvSpPr>
        <p:spPr/>
        <p:txBody>
          <a:bodyPr>
            <a:normAutofit/>
          </a:bodyPr>
          <a:lstStyle/>
          <a:p>
            <a:r>
              <a:rPr lang="hr-HR" sz="2800" b="1" dirty="0"/>
              <a:t>Približna udaljenost broda do obale </a:t>
            </a:r>
            <a:r>
              <a:rPr lang="hr-HR" sz="2800" dirty="0"/>
              <a:t>može se odrediti mjerenjem vremena od trenutka kada je zvuk emitiran do trenutka povratka jeke.</a:t>
            </a:r>
          </a:p>
          <a:p>
            <a:r>
              <a:rPr lang="hr-HR" sz="2800" b="1" dirty="0"/>
              <a:t>d = </a:t>
            </a:r>
            <a:r>
              <a:rPr lang="hr-HR" sz="2800" b="1" dirty="0" smtClean="0"/>
              <a:t>(1/2 ) </a:t>
            </a:r>
            <a:r>
              <a:rPr lang="hr-HR" sz="2800" b="1" dirty="0"/>
              <a:t>∙ ∆t ∙ Vz </a:t>
            </a:r>
            <a:r>
              <a:rPr lang="hr-HR" sz="2800" b="1" dirty="0" smtClean="0"/>
              <a:t>        </a:t>
            </a:r>
            <a:r>
              <a:rPr lang="hr-HR" sz="2800" dirty="0" smtClean="0"/>
              <a:t>[</a:t>
            </a:r>
            <a:r>
              <a:rPr lang="hr-HR" sz="2800" dirty="0"/>
              <a:t>m]</a:t>
            </a:r>
          </a:p>
          <a:p>
            <a:r>
              <a:rPr lang="hr-HR" sz="2800" b="1" dirty="0"/>
              <a:t>d</a:t>
            </a:r>
            <a:r>
              <a:rPr lang="hr-HR" sz="2800" dirty="0"/>
              <a:t> – približna udaljenost broda do obale u metrima</a:t>
            </a:r>
          </a:p>
          <a:p>
            <a:r>
              <a:rPr lang="hr-HR" sz="2800" b="1" dirty="0"/>
              <a:t>∆t</a:t>
            </a:r>
            <a:r>
              <a:rPr lang="hr-HR" sz="2800" dirty="0"/>
              <a:t> – vrijeme u sekundama od trenutka kada je zvuk emitiran do trenutka povratka jeke</a:t>
            </a:r>
          </a:p>
          <a:p>
            <a:r>
              <a:rPr lang="hr-HR" sz="2800" b="1" dirty="0"/>
              <a:t>Vz</a:t>
            </a:r>
            <a:r>
              <a:rPr lang="hr-HR" sz="2800" dirty="0"/>
              <a:t>- brzina zvuka → kroz zrak ≈ 340 m/s</a:t>
            </a:r>
          </a:p>
          <a:p>
            <a:r>
              <a:rPr lang="hr-HR" sz="2800" dirty="0"/>
              <a:t>		      </a:t>
            </a:r>
            <a:r>
              <a:rPr lang="hr-HR" sz="2800" dirty="0" smtClean="0"/>
              <a:t>           kroz </a:t>
            </a:r>
            <a:r>
              <a:rPr lang="hr-HR" sz="2800" dirty="0"/>
              <a:t>vodu ≈ 1500 m/s</a:t>
            </a:r>
          </a:p>
          <a:p>
            <a:endParaRPr lang="hr-HR" sz="2800" dirty="0"/>
          </a:p>
        </p:txBody>
      </p:sp>
    </p:spTree>
    <p:extLst>
      <p:ext uri="{BB962C8B-B14F-4D97-AF65-F5344CB8AC3E}">
        <p14:creationId xmlns:p14="http://schemas.microsoft.com/office/powerpoint/2010/main" val="23078995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Neposredno mjerenje udaljenosti</a:t>
            </a:r>
            <a:endParaRPr lang="hr-HR" b="1" dirty="0"/>
          </a:p>
        </p:txBody>
      </p:sp>
      <p:sp>
        <p:nvSpPr>
          <p:cNvPr id="3" name="Rezervirano mjesto sadržaja 2"/>
          <p:cNvSpPr>
            <a:spLocks noGrp="1"/>
          </p:cNvSpPr>
          <p:nvPr>
            <p:ph sz="quarter" idx="1"/>
          </p:nvPr>
        </p:nvSpPr>
        <p:spPr/>
        <p:txBody>
          <a:bodyPr>
            <a:normAutofit/>
          </a:bodyPr>
          <a:lstStyle/>
          <a:p>
            <a:pPr marL="0" indent="0">
              <a:buNone/>
            </a:pPr>
            <a:r>
              <a:rPr lang="hr-HR" sz="1800" u="sng" dirty="0"/>
              <a:t>Mjerenje udaljenosti </a:t>
            </a:r>
            <a:r>
              <a:rPr lang="hr-HR" sz="1800" u="sng" dirty="0" smtClean="0"/>
              <a:t>elektroničkim </a:t>
            </a:r>
            <a:r>
              <a:rPr lang="hr-HR" sz="1800" u="sng" dirty="0"/>
              <a:t>sredstvima</a:t>
            </a:r>
          </a:p>
          <a:p>
            <a:r>
              <a:rPr lang="hr-HR" sz="1800" dirty="0"/>
              <a:t>Najčešće se koristi RADAR. Točnost mjerenja udaljenosti ovisi o sistematskim i slučajnim pogreškama, ali pogreška nije veća </a:t>
            </a:r>
            <a:r>
              <a:rPr lang="hr-HR" sz="1800" b="1" dirty="0"/>
              <a:t>od </a:t>
            </a:r>
            <a:r>
              <a:rPr lang="hr-HR" sz="1800" b="1" dirty="0" smtClean="0"/>
              <a:t>1%  </a:t>
            </a:r>
            <a:r>
              <a:rPr lang="hr-HR" sz="1800" b="1" dirty="0"/>
              <a:t>trenutnog dometa </a:t>
            </a:r>
            <a:r>
              <a:rPr lang="hr-HR" sz="1800" b="1" dirty="0" smtClean="0"/>
              <a:t>radara</a:t>
            </a:r>
            <a:r>
              <a:rPr lang="hr-HR" sz="1800" dirty="0" smtClean="0"/>
              <a:t>, ili </a:t>
            </a:r>
            <a:r>
              <a:rPr lang="hr-HR" sz="1800" b="1" dirty="0" smtClean="0"/>
              <a:t>u najboljem slučaju pogreška je 30 m.</a:t>
            </a:r>
          </a:p>
          <a:p>
            <a:r>
              <a:rPr lang="hr-HR" sz="1800" dirty="0" smtClean="0"/>
              <a:t>Kod mjerenja udaljenosti laserskim daljinomjerom točnost je centimetarska.</a:t>
            </a:r>
            <a:endParaRPr lang="hr-HR" sz="1800" dirty="0"/>
          </a:p>
          <a:p>
            <a:r>
              <a:rPr lang="hr-HR" sz="1800" dirty="0"/>
              <a:t>M</a:t>
            </a:r>
            <a:r>
              <a:rPr lang="hr-HR" sz="1800" dirty="0" smtClean="0"/>
              <a:t>aksimalni </a:t>
            </a:r>
            <a:r>
              <a:rPr lang="hr-HR" sz="1800" dirty="0"/>
              <a:t>domet radara koji nije ograničen radarskim horizontom definira je jednadžbom:</a:t>
            </a:r>
          </a:p>
          <a:p>
            <a:pPr marL="0" indent="0">
              <a:buNone/>
            </a:pPr>
            <a:r>
              <a:rPr lang="hr-HR" sz="1800" dirty="0" smtClean="0"/>
              <a:t>      d </a:t>
            </a:r>
            <a:r>
              <a:rPr lang="hr-HR" sz="1800" dirty="0"/>
              <a:t>= 2.21 ∙√Vant+2.21∙√Vob [M] za </a:t>
            </a:r>
            <a:r>
              <a:rPr lang="el-GR" sz="1800" dirty="0"/>
              <a:t>λ = 3 </a:t>
            </a:r>
            <a:r>
              <a:rPr lang="hr-HR" sz="1800" dirty="0"/>
              <a:t>cm</a:t>
            </a:r>
          </a:p>
          <a:p>
            <a:pPr marL="0" indent="0">
              <a:buNone/>
            </a:pPr>
            <a:r>
              <a:rPr lang="hr-HR" sz="1800" dirty="0" smtClean="0"/>
              <a:t>      d </a:t>
            </a:r>
            <a:r>
              <a:rPr lang="hr-HR" sz="1800" dirty="0"/>
              <a:t>= 2.23 ∙√Vant+2.23∙√Vob [M] za </a:t>
            </a:r>
            <a:r>
              <a:rPr lang="el-GR" sz="1800" dirty="0"/>
              <a:t>λ = 10 </a:t>
            </a:r>
            <a:r>
              <a:rPr lang="hr-HR" sz="1800" dirty="0"/>
              <a:t>cm</a:t>
            </a:r>
          </a:p>
          <a:p>
            <a:pPr marL="0" indent="0">
              <a:buNone/>
            </a:pPr>
            <a:r>
              <a:rPr lang="hr-HR" sz="1800" dirty="0" smtClean="0"/>
              <a:t>      Vant </a:t>
            </a:r>
            <a:r>
              <a:rPr lang="hr-HR" sz="1800" dirty="0"/>
              <a:t>[m] </a:t>
            </a:r>
            <a:r>
              <a:rPr lang="hr-HR" sz="1800" dirty="0" smtClean="0"/>
              <a:t>, </a:t>
            </a:r>
            <a:r>
              <a:rPr lang="hr-HR" sz="1800" dirty="0"/>
              <a:t>Vob [m]</a:t>
            </a:r>
          </a:p>
          <a:p>
            <a:endParaRPr lang="hr-HR" dirty="0"/>
          </a:p>
          <a:p>
            <a:endParaRPr lang="hr-HR" dirty="0"/>
          </a:p>
        </p:txBody>
      </p:sp>
    </p:spTree>
    <p:extLst>
      <p:ext uri="{BB962C8B-B14F-4D97-AF65-F5344CB8AC3E}">
        <p14:creationId xmlns:p14="http://schemas.microsoft.com/office/powerpoint/2010/main" val="257300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260648"/>
            <a:ext cx="7467600" cy="792088"/>
          </a:xfrm>
        </p:spPr>
        <p:txBody>
          <a:bodyPr>
            <a:normAutofit/>
          </a:bodyPr>
          <a:lstStyle/>
          <a:p>
            <a:r>
              <a:rPr lang="hr-HR" sz="2400" b="1" dirty="0" smtClean="0"/>
              <a:t>Opći uvjeti za određivanje brzine broda</a:t>
            </a:r>
            <a:endParaRPr lang="hr-HR" sz="2400" b="1" dirty="0"/>
          </a:p>
        </p:txBody>
      </p:sp>
      <p:sp>
        <p:nvSpPr>
          <p:cNvPr id="3" name="Rezervirano mjesto sadržaja 2"/>
          <p:cNvSpPr>
            <a:spLocks noGrp="1"/>
          </p:cNvSpPr>
          <p:nvPr>
            <p:ph sz="quarter" idx="1"/>
          </p:nvPr>
        </p:nvSpPr>
        <p:spPr>
          <a:xfrm>
            <a:off x="179512" y="1124744"/>
            <a:ext cx="8280920" cy="5349208"/>
          </a:xfrm>
        </p:spPr>
        <p:txBody>
          <a:bodyPr>
            <a:normAutofit fontScale="55000" lnSpcReduction="20000"/>
          </a:bodyPr>
          <a:lstStyle/>
          <a:p>
            <a:r>
              <a:rPr lang="vi-VN" dirty="0"/>
              <a:t>Brzina broda i ostali manevarski elementi broda određuju se tijekom posebnih brodskih ispitivanja koja mogu biti:</a:t>
            </a:r>
          </a:p>
          <a:p>
            <a:pPr marL="0" indent="0">
              <a:buNone/>
            </a:pPr>
            <a:r>
              <a:rPr lang="vi-VN" b="1" dirty="0" smtClean="0"/>
              <a:t>1.	Progresivna</a:t>
            </a:r>
            <a:endParaRPr lang="vi-VN" b="1" dirty="0"/>
          </a:p>
          <a:p>
            <a:pPr marL="0" indent="0">
              <a:buNone/>
            </a:pPr>
            <a:r>
              <a:rPr lang="vi-VN" b="1" dirty="0" smtClean="0"/>
              <a:t>2.	Primopredajna</a:t>
            </a:r>
            <a:endParaRPr lang="vi-VN" b="1" dirty="0"/>
          </a:p>
          <a:p>
            <a:pPr marL="0" indent="0">
              <a:buNone/>
            </a:pPr>
            <a:r>
              <a:rPr lang="vi-VN" b="1" dirty="0" smtClean="0"/>
              <a:t>3.	Ispitivanja </a:t>
            </a:r>
            <a:r>
              <a:rPr lang="vi-VN" b="1" dirty="0"/>
              <a:t>za provjeru</a:t>
            </a:r>
          </a:p>
          <a:p>
            <a:pPr marL="0" indent="0">
              <a:buNone/>
            </a:pPr>
            <a:endParaRPr lang="hr-HR" dirty="0" smtClean="0"/>
          </a:p>
          <a:p>
            <a:pPr marL="0" indent="0">
              <a:buNone/>
            </a:pPr>
            <a:r>
              <a:rPr lang="vi-VN" b="1" dirty="0" smtClean="0"/>
              <a:t>Progresivna </a:t>
            </a:r>
            <a:r>
              <a:rPr lang="vi-VN" b="1" dirty="0"/>
              <a:t>ispitivanja </a:t>
            </a:r>
            <a:r>
              <a:rPr lang="vi-VN" dirty="0" smtClean="0"/>
              <a:t> obavljaju</a:t>
            </a:r>
            <a:r>
              <a:rPr lang="hr-HR" dirty="0" smtClean="0"/>
              <a:t> se </a:t>
            </a:r>
            <a:r>
              <a:rPr lang="vi-VN" dirty="0" smtClean="0"/>
              <a:t> </a:t>
            </a:r>
            <a:r>
              <a:rPr lang="vi-VN" dirty="0"/>
              <a:t>radi provjere ispunjenja </a:t>
            </a:r>
            <a:r>
              <a:rPr lang="vi-VN" dirty="0" smtClean="0"/>
              <a:t>projektnih </a:t>
            </a:r>
            <a:r>
              <a:rPr lang="vi-VN" dirty="0"/>
              <a:t>uvjeta i uočavanja nedostataka, a obuhvaćaju:</a:t>
            </a:r>
          </a:p>
          <a:p>
            <a:pPr marL="0" indent="0">
              <a:buNone/>
            </a:pPr>
            <a:r>
              <a:rPr lang="vi-VN" dirty="0"/>
              <a:t>•	</a:t>
            </a:r>
            <a:r>
              <a:rPr lang="vi-VN" b="1" dirty="0"/>
              <a:t>Određivanje brzine broda i odnosa brzine i broja okretaja propelera</a:t>
            </a:r>
          </a:p>
          <a:p>
            <a:pPr marL="0" indent="0">
              <a:buNone/>
            </a:pPr>
            <a:r>
              <a:rPr lang="vi-VN" b="1" dirty="0"/>
              <a:t>•	Određivanje snage pogonskih strojeva, utrošak goriva, maziva, vode itd. pri različitim brzinama</a:t>
            </a:r>
          </a:p>
          <a:p>
            <a:pPr marL="0" indent="0">
              <a:buNone/>
            </a:pPr>
            <a:r>
              <a:rPr lang="vi-VN" b="1" dirty="0"/>
              <a:t>•	Određivanje daljine plovljenja i inercije</a:t>
            </a:r>
          </a:p>
          <a:p>
            <a:pPr marL="0" indent="0">
              <a:buNone/>
            </a:pPr>
            <a:r>
              <a:rPr lang="vi-VN" b="1" dirty="0"/>
              <a:t>•	Određivanje elemenata </a:t>
            </a:r>
            <a:r>
              <a:rPr lang="vi-VN" b="1" dirty="0" smtClean="0"/>
              <a:t>okretljivosti</a:t>
            </a:r>
            <a:r>
              <a:rPr lang="hr-HR" b="1" dirty="0" smtClean="0"/>
              <a:t> i pokretljivosti broda</a:t>
            </a:r>
            <a:endParaRPr lang="vi-VN" b="1" dirty="0"/>
          </a:p>
          <a:p>
            <a:pPr marL="0" indent="0">
              <a:buNone/>
            </a:pPr>
            <a:r>
              <a:rPr lang="vi-VN" b="1" dirty="0"/>
              <a:t>•	Određivanje popravaka navigacijskih uređaja</a:t>
            </a:r>
          </a:p>
          <a:p>
            <a:pPr marL="0" indent="0">
              <a:buNone/>
            </a:pPr>
            <a:endParaRPr lang="hr-HR" dirty="0" smtClean="0"/>
          </a:p>
          <a:p>
            <a:pPr marL="0" indent="0">
              <a:buNone/>
            </a:pPr>
            <a:r>
              <a:rPr lang="vi-VN" b="1" dirty="0" smtClean="0"/>
              <a:t>Približno pravilo</a:t>
            </a:r>
            <a:r>
              <a:rPr lang="hr-HR" b="1" dirty="0" smtClean="0"/>
              <a:t> :</a:t>
            </a:r>
            <a:endParaRPr lang="vi-VN" b="1" dirty="0"/>
          </a:p>
          <a:p>
            <a:r>
              <a:rPr lang="vi-VN" b="1" dirty="0"/>
              <a:t>Povećanje deplasmana broda za 5% (10%) smanjuje brzinu broda za cca 1% (2%).</a:t>
            </a:r>
          </a:p>
          <a:p>
            <a:endParaRPr lang="hr-HR" dirty="0"/>
          </a:p>
        </p:txBody>
      </p:sp>
    </p:spTree>
    <p:extLst>
      <p:ext uri="{BB962C8B-B14F-4D97-AF65-F5344CB8AC3E}">
        <p14:creationId xmlns:p14="http://schemas.microsoft.com/office/powerpoint/2010/main" val="3526677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395536" y="1196752"/>
            <a:ext cx="7467600" cy="4873752"/>
          </a:xfrm>
        </p:spPr>
        <p:txBody>
          <a:bodyPr>
            <a:normAutofit fontScale="85000" lnSpcReduction="10000"/>
          </a:bodyPr>
          <a:lstStyle/>
          <a:p>
            <a:r>
              <a:rPr lang="vi-VN" b="1" dirty="0"/>
              <a:t>Primopredajna ispitivanja </a:t>
            </a:r>
            <a:r>
              <a:rPr lang="vi-VN" dirty="0" smtClean="0"/>
              <a:t>izvode </a:t>
            </a:r>
            <a:r>
              <a:rPr lang="hr-HR" dirty="0" smtClean="0"/>
              <a:t>se </a:t>
            </a:r>
            <a:r>
              <a:rPr lang="vi-VN" dirty="0" smtClean="0"/>
              <a:t>pri </a:t>
            </a:r>
            <a:r>
              <a:rPr lang="vi-VN" dirty="0"/>
              <a:t>primanju brodova iz serije, a manji im je program od progresivnih ispitivanja.</a:t>
            </a:r>
          </a:p>
          <a:p>
            <a:r>
              <a:rPr lang="vi-VN" b="1" dirty="0"/>
              <a:t>Ispitivanja za provjeru </a:t>
            </a:r>
            <a:r>
              <a:rPr lang="vi-VN" dirty="0"/>
              <a:t>obavljaju se </a:t>
            </a:r>
            <a:r>
              <a:rPr lang="vi-VN" dirty="0" smtClean="0"/>
              <a:t>povremeno </a:t>
            </a:r>
            <a:r>
              <a:rPr lang="vi-VN" dirty="0"/>
              <a:t>radi određivanja promjenjivih manevarskih elemenata u tijeku eksploatacije </a:t>
            </a:r>
            <a:r>
              <a:rPr lang="vi-VN" dirty="0" smtClean="0"/>
              <a:t>broda.Obično </a:t>
            </a:r>
            <a:r>
              <a:rPr lang="vi-VN" dirty="0"/>
              <a:t>su godišnja, </a:t>
            </a:r>
            <a:r>
              <a:rPr lang="hr-HR" dirty="0" err="1" smtClean="0"/>
              <a:t>najćešće</a:t>
            </a:r>
            <a:r>
              <a:rPr lang="vi-VN" dirty="0" smtClean="0"/>
              <a:t> </a:t>
            </a:r>
            <a:r>
              <a:rPr lang="vi-VN" dirty="0"/>
              <a:t>sadrže:</a:t>
            </a:r>
          </a:p>
          <a:p>
            <a:pPr marL="0" indent="0">
              <a:buNone/>
            </a:pPr>
            <a:r>
              <a:rPr lang="vi-VN" b="1" dirty="0"/>
              <a:t>1.	Određivanje brzine za najčešći režim vožnje broda</a:t>
            </a:r>
          </a:p>
          <a:p>
            <a:pPr marL="0" indent="0">
              <a:buNone/>
            </a:pPr>
            <a:r>
              <a:rPr lang="vi-VN" b="1" dirty="0"/>
              <a:t>2.	Određivanje koeficijenta brzinomjera</a:t>
            </a:r>
          </a:p>
          <a:p>
            <a:pPr marL="0" indent="0">
              <a:buNone/>
            </a:pPr>
            <a:r>
              <a:rPr lang="vi-VN" b="1" dirty="0"/>
              <a:t>3.	Određivanje utroška goriva</a:t>
            </a:r>
          </a:p>
          <a:p>
            <a:endParaRPr lang="hr-HR" dirty="0"/>
          </a:p>
        </p:txBody>
      </p:sp>
    </p:spTree>
    <p:extLst>
      <p:ext uri="{BB962C8B-B14F-4D97-AF65-F5344CB8AC3E}">
        <p14:creationId xmlns:p14="http://schemas.microsoft.com/office/powerpoint/2010/main" val="2241209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323528" y="404664"/>
            <a:ext cx="8208912" cy="6069288"/>
          </a:xfrm>
        </p:spPr>
        <p:txBody>
          <a:bodyPr>
            <a:normAutofit/>
          </a:bodyPr>
          <a:lstStyle/>
          <a:p>
            <a:r>
              <a:rPr lang="hr-HR" sz="1900" dirty="0" smtClean="0"/>
              <a:t>                    </a:t>
            </a:r>
            <a:r>
              <a:rPr lang="hr-HR" sz="2800" b="1" dirty="0" smtClean="0"/>
              <a:t>POLIGON ZA ISPITIVANJA</a:t>
            </a:r>
            <a:endParaRPr lang="hr-HR" sz="2800" dirty="0" smtClean="0"/>
          </a:p>
          <a:p>
            <a:r>
              <a:rPr lang="hr-HR" sz="1900" dirty="0" smtClean="0"/>
              <a:t>Sva </a:t>
            </a:r>
            <a:r>
              <a:rPr lang="hr-HR" sz="1900" dirty="0"/>
              <a:t>navedena ispitivanja provode se obično na </a:t>
            </a:r>
            <a:r>
              <a:rPr lang="hr-HR" sz="1900" b="1" dirty="0"/>
              <a:t>poligonu</a:t>
            </a:r>
            <a:r>
              <a:rPr lang="hr-HR" sz="1900" dirty="0"/>
              <a:t>. </a:t>
            </a:r>
            <a:r>
              <a:rPr lang="hr-HR" sz="1900" dirty="0" smtClean="0"/>
              <a:t>Da </a:t>
            </a:r>
            <a:r>
              <a:rPr lang="hr-HR" sz="1900" dirty="0"/>
              <a:t>bi se postigla zadovoljavajuća točnost mjerenja manevarskih elemenata broda poligon mora </a:t>
            </a:r>
            <a:r>
              <a:rPr lang="hr-HR" sz="1900" dirty="0" smtClean="0"/>
              <a:t>zadovoljavati minimalne uvjete  :</a:t>
            </a:r>
            <a:endParaRPr lang="hr-HR" sz="1900" dirty="0"/>
          </a:p>
          <a:p>
            <a:pPr marL="0" indent="0">
              <a:buNone/>
            </a:pPr>
            <a:r>
              <a:rPr lang="hr-HR" sz="1900" dirty="0"/>
              <a:t>•	</a:t>
            </a:r>
            <a:r>
              <a:rPr lang="hr-HR" sz="1900" dirty="0" smtClean="0"/>
              <a:t>Biti dovoljno </a:t>
            </a:r>
            <a:r>
              <a:rPr lang="hr-HR" sz="1900" dirty="0"/>
              <a:t>prostran (</a:t>
            </a:r>
            <a:r>
              <a:rPr lang="hr-HR" sz="1900" b="1" dirty="0" err="1"/>
              <a:t>cca</a:t>
            </a:r>
            <a:r>
              <a:rPr lang="hr-HR" sz="1900" b="1" dirty="0"/>
              <a:t> 10x3 M</a:t>
            </a:r>
            <a:r>
              <a:rPr lang="hr-HR" sz="1900" dirty="0"/>
              <a:t>) najbliža navigacijska opasnost ne bi smjela biti bliže od 2M</a:t>
            </a:r>
          </a:p>
          <a:p>
            <a:pPr marL="0" indent="0">
              <a:buNone/>
            </a:pPr>
            <a:r>
              <a:rPr lang="hr-HR" sz="1900" dirty="0"/>
              <a:t>•	</a:t>
            </a:r>
            <a:r>
              <a:rPr lang="hr-HR" sz="1900" dirty="0" smtClean="0"/>
              <a:t>Biti zaklonjen </a:t>
            </a:r>
            <a:r>
              <a:rPr lang="hr-HR" sz="1900" dirty="0"/>
              <a:t>od vjetra i valova, vjetar ne bi trebao biti </a:t>
            </a:r>
            <a:r>
              <a:rPr lang="hr-HR" sz="1900" b="1" dirty="0"/>
              <a:t>jači od 6 </a:t>
            </a:r>
            <a:r>
              <a:rPr lang="hr-HR" sz="1900" b="1" dirty="0" err="1"/>
              <a:t>Č</a:t>
            </a:r>
            <a:r>
              <a:rPr lang="hr-HR" sz="1900" b="1" dirty="0" err="1" smtClean="0"/>
              <a:t>v</a:t>
            </a:r>
            <a:r>
              <a:rPr lang="hr-HR" sz="1900" b="1" dirty="0"/>
              <a:t>, a valovi do 2 </a:t>
            </a:r>
            <a:r>
              <a:rPr lang="hr-HR" sz="1900" b="1" dirty="0" err="1"/>
              <a:t>Bf</a:t>
            </a:r>
            <a:endParaRPr lang="hr-HR" sz="1900" b="1" dirty="0"/>
          </a:p>
          <a:p>
            <a:pPr marL="0" indent="0">
              <a:buNone/>
            </a:pPr>
            <a:r>
              <a:rPr lang="hr-HR" sz="1900" dirty="0"/>
              <a:t>•	</a:t>
            </a:r>
            <a:r>
              <a:rPr lang="hr-HR" sz="1900" dirty="0" smtClean="0"/>
              <a:t>biti dovoljne </a:t>
            </a:r>
            <a:r>
              <a:rPr lang="hr-HR" sz="1900" dirty="0"/>
              <a:t>dužine kako bi se eliminirao utjecaj plitkog mora na smanjenje brzine broda</a:t>
            </a:r>
          </a:p>
          <a:p>
            <a:pPr marL="0" indent="0">
              <a:buNone/>
            </a:pPr>
            <a:r>
              <a:rPr lang="hr-HR" sz="1900" dirty="0"/>
              <a:t>•	</a:t>
            </a:r>
            <a:r>
              <a:rPr lang="hr-HR" sz="1900" dirty="0" smtClean="0"/>
              <a:t>Biti opremljen </a:t>
            </a:r>
            <a:r>
              <a:rPr lang="hr-HR" sz="1900" dirty="0"/>
              <a:t>oznakama i sredstvima za točnu navigaciju (diferencijalni </a:t>
            </a:r>
            <a:r>
              <a:rPr lang="hr-HR" sz="1900" dirty="0" smtClean="0"/>
              <a:t>GNSS, </a:t>
            </a:r>
            <a:r>
              <a:rPr lang="hr-HR" sz="1900" dirty="0"/>
              <a:t>elektronski navigacijski sustavi visoke točnosti </a:t>
            </a:r>
            <a:r>
              <a:rPr lang="hr-HR" sz="1900" dirty="0" smtClean="0"/>
              <a:t>pozicioniranja,… </a:t>
            </a:r>
            <a:r>
              <a:rPr lang="hr-HR" sz="1900" dirty="0"/>
              <a:t>itd.)</a:t>
            </a:r>
          </a:p>
          <a:p>
            <a:pPr marL="0" indent="0">
              <a:buNone/>
            </a:pPr>
            <a:r>
              <a:rPr lang="hr-HR" sz="1900" dirty="0"/>
              <a:t>•	</a:t>
            </a:r>
            <a:r>
              <a:rPr lang="hr-HR" sz="1900" dirty="0" smtClean="0"/>
              <a:t>Biti bez </a:t>
            </a:r>
            <a:r>
              <a:rPr lang="hr-HR" sz="1900" dirty="0"/>
              <a:t>jačih morskih struja (</a:t>
            </a:r>
            <a:r>
              <a:rPr lang="hr-HR" sz="1900" dirty="0" smtClean="0"/>
              <a:t>posebice </a:t>
            </a:r>
            <a:r>
              <a:rPr lang="hr-HR" sz="1900" dirty="0"/>
              <a:t>struja promjenjivog smjera i brzine), </a:t>
            </a:r>
            <a:r>
              <a:rPr lang="hr-HR" sz="1900" dirty="0" smtClean="0"/>
              <a:t> </a:t>
            </a:r>
            <a:r>
              <a:rPr lang="hr-HR" sz="1900" dirty="0"/>
              <a:t>morska struja izravno utječe na rezultat mjerenja brzine</a:t>
            </a:r>
            <a:r>
              <a:rPr lang="hr-HR" sz="1900" b="1" dirty="0"/>
              <a:t>. Ako </a:t>
            </a:r>
            <a:r>
              <a:rPr lang="hr-HR" sz="1900" b="1" dirty="0" smtClean="0"/>
              <a:t>postoji morska struja, </a:t>
            </a:r>
            <a:r>
              <a:rPr lang="hr-HR" sz="1900" b="1" dirty="0"/>
              <a:t>njen smjer </a:t>
            </a:r>
            <a:r>
              <a:rPr lang="hr-HR" sz="1900" b="1" dirty="0" smtClean="0"/>
              <a:t> </a:t>
            </a:r>
            <a:r>
              <a:rPr lang="hr-HR" sz="1900" b="1" dirty="0"/>
              <a:t>se mora poklapati sa </a:t>
            </a:r>
            <a:r>
              <a:rPr lang="hr-HR" sz="1900" b="1" dirty="0" smtClean="0"/>
              <a:t>smjerom </a:t>
            </a:r>
            <a:r>
              <a:rPr lang="hr-HR" sz="1900" b="1" dirty="0"/>
              <a:t>staze mjerenja </a:t>
            </a:r>
            <a:r>
              <a:rPr lang="hr-HR" sz="1900" b="1" dirty="0" smtClean="0"/>
              <a:t>brzine na poligonu.</a:t>
            </a:r>
            <a:endParaRPr lang="hr-HR" sz="1900" b="1" dirty="0"/>
          </a:p>
          <a:p>
            <a:endParaRPr lang="hr-HR" dirty="0"/>
          </a:p>
        </p:txBody>
      </p:sp>
    </p:spTree>
    <p:extLst>
      <p:ext uri="{BB962C8B-B14F-4D97-AF65-F5344CB8AC3E}">
        <p14:creationId xmlns:p14="http://schemas.microsoft.com/office/powerpoint/2010/main" val="4224749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TotalTime>
  <Words>3719</Words>
  <Application>Microsoft Office PowerPoint</Application>
  <PresentationFormat>On-screen Show (4:3)</PresentationFormat>
  <Paragraphs>331</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Cambria Math</vt:lpstr>
      <vt:lpstr>Symbol</vt:lpstr>
      <vt:lpstr>Times New Roman</vt:lpstr>
      <vt:lpstr>Office Theme</vt:lpstr>
      <vt:lpstr>BRZINA BRODA, UDALJENOST I PRIJEĐENI PUT</vt:lpstr>
      <vt:lpstr>Brzina(v)  i prijeđeni put (D)</vt:lpstr>
      <vt:lpstr>PowerPoint Presentation</vt:lpstr>
      <vt:lpstr>BRZINA BRODA </vt:lpstr>
      <vt:lpstr>PowerPoint Presentation</vt:lpstr>
      <vt:lpstr>PowerPoint Presentation</vt:lpstr>
      <vt:lpstr>Opći uvjeti za određivanje brzine broda</vt:lpstr>
      <vt:lpstr>PowerPoint Presentation</vt:lpstr>
      <vt:lpstr>PowerPoint Presentation</vt:lpstr>
      <vt:lpstr>PowerPoint Presentation</vt:lpstr>
      <vt:lpstr>Opći uvjeti za određivanje brzine broda</vt:lpstr>
      <vt:lpstr>PowerPoint Presentation</vt:lpstr>
      <vt:lpstr>PowerPoint Presentation</vt:lpstr>
      <vt:lpstr>Opći uvjeti za određivanje brzine broda</vt:lpstr>
      <vt:lpstr>PowerPoint Presentation</vt:lpstr>
      <vt:lpstr>PowerPoint Presentation</vt:lpstr>
      <vt:lpstr>PowerPoint Presentation</vt:lpstr>
      <vt:lpstr>PowerPoint Presentation</vt:lpstr>
      <vt:lpstr>Mjerenje brzine na bazi za mjerenje brzine</vt:lpstr>
      <vt:lpstr>OPĆI UVJETI ZA ODREĐIVANJE BRZINE BRODA NA BAZI ZA MJERENJE BRZINE</vt:lpstr>
      <vt:lpstr>PowerPoint Presentation</vt:lpstr>
      <vt:lpstr>Nagib broda, kut zanosa i smanjenje brzine broda- opće napomene</vt:lpstr>
      <vt:lpstr>Mjerenje brzine na bazi za mjerenje brzine</vt:lpstr>
      <vt:lpstr>Mjerenje brzine na bazi za mjerenje brzine</vt:lpstr>
      <vt:lpstr>PowerPoint Presentation</vt:lpstr>
      <vt:lpstr>PowerPoint Presentation</vt:lpstr>
      <vt:lpstr>Mjerenje brzine na bazi za mjerenje brzine</vt:lpstr>
      <vt:lpstr>Određivanje pogreške brzinomjera</vt:lpstr>
      <vt:lpstr>Određivanje pogreške brzinomjera</vt:lpstr>
      <vt:lpstr>PowerPoint Presentation</vt:lpstr>
      <vt:lpstr>Određivanje pogreške brzinomjera</vt:lpstr>
      <vt:lpstr>UTJECAJ RAZLIČITIH FAKTORA NA BRZINU BRODA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Mjerenje udaljenosti (d,D)</vt:lpstr>
      <vt:lpstr>Mjerenje udaljenosti</vt:lpstr>
      <vt:lpstr>Posredno određivanje udaljenosti </vt:lpstr>
      <vt:lpstr>Određivanje udaljenosti pomoću vertikalnog kuta (α)</vt:lpstr>
      <vt:lpstr>Podnožje objekta unutar morskog horizonta za visinu oka motritelja</vt:lpstr>
      <vt:lpstr>Podnožje objekta unutar morskog horizonta za visinu oka motritelja</vt:lpstr>
      <vt:lpstr>Podnožje objekta unutar morskog horizonta za visinu oka motritelja</vt:lpstr>
      <vt:lpstr>Podnožje objekta unutar morskog horizonta za visinu oka motritelja</vt:lpstr>
      <vt:lpstr>Podnožje objekta unutar morskog horizonta za visinu oka motritelja</vt:lpstr>
      <vt:lpstr>Podnožje objekta unutar morskog horizonta za visinu oka motritelja</vt:lpstr>
      <vt:lpstr>Podnožje objekta unutar morskog horizonta za visinu oka motritelja</vt:lpstr>
      <vt:lpstr>Podnožje  objekta izvan morskog horizonta – uzima se u obzir kut depresije morskog horizonta (dep) i kut refrakcije (ρ) , Zemlja se aproksimira oblikom kugle</vt:lpstr>
      <vt:lpstr>Podnožje  objekta izvan morskog horizonta – uzima se u obzir kut depresije morskog horizonta (dep) i kut refrakcije (ρ) , Zemlja se aproksimira oblikom kugle</vt:lpstr>
      <vt:lpstr>Podnožje  objekta izvan morskog horizonta – uzima se u obzir kut depresije morskog horizonta (dep) i kut refrakcije (ρ) , Zemlja se aproksimira oblikom kugle</vt:lpstr>
      <vt:lpstr>Podnožje  objekta izvan morskog horizonta</vt:lpstr>
      <vt:lpstr>Podnožje  objekta izvan morskog horizonta</vt:lpstr>
      <vt:lpstr>Određivanje udaljenosti pomoću pramčanih kutova</vt:lpstr>
      <vt:lpstr>Posebni slučajevi određivanja udaljenosti pomoću pramčanih kutova</vt:lpstr>
      <vt:lpstr>Određivanje udaljenosti pomoću pramčanih kutova</vt:lpstr>
      <vt:lpstr>Određivanje udaljenosti zvučnim signalima</vt:lpstr>
      <vt:lpstr>Neposredno mjerenje udaljenosti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Korisnik</dc:creator>
  <cp:lastModifiedBy>Serđo Kos</cp:lastModifiedBy>
  <cp:revision>90</cp:revision>
  <dcterms:created xsi:type="dcterms:W3CDTF">2015-01-09T08:10:26Z</dcterms:created>
  <dcterms:modified xsi:type="dcterms:W3CDTF">2020-01-29T08:41:46Z</dcterms:modified>
</cp:coreProperties>
</file>