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11D-0414-474A-BC4D-ADB3F8AB5E81}" type="datetimeFigureOut">
              <a:rPr lang="hr-HR" smtClean="0"/>
              <a:pPr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E13F-CCD0-4E18-A68C-AB8CCD88C62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ZANOŠENJE BRODA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Stacionarni val</a:t>
            </a:r>
            <a:endParaRPr lang="hr-HR" sz="3200" b="1" dirty="0"/>
          </a:p>
        </p:txBody>
      </p:sp>
      <p:pic>
        <p:nvPicPr>
          <p:cNvPr id="2050" name="Picture 2" descr="C:\Users\Kos\Documents\IMG_1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828" y="1028416"/>
            <a:ext cx="5585484" cy="55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Struje morskih mijena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Morske mijene </a:t>
            </a:r>
            <a:r>
              <a:rPr lang="hr-HR" sz="2400" dirty="0"/>
              <a:t>su složena pojava </a:t>
            </a:r>
            <a:r>
              <a:rPr lang="hr-HR" sz="2400" b="1" i="1" dirty="0"/>
              <a:t>jer objedinjuju često progresivne i stacionarne </a:t>
            </a:r>
            <a:r>
              <a:rPr lang="hr-HR" sz="2400" b="1" i="1" dirty="0" smtClean="0"/>
              <a:t>valove, </a:t>
            </a:r>
            <a:r>
              <a:rPr lang="hr-HR" sz="2400" b="1" i="1" dirty="0"/>
              <a:t>pa se odnosi između faza morskih mijena i elemenata struje (brzina i smjer) razlikuju u raznim područjima</a:t>
            </a:r>
            <a:r>
              <a:rPr lang="hr-HR" sz="2400" b="1" i="1" dirty="0" smtClean="0"/>
              <a:t>.</a:t>
            </a:r>
            <a:r>
              <a:rPr lang="hr-HR" sz="2400" dirty="0" smtClean="0"/>
              <a:t> Zbog </a:t>
            </a:r>
            <a:r>
              <a:rPr lang="hr-HR" sz="2400" dirty="0"/>
              <a:t>tog razloga </a:t>
            </a:r>
            <a:r>
              <a:rPr lang="hr-HR" sz="2400" b="1" i="1" dirty="0"/>
              <a:t>potrebno je za određeno područje gdje se to pojavljuje usporediti osmotrene podatke s podacima iz Tablica morskih mijena da bi se mogao uspostaviti odnos između faza morskih mijena i elemenata struja morskih mijena</a:t>
            </a:r>
            <a:r>
              <a:rPr lang="hr-HR" sz="2400" b="1" i="1" dirty="0" smtClean="0"/>
              <a:t>. U </a:t>
            </a:r>
            <a:r>
              <a:rPr lang="hr-HR" sz="2400" b="1" i="1" dirty="0"/>
              <a:t>slučaju da je struja nekog drugog porijekla jača od struja morskih </a:t>
            </a:r>
            <a:r>
              <a:rPr lang="hr-HR" sz="2400" b="1" i="1" dirty="0" smtClean="0"/>
              <a:t>mijena, </a:t>
            </a:r>
            <a:r>
              <a:rPr lang="hr-HR" sz="2400" b="1" i="1" dirty="0"/>
              <a:t>struja će stalno zadržavati rezultirajući </a:t>
            </a:r>
            <a:r>
              <a:rPr lang="hr-HR" sz="2400" b="1" i="1" dirty="0" smtClean="0"/>
              <a:t>smjer, </a:t>
            </a:r>
            <a:r>
              <a:rPr lang="hr-HR" sz="2400" b="1" i="1" dirty="0"/>
              <a:t>dok će joj brzina rasti ili opadati ovisno o smjeru i jačini struja morskih mijena.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Gradijentne struje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i="1" dirty="0"/>
              <a:t>Razlog njihovog nastanka je različiti prostorni raspored gustoće mora odnosno temperature i saliniteta mora</a:t>
            </a:r>
            <a:r>
              <a:rPr lang="hr-HR" sz="2400" dirty="0" smtClean="0"/>
              <a:t>. Radi </a:t>
            </a:r>
            <a:r>
              <a:rPr lang="hr-HR" sz="2400" dirty="0"/>
              <a:t>se o </a:t>
            </a:r>
            <a:r>
              <a:rPr lang="hr-HR" sz="2400" b="1" i="1" dirty="0"/>
              <a:t>strujama koje pokrivaju velika geografska područja primjerice na sjevernoj hemisferi na Atlantiku Golfska struja, na Pacifiku Kuro-shio struja, a na južnoj hemisferi na Atlantiku Brazilska struja, na Pacifiku Istočnoaustralska struja i na Indijskom oceanu Agilska struja</a:t>
            </a:r>
            <a:r>
              <a:rPr lang="hr-HR" sz="2400" dirty="0" smtClean="0"/>
              <a:t>. Gradijentne </a:t>
            </a:r>
            <a:r>
              <a:rPr lang="hr-HR" sz="2400" dirty="0"/>
              <a:t>struje </a:t>
            </a:r>
            <a:r>
              <a:rPr lang="hr-HR" sz="2400" b="1" i="1" dirty="0"/>
              <a:t>se kreću relativno uskim </a:t>
            </a:r>
            <a:r>
              <a:rPr lang="hr-HR" sz="2400" b="1" i="1" dirty="0" smtClean="0"/>
              <a:t>tokom, </a:t>
            </a:r>
            <a:r>
              <a:rPr lang="hr-HR" sz="2400" b="1" i="1" dirty="0"/>
              <a:t>a pokreću ogromne količine </a:t>
            </a:r>
            <a:r>
              <a:rPr lang="hr-HR" sz="2400" b="1" i="1" dirty="0" smtClean="0"/>
              <a:t>vode, </a:t>
            </a:r>
            <a:r>
              <a:rPr lang="hr-HR" sz="2400" b="1" i="1" dirty="0"/>
              <a:t>primjerice matica Golfske struje je široka oko 25 </a:t>
            </a:r>
            <a:r>
              <a:rPr lang="hr-HR" sz="2400" b="1" i="1" dirty="0" smtClean="0"/>
              <a:t>M,  </a:t>
            </a:r>
            <a:r>
              <a:rPr lang="hr-HR" sz="2400" b="1" dirty="0"/>
              <a:t>pokreće vodene mase do dubine od približno 1000 </a:t>
            </a:r>
            <a:r>
              <a:rPr lang="hr-HR" sz="2400" b="1" dirty="0" smtClean="0"/>
              <a:t>metara, </a:t>
            </a:r>
            <a:r>
              <a:rPr lang="hr-HR" sz="2400" b="1" dirty="0"/>
              <a:t>a dužine je približno 1000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Gradijentne struje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Gradijentne struje</a:t>
            </a:r>
            <a:r>
              <a:rPr lang="hr-HR" sz="2400" dirty="0"/>
              <a:t> pojavljuju se i u manjim morima</a:t>
            </a:r>
            <a:r>
              <a:rPr lang="hr-HR" sz="2400" dirty="0" smtClean="0"/>
              <a:t>. U </a:t>
            </a:r>
            <a:r>
              <a:rPr lang="hr-HR" sz="2400" b="1" i="1" dirty="0"/>
              <a:t>Jadranskom moru imaju značajan udio u cjelokupnom sustavu morskih struja</a:t>
            </a:r>
            <a:r>
              <a:rPr lang="hr-HR" sz="2400" b="1" i="1" dirty="0" smtClean="0"/>
              <a:t>. </a:t>
            </a:r>
            <a:r>
              <a:rPr lang="hr-HR" sz="2400" dirty="0" smtClean="0"/>
              <a:t>Također </a:t>
            </a:r>
            <a:r>
              <a:rPr lang="hr-HR" sz="2400" dirty="0"/>
              <a:t>treba </a:t>
            </a:r>
            <a:r>
              <a:rPr lang="hr-HR" sz="2400" dirty="0" smtClean="0"/>
              <a:t>napomenuti </a:t>
            </a:r>
            <a:r>
              <a:rPr lang="hr-HR" sz="2400" b="1" i="1" dirty="0"/>
              <a:t>da je važan i sekundarni učinak vjetra koji tjera vodu u smjeru puhanja i tako stvara određeni nagib površine mora čija je posljedica pojava horizontalnog gradijenta </a:t>
            </a:r>
            <a:r>
              <a:rPr lang="hr-HR" sz="2400" b="1" i="1" dirty="0" err="1" smtClean="0"/>
              <a:t>hidrostatskog</a:t>
            </a:r>
            <a:r>
              <a:rPr lang="hr-HR" sz="2400" b="1" i="1" dirty="0" smtClean="0"/>
              <a:t> </a:t>
            </a:r>
            <a:r>
              <a:rPr lang="hr-HR" sz="2400" b="1" i="1" dirty="0"/>
              <a:t>tlaka zraka i nastanak struje nagiba.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Struje vjetra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Porivna sila vjetra silom trenja povlači za sobom masu na površini vode i tako stvara morsku struju</a:t>
            </a:r>
            <a:r>
              <a:rPr lang="hr-HR" sz="2400" dirty="0" smtClean="0"/>
              <a:t>. Na </a:t>
            </a:r>
            <a:r>
              <a:rPr lang="hr-HR" sz="2400" dirty="0"/>
              <a:t>velikim morskim prostranstvima </a:t>
            </a:r>
            <a:r>
              <a:rPr lang="hr-HR" sz="2400" b="1" i="1" dirty="0"/>
              <a:t>smjer vjetra je manje više stalan i relativno stalne jačine te uzrokuje stalnu morsku struju</a:t>
            </a:r>
            <a:r>
              <a:rPr lang="hr-HR" sz="2400" b="1" i="1" dirty="0" smtClean="0"/>
              <a:t>. </a:t>
            </a:r>
            <a:r>
              <a:rPr lang="hr-HR" sz="2400" dirty="0" smtClean="0"/>
              <a:t>Struje </a:t>
            </a:r>
            <a:r>
              <a:rPr lang="hr-HR" sz="2400" dirty="0"/>
              <a:t>vjetra značajne su u globalnim razmjerima i tu </a:t>
            </a:r>
            <a:r>
              <a:rPr lang="hr-HR" sz="2400" dirty="0" smtClean="0"/>
              <a:t>spadaju: </a:t>
            </a:r>
            <a:r>
              <a:rPr lang="hr-HR" sz="2400" b="1" dirty="0" smtClean="0"/>
              <a:t>pasatne, </a:t>
            </a:r>
            <a:r>
              <a:rPr lang="hr-HR" sz="2400" b="1" dirty="0"/>
              <a:t>monsunske, ekvatorske i struje zapadnih vjetrova</a:t>
            </a:r>
            <a:r>
              <a:rPr lang="hr-HR" sz="2400" b="1" dirty="0" smtClean="0"/>
              <a:t>.</a:t>
            </a:r>
          </a:p>
          <a:p>
            <a:r>
              <a:rPr lang="hr-HR" sz="2400" b="1" i="1" dirty="0"/>
              <a:t>Pasatne struje </a:t>
            </a:r>
            <a:r>
              <a:rPr lang="hr-HR" sz="2400" dirty="0"/>
              <a:t>zahvaćaju velik dio svjetskih morskih područja  </a:t>
            </a:r>
            <a:r>
              <a:rPr lang="hr-HR" sz="2400" b="1" dirty="0"/>
              <a:t>i imaju zapadni smjer strujanja</a:t>
            </a:r>
            <a:r>
              <a:rPr lang="hr-HR" sz="2400" dirty="0" smtClean="0"/>
              <a:t>. To su: </a:t>
            </a:r>
            <a:r>
              <a:rPr lang="hr-HR" sz="2400" b="1" i="1" dirty="0"/>
              <a:t>Kanarska struja, Bengalska struja, Kalifornijska struja, zapadnoaustralska struja, itd</a:t>
            </a:r>
            <a:r>
              <a:rPr lang="hr-HR" sz="2400" b="1" i="1" dirty="0" smtClean="0"/>
              <a:t>. Osnovni </a:t>
            </a:r>
            <a:r>
              <a:rPr lang="hr-HR" sz="2400" b="1" i="1" dirty="0"/>
              <a:t>princip je da ove struje prelaze iz viših u niže geografske širine  i donose hladniju vodu.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Struje vjetra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600" b="1" i="1" dirty="0"/>
              <a:t>Monsunske struje </a:t>
            </a:r>
            <a:r>
              <a:rPr lang="hr-HR" sz="2600" dirty="0" smtClean="0"/>
              <a:t>- </a:t>
            </a:r>
            <a:r>
              <a:rPr lang="hr-HR" sz="2600" b="1" i="1" dirty="0"/>
              <a:t>periodično </a:t>
            </a:r>
            <a:r>
              <a:rPr lang="hr-HR" sz="2600" b="1" i="1" dirty="0" smtClean="0"/>
              <a:t>se izmjenjuju </a:t>
            </a:r>
            <a:r>
              <a:rPr lang="hr-HR" sz="2600" b="1" i="1" dirty="0"/>
              <a:t>u proljeće i jesen s promjenom vjetra</a:t>
            </a:r>
            <a:r>
              <a:rPr lang="hr-HR" sz="2600" b="1" i="1" dirty="0" smtClean="0"/>
              <a:t>.</a:t>
            </a:r>
            <a:r>
              <a:rPr lang="hr-HR" sz="2600" dirty="0" smtClean="0"/>
              <a:t> Monsunska </a:t>
            </a:r>
            <a:r>
              <a:rPr lang="hr-HR" sz="2600" dirty="0"/>
              <a:t>struja u </a:t>
            </a:r>
            <a:r>
              <a:rPr lang="hr-HR" sz="2600" b="1" i="1" dirty="0"/>
              <a:t>zimskom periodu u Indijskom oceanu ima zapadni </a:t>
            </a:r>
            <a:r>
              <a:rPr lang="hr-HR" sz="2600" b="1" i="1" dirty="0" smtClean="0"/>
              <a:t>smjer, </a:t>
            </a:r>
            <a:r>
              <a:rPr lang="hr-HR" sz="2600" b="1" i="1" dirty="0"/>
              <a:t>a u ljetnom periodu sjeveroistočni </a:t>
            </a:r>
            <a:r>
              <a:rPr lang="hr-HR" sz="2600" b="1" i="1" dirty="0" smtClean="0"/>
              <a:t>smjer, </a:t>
            </a:r>
            <a:r>
              <a:rPr lang="hr-HR" sz="2600" b="1" i="1" dirty="0"/>
              <a:t>dok u istočnoazijskim morima smjer struje je sjeverni ili sjeverozapadni</a:t>
            </a:r>
            <a:r>
              <a:rPr lang="hr-HR" sz="2600" b="1" i="1" dirty="0" smtClean="0"/>
              <a:t>.</a:t>
            </a:r>
          </a:p>
          <a:p>
            <a:r>
              <a:rPr lang="hr-HR" sz="2600" b="1" i="1" dirty="0"/>
              <a:t>Ekvatorske </a:t>
            </a:r>
            <a:r>
              <a:rPr lang="hr-HR" sz="2600" b="1" i="1" dirty="0" smtClean="0"/>
              <a:t>struje </a:t>
            </a:r>
            <a:r>
              <a:rPr lang="hr-HR" sz="2600" dirty="0" smtClean="0"/>
              <a:t>imaju </a:t>
            </a:r>
            <a:r>
              <a:rPr lang="hr-HR" sz="2600" b="1" i="1" dirty="0"/>
              <a:t>zapadni smjer a javljaju se u područjima sjeverno </a:t>
            </a:r>
            <a:r>
              <a:rPr lang="hr-HR" sz="2600" b="1" i="1" dirty="0" smtClean="0"/>
              <a:t>i </a:t>
            </a:r>
            <a:r>
              <a:rPr lang="hr-HR" sz="2600" b="1" i="1" dirty="0"/>
              <a:t>južno uz ekvator</a:t>
            </a:r>
            <a:r>
              <a:rPr lang="hr-HR" sz="2600" b="1" i="1" dirty="0" smtClean="0"/>
              <a:t>. To </a:t>
            </a:r>
            <a:r>
              <a:rPr lang="hr-HR" sz="2600" b="1" i="1" dirty="0"/>
              <a:t>su područja konstantnog </a:t>
            </a:r>
            <a:r>
              <a:rPr lang="hr-HR" sz="2600" b="1" i="1" dirty="0" smtClean="0"/>
              <a:t>vjetra, </a:t>
            </a:r>
            <a:r>
              <a:rPr lang="hr-HR" sz="2600" b="1" i="1" dirty="0"/>
              <a:t>s napomenom da se u tim područjima stvaraju tropski orkani</a:t>
            </a:r>
            <a:r>
              <a:rPr lang="hr-HR" sz="2600" b="1" i="1" dirty="0" smtClean="0"/>
              <a:t>.</a:t>
            </a:r>
          </a:p>
          <a:p>
            <a:r>
              <a:rPr lang="hr-HR" sz="2600" b="1" i="1" dirty="0"/>
              <a:t>Struje zapadnih vjetrova </a:t>
            </a:r>
            <a:r>
              <a:rPr lang="hr-HR" sz="2600" dirty="0"/>
              <a:t>su </a:t>
            </a:r>
            <a:r>
              <a:rPr lang="hr-HR" sz="2600" b="1" i="1" dirty="0"/>
              <a:t>promjenjive struje koje tijekom čitave godine imaju uglavnom istočni smjer.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Elementi morskih struja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r>
              <a:rPr lang="hr-HR" sz="2400" dirty="0" smtClean="0"/>
              <a:t>Elementi </a:t>
            </a:r>
            <a:r>
              <a:rPr lang="hr-HR" sz="2400" dirty="0"/>
              <a:t>morskih struja su </a:t>
            </a:r>
            <a:r>
              <a:rPr lang="hr-HR" sz="2400" b="1" dirty="0"/>
              <a:t>smjer i brzina</a:t>
            </a:r>
            <a:r>
              <a:rPr lang="hr-HR" sz="2400" dirty="0" smtClean="0"/>
              <a:t>. Određuju </a:t>
            </a:r>
            <a:r>
              <a:rPr lang="hr-HR" sz="2400" dirty="0"/>
              <a:t>se </a:t>
            </a:r>
            <a:r>
              <a:rPr lang="hr-HR" sz="2400" b="1" i="1" dirty="0"/>
              <a:t>neposrednim mjerenjem ili posrednim </a:t>
            </a:r>
            <a:r>
              <a:rPr lang="hr-HR" sz="2400" b="1" i="1" dirty="0" smtClean="0"/>
              <a:t>proračunom</a:t>
            </a:r>
          </a:p>
          <a:p>
            <a:r>
              <a:rPr lang="hr-HR" sz="2400" b="1" i="1" dirty="0"/>
              <a:t>Neposredno mjerenje </a:t>
            </a:r>
            <a:r>
              <a:rPr lang="hr-HR" sz="2400" b="1" dirty="0"/>
              <a:t>morskih struja </a:t>
            </a:r>
            <a:r>
              <a:rPr lang="hr-HR" sz="2400" dirty="0"/>
              <a:t>izvodi se </a:t>
            </a:r>
            <a:r>
              <a:rPr lang="hr-HR" sz="2400" b="1" i="1" dirty="0"/>
              <a:t>mjerenjem zanošenja ili instrumentalnim mjerenjem struje s nekog nepomičnog mjesta</a:t>
            </a:r>
            <a:r>
              <a:rPr lang="hr-HR" sz="2400" b="1" i="1" dirty="0" smtClean="0"/>
              <a:t>.</a:t>
            </a:r>
          </a:p>
          <a:p>
            <a:r>
              <a:rPr lang="hr-HR" sz="2400" b="1" i="1" dirty="0" smtClean="0"/>
              <a:t>Mjerenjem </a:t>
            </a:r>
            <a:r>
              <a:rPr lang="hr-HR" sz="2400" b="1" i="1" dirty="0"/>
              <a:t>zanošenja </a:t>
            </a:r>
            <a:r>
              <a:rPr lang="hr-HR" sz="2400" dirty="0"/>
              <a:t>podaci o morskim strujama određuju se </a:t>
            </a:r>
            <a:r>
              <a:rPr lang="hr-HR" sz="2400" b="1" i="1" dirty="0"/>
              <a:t>metodom nekontroliranog ili metodom kontroliranog zanošenja</a:t>
            </a:r>
            <a:r>
              <a:rPr lang="hr-HR" sz="2400" b="1" i="1" dirty="0" smtClean="0"/>
              <a:t>.</a:t>
            </a:r>
            <a:r>
              <a:rPr lang="hr-HR" sz="2400" dirty="0" smtClean="0"/>
              <a:t> </a:t>
            </a:r>
            <a:r>
              <a:rPr lang="hr-HR" sz="2400" b="1" i="1" dirty="0" smtClean="0"/>
              <a:t>Struja </a:t>
            </a:r>
            <a:r>
              <a:rPr lang="hr-HR" sz="2400" b="1" i="1" dirty="0"/>
              <a:t>s nepomičnog mjesta </a:t>
            </a:r>
            <a:r>
              <a:rPr lang="hr-HR" sz="2400" b="1" i="1" dirty="0" smtClean="0"/>
              <a:t>mjeri se </a:t>
            </a:r>
            <a:r>
              <a:rPr lang="hr-HR" sz="2400" b="1" i="1" dirty="0"/>
              <a:t>sa usidrenog broda ili usidrenog strujomjera s posebnom plutačom na određenoj poziciji</a:t>
            </a:r>
            <a:r>
              <a:rPr lang="hr-HR" sz="2400" b="1" i="1" dirty="0" smtClean="0"/>
              <a:t>. Instrumentalno </a:t>
            </a:r>
            <a:r>
              <a:rPr lang="hr-HR" sz="2400" b="1" i="1" dirty="0"/>
              <a:t>mjerenje izvodi se sa instrumentima za mjerenje smjera i brzine struje neprekidno ili u određenim vremenskim razmacima</a:t>
            </a:r>
            <a:r>
              <a:rPr lang="hr-HR" sz="2400" b="1" i="1" dirty="0" smtClean="0"/>
              <a:t>. U </a:t>
            </a:r>
            <a:r>
              <a:rPr lang="hr-HR" sz="2400" b="1" i="1" dirty="0"/>
              <a:t>praksi se za mjerenje primjenjuju mehanički, električni, </a:t>
            </a:r>
            <a:r>
              <a:rPr lang="hr-HR" sz="2400" b="1" i="1" dirty="0" smtClean="0"/>
              <a:t>elektronički, </a:t>
            </a:r>
            <a:r>
              <a:rPr lang="hr-HR" sz="2400" b="1" i="1" dirty="0"/>
              <a:t>elektromagnetski i ultrazvučni strujomjeri.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Elementi morskih mijena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Kod </a:t>
            </a:r>
            <a:r>
              <a:rPr lang="hr-HR" sz="2400" b="1" i="1" dirty="0"/>
              <a:t>posrednog proračuna elemenata morskih struja (dinamička metoda)</a:t>
            </a:r>
            <a:r>
              <a:rPr lang="hr-HR" sz="2400" b="1" dirty="0"/>
              <a:t> </a:t>
            </a:r>
            <a:r>
              <a:rPr lang="hr-HR" sz="2400" dirty="0"/>
              <a:t>potrebno je imati </a:t>
            </a:r>
            <a:r>
              <a:rPr lang="hr-HR" sz="2400" b="1" i="1" dirty="0"/>
              <a:t>podatke o rasporedu gustoće morske vode na određenom </a:t>
            </a:r>
            <a:r>
              <a:rPr lang="hr-HR" sz="2400" b="1" i="1" dirty="0" smtClean="0"/>
              <a:t>području, </a:t>
            </a:r>
            <a:r>
              <a:rPr lang="hr-HR" sz="2400" b="1" i="1" dirty="0"/>
              <a:t>te se u proračunu koriste hidrostatičke jednadžbe</a:t>
            </a:r>
            <a:r>
              <a:rPr lang="hr-HR" sz="2400" b="1" i="1" dirty="0" smtClean="0"/>
              <a:t>. Na </a:t>
            </a:r>
            <a:r>
              <a:rPr lang="hr-HR" sz="2400" b="1" i="1" dirty="0"/>
              <a:t>taj način se elementi struje proračunavaju posredno na osnovi rasporeda temperature i saliniteta morske vode</a:t>
            </a:r>
            <a:r>
              <a:rPr lang="hr-HR" sz="2400" b="1" i="1" dirty="0" smtClean="0"/>
              <a:t>. Pomoću </a:t>
            </a:r>
            <a:r>
              <a:rPr lang="hr-HR" sz="2400" b="1" i="1" dirty="0"/>
              <a:t>odnosa ovih elemenata proračunom se dobiju glavni pravci kretanja vodenih masa.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Publikacije o morskim strujama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Podatke o morskim strujama </a:t>
            </a:r>
            <a:r>
              <a:rPr lang="hr-HR" sz="2400" b="1" dirty="0" smtClean="0"/>
              <a:t>daju razni navigacijski priručnici, atlasi, karte struja i pomorske karte</a:t>
            </a:r>
          </a:p>
          <a:p>
            <a:r>
              <a:rPr lang="hr-HR" sz="2400" dirty="0" smtClean="0"/>
              <a:t>U Peljaru </a:t>
            </a:r>
            <a:r>
              <a:rPr lang="hr-HR" sz="2400" b="1" i="1" dirty="0" smtClean="0"/>
              <a:t>se pored ostalih navigacijskih podataka nalaze podaci o morskim strujama, ti se podaci nalaze i u publikaciji Svjetske plovidbene rute</a:t>
            </a:r>
          </a:p>
          <a:p>
            <a:r>
              <a:rPr lang="hr-HR" sz="2400" b="1" dirty="0" smtClean="0"/>
              <a:t>Peljarske karte </a:t>
            </a:r>
            <a:r>
              <a:rPr lang="hr-HR" sz="2400" dirty="0" smtClean="0"/>
              <a:t>daju </a:t>
            </a:r>
            <a:r>
              <a:rPr lang="hr-HR" sz="2400" b="1" i="1" dirty="0" smtClean="0"/>
              <a:t>srednje vrijednosti struja u pojedinim oceanima i morima. Publikacija se izdaje za svaki mjesec u tekućoj godini. Smjer struje prikazan je strelicama, a po duljini strelice koja pokazuje prijeđeni put struje u 24 sata može se odrediti brzina struje</a:t>
            </a:r>
            <a:endParaRPr lang="hr-H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Publikacije o morskim strujama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smtClean="0"/>
              <a:t>Pomorske karte </a:t>
            </a:r>
            <a:r>
              <a:rPr lang="hr-HR" sz="2400" dirty="0" smtClean="0"/>
              <a:t>također </a:t>
            </a:r>
            <a:r>
              <a:rPr lang="hr-HR" sz="2400" b="1" i="1" dirty="0" smtClean="0"/>
              <a:t>daju podatke o strujama i to o stalnoj struji, struji plime i oseke. Smjer struje označen je strelicama, a brzina je u čvorovima. U predjelima gdje su struje morskih mijena izrazite, označen je pored strelice i vremenski interval poslije nastupa visoke vode (niske vode/kada struja poprima najveću vrijednost)</a:t>
            </a:r>
          </a:p>
          <a:p>
            <a:r>
              <a:rPr lang="hr-HR" sz="2400" b="1" dirty="0" smtClean="0"/>
              <a:t>Atlasi struja ili posebne karte struja </a:t>
            </a:r>
            <a:r>
              <a:rPr lang="hr-HR" sz="2400" dirty="0" smtClean="0"/>
              <a:t>donose </a:t>
            </a:r>
            <a:r>
              <a:rPr lang="hr-HR" sz="2400" b="1" i="1" dirty="0" smtClean="0"/>
              <a:t>preciznije podatke za pojedina mora i oceane, a izdaju ih Hidrografski instituti, npr: Tidal Streams of the British Islands. U svakom priručniku, atlasu struje, na specijalnim kartama struja ili na pilotskim kartama je uputstvo kako se koriste podaci o strujama</a:t>
            </a:r>
            <a:endParaRPr lang="hr-H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Morske struje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Morske struje </a:t>
            </a:r>
            <a:r>
              <a:rPr lang="hr-HR" sz="2400" dirty="0" smtClean="0"/>
              <a:t>- </a:t>
            </a:r>
            <a:r>
              <a:rPr lang="hr-HR" sz="2400" b="1" i="1" dirty="0"/>
              <a:t>horizontalno kretanje vodenih masa</a:t>
            </a:r>
            <a:r>
              <a:rPr lang="hr-HR" sz="2400" dirty="0" smtClean="0"/>
              <a:t>. Određene </a:t>
            </a:r>
            <a:r>
              <a:rPr lang="hr-HR" sz="2400" dirty="0"/>
              <a:t>su s dva </a:t>
            </a:r>
            <a:r>
              <a:rPr lang="hr-HR" sz="2400" dirty="0" smtClean="0"/>
              <a:t>elementa: </a:t>
            </a:r>
            <a:r>
              <a:rPr lang="hr-HR" sz="2400" b="1" dirty="0"/>
              <a:t>smjerom i brzinom morske struje</a:t>
            </a:r>
            <a:r>
              <a:rPr lang="hr-HR" sz="2400" b="1" dirty="0" smtClean="0"/>
              <a:t>. U </a:t>
            </a:r>
            <a:r>
              <a:rPr lang="hr-HR" sz="2400" b="1" dirty="0"/>
              <a:t>navigaciji se pod smjerom struje misli na smjer kamo vodena masa teče, dok se kod smjera vjetra misli na smjer odakle vjetar puše</a:t>
            </a:r>
            <a:r>
              <a:rPr lang="hr-HR" sz="2400" b="1" dirty="0" smtClean="0"/>
              <a:t>.</a:t>
            </a:r>
          </a:p>
          <a:p>
            <a:r>
              <a:rPr lang="hr-HR" sz="2400" dirty="0"/>
              <a:t>Sile koje stvaraju morske struje mogu se uvjetno podijeliti u dvije osnovne </a:t>
            </a:r>
            <a:r>
              <a:rPr lang="hr-HR" sz="2400" dirty="0" smtClean="0"/>
              <a:t>grupe:</a:t>
            </a:r>
            <a:endParaRPr lang="hr-HR" sz="2400" dirty="0"/>
          </a:p>
          <a:p>
            <a:pPr lvl="1"/>
            <a:r>
              <a:rPr lang="hr-HR" sz="2200" b="1" dirty="0" smtClean="0"/>
              <a:t>primarne </a:t>
            </a:r>
            <a:r>
              <a:rPr lang="hr-HR" sz="2200" b="1" dirty="0"/>
              <a:t>sile gdje se razlikuju unutarnje i vanjske primarne </a:t>
            </a:r>
            <a:r>
              <a:rPr lang="hr-HR" sz="2200" b="1" dirty="0" smtClean="0"/>
              <a:t>sile</a:t>
            </a:r>
            <a:endParaRPr lang="hr-HR" sz="2200" b="1" dirty="0"/>
          </a:p>
          <a:p>
            <a:pPr lvl="1"/>
            <a:r>
              <a:rPr lang="hr-HR" sz="2200" b="1" dirty="0" smtClean="0"/>
              <a:t>sekundarne </a:t>
            </a:r>
            <a:r>
              <a:rPr lang="hr-HR" sz="2200" b="1" dirty="0"/>
              <a:t>sile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Kut zanošenja broda uslijed zajedničkog djelovanja vjetra i struje</a:t>
            </a:r>
            <a:endParaRPr lang="hr-HR" sz="3200" dirty="0"/>
          </a:p>
        </p:txBody>
      </p:sp>
      <p:pic>
        <p:nvPicPr>
          <p:cNvPr id="4" name="Content Placeholder 3" descr="Cap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503497" cy="4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Plovidba u stalnoj morskoj struji</a:t>
            </a:r>
            <a:endParaRPr lang="hr-HR" dirty="0"/>
          </a:p>
        </p:txBody>
      </p:sp>
      <p:pic>
        <p:nvPicPr>
          <p:cNvPr id="4" name="Content Placeholder 3" descr="slika 1 terestrič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980" y="1073404"/>
            <a:ext cx="8113460" cy="57845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528392" cy="1210146"/>
          </a:xfrm>
        </p:spPr>
        <p:txBody>
          <a:bodyPr>
            <a:normAutofit/>
          </a:bodyPr>
          <a:lstStyle/>
          <a:p>
            <a:pPr algn="r"/>
            <a:r>
              <a:rPr lang="hr-HR" sz="1800" b="1" dirty="0" smtClean="0"/>
              <a:t>Plovidba u stalnoj morskoj struji</a:t>
            </a:r>
            <a:endParaRPr lang="hr-HR" sz="1800" b="1" dirty="0"/>
          </a:p>
        </p:txBody>
      </p:sp>
      <p:pic>
        <p:nvPicPr>
          <p:cNvPr id="4" name="Content Placeholder 3" descr="slika 2 terestrič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846271" cy="6667521"/>
          </a:xfrm>
        </p:spPr>
      </p:pic>
      <p:pic>
        <p:nvPicPr>
          <p:cNvPr id="2050" name="Picture 2" descr="C:\Users\Kos\Documents\slika 1 terestrič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4067944" cy="515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Morske struje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i="1" dirty="0"/>
              <a:t>Unutarnje primarne sile </a:t>
            </a:r>
            <a:r>
              <a:rPr lang="hr-HR" sz="2400" dirty="0" smtClean="0"/>
              <a:t>: </a:t>
            </a:r>
            <a:r>
              <a:rPr lang="hr-HR" sz="2400" b="1" dirty="0"/>
              <a:t>različita distribucija gustoće vode po vertikalnoj </a:t>
            </a:r>
            <a:r>
              <a:rPr lang="hr-HR" sz="2400" b="1" dirty="0" smtClean="0"/>
              <a:t>ravnini,  </a:t>
            </a:r>
            <a:r>
              <a:rPr lang="hr-HR" sz="2400" b="1" dirty="0"/>
              <a:t>razlika u temperaturi i salinitetu </a:t>
            </a:r>
            <a:r>
              <a:rPr lang="hr-HR" sz="2400" b="1" dirty="0" smtClean="0"/>
              <a:t>vode,  sila </a:t>
            </a:r>
            <a:r>
              <a:rPr lang="hr-HR" sz="2400" b="1" dirty="0"/>
              <a:t>nastala zbog nagiba površine mora nastale sakupljanjem vode pod djelovanjem vjetra</a:t>
            </a:r>
            <a:r>
              <a:rPr lang="hr-HR" sz="2400" b="1" dirty="0" smtClean="0"/>
              <a:t>.</a:t>
            </a:r>
          </a:p>
          <a:p>
            <a:r>
              <a:rPr lang="hr-HR" sz="2400" b="1" i="1" dirty="0"/>
              <a:t>Vanjske primarne sile </a:t>
            </a:r>
            <a:r>
              <a:rPr lang="hr-HR" sz="2400" dirty="0" smtClean="0"/>
              <a:t>: </a:t>
            </a:r>
            <a:r>
              <a:rPr lang="hr-HR" sz="2400" b="1" dirty="0"/>
              <a:t>porivna sila vjetra, promjena atmosferskog tlaka zraka i plimotvorna sila</a:t>
            </a:r>
            <a:r>
              <a:rPr lang="hr-HR" sz="2400" b="1" dirty="0" smtClean="0"/>
              <a:t>.</a:t>
            </a:r>
          </a:p>
          <a:p>
            <a:r>
              <a:rPr lang="hr-HR" sz="2400" b="1" i="1" dirty="0"/>
              <a:t>Sekundarne sile </a:t>
            </a:r>
            <a:r>
              <a:rPr lang="hr-HR" sz="2400" dirty="0" smtClean="0"/>
              <a:t>- </a:t>
            </a:r>
            <a:r>
              <a:rPr lang="hr-HR" sz="2400" b="1" dirty="0"/>
              <a:t>sila trenja koja smanjuje brzinu morske struje, te devijacijska sila rotacije Zemlje oko osi poznatija kao Corriolisova sila koja djeluje tako da mijenja smjer morske struje.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Podijela morskih struja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Morske struje se s obzirom na način postanka mogu podijeliti u tri osnovne grupe :</a:t>
            </a:r>
          </a:p>
          <a:p>
            <a:pPr lvl="1">
              <a:buNone/>
            </a:pPr>
            <a:r>
              <a:rPr lang="hr-HR" sz="2200" b="1" dirty="0"/>
              <a:t>- struje morskih mijena </a:t>
            </a:r>
          </a:p>
          <a:p>
            <a:pPr lvl="1">
              <a:buNone/>
            </a:pPr>
            <a:r>
              <a:rPr lang="hr-HR" sz="2200" b="1" dirty="0"/>
              <a:t>- gradijentne struje  poznate pod nazivom “struje gustoće” </a:t>
            </a:r>
          </a:p>
          <a:p>
            <a:pPr lvl="1">
              <a:buNone/>
            </a:pPr>
            <a:r>
              <a:rPr lang="hr-HR" sz="2200" b="1" dirty="0"/>
              <a:t>- struje vjetra poznate pod nazivom “struje drifta</a:t>
            </a:r>
            <a:r>
              <a:rPr lang="hr-HR" sz="2200" b="1" dirty="0" smtClean="0"/>
              <a:t>”</a:t>
            </a:r>
            <a:endParaRPr lang="hr-HR" sz="2200" b="1" dirty="0"/>
          </a:p>
          <a:p>
            <a:pPr>
              <a:buNone/>
            </a:pPr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Struje morskih mijena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6021288"/>
          </a:xfrm>
        </p:spPr>
        <p:txBody>
          <a:bodyPr>
            <a:normAutofit fontScale="92500" lnSpcReduction="10000"/>
          </a:bodyPr>
          <a:lstStyle/>
          <a:p>
            <a:r>
              <a:rPr lang="hr-HR" sz="2600" i="1" dirty="0"/>
              <a:t>Pojava visokih </a:t>
            </a:r>
            <a:r>
              <a:rPr lang="hr-HR" sz="2600" i="1" dirty="0" smtClean="0"/>
              <a:t>i niskih </a:t>
            </a:r>
            <a:r>
              <a:rPr lang="hr-HR" sz="2600" i="1" dirty="0"/>
              <a:t>voda su vertikalna komponenta morskih </a:t>
            </a:r>
            <a:r>
              <a:rPr lang="hr-HR" sz="2600" i="1" dirty="0" smtClean="0"/>
              <a:t>mijena</a:t>
            </a:r>
            <a:r>
              <a:rPr lang="hr-HR" sz="2600" dirty="0" smtClean="0"/>
              <a:t>, </a:t>
            </a:r>
            <a:r>
              <a:rPr lang="hr-HR" sz="2600" dirty="0"/>
              <a:t>dok </a:t>
            </a:r>
            <a:r>
              <a:rPr lang="hr-HR" sz="2600" b="1" dirty="0"/>
              <a:t>horizontalno gibanje vodenih masa uzrokuju struju morskih mijena</a:t>
            </a:r>
            <a:r>
              <a:rPr lang="hr-HR" sz="2600" b="1" dirty="0" smtClean="0"/>
              <a:t>.</a:t>
            </a:r>
          </a:p>
          <a:p>
            <a:r>
              <a:rPr lang="hr-HR" sz="2600" dirty="0"/>
              <a:t>Kao i morske mijene  tako </a:t>
            </a:r>
            <a:r>
              <a:rPr lang="hr-HR" sz="2600" b="1" dirty="0"/>
              <a:t>i struje morskih mijena mogu biti poludnevnog, dnevnog  i mješovitog tipa te shodno tome mijenjaju smjer i </a:t>
            </a:r>
            <a:r>
              <a:rPr lang="hr-HR" sz="2600" b="1" dirty="0" smtClean="0"/>
              <a:t>brzinu</a:t>
            </a:r>
          </a:p>
          <a:p>
            <a:r>
              <a:rPr lang="hr-HR" sz="2600" b="1" dirty="0"/>
              <a:t>Smjer struje morskih mijena koje su čisto </a:t>
            </a:r>
            <a:r>
              <a:rPr lang="hr-HR" sz="2600" b="1" i="1" dirty="0"/>
              <a:t>poludnevnog tipa mijenja se približno svakih šest sati</a:t>
            </a:r>
            <a:r>
              <a:rPr lang="hr-HR" sz="2600" b="1" i="1" dirty="0" smtClean="0"/>
              <a:t>.</a:t>
            </a:r>
            <a:r>
              <a:rPr lang="hr-HR" sz="2600" i="1" dirty="0" smtClean="0"/>
              <a:t> </a:t>
            </a:r>
            <a:r>
              <a:rPr lang="hr-HR" sz="2600" b="1" i="1" dirty="0" smtClean="0"/>
              <a:t>P</a:t>
            </a:r>
            <a:r>
              <a:rPr lang="hr-HR" sz="2600" b="1" dirty="0" smtClean="0"/>
              <a:t>romjena </a:t>
            </a:r>
            <a:r>
              <a:rPr lang="hr-HR" sz="2600" b="1" dirty="0"/>
              <a:t>smjera nastaje </a:t>
            </a:r>
            <a:r>
              <a:rPr lang="hr-HR" sz="2600" dirty="0"/>
              <a:t>malo poslije nastupa prve </a:t>
            </a:r>
            <a:r>
              <a:rPr lang="hr-HR" sz="2600" dirty="0" smtClean="0"/>
              <a:t>visoke, </a:t>
            </a:r>
            <a:r>
              <a:rPr lang="hr-HR" sz="2600" dirty="0"/>
              <a:t>odnosno niske </a:t>
            </a:r>
            <a:r>
              <a:rPr lang="hr-HR" sz="2600" dirty="0" smtClean="0"/>
              <a:t>vode</a:t>
            </a:r>
            <a:r>
              <a:rPr lang="hr-HR" sz="2600" b="1" dirty="0" smtClean="0"/>
              <a:t>, </a:t>
            </a:r>
            <a:r>
              <a:rPr lang="hr-HR" sz="2600" b="1" dirty="0"/>
              <a:t>kod </a:t>
            </a:r>
            <a:r>
              <a:rPr lang="hr-HR" sz="2600" b="1" i="1" dirty="0"/>
              <a:t>stojnog vala</a:t>
            </a:r>
            <a:r>
              <a:rPr lang="hr-HR" sz="2600" b="1" dirty="0" smtClean="0"/>
              <a:t>. </a:t>
            </a:r>
            <a:r>
              <a:rPr lang="hr-HR" sz="2600" b="1" i="1" dirty="0" smtClean="0"/>
              <a:t>Brzina </a:t>
            </a:r>
            <a:r>
              <a:rPr lang="hr-HR" sz="2600" b="1" i="1" dirty="0"/>
              <a:t>struje </a:t>
            </a:r>
            <a:r>
              <a:rPr lang="hr-HR" sz="2600" b="1" dirty="0"/>
              <a:t>tada se postupno povećava i najveću brzinu postiže približno </a:t>
            </a:r>
            <a:r>
              <a:rPr lang="hr-HR" sz="2600" b="1" i="1" dirty="0"/>
              <a:t>tri sata poslije nastupa visoke vode (struja oseke) odnosno tri sata poslije nastupa niske vode (struja plime</a:t>
            </a:r>
            <a:r>
              <a:rPr lang="hr-HR" sz="2600" b="1" i="1" dirty="0" smtClean="0"/>
              <a:t>).</a:t>
            </a:r>
            <a:r>
              <a:rPr lang="hr-HR" sz="2600" b="1" dirty="0" smtClean="0"/>
              <a:t> Nakon </a:t>
            </a:r>
            <a:r>
              <a:rPr lang="hr-HR" sz="2600" b="1" dirty="0"/>
              <a:t>toga brzina struje </a:t>
            </a:r>
            <a:r>
              <a:rPr lang="hr-HR" sz="2600" b="1" i="1" dirty="0"/>
              <a:t>opada do nultog </a:t>
            </a:r>
            <a:r>
              <a:rPr lang="hr-HR" sz="2600" b="1" i="1" dirty="0" smtClean="0"/>
              <a:t>iznosa, </a:t>
            </a:r>
            <a:r>
              <a:rPr lang="hr-HR" sz="2600" b="1" i="1" dirty="0"/>
              <a:t>a struja mijenja smjer</a:t>
            </a:r>
            <a:r>
              <a:rPr lang="hr-HR" sz="2600" b="1" i="1" dirty="0" smtClean="0"/>
              <a:t>.</a:t>
            </a:r>
            <a:r>
              <a:rPr lang="hr-HR" sz="2600" b="1" dirty="0" smtClean="0"/>
              <a:t> Ovaj </a:t>
            </a:r>
            <a:r>
              <a:rPr lang="hr-HR" sz="2600" b="1" dirty="0"/>
              <a:t>se ciklus </a:t>
            </a:r>
            <a:r>
              <a:rPr lang="hr-HR" sz="2600" b="1" i="1" dirty="0"/>
              <a:t>promjena odvija kod struja poludnevnog tipa u vremenskom intervalu od približno 12,4 </a:t>
            </a:r>
            <a:r>
              <a:rPr lang="hr-HR" sz="2600" b="1" i="1" dirty="0" smtClean="0"/>
              <a:t>sata, </a:t>
            </a:r>
            <a:r>
              <a:rPr lang="hr-HR" sz="2600" b="1" i="1" dirty="0"/>
              <a:t>a kod struja dnevnog tipa u intervalu od približno 24,8 sati.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Struje morskih mijena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Struje </a:t>
            </a:r>
            <a:r>
              <a:rPr lang="hr-HR" sz="2000" b="1" dirty="0"/>
              <a:t>morskih mijena </a:t>
            </a:r>
            <a:r>
              <a:rPr lang="hr-HR" sz="2000" dirty="0"/>
              <a:t>dijele se u </a:t>
            </a:r>
            <a:r>
              <a:rPr lang="hr-HR" sz="2000" b="1" i="1" dirty="0"/>
              <a:t>obrtne struje </a:t>
            </a:r>
            <a:r>
              <a:rPr lang="hr-HR" sz="2000" b="1" dirty="0"/>
              <a:t>i </a:t>
            </a:r>
            <a:r>
              <a:rPr lang="hr-HR" sz="2000" b="1" i="1" dirty="0"/>
              <a:t>rotacijske struje</a:t>
            </a:r>
            <a:r>
              <a:rPr lang="hr-HR" sz="2000" b="1" i="1" dirty="0" smtClean="0"/>
              <a:t>.</a:t>
            </a:r>
          </a:p>
          <a:p>
            <a:r>
              <a:rPr lang="hr-HR" sz="2000" b="1" i="1" dirty="0"/>
              <a:t>Obrtne struje morskih mijena </a:t>
            </a:r>
            <a:r>
              <a:rPr lang="hr-HR" sz="2000" b="1" i="1" dirty="0" smtClean="0"/>
              <a:t>-</a:t>
            </a:r>
            <a:r>
              <a:rPr lang="hr-HR" sz="2000" b="1" dirty="0" smtClean="0"/>
              <a:t> </a:t>
            </a:r>
            <a:r>
              <a:rPr lang="hr-HR" sz="2000" b="1" dirty="0"/>
              <a:t>mijenjaju svoj smjer za približno 180</a:t>
            </a:r>
            <a:r>
              <a:rPr lang="hr-HR" sz="2000" b="1" dirty="0" smtClean="0"/>
              <a:t>°.</a:t>
            </a:r>
            <a:r>
              <a:rPr lang="hr-HR" sz="2000" dirty="0" smtClean="0"/>
              <a:t> </a:t>
            </a:r>
            <a:r>
              <a:rPr lang="hr-HR" sz="2000" b="1" dirty="0" smtClean="0"/>
              <a:t>Maksimalnu </a:t>
            </a:r>
            <a:r>
              <a:rPr lang="hr-HR" sz="2000" b="1" dirty="0"/>
              <a:t>brzinu struja dostiže u polovici vremena između nastupa visokih i niskih voda</a:t>
            </a:r>
            <a:r>
              <a:rPr lang="hr-HR" sz="2000" b="1" dirty="0" smtClean="0"/>
              <a:t>. Brzina </a:t>
            </a:r>
            <a:r>
              <a:rPr lang="hr-HR" sz="2000" b="1" dirty="0"/>
              <a:t>struje jednaka je nuli u vremenu nastupa visoke ili niske vode</a:t>
            </a:r>
            <a:r>
              <a:rPr lang="hr-HR" sz="2000" b="1" dirty="0" smtClean="0"/>
              <a:t>. Ovakve </a:t>
            </a:r>
            <a:r>
              <a:rPr lang="hr-HR" sz="2000" b="1" dirty="0"/>
              <a:t>vrste struja morskih mijena javljaju se u </a:t>
            </a:r>
            <a:r>
              <a:rPr lang="hr-HR" sz="2000" b="1" dirty="0" smtClean="0"/>
              <a:t>uskim </a:t>
            </a:r>
            <a:r>
              <a:rPr lang="hr-HR" sz="2000" b="1" dirty="0"/>
              <a:t>kanalima i </a:t>
            </a:r>
            <a:r>
              <a:rPr lang="hr-HR" sz="2000" b="1" dirty="0" smtClean="0"/>
              <a:t>tjesnacima, </a:t>
            </a:r>
            <a:r>
              <a:rPr lang="hr-HR" sz="2000" b="1" dirty="0"/>
              <a:t>a nazivaju se </a:t>
            </a:r>
            <a:r>
              <a:rPr lang="hr-HR" sz="2000" b="1" i="1" dirty="0"/>
              <a:t>povratne struje morskih mijena</a:t>
            </a:r>
            <a:r>
              <a:rPr lang="hr-HR" sz="2000" b="1" i="1" dirty="0" smtClean="0"/>
              <a:t>.</a:t>
            </a:r>
          </a:p>
          <a:p>
            <a:r>
              <a:rPr lang="hr-HR" sz="2000" b="1" i="1" dirty="0"/>
              <a:t>Rotacijske struje morskih mijena </a:t>
            </a:r>
            <a:r>
              <a:rPr lang="hr-HR" sz="2000" dirty="0" smtClean="0"/>
              <a:t>- </a:t>
            </a:r>
            <a:r>
              <a:rPr lang="hr-HR" sz="2000" b="1" dirty="0"/>
              <a:t>struje tzv. kružnog tijeka kretanja</a:t>
            </a:r>
            <a:r>
              <a:rPr lang="hr-HR" sz="2000" b="1" dirty="0" smtClean="0"/>
              <a:t>. Kod </a:t>
            </a:r>
            <a:r>
              <a:rPr lang="hr-HR" sz="2000" b="1" dirty="0"/>
              <a:t>njih se smjer </a:t>
            </a:r>
            <a:r>
              <a:rPr lang="hr-HR" sz="2000" b="1" dirty="0" smtClean="0"/>
              <a:t>mijenja </a:t>
            </a:r>
            <a:r>
              <a:rPr lang="hr-HR" sz="2000" b="1" dirty="0"/>
              <a:t>u jednom ciklusu plime i oseke za 360</a:t>
            </a:r>
            <a:r>
              <a:rPr lang="hr-HR" sz="2000" b="1" dirty="0" smtClean="0"/>
              <a:t>°.</a:t>
            </a:r>
            <a:r>
              <a:rPr lang="hr-HR" sz="2000" dirty="0" smtClean="0"/>
              <a:t> Ove </a:t>
            </a:r>
            <a:r>
              <a:rPr lang="hr-HR" sz="2000" dirty="0"/>
              <a:t>struje se javljaju </a:t>
            </a:r>
            <a:r>
              <a:rPr lang="hr-HR" sz="2000" b="1" dirty="0"/>
              <a:t>na otvorenim morima</a:t>
            </a:r>
            <a:r>
              <a:rPr lang="hr-HR" sz="2000" dirty="0" smtClean="0"/>
              <a:t>. </a:t>
            </a:r>
            <a:r>
              <a:rPr lang="hr-HR" sz="2000" b="1" dirty="0" smtClean="0"/>
              <a:t>Smjer </a:t>
            </a:r>
            <a:r>
              <a:rPr lang="hr-HR" sz="2000" b="1" dirty="0"/>
              <a:t>se mijenja </a:t>
            </a:r>
            <a:r>
              <a:rPr lang="hr-HR" sz="2000" b="1" i="1" dirty="0"/>
              <a:t>u smjeru kazaljke na satu na sjevernoj </a:t>
            </a:r>
            <a:r>
              <a:rPr lang="hr-HR" sz="2000" b="1" i="1" dirty="0" smtClean="0"/>
              <a:t>hemisferi, </a:t>
            </a:r>
            <a:r>
              <a:rPr lang="hr-HR" sz="2000" b="1" i="1" dirty="0"/>
              <a:t>a obrnuto na južnoj hemisferi</a:t>
            </a:r>
            <a:r>
              <a:rPr lang="hr-HR" sz="2000" b="1" dirty="0" smtClean="0"/>
              <a:t>. Uzrok </a:t>
            </a:r>
            <a:r>
              <a:rPr lang="hr-HR" sz="2000" b="1" dirty="0"/>
              <a:t>zakretanja smjera struje morskih mijena je </a:t>
            </a:r>
            <a:r>
              <a:rPr lang="hr-HR" sz="2000" b="1" i="1" dirty="0"/>
              <a:t>Corriolisova sila</a:t>
            </a:r>
            <a:r>
              <a:rPr lang="hr-HR" sz="2000" b="1" dirty="0" smtClean="0"/>
              <a:t>. Maksimalnu </a:t>
            </a:r>
            <a:r>
              <a:rPr lang="hr-HR" sz="2000" b="1" i="1" dirty="0"/>
              <a:t>brzinu struja postiže tijekom plime i oseke</a:t>
            </a:r>
            <a:r>
              <a:rPr lang="hr-HR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Struje morskih </a:t>
            </a:r>
            <a:r>
              <a:rPr lang="hr-HR" sz="3200" b="1" dirty="0" smtClean="0"/>
              <a:t>mijena- progresivni val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200" i="1" dirty="0"/>
              <a:t>Struje morskih mijena stvaraju </a:t>
            </a:r>
            <a:r>
              <a:rPr lang="hr-HR" sz="2200" b="1" i="1" dirty="0"/>
              <a:t>progresivne i </a:t>
            </a:r>
            <a:r>
              <a:rPr lang="hr-HR" sz="2200" b="1" i="1" dirty="0" smtClean="0"/>
              <a:t>stacionarne (</a:t>
            </a:r>
            <a:r>
              <a:rPr lang="hr-HR" sz="2200" b="1" i="1" dirty="0"/>
              <a:t>stojne) valove</a:t>
            </a:r>
            <a:r>
              <a:rPr lang="hr-HR" sz="2200" b="1" i="1" dirty="0" smtClean="0"/>
              <a:t>.</a:t>
            </a:r>
          </a:p>
          <a:p>
            <a:r>
              <a:rPr lang="hr-HR" sz="2200" dirty="0"/>
              <a:t>Kod </a:t>
            </a:r>
            <a:r>
              <a:rPr lang="hr-HR" sz="2200" b="1" i="1" dirty="0"/>
              <a:t>progresivnog vala maksimalna brzina struje u horizontalnoj ravnini javlja se u trenutku visoke ili niske vode</a:t>
            </a:r>
            <a:r>
              <a:rPr lang="hr-HR" sz="2200" b="1" i="1" dirty="0" smtClean="0"/>
              <a:t>. U </a:t>
            </a:r>
            <a:r>
              <a:rPr lang="hr-HR" sz="2200" b="1" i="1" dirty="0"/>
              <a:t>tom trenutku vertikalna  brzina gibanja vodene mase iznosi nula i nema promjene razine mora</a:t>
            </a:r>
            <a:r>
              <a:rPr lang="hr-HR" sz="2200" b="1" i="1" dirty="0" smtClean="0"/>
              <a:t>. U </a:t>
            </a:r>
            <a:r>
              <a:rPr lang="hr-HR" sz="2200" b="1" i="1" dirty="0"/>
              <a:t>vremenskom trenutku približno u sredini između nastupa visoke i niske vode </a:t>
            </a:r>
            <a:r>
              <a:rPr lang="hr-HR" sz="2200" b="1" i="1" dirty="0" smtClean="0"/>
              <a:t>morska </a:t>
            </a:r>
            <a:r>
              <a:rPr lang="hr-HR" sz="2200" b="1" i="1" dirty="0"/>
              <a:t>struja ima horizontalnu brzinu </a:t>
            </a:r>
            <a:r>
              <a:rPr lang="hr-HR" sz="2200" b="1" i="1" dirty="0" smtClean="0"/>
              <a:t>nula, </a:t>
            </a:r>
            <a:r>
              <a:rPr lang="hr-HR" sz="2200" b="1" i="1" dirty="0"/>
              <a:t>ali je vertikalna brzina pomicanja vode najveća</a:t>
            </a:r>
            <a:r>
              <a:rPr lang="hr-HR" sz="2200" b="1" i="1" dirty="0" smtClean="0"/>
              <a:t>. </a:t>
            </a:r>
          </a:p>
          <a:p>
            <a:pPr>
              <a:buNone/>
            </a:pPr>
            <a:r>
              <a:rPr lang="hr-HR" sz="2200" b="1" dirty="0" smtClean="0"/>
              <a:t>Tada </a:t>
            </a:r>
            <a:r>
              <a:rPr lang="hr-HR" sz="2200" b="1" dirty="0"/>
              <a:t>se mijenja visina razine mora </a:t>
            </a:r>
            <a:endParaRPr lang="hr-HR" sz="2200" b="1" dirty="0" smtClean="0"/>
          </a:p>
          <a:p>
            <a:pPr>
              <a:buNone/>
            </a:pPr>
            <a:r>
              <a:rPr lang="hr-HR" sz="2200" b="1" dirty="0" smtClean="0"/>
              <a:t>i </a:t>
            </a:r>
            <a:r>
              <a:rPr lang="hr-HR" sz="2200" b="1" dirty="0"/>
              <a:t>na taj način razina mora progresivno putuje.</a:t>
            </a:r>
          </a:p>
          <a:p>
            <a:endParaRPr lang="hr-HR" dirty="0"/>
          </a:p>
        </p:txBody>
      </p:sp>
      <p:pic>
        <p:nvPicPr>
          <p:cNvPr id="5" name="Picture 2" descr="C:\Users\Kos\Documents\IMG_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4365104"/>
            <a:ext cx="3039565" cy="1892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Struje morskih </a:t>
            </a:r>
            <a:r>
              <a:rPr lang="hr-HR" sz="3200" b="1" dirty="0" smtClean="0"/>
              <a:t>mijena- stacionarni val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Kod </a:t>
            </a:r>
            <a:r>
              <a:rPr lang="hr-HR" sz="2400" b="1" dirty="0"/>
              <a:t>stacionarnog vala </a:t>
            </a:r>
            <a:r>
              <a:rPr lang="hr-HR" sz="2000" b="1" dirty="0"/>
              <a:t>maksimalna brzina struje pojavljuje se približno </a:t>
            </a:r>
            <a:r>
              <a:rPr lang="hr-HR" sz="2000" b="1" i="1" dirty="0"/>
              <a:t>u sredini vremena između nastupa visoke i niske vode</a:t>
            </a:r>
            <a:r>
              <a:rPr lang="hr-HR" sz="2000" b="1" dirty="0" smtClean="0"/>
              <a:t>. Brzina </a:t>
            </a:r>
            <a:r>
              <a:rPr lang="hr-HR" sz="2000" b="1" dirty="0"/>
              <a:t>struje </a:t>
            </a:r>
            <a:r>
              <a:rPr lang="hr-HR" sz="2000" b="1" i="1" dirty="0"/>
              <a:t>jednaka je nuli u mjestima nastupa visoke i niske vode</a:t>
            </a:r>
            <a:r>
              <a:rPr lang="hr-HR" sz="2000" b="1" dirty="0" smtClean="0"/>
              <a:t>. Točke </a:t>
            </a:r>
            <a:r>
              <a:rPr lang="hr-HR" sz="2000" b="1" dirty="0"/>
              <a:t>u kojima se javlja </a:t>
            </a:r>
            <a:r>
              <a:rPr lang="hr-HR" sz="2000" b="1" i="1" dirty="0"/>
              <a:t>maksimalna brzina struje nazivaju se čvorovima</a:t>
            </a:r>
            <a:r>
              <a:rPr lang="hr-HR" sz="2000" b="1" dirty="0" smtClean="0"/>
              <a:t>. Struja </a:t>
            </a:r>
            <a:r>
              <a:rPr lang="hr-HR" sz="2000" b="1" i="1" dirty="0" smtClean="0"/>
              <a:t>mijenja </a:t>
            </a:r>
            <a:r>
              <a:rPr lang="hr-HR" sz="2000" b="1" i="1" dirty="0"/>
              <a:t>smjer za 180° dva puta u ciklusu periode promjene visoke i niske vode</a:t>
            </a:r>
            <a:r>
              <a:rPr lang="hr-HR" sz="2000" b="1" i="1" dirty="0" smtClean="0"/>
              <a:t>. </a:t>
            </a:r>
            <a:r>
              <a:rPr lang="hr-HR" sz="2000" b="1" dirty="0" smtClean="0"/>
              <a:t>Maksimalna </a:t>
            </a:r>
            <a:r>
              <a:rPr lang="hr-HR" sz="2000" b="1" dirty="0"/>
              <a:t>brzina struje stacionarnog vala </a:t>
            </a:r>
            <a:r>
              <a:rPr lang="hr-HR" sz="2000" b="1" i="1" dirty="0"/>
              <a:t>pomaknuta je za  </a:t>
            </a:r>
            <a:r>
              <a:rPr lang="hr-HR" sz="2000" b="1" i="1" dirty="0" smtClean="0"/>
              <a:t>dužinu </a:t>
            </a:r>
            <a:r>
              <a:rPr lang="hr-HR" sz="2000" b="1" i="1" dirty="0"/>
              <a:t>vala u odnosu na pojavu maksimalne brzine progresinog vala.</a:t>
            </a:r>
          </a:p>
        </p:txBody>
      </p:sp>
      <p:pic>
        <p:nvPicPr>
          <p:cNvPr id="5" name="Picture 2" descr="C:\Users\Kos\Documents\IMG_1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54008"/>
            <a:ext cx="5184576" cy="300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Progresivni val</a:t>
            </a:r>
            <a:endParaRPr lang="hr-HR" sz="3200" b="1" dirty="0"/>
          </a:p>
        </p:txBody>
      </p:sp>
      <p:pic>
        <p:nvPicPr>
          <p:cNvPr id="1026" name="Picture 2" descr="C:\Users\Kos\Documents\IMG_1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49" y="1196752"/>
            <a:ext cx="8242043" cy="513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1549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ZANOŠENJE BRODA</vt:lpstr>
      <vt:lpstr>Morske struje</vt:lpstr>
      <vt:lpstr>Morske struje</vt:lpstr>
      <vt:lpstr>Podijela morskih struja</vt:lpstr>
      <vt:lpstr>Struje morskih mijena</vt:lpstr>
      <vt:lpstr>Struje morskih mijena</vt:lpstr>
      <vt:lpstr>Struje morskih mijena- progresivni val</vt:lpstr>
      <vt:lpstr>Struje morskih mijena- stacionarni val</vt:lpstr>
      <vt:lpstr>Progresivni val</vt:lpstr>
      <vt:lpstr>Stacionarni val</vt:lpstr>
      <vt:lpstr>Struje morskih mijena</vt:lpstr>
      <vt:lpstr>Gradijentne struje</vt:lpstr>
      <vt:lpstr>Gradijentne struje</vt:lpstr>
      <vt:lpstr>Struje vjetra</vt:lpstr>
      <vt:lpstr>Struje vjetra</vt:lpstr>
      <vt:lpstr>Elementi morskih struja</vt:lpstr>
      <vt:lpstr>Elementi morskih mijena</vt:lpstr>
      <vt:lpstr>Publikacije o morskim strujama</vt:lpstr>
      <vt:lpstr>Publikacije o morskim strujama</vt:lpstr>
      <vt:lpstr>Kut zanošenja broda uslijed zajedničkog djelovanja vjetra i struje</vt:lpstr>
      <vt:lpstr>Plovidba u stalnoj morskoj struji</vt:lpstr>
      <vt:lpstr>Plovidba u stalnoj morskoj struji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MORSKE STRUJE</dc:title>
  <dc:creator>Korisnik</dc:creator>
  <cp:lastModifiedBy>Kos</cp:lastModifiedBy>
  <cp:revision>20</cp:revision>
  <dcterms:created xsi:type="dcterms:W3CDTF">2015-01-09T15:05:10Z</dcterms:created>
  <dcterms:modified xsi:type="dcterms:W3CDTF">2017-01-26T09:10:11Z</dcterms:modified>
</cp:coreProperties>
</file>