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0311D-0414-474A-BC4D-ADB3F8AB5E81}" type="datetimeFigureOut">
              <a:rPr lang="hr-HR" smtClean="0"/>
              <a:pPr/>
              <a:t>12.2.2018.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8E13F-CCD0-4E18-A68C-AB8CCD88C625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 smtClean="0"/>
              <a:t>ECDIS  SUSTAV</a:t>
            </a:r>
            <a:endParaRPr lang="hr-H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/>
              <a:t>ECDIS podaci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>
                <a:solidFill>
                  <a:srgbClr val="FF0000"/>
                </a:solidFill>
              </a:rPr>
              <a:t>Standard S-57 modela podataka koristi objektno orijentirani pristup pri izradi hidrografskih podataka</a:t>
            </a:r>
            <a:r>
              <a:rPr lang="hr-HR" sz="2400" dirty="0" smtClean="0">
                <a:solidFill>
                  <a:srgbClr val="FF0000"/>
                </a:solidFill>
              </a:rPr>
              <a:t>. Svaki </a:t>
            </a:r>
            <a:r>
              <a:rPr lang="hr-HR" sz="2400" dirty="0">
                <a:solidFill>
                  <a:srgbClr val="FF0000"/>
                </a:solidFill>
              </a:rPr>
              <a:t>stvarni entitet opisan je kao objekt koji pripada određenoj klasi</a:t>
            </a:r>
            <a:r>
              <a:rPr lang="hr-HR" sz="2400" dirty="0" smtClean="0">
                <a:solidFill>
                  <a:srgbClr val="FF0000"/>
                </a:solidFill>
              </a:rPr>
              <a:t>. Svaki </a:t>
            </a:r>
            <a:r>
              <a:rPr lang="hr-HR" sz="2400" dirty="0">
                <a:solidFill>
                  <a:srgbClr val="FF0000"/>
                </a:solidFill>
              </a:rPr>
              <a:t>objekt ima skup atributa vezanih uz njega, a razlikuju se dva osnovna tipa objekata  pojavni objekti i prostorni objekti</a:t>
            </a:r>
            <a:r>
              <a:rPr lang="hr-HR" sz="2400" dirty="0" smtClean="0">
                <a:solidFill>
                  <a:srgbClr val="FF0000"/>
                </a:solidFill>
              </a:rPr>
              <a:t>. Pojavni </a:t>
            </a:r>
            <a:r>
              <a:rPr lang="hr-HR" sz="2400" dirty="0">
                <a:solidFill>
                  <a:srgbClr val="FF0000"/>
                </a:solidFill>
              </a:rPr>
              <a:t>objekti se </a:t>
            </a:r>
            <a:r>
              <a:rPr lang="hr-HR" sz="2400" dirty="0"/>
              <a:t>koriste za opis svjetionika , plutača, kopnenih područja, morskih </a:t>
            </a:r>
            <a:r>
              <a:rPr lang="hr-HR" sz="2400" dirty="0" smtClean="0"/>
              <a:t>područja, </a:t>
            </a:r>
            <a:r>
              <a:rPr lang="hr-HR" sz="2400" dirty="0"/>
              <a:t>itd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Prostorni </a:t>
            </a:r>
            <a:r>
              <a:rPr lang="hr-HR" sz="2400" dirty="0">
                <a:solidFill>
                  <a:srgbClr val="FF0000"/>
                </a:solidFill>
              </a:rPr>
              <a:t>objekti </a:t>
            </a:r>
            <a:r>
              <a:rPr lang="hr-HR" sz="2400" dirty="0"/>
              <a:t>se koriste za definirane </a:t>
            </a:r>
            <a:r>
              <a:rPr lang="hr-HR" sz="2400" dirty="0" smtClean="0"/>
              <a:t>položaja </a:t>
            </a:r>
            <a:r>
              <a:rPr lang="hr-HR" sz="2400" dirty="0"/>
              <a:t>na Zemlji kao točaka ( poznatih kao izdvojeni čvorovi u S 57 modelu) definiranih pomoću geografskih koordinata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Pojavni </a:t>
            </a:r>
            <a:r>
              <a:rPr lang="hr-HR" sz="2400" dirty="0">
                <a:solidFill>
                  <a:srgbClr val="FF0000"/>
                </a:solidFill>
              </a:rPr>
              <a:t>objekti koriste prostorne objekte za  definiranje njihovih položaja. Prostorni objekt kao izolirani čvor ima atribute kao primjerice položajna točnost Navedene dvije osnovne vrste objekata su konceptualna osnova baze </a:t>
            </a:r>
            <a:r>
              <a:rPr lang="hr-HR" sz="2400" dirty="0" smtClean="0">
                <a:solidFill>
                  <a:srgbClr val="FF0000"/>
                </a:solidFill>
              </a:rPr>
              <a:t>podataka</a:t>
            </a:r>
            <a:r>
              <a:rPr lang="hr-HR" sz="2400" dirty="0" smtClean="0"/>
              <a:t>. Koriste </a:t>
            </a:r>
            <a:r>
              <a:rPr lang="hr-HR" sz="2400" dirty="0"/>
              <a:t>se </a:t>
            </a:r>
            <a:r>
              <a:rPr lang="hr-HR" sz="2400" dirty="0">
                <a:solidFill>
                  <a:srgbClr val="FF0000"/>
                </a:solidFill>
              </a:rPr>
              <a:t>četiri osnovne vrste prostornih objekata. To su izdvojeni čvorovi, vezni čvorovi, rubovi i lica. U standardu S-57 </a:t>
            </a:r>
            <a:r>
              <a:rPr lang="hr-HR" sz="2400" dirty="0" smtClean="0">
                <a:solidFill>
                  <a:srgbClr val="FF0000"/>
                </a:solidFill>
              </a:rPr>
              <a:t>data set </a:t>
            </a:r>
            <a:r>
              <a:rPr lang="hr-HR" sz="2400" dirty="0">
                <a:solidFill>
                  <a:srgbClr val="FF0000"/>
                </a:solidFill>
              </a:rPr>
              <a:t>se naziva EN ćelija</a:t>
            </a:r>
            <a:r>
              <a:rPr lang="hr-H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6923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    Važnije značajke ECDIS podataka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23218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hr-HR" sz="2400" dirty="0">
                <a:solidFill>
                  <a:srgbClr val="FF0000"/>
                </a:solidFill>
              </a:rPr>
              <a:t>ENC podatak </a:t>
            </a:r>
            <a:r>
              <a:rPr lang="hr-HR" sz="2400" dirty="0"/>
              <a:t>(engl. ENC data) – da bi se informacija na karti koristila u ECDIS sustavu mora biti uvedena u najnovijem izdanju od strane ovlaštenog hidrografskog instituta, te mora udovoljavati IHO </a:t>
            </a:r>
            <a:r>
              <a:rPr lang="hr-HR" sz="2400" dirty="0" err="1"/>
              <a:t>standradima</a:t>
            </a:r>
            <a:r>
              <a:rPr lang="hr-HR" sz="2400" dirty="0"/>
              <a:t>,</a:t>
            </a:r>
          </a:p>
          <a:p>
            <a:pPr lvl="0"/>
            <a:r>
              <a:rPr lang="hr-HR" sz="2400" dirty="0">
                <a:solidFill>
                  <a:srgbClr val="FF0000"/>
                </a:solidFill>
              </a:rPr>
              <a:t>Ažuriranje podataka </a:t>
            </a:r>
            <a:r>
              <a:rPr lang="hr-HR" sz="2400" dirty="0"/>
              <a:t>(engl. </a:t>
            </a:r>
            <a:r>
              <a:rPr lang="hr-HR" sz="2400" dirty="0" err="1"/>
              <a:t>Updating</a:t>
            </a:r>
            <a:r>
              <a:rPr lang="hr-HR" sz="2400" dirty="0"/>
              <a:t>) – ECDIS mora biti u stanju da prihvati službene ispravke podataka koji udovoljavaju IHO standardima. ECDIS mora memorirati ispravke uključujući vrijeme ispravljanja te imati mogućnost da navigator pregleda ispravke.</a:t>
            </a:r>
          </a:p>
          <a:p>
            <a:pPr lvl="0"/>
            <a:r>
              <a:rPr lang="hr-HR" sz="2400" dirty="0">
                <a:solidFill>
                  <a:srgbClr val="FF0000"/>
                </a:solidFill>
              </a:rPr>
              <a:t>Boje i simboli </a:t>
            </a:r>
            <a:r>
              <a:rPr lang="hr-HR" sz="2400" dirty="0"/>
              <a:t>(engl. </a:t>
            </a:r>
            <a:r>
              <a:rPr lang="hr-HR" sz="2400" dirty="0" err="1"/>
              <a:t>Colours</a:t>
            </a:r>
            <a:r>
              <a:rPr lang="hr-HR" sz="2400" dirty="0"/>
              <a:t> </a:t>
            </a:r>
            <a:r>
              <a:rPr lang="hr-HR" sz="2400" dirty="0" err="1"/>
              <a:t>and</a:t>
            </a:r>
            <a:r>
              <a:rPr lang="hr-HR" sz="2400" dirty="0"/>
              <a:t> </a:t>
            </a:r>
            <a:r>
              <a:rPr lang="hr-HR" sz="2400" dirty="0" err="1"/>
              <a:t>Symbols</a:t>
            </a:r>
            <a:r>
              <a:rPr lang="hr-HR" sz="2400" dirty="0"/>
              <a:t>) – koji se koriste na ECDIS prikazu podataka moraju udovoljavati IHO specifikacijama.</a:t>
            </a:r>
          </a:p>
          <a:p>
            <a:pPr lvl="0"/>
            <a:r>
              <a:rPr lang="hr-HR" sz="2400" dirty="0">
                <a:solidFill>
                  <a:srgbClr val="FF0000"/>
                </a:solidFill>
              </a:rPr>
              <a:t>Standardni prikaz podataka </a:t>
            </a:r>
            <a:r>
              <a:rPr lang="hr-HR" sz="2400" dirty="0"/>
              <a:t>(engl. Standard Display) – čini niz informacija koje se trebaju prikazati kada se </a:t>
            </a:r>
            <a:r>
              <a:rPr lang="hr-HR" sz="2400" dirty="0" err="1"/>
              <a:t>elektroničlka</a:t>
            </a:r>
            <a:r>
              <a:rPr lang="hr-HR" sz="2400" dirty="0"/>
              <a:t> karta prikaže, uz obvezan prikaz trenutnog položaja </a:t>
            </a:r>
            <a:r>
              <a:rPr lang="hr-HR" sz="2400" dirty="0" err="1"/>
              <a:t>broda.Opseg</a:t>
            </a:r>
            <a:r>
              <a:rPr lang="hr-HR" sz="2400" dirty="0"/>
              <a:t> prikazanih informacija se prema potrebama navigatora može promijeniti za planiranje i nadgledanje rute .</a:t>
            </a:r>
          </a:p>
          <a:p>
            <a:pPr lvl="0"/>
            <a:r>
              <a:rPr lang="hr-HR" sz="2400" dirty="0">
                <a:solidFill>
                  <a:srgbClr val="FF0000"/>
                </a:solidFill>
              </a:rPr>
              <a:t>Osnovni prikaz podataka </a:t>
            </a:r>
            <a:r>
              <a:rPr lang="hr-HR" sz="2400" dirty="0"/>
              <a:t>(engl. Display base) – čini niz informacija koje se ne mogu poništiti sa prikaza a uključuju informacije koje su neophodno potrebne u svim područjima.</a:t>
            </a:r>
          </a:p>
          <a:p>
            <a:pPr lvl="0"/>
            <a:r>
              <a:rPr lang="hr-HR" sz="2400" dirty="0">
                <a:solidFill>
                  <a:srgbClr val="FF0000"/>
                </a:solidFill>
              </a:rPr>
              <a:t>Promjena mjerila </a:t>
            </a:r>
            <a:r>
              <a:rPr lang="hr-HR" sz="2400" dirty="0"/>
              <a:t>(engl. </a:t>
            </a:r>
            <a:r>
              <a:rPr lang="hr-HR" sz="2400" dirty="0" err="1"/>
              <a:t>Change</a:t>
            </a:r>
            <a:r>
              <a:rPr lang="hr-HR" sz="2400" dirty="0"/>
              <a:t> </a:t>
            </a:r>
            <a:r>
              <a:rPr lang="hr-HR" sz="2400" dirty="0" err="1"/>
              <a:t>Scale</a:t>
            </a:r>
            <a:r>
              <a:rPr lang="hr-HR" sz="2400" dirty="0"/>
              <a:t>) – ovisno o trenutnim potrebama navigatora informacije </a:t>
            </a:r>
            <a:r>
              <a:rPr lang="hr-HR" sz="2400" dirty="0" smtClean="0"/>
              <a:t>na karti </a:t>
            </a:r>
            <a:r>
              <a:rPr lang="hr-HR" sz="2400" dirty="0"/>
              <a:t>, odnosno </a:t>
            </a:r>
            <a:r>
              <a:rPr lang="hr-HR" sz="2400" dirty="0" smtClean="0"/>
              <a:t>elektroničke </a:t>
            </a:r>
            <a:r>
              <a:rPr lang="hr-HR" sz="2400" dirty="0"/>
              <a:t>karte se mogu prikazati u različitim mjerilima uz mogućnost </a:t>
            </a:r>
            <a:r>
              <a:rPr lang="hr-HR" sz="2400" dirty="0" err="1"/>
              <a:t>zoomiranja</a:t>
            </a:r>
            <a:r>
              <a:rPr lang="hr-HR" sz="2400" dirty="0"/>
              <a:t> dijela karte.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407597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32657"/>
            <a:ext cx="7886700" cy="593035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hr-HR" sz="1800" dirty="0">
                <a:solidFill>
                  <a:srgbClr val="FF0000"/>
                </a:solidFill>
              </a:rPr>
              <a:t>Položaj broda </a:t>
            </a:r>
            <a:r>
              <a:rPr lang="hr-HR" sz="1800" dirty="0"/>
              <a:t>(engl. </a:t>
            </a:r>
            <a:r>
              <a:rPr lang="hr-HR" sz="1800" dirty="0" err="1"/>
              <a:t>Own</a:t>
            </a:r>
            <a:r>
              <a:rPr lang="hr-HR" sz="1800" dirty="0"/>
              <a:t> </a:t>
            </a:r>
            <a:r>
              <a:rPr lang="hr-HR" sz="1800" dirty="0" err="1"/>
              <a:t>Ship</a:t>
            </a:r>
            <a:r>
              <a:rPr lang="hr-HR" sz="1800" dirty="0"/>
              <a:t> </a:t>
            </a:r>
            <a:r>
              <a:rPr lang="hr-HR" sz="1800" dirty="0" err="1"/>
              <a:t>Position</a:t>
            </a:r>
            <a:r>
              <a:rPr lang="hr-HR" sz="1800" dirty="0"/>
              <a:t>) – ECDIS mora u svim uvjetima omogućiti prikaz trenutnog položaja broda na karti</a:t>
            </a:r>
            <a:r>
              <a:rPr lang="hr-HR" sz="1800" dirty="0" smtClean="0"/>
              <a:t>. Položaj </a:t>
            </a:r>
            <a:r>
              <a:rPr lang="hr-HR" sz="1800" dirty="0"/>
              <a:t>se dobiva sa navigacijskih senzora (GPS, DGPS, ARPA radar, </a:t>
            </a:r>
            <a:r>
              <a:rPr lang="hr-HR" sz="1800" dirty="0" err="1"/>
              <a:t>Loran</a:t>
            </a:r>
            <a:r>
              <a:rPr lang="hr-HR" sz="1800" dirty="0"/>
              <a:t>-C, </a:t>
            </a:r>
            <a:r>
              <a:rPr lang="hr-HR" sz="1800" dirty="0" err="1"/>
              <a:t>itd</a:t>
            </a:r>
            <a:r>
              <a:rPr lang="hr-HR" sz="1800" dirty="0"/>
              <a:t>) koji imaju antene locirane na raznim pozicijama broda  te ih je potrebno pomoću x</a:t>
            </a:r>
            <a:r>
              <a:rPr lang="hr-HR" sz="1800" dirty="0" smtClean="0"/>
              <a:t>, y </a:t>
            </a:r>
            <a:r>
              <a:rPr lang="hr-HR" sz="1800" dirty="0"/>
              <a:t>korekcija svesti na jedinstveni  položaj odnosno presjek </a:t>
            </a:r>
            <a:r>
              <a:rPr lang="hr-HR" sz="1800" dirty="0" smtClean="0"/>
              <a:t>uzdužne </a:t>
            </a:r>
            <a:r>
              <a:rPr lang="hr-HR" sz="1800" dirty="0"/>
              <a:t>simetrale broda i poprečne simetrale broda kroz glavno rebro (os x je uzdužna simetrala broda, pozitivan (+) predznak je prema pramcu; os y je poprečna simetrala broda, (+) pozitivan predznak je prema desnom boku broda). Brod može biti prikazan u tlocrtu u pravom mjerilu kao kontura ili kao simbol kada se nalazi na otvorenom moru.</a:t>
            </a:r>
          </a:p>
          <a:p>
            <a:pPr lvl="0"/>
            <a:r>
              <a:rPr lang="hr-HR" sz="1800" dirty="0">
                <a:solidFill>
                  <a:srgbClr val="FF0000"/>
                </a:solidFill>
              </a:rPr>
              <a:t>Orijentacija prikaza / načina rada </a:t>
            </a:r>
            <a:r>
              <a:rPr lang="hr-HR" sz="1800" dirty="0"/>
              <a:t>(engl. Display </a:t>
            </a:r>
            <a:r>
              <a:rPr lang="hr-HR" sz="1800" dirty="0" err="1"/>
              <a:t>orientation</a:t>
            </a:r>
            <a:r>
              <a:rPr lang="hr-HR" sz="1800" dirty="0"/>
              <a:t> / Mode) – na ECDIS sustavu navigator može odabrati orijentaciju slike kao „</a:t>
            </a:r>
            <a:r>
              <a:rPr lang="hr-HR" sz="1800" dirty="0" err="1"/>
              <a:t>course</a:t>
            </a:r>
            <a:r>
              <a:rPr lang="hr-HR" sz="1800" dirty="0"/>
              <a:t> </a:t>
            </a:r>
            <a:r>
              <a:rPr lang="hr-HR" sz="1800" dirty="0" err="1"/>
              <a:t>up</a:t>
            </a:r>
            <a:r>
              <a:rPr lang="hr-HR" sz="1800" dirty="0"/>
              <a:t>“, „</a:t>
            </a:r>
            <a:r>
              <a:rPr lang="hr-HR" sz="1800" dirty="0" err="1"/>
              <a:t>north</a:t>
            </a:r>
            <a:r>
              <a:rPr lang="hr-HR" sz="1800" dirty="0"/>
              <a:t> </a:t>
            </a:r>
            <a:r>
              <a:rPr lang="hr-HR" sz="1800" dirty="0" err="1"/>
              <a:t>up</a:t>
            </a:r>
            <a:r>
              <a:rPr lang="hr-HR" sz="1800" dirty="0"/>
              <a:t>“ ili „</a:t>
            </a:r>
            <a:r>
              <a:rPr lang="hr-HR" sz="1800" dirty="0" err="1"/>
              <a:t>head</a:t>
            </a:r>
            <a:r>
              <a:rPr lang="hr-HR" sz="1800" dirty="0"/>
              <a:t> </a:t>
            </a:r>
            <a:r>
              <a:rPr lang="hr-HR" sz="1800" dirty="0" err="1"/>
              <a:t>up</a:t>
            </a:r>
            <a:r>
              <a:rPr lang="hr-HR" sz="1800" dirty="0"/>
              <a:t>“, a tim da prikaz kretanja objekata može biti pravi ili relativni uz uporabu pravih ili relativnih vektora.</a:t>
            </a:r>
          </a:p>
          <a:p>
            <a:pPr lvl="0"/>
            <a:r>
              <a:rPr lang="hr-HR" sz="1800" dirty="0">
                <a:solidFill>
                  <a:srgbClr val="FF0000"/>
                </a:solidFill>
              </a:rPr>
              <a:t>Druge informacije </a:t>
            </a:r>
            <a:r>
              <a:rPr lang="hr-HR" sz="1800" dirty="0"/>
              <a:t>(engl. </a:t>
            </a:r>
            <a:r>
              <a:rPr lang="hr-HR" sz="1800" dirty="0" err="1"/>
              <a:t>Other</a:t>
            </a:r>
            <a:r>
              <a:rPr lang="hr-HR" sz="1800" dirty="0"/>
              <a:t> </a:t>
            </a:r>
            <a:r>
              <a:rPr lang="hr-HR" sz="1800" dirty="0" err="1"/>
              <a:t>information</a:t>
            </a:r>
            <a:r>
              <a:rPr lang="hr-HR" sz="1800" dirty="0"/>
              <a:t>) – radar, dubinomjer , AIS, sonar , i ostali navigacijski uređaji mogu biti pridodani display-u ECDIS-a , ali ne smiju poremetiti prikaz karte i ostalih informacija na karti (Primjerice prenesena radarska slika može sadržavati radarsku sliku postavljenu preko elektroničke karte ali ne smije poremetiti osnovne informacije na karti, </a:t>
            </a:r>
            <a:r>
              <a:rPr lang="hr-HR" sz="1800" dirty="0" err="1"/>
              <a:t>itd</a:t>
            </a:r>
            <a:r>
              <a:rPr lang="hr-HR" sz="1800" dirty="0"/>
              <a:t>).</a:t>
            </a:r>
          </a:p>
          <a:p>
            <a:r>
              <a:rPr lang="hr-HR" sz="1800" dirty="0"/>
              <a:t>ECDIS sustav sadrži veliki broj podataka koji služe povećanju sigurnosti plovidbe broda</a:t>
            </a:r>
            <a:r>
              <a:rPr lang="hr-HR" sz="1800" dirty="0" smtClean="0"/>
              <a:t>. Prikazat </a:t>
            </a:r>
            <a:r>
              <a:rPr lang="hr-HR" sz="1800" dirty="0"/>
              <a:t>će se nekoliko važnijih funkcija ECDIS podataka u </a:t>
            </a:r>
            <a:r>
              <a:rPr lang="hr-HR" sz="1800" dirty="0" smtClean="0"/>
              <a:t>navigaciji</a:t>
            </a:r>
          </a:p>
          <a:p>
            <a:pPr marL="0" indent="0">
              <a:buNone/>
            </a:pPr>
            <a:endParaRPr lang="hr-HR" sz="2100" dirty="0"/>
          </a:p>
        </p:txBody>
      </p:sp>
    </p:spTree>
    <p:extLst>
      <p:ext uri="{BB962C8B-B14F-4D97-AF65-F5344CB8AC3E}">
        <p14:creationId xmlns:p14="http://schemas.microsoft.com/office/powerpoint/2010/main" xmlns="" val="33545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60" y="332656"/>
            <a:ext cx="7886700" cy="636876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r-HR" sz="2000" dirty="0">
                <a:solidFill>
                  <a:srgbClr val="FF0000"/>
                </a:solidFill>
              </a:rPr>
              <a:t>Planiranje putovanja (engl. </a:t>
            </a:r>
            <a:r>
              <a:rPr lang="hr-HR" sz="2000" dirty="0" err="1">
                <a:solidFill>
                  <a:srgbClr val="FF0000"/>
                </a:solidFill>
              </a:rPr>
              <a:t>Voyage</a:t>
            </a:r>
            <a:r>
              <a:rPr lang="hr-HR" sz="2000" dirty="0">
                <a:solidFill>
                  <a:srgbClr val="FF0000"/>
                </a:solidFill>
              </a:rPr>
              <a:t> </a:t>
            </a:r>
            <a:r>
              <a:rPr lang="hr-HR" sz="2000" dirty="0" err="1">
                <a:solidFill>
                  <a:srgbClr val="FF0000"/>
                </a:solidFill>
              </a:rPr>
              <a:t>Planning</a:t>
            </a:r>
            <a:r>
              <a:rPr lang="hr-HR" sz="2000" dirty="0"/>
              <a:t>) – pomoću kursora na ECDIS-u navigator može jednostavno izvršiti planiranje putovanja odnosno određivanje ruta po kojima će brod ploviti</a:t>
            </a:r>
            <a:r>
              <a:rPr lang="hr-HR" sz="2000" dirty="0" smtClean="0"/>
              <a:t>. Prije </a:t>
            </a:r>
            <a:r>
              <a:rPr lang="hr-HR" sz="2000" dirty="0"/>
              <a:t>svakog putovanja obveza je predstojeće putovanje detaljno </a:t>
            </a:r>
            <a:r>
              <a:rPr lang="hr-HR" sz="2000" dirty="0" smtClean="0"/>
              <a:t>isplanirati, </a:t>
            </a:r>
            <a:r>
              <a:rPr lang="hr-HR" sz="2000" dirty="0"/>
              <a:t>s tim da se putovanje planira tako da brod uvijek bude u sigurnim vodama (engl. </a:t>
            </a:r>
            <a:r>
              <a:rPr lang="hr-HR" sz="2000" dirty="0" err="1"/>
              <a:t>safe</a:t>
            </a:r>
            <a:r>
              <a:rPr lang="hr-HR" sz="2000" dirty="0"/>
              <a:t> water) kako bi se smanjila mogućnost </a:t>
            </a:r>
            <a:r>
              <a:rPr lang="hr-HR" sz="2000" dirty="0" err="1"/>
              <a:t>nasukanja</a:t>
            </a:r>
            <a:r>
              <a:rPr lang="hr-HR" sz="2000" dirty="0"/>
              <a:t> broda u slučaju kvara stroja. </a:t>
            </a:r>
            <a:r>
              <a:rPr lang="hr-HR" sz="2000" dirty="0" smtClean="0"/>
              <a:t>Časnik </a:t>
            </a:r>
            <a:r>
              <a:rPr lang="hr-HR" sz="2000" dirty="0"/>
              <a:t>prilikom planiranja putovanja i vođenja navigacije može odabrati različite prikaze na zaslonu računala (osnovni prikaz, Standardni prikaz,…). Časnik nakon što je odabrao odgovarajuću kartu i prikaz prije planiranja putovanja na ECDIS-u podešava sljedeće parametre: </a:t>
            </a:r>
            <a:r>
              <a:rPr lang="hr-HR" sz="2000" dirty="0">
                <a:solidFill>
                  <a:srgbClr val="FF0000"/>
                </a:solidFill>
              </a:rPr>
              <a:t>model broda (tip i vrsta), vrijednost otklona kormila pri promjeni kursa (ili promjena kursa u vremenskom periodu od jedne minute), minimalna udaljenost prolaska od navigacijske opasnosti, radijus sigurnosne kružnice, CPA, TCPA</a:t>
            </a:r>
            <a:r>
              <a:rPr lang="hr-HR" sz="2000" dirty="0"/>
              <a:t>. Nakon ubacivanja navedenih parametara željena ruta kretanja broda može se ucrtati na generalnu kartu te prebaciti na kursne karte. Ruta se ucrtava pomicanjem kursora po karti, a po završetku ucrtavanja vrši se provjera da li je ucrtana ruta unutar zadanih </a:t>
            </a:r>
            <a:r>
              <a:rPr lang="hr-HR" sz="2000" dirty="0" smtClean="0"/>
              <a:t>parametara</a:t>
            </a:r>
            <a:r>
              <a:rPr lang="hr-HR" sz="2000" dirty="0"/>
              <a:t>. Korekcija se može izvršiti postavljanjem točke okreta broda na novi odgovarajući položaj ili izmjenom geografskih koordinata točke okreta. Osim prikazanog načina ucrtavanja ruta ista se može ucrtati i pomoću ručnog </a:t>
            </a:r>
            <a:r>
              <a:rPr lang="hr-HR" sz="2000" dirty="0" smtClean="0"/>
              <a:t>digitalizatora </a:t>
            </a:r>
            <a:r>
              <a:rPr lang="hr-HR" sz="2000" dirty="0"/>
              <a:t>kojim se povlačeći po papirnatoj pomorskoj karti istu prebacuje na elektroničku </a:t>
            </a:r>
            <a:r>
              <a:rPr lang="hr-HR" sz="2000" dirty="0" smtClean="0"/>
              <a:t>kartu .</a:t>
            </a:r>
            <a:r>
              <a:rPr lang="hr-HR" sz="2000" dirty="0"/>
              <a:t>Po završetku provjere kreirana ruta se pohranjuje u listu ruta te se po potrebi može uvijek pozvati i prikazati na ekranu</a:t>
            </a:r>
            <a:r>
              <a:rPr lang="hr-HR" sz="2000" dirty="0" smtClean="0"/>
              <a:t>. 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xmlns="" val="84779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7891"/>
            <a:ext cx="7886700" cy="633745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1900" dirty="0" smtClean="0"/>
              <a:t>Relevantne </a:t>
            </a:r>
            <a:r>
              <a:rPr lang="hr-HR" sz="1900" dirty="0" smtClean="0"/>
              <a:t>parametre ucrtane rute kao položaj, kurs, udaljenosti između točaka okreta, ukupan broj točaka okreta, te ukupna udaljenost puta može se direktno provjeriti i očitati u tablici planirane i pohranjene. </a:t>
            </a:r>
            <a:r>
              <a:rPr lang="hr-HR" sz="1900" dirty="0" smtClean="0">
                <a:solidFill>
                  <a:srgbClr val="FF0000"/>
                </a:solidFill>
              </a:rPr>
              <a:t>ECDIS sustav omogućuje kako prilikom planiranja plovidbe tako i prilikom vođenja navigacije mogućnost simuliranja. Može se izvoditi statička simulaciju pri kojoj je brzina vlastitog broda nepromijenjena , a također i dinamička simulacija pri kojoj se mijenja brzina kretanja vlastitog broda. S</a:t>
            </a:r>
            <a:r>
              <a:rPr lang="hr-HR" sz="1900" dirty="0" smtClean="0"/>
              <a:t>imulacija se može izvoditi pri </a:t>
            </a:r>
            <a:r>
              <a:rPr lang="hr-HR" sz="1900" dirty="0" err="1" smtClean="0"/>
              <a:t>različlitim</a:t>
            </a:r>
            <a:r>
              <a:rPr lang="hr-HR" sz="1900" dirty="0" smtClean="0"/>
              <a:t> kutovima otklona kormila i pri različitim režimima rada glavnog pogonskog stroja. Prilikom planiranja putovanja kao i prilikom vođenja navigacije časnik može na zaslonu računala izabrati nekoliko načina prikaza informacija : informacije s podacima o uvjetima plovidbe, informacije s podacima o planu putovanja, informacije s podacima potrebnim za dovođenje broda na sljedeću točku okreta , te informacije s podacima o vremenskim prilikama.</a:t>
            </a:r>
          </a:p>
          <a:p>
            <a:pPr lvl="0"/>
            <a:r>
              <a:rPr lang="hr-HR" sz="1900" dirty="0" smtClean="0">
                <a:solidFill>
                  <a:srgbClr val="FF0000"/>
                </a:solidFill>
              </a:rPr>
              <a:t>nadziranje </a:t>
            </a:r>
            <a:r>
              <a:rPr lang="hr-HR" sz="1900" dirty="0">
                <a:solidFill>
                  <a:srgbClr val="FF0000"/>
                </a:solidFill>
              </a:rPr>
              <a:t>provedbe putovanja </a:t>
            </a:r>
            <a:r>
              <a:rPr lang="hr-HR" sz="1900" dirty="0"/>
              <a:t>(engl. </a:t>
            </a:r>
            <a:r>
              <a:rPr lang="hr-HR" sz="1900" dirty="0" err="1">
                <a:solidFill>
                  <a:srgbClr val="FF0000"/>
                </a:solidFill>
              </a:rPr>
              <a:t>Voyage</a:t>
            </a:r>
            <a:r>
              <a:rPr lang="hr-HR" sz="1900" dirty="0">
                <a:solidFill>
                  <a:srgbClr val="FF0000"/>
                </a:solidFill>
              </a:rPr>
              <a:t> monitoring</a:t>
            </a:r>
            <a:r>
              <a:rPr lang="hr-HR" sz="1900" dirty="0"/>
              <a:t>) – koristi se u navigaciji za nadziranje izabrane rute .Informacije koje se koriste prilikom nadgledanja rute su : trenutni položaj broda, trenutni kurs broda kroz vodu/preko dna, trenutna brzina broda kroz vodu/preko dna, XTE – odstupanje položaja broda desno-lijevo od ucrtane rute, vrijeme dolaska na točku okreta, udaljenost do sljedeće točke okreta, dubina ispod kobilice, …</a:t>
            </a:r>
          </a:p>
          <a:p>
            <a:pPr lvl="0"/>
            <a:r>
              <a:rPr lang="hr-HR" sz="1900" dirty="0">
                <a:solidFill>
                  <a:srgbClr val="FF0000"/>
                </a:solidFill>
              </a:rPr>
              <a:t>Snimanje putovanja </a:t>
            </a:r>
            <a:r>
              <a:rPr lang="hr-HR" sz="1900" dirty="0"/>
              <a:t>(engl. </a:t>
            </a:r>
            <a:r>
              <a:rPr lang="hr-HR" sz="1900" dirty="0" err="1">
                <a:solidFill>
                  <a:srgbClr val="FF0000"/>
                </a:solidFill>
              </a:rPr>
              <a:t>Voyage</a:t>
            </a:r>
            <a:r>
              <a:rPr lang="hr-HR" sz="1900" dirty="0">
                <a:solidFill>
                  <a:srgbClr val="FF0000"/>
                </a:solidFill>
              </a:rPr>
              <a:t> </a:t>
            </a:r>
            <a:r>
              <a:rPr lang="hr-HR" sz="1900" dirty="0" err="1">
                <a:solidFill>
                  <a:srgbClr val="FF0000"/>
                </a:solidFill>
              </a:rPr>
              <a:t>recording</a:t>
            </a:r>
            <a:r>
              <a:rPr lang="hr-HR" sz="1900" dirty="0">
                <a:solidFill>
                  <a:srgbClr val="FF0000"/>
                </a:solidFill>
              </a:rPr>
              <a:t>) – ECDIS sustav mora omogućiti rekonstrukciju cjelokupne navigacije tijekom posljednjih 12 </a:t>
            </a:r>
            <a:r>
              <a:rPr lang="hr-HR" sz="1900" dirty="0"/>
              <a:t>sati putovanja i mogućnost provjere službene baze podataka koja je korištena u tom </a:t>
            </a:r>
            <a:r>
              <a:rPr lang="hr-HR" sz="1900" dirty="0" err="1" smtClean="0"/>
              <a:t>periodu.Snimaju</a:t>
            </a:r>
            <a:r>
              <a:rPr lang="hr-HR" sz="1900" dirty="0" smtClean="0"/>
              <a:t> </a:t>
            </a:r>
            <a:r>
              <a:rPr lang="hr-HR" sz="1900" dirty="0"/>
              <a:t>se podaci u intervalu od 1 sekunde do 1 minute.</a:t>
            </a:r>
          </a:p>
          <a:p>
            <a:endParaRPr lang="hr-HR" sz="1900" dirty="0"/>
          </a:p>
        </p:txBody>
      </p:sp>
    </p:spTree>
    <p:extLst>
      <p:ext uri="{BB962C8B-B14F-4D97-AF65-F5344CB8AC3E}">
        <p14:creationId xmlns:p14="http://schemas.microsoft.com/office/powerpoint/2010/main" xmlns="" val="7195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185" y="356889"/>
            <a:ext cx="7886700" cy="479824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/>
              <a:t>        Važnije značajke ECDIS podataka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877239"/>
          </a:xfrm>
        </p:spPr>
        <p:txBody>
          <a:bodyPr>
            <a:normAutofit fontScale="85000" lnSpcReduction="20000"/>
          </a:bodyPr>
          <a:lstStyle/>
          <a:p>
            <a:r>
              <a:rPr lang="hr-HR" sz="2400" dirty="0"/>
              <a:t>Očitavanje ECDIS podataka vrši se na zaslonu računala . </a:t>
            </a:r>
            <a:r>
              <a:rPr lang="hr-HR" sz="2400" dirty="0">
                <a:solidFill>
                  <a:srgbClr val="FF0000"/>
                </a:solidFill>
              </a:rPr>
              <a:t>Uobičajeno je da je ekran računala na kojem se prikazuju ECDIS podaci podijeljen u tri glavna dijela </a:t>
            </a:r>
            <a:r>
              <a:rPr lang="hr-HR" sz="2400" dirty="0"/>
              <a:t>: dio na kojem je prikazana elektronička navigacijska karta,  dio sa navigacijskim informacijama i dio u kojem je smješten izbornik (engl. </a:t>
            </a:r>
            <a:r>
              <a:rPr lang="hr-HR" sz="2400" dirty="0" err="1"/>
              <a:t>Menu</a:t>
            </a:r>
            <a:r>
              <a:rPr lang="hr-HR" sz="2400" dirty="0"/>
              <a:t>).</a:t>
            </a:r>
          </a:p>
          <a:p>
            <a:r>
              <a:rPr lang="hr-HR" sz="2400" dirty="0"/>
              <a:t>Najveći dio ekrana zauzima elektronička navigacijska karta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Ona </a:t>
            </a:r>
            <a:r>
              <a:rPr lang="hr-HR" sz="2400" dirty="0">
                <a:solidFill>
                  <a:srgbClr val="FF0000"/>
                </a:solidFill>
              </a:rPr>
              <a:t>može biti prikazana kao jednokratna (</a:t>
            </a:r>
            <a:r>
              <a:rPr lang="hr-HR" sz="2400" dirty="0" err="1">
                <a:solidFill>
                  <a:srgbClr val="FF0000"/>
                </a:solidFill>
              </a:rPr>
              <a:t>engl.single</a:t>
            </a:r>
            <a:r>
              <a:rPr lang="hr-HR" sz="2400" dirty="0">
                <a:solidFill>
                  <a:srgbClr val="FF0000"/>
                </a:solidFill>
              </a:rPr>
              <a:t>) ili kao dualna (engl. dual) položena horizontalno ili vertikalno</a:t>
            </a:r>
            <a:r>
              <a:rPr lang="hr-HR" sz="2400" dirty="0" smtClean="0"/>
              <a:t>. Na </a:t>
            </a:r>
            <a:r>
              <a:rPr lang="hr-HR" sz="2400" dirty="0"/>
              <a:t>ekranu se istovremeno može prikazati do 6 karata, prikazuju se identifikacijski brojevi svih dostupnih  karata u brodskoj zbirci, numerirana mreža izbornika, grafički kursor, dodatne </a:t>
            </a:r>
            <a:r>
              <a:rPr lang="hr-HR" sz="2400" dirty="0" smtClean="0"/>
              <a:t>informacije </a:t>
            </a:r>
            <a:r>
              <a:rPr lang="hr-HR" sz="2400" dirty="0"/>
              <a:t>(</a:t>
            </a:r>
            <a:r>
              <a:rPr lang="hr-HR" sz="2400" dirty="0" smtClean="0"/>
              <a:t>točke </a:t>
            </a:r>
            <a:r>
              <a:rPr lang="hr-HR" sz="2400" dirty="0"/>
              <a:t>okreta, radarsko prekrivanje,…), plan putovanja, marker, ERBL, položaj vlastitog broda , vektor kretanja vlastitog broda kroz vodu i preko dna, vektori kretanja objekata otkrivenih </a:t>
            </a:r>
            <a:r>
              <a:rPr lang="hr-HR" sz="2400" dirty="0" smtClean="0"/>
              <a:t>pomoću </a:t>
            </a:r>
            <a:r>
              <a:rPr lang="hr-HR" sz="2400" dirty="0"/>
              <a:t>ARPA radara, </a:t>
            </a:r>
            <a:r>
              <a:rPr lang="hr-HR" sz="2400" dirty="0" err="1"/>
              <a:t>Trial</a:t>
            </a:r>
            <a:r>
              <a:rPr lang="hr-HR" sz="2400" dirty="0"/>
              <a:t> simulacija , itd</a:t>
            </a:r>
            <a:r>
              <a:rPr lang="hr-HR" sz="2400" dirty="0" smtClean="0"/>
              <a:t>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U dijelu ekrana gdje je smješten izbornik prikazuju se sve funkcije glavnog izbornika</a:t>
            </a:r>
            <a:r>
              <a:rPr lang="hr-HR" sz="2400" dirty="0" smtClean="0">
                <a:solidFill>
                  <a:srgbClr val="FF0000"/>
                </a:solidFill>
              </a:rPr>
              <a:t>. </a:t>
            </a:r>
            <a:r>
              <a:rPr lang="hr-HR" sz="2400" dirty="0" smtClean="0"/>
              <a:t>Glavni </a:t>
            </a:r>
            <a:r>
              <a:rPr lang="hr-HR" sz="2400" dirty="0"/>
              <a:t>izbornik se sastoji od više podizbornika</a:t>
            </a:r>
            <a:r>
              <a:rPr lang="hr-HR" sz="2400" dirty="0" smtClean="0"/>
              <a:t>. Za </a:t>
            </a:r>
            <a:r>
              <a:rPr lang="hr-HR" sz="2400" dirty="0"/>
              <a:t>kretanje kroz izbornik  koristi se kugla ili kursor tipke na tipkovnici</a:t>
            </a:r>
            <a:r>
              <a:rPr lang="hr-HR" sz="2400" dirty="0" smtClean="0"/>
              <a:t>. Neke </a:t>
            </a:r>
            <a:r>
              <a:rPr lang="hr-HR" sz="2400" dirty="0"/>
              <a:t>funkcije se ne koriste za određenu radnju nego služe za omogućavanje pristupa grupi </a:t>
            </a:r>
            <a:r>
              <a:rPr lang="hr-HR" sz="2400" dirty="0" smtClean="0"/>
              <a:t>funkcija .</a:t>
            </a:r>
            <a:r>
              <a:rPr lang="hr-HR" sz="2400" dirty="0"/>
              <a:t>Kada se odaberu takve funkcije , pojavi se podizbornik odabrane funkcije</a:t>
            </a:r>
            <a:r>
              <a:rPr lang="hr-HR" sz="2400" dirty="0" smtClean="0"/>
              <a:t>. Dio </a:t>
            </a:r>
            <a:r>
              <a:rPr lang="hr-HR" sz="2400" dirty="0"/>
              <a:t>funkcija ima indikator statusa koji se prikazuje desno od imena funkcije</a:t>
            </a:r>
            <a:r>
              <a:rPr lang="hr-HR" sz="2400" dirty="0" smtClean="0"/>
              <a:t>. Indikatori </a:t>
            </a:r>
            <a:r>
              <a:rPr lang="hr-HR" sz="2400" dirty="0"/>
              <a:t>statusa mogu imati određeno značenje primjerice „on/</a:t>
            </a:r>
            <a:r>
              <a:rPr lang="hr-HR" sz="2400" dirty="0" err="1"/>
              <a:t>off</a:t>
            </a:r>
            <a:r>
              <a:rPr lang="hr-HR" sz="2400" dirty="0"/>
              <a:t> „ ili vrijednost primjerice 2,25 NM.</a:t>
            </a:r>
          </a:p>
        </p:txBody>
      </p:sp>
    </p:spTree>
    <p:extLst>
      <p:ext uri="{BB962C8B-B14F-4D97-AF65-F5344CB8AC3E}">
        <p14:creationId xmlns:p14="http://schemas.microsoft.com/office/powerpoint/2010/main" xmlns="" val="5855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    ECDIS  sustav – vektorska elektronička karta</a:t>
            </a:r>
            <a:endParaRPr lang="hr-HR" sz="3200" b="1" dirty="0"/>
          </a:p>
        </p:txBody>
      </p:sp>
      <p:pic>
        <p:nvPicPr>
          <p:cNvPr id="1026" name="Picture 2" descr="C:\Users\Kos\Documents\IMG_116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24744"/>
            <a:ext cx="5116880" cy="5546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 ECDIS – rasterska karta </a:t>
            </a:r>
            <a:endParaRPr lang="hr-HR" sz="3200" b="1" dirty="0"/>
          </a:p>
        </p:txBody>
      </p:sp>
      <p:pic>
        <p:nvPicPr>
          <p:cNvPr id="2050" name="Picture 2" descr="C:\Users\Kos\Documents\IMG_117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2701" y="1391756"/>
            <a:ext cx="3867150" cy="5165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ECDIS – “</a:t>
            </a:r>
            <a:r>
              <a:rPr lang="hr-HR" sz="3200" b="1" dirty="0" err="1" smtClean="0"/>
              <a:t>Safety</a:t>
            </a:r>
            <a:r>
              <a:rPr lang="hr-HR" sz="3200" b="1" dirty="0" smtClean="0"/>
              <a:t> </a:t>
            </a:r>
            <a:r>
              <a:rPr lang="hr-HR" sz="3200" b="1" dirty="0" err="1" smtClean="0"/>
              <a:t>contour</a:t>
            </a:r>
            <a:r>
              <a:rPr lang="hr-HR" sz="3200" b="1" dirty="0" smtClean="0"/>
              <a:t>” </a:t>
            </a:r>
            <a:endParaRPr lang="hr-HR" sz="3200" b="1" dirty="0"/>
          </a:p>
        </p:txBody>
      </p:sp>
      <p:pic>
        <p:nvPicPr>
          <p:cNvPr id="3074" name="Picture 2" descr="C:\Users\Kos\Documents\IMG_11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7036" y="1913467"/>
            <a:ext cx="6154377" cy="3603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ECDIS – Radar </a:t>
            </a:r>
            <a:r>
              <a:rPr lang="hr-HR" sz="3200" b="1" dirty="0" err="1" smtClean="0"/>
              <a:t>overlay</a:t>
            </a:r>
            <a:r>
              <a:rPr lang="hr-HR" sz="3200" b="1" dirty="0" smtClean="0"/>
              <a:t>  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2000" b="1" dirty="0" smtClean="0"/>
              <a:t>Navigacija po danu :                                                          Navigacija po noći :</a:t>
            </a:r>
            <a:endParaRPr lang="hr-HR" sz="2000" b="1" dirty="0"/>
          </a:p>
        </p:txBody>
      </p:sp>
      <p:pic>
        <p:nvPicPr>
          <p:cNvPr id="5" name="Picture 2" descr="C:\Users\Kos\Documents\IMG_11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369" y="2265405"/>
            <a:ext cx="3583035" cy="3740258"/>
          </a:xfrm>
          <a:prstGeom prst="rect">
            <a:avLst/>
          </a:prstGeom>
          <a:noFill/>
        </p:spPr>
      </p:pic>
      <p:pic>
        <p:nvPicPr>
          <p:cNvPr id="7" name="Picture 3" descr="C:\Users\Kos\Documents\IMG_11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7352" y="2240693"/>
            <a:ext cx="3662163" cy="38247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99796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ECDIS sustav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5229099"/>
          </a:xfrm>
        </p:spPr>
        <p:txBody>
          <a:bodyPr>
            <a:normAutofit fontScale="92500" lnSpcReduction="20000"/>
          </a:bodyPr>
          <a:lstStyle/>
          <a:p>
            <a:r>
              <a:rPr lang="hr-HR" sz="2400" dirty="0"/>
              <a:t>Međunarodni i nacionalni napori ljudi koji se bave problematikom pomorske navigacije usredotočeni su na stalno poboljšanje sigurnosti, pouzdanosti i učinkovitosti pomorske plovidbe</a:t>
            </a:r>
            <a:r>
              <a:rPr lang="hr-HR" sz="2400" dirty="0" smtClean="0"/>
              <a:t>. S </a:t>
            </a:r>
            <a:r>
              <a:rPr lang="hr-HR" sz="2400" dirty="0"/>
              <a:t>druge strane rastuća pomorska industrija postavlja stroge zahtjeve ekonomičnosti poslovanja broda koji sve više dovode do potrebe da se reducira broj osoblja koje je uključeno u navigacijske poslove upravljanja brodom</a:t>
            </a:r>
            <a:r>
              <a:rPr lang="hr-HR" sz="2400" dirty="0" smtClean="0"/>
              <a:t>. Takav </a:t>
            </a:r>
            <a:r>
              <a:rPr lang="hr-HR" sz="2400" dirty="0"/>
              <a:t>razvoj moguć je uz uvjet </a:t>
            </a:r>
            <a:r>
              <a:rPr lang="hr-HR" sz="2400" dirty="0" smtClean="0"/>
              <a:t>znatnog </a:t>
            </a:r>
            <a:r>
              <a:rPr lang="hr-HR" sz="2400" dirty="0"/>
              <a:t>povećanja sigurnosti u </a:t>
            </a:r>
            <a:r>
              <a:rPr lang="hr-HR" sz="2400" dirty="0" smtClean="0"/>
              <a:t>navigaciji, </a:t>
            </a:r>
            <a:r>
              <a:rPr lang="hr-HR" sz="2400" dirty="0"/>
              <a:t>što ima za posljedicu da </a:t>
            </a:r>
            <a:r>
              <a:rPr lang="hr-HR" sz="2400" dirty="0" smtClean="0"/>
              <a:t>časnik </a:t>
            </a:r>
            <a:r>
              <a:rPr lang="hr-HR" sz="2400" dirty="0"/>
              <a:t>palubne straže ima u navigaciji na raspolaganju sofisticirani sustav dinamičkog prikazivanja situacije oko broda ispod i iznad morske </a:t>
            </a:r>
            <a:r>
              <a:rPr lang="hr-HR" sz="2400" dirty="0" smtClean="0"/>
              <a:t>površine</a:t>
            </a:r>
          </a:p>
          <a:p>
            <a:r>
              <a:rPr lang="hr-HR" sz="2400" dirty="0"/>
              <a:t>Današnje moderne elektroničke tehnologije koje se primjenjuju u pomorstvu već su bitno poboljšale mogućnosti za vođenje sigurne navigacije</a:t>
            </a:r>
            <a:r>
              <a:rPr lang="hr-HR" sz="2400" dirty="0" smtClean="0"/>
              <a:t>. </a:t>
            </a:r>
            <a:r>
              <a:rPr lang="hr-HR" sz="2400" dirty="0"/>
              <a:t>S</a:t>
            </a:r>
            <a:r>
              <a:rPr lang="hr-HR" sz="2400" dirty="0" smtClean="0"/>
              <a:t>atelitski  </a:t>
            </a:r>
            <a:r>
              <a:rPr lang="hr-HR" sz="2400" dirty="0"/>
              <a:t>navigacijski sustavi (</a:t>
            </a:r>
            <a:r>
              <a:rPr lang="hr-HR" sz="2400" dirty="0" smtClean="0"/>
              <a:t>GPS, </a:t>
            </a:r>
            <a:r>
              <a:rPr lang="hr-HR" sz="2400" dirty="0" err="1"/>
              <a:t>Glonass</a:t>
            </a:r>
            <a:r>
              <a:rPr lang="hr-HR" sz="2400" dirty="0"/>
              <a:t>,…) koji omogućuju kontinuirano određivanje položaja broda u malim vremenskim intervalima u velikoj mjeri doprinose sigurnosti navigacije uz relativno niske troškove</a:t>
            </a:r>
          </a:p>
        </p:txBody>
      </p:sp>
    </p:spTree>
    <p:extLst>
      <p:ext uri="{BB962C8B-B14F-4D97-AF65-F5344CB8AC3E}">
        <p14:creationId xmlns:p14="http://schemas.microsoft.com/office/powerpoint/2010/main" xmlns="" val="54456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ECDIS </a:t>
            </a:r>
            <a:r>
              <a:rPr lang="hr-HR" sz="3200" b="1" dirty="0">
                <a:solidFill>
                  <a:prstClr val="black"/>
                </a:solidFill>
              </a:rPr>
              <a:t>sustav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9"/>
            <a:ext cx="7886700" cy="5532806"/>
          </a:xfrm>
        </p:spPr>
        <p:txBody>
          <a:bodyPr>
            <a:normAutofit fontScale="92500" lnSpcReduction="20000"/>
          </a:bodyPr>
          <a:lstStyle/>
          <a:p>
            <a:r>
              <a:rPr lang="hr-HR" sz="2400" dirty="0"/>
              <a:t>Današnja kompjuterska tehnologija omogućuje da se konvencionalne papirnate pomorske karte zamijene s mnogo sofisticiranijim  elektroničkim proizvodom  ,a to je elektronička navigacijska karta (engl. </a:t>
            </a:r>
            <a:r>
              <a:rPr lang="hr-HR" sz="2400" dirty="0">
                <a:solidFill>
                  <a:srgbClr val="FF0000"/>
                </a:solidFill>
              </a:rPr>
              <a:t>ENC- </a:t>
            </a:r>
            <a:r>
              <a:rPr lang="hr-HR" sz="2400" dirty="0" err="1">
                <a:solidFill>
                  <a:srgbClr val="FF0000"/>
                </a:solidFill>
              </a:rPr>
              <a:t>electronic</a:t>
            </a:r>
            <a:r>
              <a:rPr lang="hr-HR" sz="2400" dirty="0">
                <a:solidFill>
                  <a:srgbClr val="FF0000"/>
                </a:solidFill>
              </a:rPr>
              <a:t> </a:t>
            </a:r>
            <a:r>
              <a:rPr lang="hr-HR" sz="2400" dirty="0" err="1">
                <a:solidFill>
                  <a:srgbClr val="FF0000"/>
                </a:solidFill>
              </a:rPr>
              <a:t>navigational</a:t>
            </a:r>
            <a:r>
              <a:rPr lang="hr-HR" sz="2400" dirty="0">
                <a:solidFill>
                  <a:srgbClr val="FF0000"/>
                </a:solidFill>
              </a:rPr>
              <a:t> </a:t>
            </a:r>
            <a:r>
              <a:rPr lang="hr-HR" sz="2400" dirty="0" err="1">
                <a:solidFill>
                  <a:srgbClr val="FF0000"/>
                </a:solidFill>
              </a:rPr>
              <a:t>chart</a:t>
            </a:r>
            <a:r>
              <a:rPr lang="hr-HR" sz="2400" dirty="0">
                <a:solidFill>
                  <a:srgbClr val="FF0000"/>
                </a:solidFill>
              </a:rPr>
              <a:t>) ,</a:t>
            </a:r>
            <a:r>
              <a:rPr lang="hr-HR" sz="2400" dirty="0"/>
              <a:t> nastala pojavom GIS-a (engl</a:t>
            </a:r>
            <a:r>
              <a:rPr lang="hr-HR" sz="2400" dirty="0">
                <a:solidFill>
                  <a:srgbClr val="FF0000"/>
                </a:solidFill>
              </a:rPr>
              <a:t>. </a:t>
            </a:r>
            <a:r>
              <a:rPr lang="hr-HR" sz="2400" dirty="0" err="1">
                <a:solidFill>
                  <a:srgbClr val="FF0000"/>
                </a:solidFill>
              </a:rPr>
              <a:t>Geographic</a:t>
            </a:r>
            <a:r>
              <a:rPr lang="hr-HR" sz="2400" dirty="0">
                <a:solidFill>
                  <a:srgbClr val="FF0000"/>
                </a:solidFill>
              </a:rPr>
              <a:t> </a:t>
            </a:r>
            <a:r>
              <a:rPr lang="hr-HR" sz="2400" dirty="0" err="1">
                <a:solidFill>
                  <a:srgbClr val="FF0000"/>
                </a:solidFill>
              </a:rPr>
              <a:t>Information</a:t>
            </a:r>
            <a:r>
              <a:rPr lang="hr-HR" sz="2400" dirty="0">
                <a:solidFill>
                  <a:srgbClr val="FF0000"/>
                </a:solidFill>
              </a:rPr>
              <a:t> system</a:t>
            </a:r>
            <a:r>
              <a:rPr lang="hr-HR" sz="2400" dirty="0" smtClean="0"/>
              <a:t>). </a:t>
            </a:r>
            <a:r>
              <a:rPr lang="hr-HR" sz="2400" dirty="0" smtClean="0">
                <a:solidFill>
                  <a:srgbClr val="FF0000"/>
                </a:solidFill>
              </a:rPr>
              <a:t>Sjedinjenjem </a:t>
            </a:r>
            <a:r>
              <a:rPr lang="hr-HR" sz="2400" dirty="0">
                <a:solidFill>
                  <a:srgbClr val="FF0000"/>
                </a:solidFill>
              </a:rPr>
              <a:t>ovih dviju </a:t>
            </a:r>
            <a:r>
              <a:rPr lang="hr-HR" sz="2400" dirty="0" smtClean="0">
                <a:solidFill>
                  <a:srgbClr val="FF0000"/>
                </a:solidFill>
              </a:rPr>
              <a:t>tehnologija, </a:t>
            </a:r>
            <a:r>
              <a:rPr lang="hr-HR" sz="2400" dirty="0">
                <a:solidFill>
                  <a:srgbClr val="FF0000"/>
                </a:solidFill>
              </a:rPr>
              <a:t>GIS-a i GPS-a ostvarena je revolucija u </a:t>
            </a:r>
            <a:r>
              <a:rPr lang="hr-HR" sz="2400" dirty="0" smtClean="0">
                <a:solidFill>
                  <a:srgbClr val="FF0000"/>
                </a:solidFill>
              </a:rPr>
              <a:t>pomorstvu, </a:t>
            </a:r>
            <a:r>
              <a:rPr lang="hr-HR" sz="2400" dirty="0">
                <a:solidFill>
                  <a:srgbClr val="FF0000"/>
                </a:solidFill>
              </a:rPr>
              <a:t>odnosno stvoren je novi sustav u pomorstvu poznat pod imenom ECDIS (engl. Electronic </a:t>
            </a:r>
            <a:r>
              <a:rPr lang="hr-HR" sz="2400" dirty="0" err="1">
                <a:solidFill>
                  <a:srgbClr val="FF0000"/>
                </a:solidFill>
              </a:rPr>
              <a:t>Chart</a:t>
            </a:r>
            <a:r>
              <a:rPr lang="hr-HR" sz="2400" dirty="0">
                <a:solidFill>
                  <a:srgbClr val="FF0000"/>
                </a:solidFill>
              </a:rPr>
              <a:t> Display </a:t>
            </a:r>
            <a:r>
              <a:rPr lang="hr-HR" sz="2400" dirty="0" err="1">
                <a:solidFill>
                  <a:srgbClr val="FF0000"/>
                </a:solidFill>
              </a:rPr>
              <a:t>and</a:t>
            </a:r>
            <a:r>
              <a:rPr lang="hr-HR" sz="2400" dirty="0">
                <a:solidFill>
                  <a:srgbClr val="FF0000"/>
                </a:solidFill>
              </a:rPr>
              <a:t> </a:t>
            </a:r>
            <a:r>
              <a:rPr lang="hr-HR" sz="2400" dirty="0" err="1">
                <a:solidFill>
                  <a:srgbClr val="FF0000"/>
                </a:solidFill>
              </a:rPr>
              <a:t>Information</a:t>
            </a:r>
            <a:r>
              <a:rPr lang="hr-HR" sz="2400" dirty="0">
                <a:solidFill>
                  <a:srgbClr val="FF0000"/>
                </a:solidFill>
              </a:rPr>
              <a:t> System) odnosno elektronički kartografski i informacijski sustav.</a:t>
            </a:r>
          </a:p>
          <a:p>
            <a:r>
              <a:rPr lang="hr-HR" sz="2400" dirty="0" smtClean="0"/>
              <a:t>Prema </a:t>
            </a:r>
            <a:r>
              <a:rPr lang="hr-HR" sz="2400" dirty="0"/>
              <a:t>IMO rezoluciji A..187(19) </a:t>
            </a:r>
            <a:r>
              <a:rPr lang="hr-HR" sz="2400" dirty="0">
                <a:solidFill>
                  <a:srgbClr val="FF0000"/>
                </a:solidFill>
              </a:rPr>
              <a:t>ECDIS je navigacijsko informacijski sustav koji se uz prikladnu potporu  može prihvatiti da udovoljava zahtjevima pravila V/20 </a:t>
            </a:r>
            <a:r>
              <a:rPr lang="hr-HR" sz="2400" dirty="0" smtClean="0">
                <a:solidFill>
                  <a:srgbClr val="FF0000"/>
                </a:solidFill>
              </a:rPr>
              <a:t>SOLAS </a:t>
            </a:r>
            <a:r>
              <a:rPr lang="hr-HR" sz="2400" dirty="0">
                <a:solidFill>
                  <a:srgbClr val="FF0000"/>
                </a:solidFill>
              </a:rPr>
              <a:t>Konvencije (ažurirane karte i publikacije</a:t>
            </a:r>
            <a:r>
              <a:rPr lang="hr-HR" sz="2400" dirty="0" smtClean="0">
                <a:solidFill>
                  <a:srgbClr val="FF0000"/>
                </a:solidFill>
              </a:rPr>
              <a:t>), </a:t>
            </a:r>
            <a:r>
              <a:rPr lang="hr-HR" sz="2400" dirty="0">
                <a:solidFill>
                  <a:srgbClr val="FF0000"/>
                </a:solidFill>
              </a:rPr>
              <a:t>koji prikazuje selektirane informacije sa sistemske elektroničke navigacijske karte (SENC) zajedno sa položajnim </a:t>
            </a:r>
            <a:r>
              <a:rPr lang="hr-HR" sz="2400" dirty="0" smtClean="0">
                <a:solidFill>
                  <a:srgbClr val="FF0000"/>
                </a:solidFill>
              </a:rPr>
              <a:t>informacijama </a:t>
            </a:r>
            <a:r>
              <a:rPr lang="hr-HR" sz="2400" dirty="0">
                <a:solidFill>
                  <a:srgbClr val="FF0000"/>
                </a:solidFill>
              </a:rPr>
              <a:t>sa lokacijskih navigacijskih senzora, s ciljem da omogućuje navigatoru planiranje putovanja i nadzor provedbe putovanja kao i prikaz relevantnih navigacijskih parametara u plovidbi</a:t>
            </a:r>
          </a:p>
        </p:txBody>
      </p:sp>
    </p:spTree>
    <p:extLst>
      <p:ext uri="{BB962C8B-B14F-4D97-AF65-F5344CB8AC3E}">
        <p14:creationId xmlns:p14="http://schemas.microsoft.com/office/powerpoint/2010/main" xmlns="" val="171029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/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ECDIS </a:t>
            </a:r>
            <a:r>
              <a:rPr lang="hr-HR" sz="3200" b="1" dirty="0">
                <a:solidFill>
                  <a:prstClr val="black"/>
                </a:solidFill>
              </a:rPr>
              <a:t>sustav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595436"/>
          </a:xfrm>
        </p:spPr>
        <p:txBody>
          <a:bodyPr>
            <a:normAutofit lnSpcReduction="10000"/>
          </a:bodyPr>
          <a:lstStyle/>
          <a:p>
            <a:r>
              <a:rPr lang="hr-HR" sz="2000" dirty="0">
                <a:solidFill>
                  <a:srgbClr val="FF0000"/>
                </a:solidFill>
              </a:rPr>
              <a:t>Elektronička navigacijska karta (engl. ENC</a:t>
            </a:r>
            <a:r>
              <a:rPr lang="hr-HR" sz="2000" dirty="0"/>
              <a:t>) prema IMO rezoluciji A.187(19) znači bazu podataka standardiziranu po sadržaju, strukturi i formatu te  napravljenu za upotrebu u ECDIS sustavu ovlaštenu od strane odgovarajućeg državnog hidrografskog ureda</a:t>
            </a:r>
            <a:r>
              <a:rPr lang="hr-HR" sz="2000" dirty="0" smtClean="0"/>
              <a:t>. ENC </a:t>
            </a:r>
            <a:r>
              <a:rPr lang="hr-HR" sz="2000" dirty="0"/>
              <a:t>mora sadržavati sve kartografske informacije neophodne za sigurnu navigaciju ,ali može sadržavati i određene dopunske informacije korisne za vođenje navigacije</a:t>
            </a:r>
            <a:r>
              <a:rPr lang="hr-HR" sz="2000" dirty="0" smtClean="0"/>
              <a:t>. Razlikuje se </a:t>
            </a:r>
            <a:r>
              <a:rPr lang="hr-HR" sz="2000" b="1" dirty="0" smtClean="0"/>
              <a:t>vektorska elektronička karta –</a:t>
            </a:r>
            <a:r>
              <a:rPr lang="hr-HR" sz="2000" dirty="0" smtClean="0"/>
              <a:t> slojevita , omogućuje </a:t>
            </a:r>
            <a:r>
              <a:rPr lang="hr-HR" sz="2000" dirty="0" err="1" smtClean="0"/>
              <a:t>zoomiranje</a:t>
            </a:r>
            <a:r>
              <a:rPr lang="hr-HR" sz="2000" dirty="0" smtClean="0"/>
              <a:t>(promjenu nominalnog mjerila karte) i </a:t>
            </a:r>
            <a:r>
              <a:rPr lang="hr-HR" sz="2000" b="1" dirty="0" smtClean="0"/>
              <a:t>rasterska elektronička karta – </a:t>
            </a:r>
            <a:r>
              <a:rPr lang="hr-HR" sz="2000" dirty="0" err="1" smtClean="0"/>
              <a:t>scanirana</a:t>
            </a:r>
            <a:r>
              <a:rPr lang="hr-HR" sz="2000" dirty="0" smtClean="0"/>
              <a:t> papirnata karta. </a:t>
            </a:r>
            <a:endParaRPr lang="hr-HR" sz="2000" dirty="0"/>
          </a:p>
          <a:p>
            <a:r>
              <a:rPr lang="hr-HR" sz="2000" dirty="0" smtClean="0">
                <a:solidFill>
                  <a:srgbClr val="FF0000"/>
                </a:solidFill>
              </a:rPr>
              <a:t>Sistemska </a:t>
            </a:r>
            <a:r>
              <a:rPr lang="hr-HR" sz="2000" dirty="0">
                <a:solidFill>
                  <a:srgbClr val="FF0000"/>
                </a:solidFill>
              </a:rPr>
              <a:t>elektronička navigacijska karta (engl. SENC) </a:t>
            </a:r>
            <a:r>
              <a:rPr lang="hr-HR" sz="2000" dirty="0"/>
              <a:t>prema IMO rezoluciji A .187(19) znači bazu podataka koja je nastala transformacijom ENC-a za potrebe </a:t>
            </a:r>
            <a:r>
              <a:rPr lang="hr-HR" sz="2000" dirty="0" smtClean="0"/>
              <a:t>ECDIS-a. Ova </a:t>
            </a:r>
            <a:r>
              <a:rPr lang="hr-HR" sz="2000" dirty="0"/>
              <a:t>baza </a:t>
            </a:r>
            <a:r>
              <a:rPr lang="hr-HR" sz="2000" dirty="0" smtClean="0"/>
              <a:t>podataka </a:t>
            </a:r>
            <a:r>
              <a:rPr lang="hr-HR" sz="2000" dirty="0"/>
              <a:t>pristupačna je samo preko ECDIS sustava i ekvivalent je ispravljenim papirnatim navigacijskim kartama</a:t>
            </a:r>
            <a:r>
              <a:rPr lang="hr-HR" sz="2000" dirty="0" smtClean="0"/>
              <a:t>. SENC </a:t>
            </a:r>
            <a:r>
              <a:rPr lang="hr-HR" sz="2000" dirty="0"/>
              <a:t>može sadržavati informacije dobivene iz drugih izvora</a:t>
            </a:r>
          </a:p>
          <a:p>
            <a:r>
              <a:rPr lang="hr-HR" sz="2000" dirty="0" smtClean="0"/>
              <a:t>Pojedini </a:t>
            </a:r>
            <a:r>
              <a:rPr lang="hr-HR" sz="2000" dirty="0"/>
              <a:t>nacionalni kartografski instituti već su razvili digitalnu produkciju i usluge da bi podržali razvoj sustava elektroničkih karata u skladu s najvišim standardima sigurnosti i zaštite morskog okoliša</a:t>
            </a:r>
          </a:p>
        </p:txBody>
      </p:sp>
    </p:spTree>
    <p:extLst>
      <p:ext uri="{BB962C8B-B14F-4D97-AF65-F5344CB8AC3E}">
        <p14:creationId xmlns:p14="http://schemas.microsoft.com/office/powerpoint/2010/main" xmlns="" val="72149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3594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ECDIS </a:t>
            </a:r>
            <a:r>
              <a:rPr lang="hr-HR" sz="3200" b="1" dirty="0">
                <a:solidFill>
                  <a:prstClr val="black"/>
                </a:solidFill>
              </a:rPr>
              <a:t>sustav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36713"/>
            <a:ext cx="7886700" cy="6021288"/>
          </a:xfrm>
        </p:spPr>
        <p:txBody>
          <a:bodyPr>
            <a:normAutofit fontScale="85000" lnSpcReduction="20000"/>
          </a:bodyPr>
          <a:lstStyle/>
          <a:p>
            <a:r>
              <a:rPr lang="hr-HR" sz="2400" dirty="0"/>
              <a:t>U skladu s razvojem IMO standarda za ECDIS </a:t>
            </a:r>
            <a:r>
              <a:rPr lang="hr-HR" sz="2400" dirty="0" smtClean="0"/>
              <a:t>sustav, </a:t>
            </a:r>
            <a:r>
              <a:rPr lang="hr-HR" sz="2400" dirty="0"/>
              <a:t>Međunarodna Hidrografska organizacija (IHO</a:t>
            </a:r>
            <a:r>
              <a:rPr lang="hr-HR" sz="2400" dirty="0" smtClean="0"/>
              <a:t>) </a:t>
            </a:r>
            <a:r>
              <a:rPr lang="hr-HR" sz="2400" dirty="0"/>
              <a:t>razvila je tehničke standarde vezane uz format digitalnih podataka i specifikacije ECDIS sadržaja i prikaza </a:t>
            </a:r>
            <a:r>
              <a:rPr lang="hr-HR" sz="2400" dirty="0" smtClean="0"/>
              <a:t>podataka:</a:t>
            </a:r>
            <a:endParaRPr lang="hr-HR" sz="2400" dirty="0"/>
          </a:p>
          <a:p>
            <a:pPr marL="457200" lvl="1" indent="0">
              <a:buNone/>
            </a:pPr>
            <a:r>
              <a:rPr lang="hr-HR" sz="2000" dirty="0"/>
              <a:t>- </a:t>
            </a:r>
            <a:r>
              <a:rPr lang="hr-HR" sz="2000" dirty="0">
                <a:solidFill>
                  <a:srgbClr val="FF0000"/>
                </a:solidFill>
              </a:rPr>
              <a:t>IHO </a:t>
            </a:r>
            <a:r>
              <a:rPr lang="hr-HR" sz="2000" dirty="0" err="1">
                <a:solidFill>
                  <a:srgbClr val="FF0000"/>
                </a:solidFill>
              </a:rPr>
              <a:t>Special</a:t>
            </a:r>
            <a:r>
              <a:rPr lang="hr-HR" sz="2000" dirty="0">
                <a:solidFill>
                  <a:srgbClr val="FF0000"/>
                </a:solidFill>
              </a:rPr>
              <a:t> </a:t>
            </a:r>
            <a:r>
              <a:rPr lang="hr-HR" sz="2000" dirty="0" err="1">
                <a:solidFill>
                  <a:srgbClr val="FF0000"/>
                </a:solidFill>
              </a:rPr>
              <a:t>Publication</a:t>
            </a:r>
            <a:r>
              <a:rPr lang="hr-HR" sz="2000" dirty="0">
                <a:solidFill>
                  <a:srgbClr val="FF0000"/>
                </a:solidFill>
              </a:rPr>
              <a:t> 52 (S 52) </a:t>
            </a:r>
            <a:r>
              <a:rPr lang="hr-HR" sz="2000" dirty="0"/>
              <a:t>–  uključuje dopune koje opisuju načine i procese za ažuriranje ECDIS-a, specifikacije za boje i </a:t>
            </a:r>
            <a:r>
              <a:rPr lang="hr-HR" sz="2000" dirty="0" smtClean="0"/>
              <a:t>simbole, </a:t>
            </a:r>
            <a:r>
              <a:rPr lang="hr-HR" sz="2000" dirty="0"/>
              <a:t>te </a:t>
            </a:r>
            <a:r>
              <a:rPr lang="hr-HR" sz="2000" dirty="0" smtClean="0"/>
              <a:t>rječnik </a:t>
            </a:r>
            <a:r>
              <a:rPr lang="hr-HR" sz="2000" dirty="0"/>
              <a:t>termina vezanih uz ECDIS sustav,</a:t>
            </a:r>
          </a:p>
          <a:p>
            <a:pPr marL="457200" lvl="1" indent="0">
              <a:buNone/>
            </a:pPr>
            <a:r>
              <a:rPr lang="hr-HR" sz="2000" dirty="0"/>
              <a:t>- </a:t>
            </a:r>
            <a:r>
              <a:rPr lang="hr-HR" sz="2000" dirty="0">
                <a:solidFill>
                  <a:srgbClr val="FF0000"/>
                </a:solidFill>
              </a:rPr>
              <a:t>IHO </a:t>
            </a:r>
            <a:r>
              <a:rPr lang="hr-HR" sz="2000" dirty="0" err="1">
                <a:solidFill>
                  <a:srgbClr val="FF0000"/>
                </a:solidFill>
              </a:rPr>
              <a:t>Special</a:t>
            </a:r>
            <a:r>
              <a:rPr lang="hr-HR" sz="2000" dirty="0">
                <a:solidFill>
                  <a:srgbClr val="FF0000"/>
                </a:solidFill>
              </a:rPr>
              <a:t> </a:t>
            </a:r>
            <a:r>
              <a:rPr lang="hr-HR" sz="2000" dirty="0" err="1">
                <a:solidFill>
                  <a:srgbClr val="FF0000"/>
                </a:solidFill>
              </a:rPr>
              <a:t>Publication</a:t>
            </a:r>
            <a:r>
              <a:rPr lang="hr-HR" sz="2000" dirty="0">
                <a:solidFill>
                  <a:srgbClr val="FF0000"/>
                </a:solidFill>
              </a:rPr>
              <a:t> 57 (S 57) </a:t>
            </a:r>
            <a:r>
              <a:rPr lang="hr-HR" sz="2000" dirty="0"/>
              <a:t>– uključuje opis formata </a:t>
            </a:r>
            <a:r>
              <a:rPr lang="hr-HR" sz="2000" dirty="0" smtClean="0"/>
              <a:t>podataka, </a:t>
            </a:r>
            <a:r>
              <a:rPr lang="hr-HR" sz="2000" dirty="0"/>
              <a:t>proizvodne specifikacije za produkciju ENC podataka kao i način ažuriranja.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Standard S 57 sastoji se od modela podataka, kataloga objekata , kataloga oznaka i opisa izmjenjivog formata znanog kao DX90.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Model podataka opisuje uvjetne odnose između različitih vrsta objekata  i  između objekata i znakova.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Katalog objekata opisuje sve dopuštene objekte, definicije kao i oznake koje odnosni objekt može </a:t>
            </a:r>
            <a:r>
              <a:rPr lang="hr-HR" sz="2400" dirty="0" smtClean="0">
                <a:solidFill>
                  <a:srgbClr val="FF0000"/>
                </a:solidFill>
              </a:rPr>
              <a:t>imati. Primjerice </a:t>
            </a:r>
            <a:r>
              <a:rPr lang="hr-HR" sz="2400" dirty="0">
                <a:solidFill>
                  <a:srgbClr val="FF0000"/>
                </a:solidFill>
              </a:rPr>
              <a:t>objekt može </a:t>
            </a:r>
            <a:r>
              <a:rPr lang="hr-HR" sz="2400" dirty="0" smtClean="0">
                <a:solidFill>
                  <a:srgbClr val="FF0000"/>
                </a:solidFill>
              </a:rPr>
              <a:t>biti: </a:t>
            </a:r>
            <a:r>
              <a:rPr lang="hr-HR" sz="2400" dirty="0">
                <a:solidFill>
                  <a:srgbClr val="FF0000"/>
                </a:solidFill>
              </a:rPr>
              <a:t>svjetleća plutača, zgrada , itd.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Katalog objekata opisuje sve dopuštene oznake i daje njihove definicije</a:t>
            </a:r>
            <a:r>
              <a:rPr lang="hr-HR" sz="2400" dirty="0" smtClean="0">
                <a:solidFill>
                  <a:srgbClr val="FF0000"/>
                </a:solidFill>
              </a:rPr>
              <a:t>. Oznaka </a:t>
            </a:r>
            <a:r>
              <a:rPr lang="hr-HR" sz="2400" dirty="0">
                <a:solidFill>
                  <a:srgbClr val="FF0000"/>
                </a:solidFill>
              </a:rPr>
              <a:t>predstavlja opis </a:t>
            </a:r>
            <a:r>
              <a:rPr lang="hr-HR" sz="2400" dirty="0" smtClean="0">
                <a:solidFill>
                  <a:srgbClr val="FF0000"/>
                </a:solidFill>
              </a:rPr>
              <a:t>objekta: </a:t>
            </a:r>
            <a:r>
              <a:rPr lang="hr-HR" sz="2400" dirty="0">
                <a:solidFill>
                  <a:srgbClr val="FF0000"/>
                </a:solidFill>
              </a:rPr>
              <a:t>primjerice za svjetleću plutaču – </a:t>
            </a:r>
            <a:r>
              <a:rPr lang="hr-HR" sz="2400" dirty="0" smtClean="0">
                <a:solidFill>
                  <a:srgbClr val="FF0000"/>
                </a:solidFill>
              </a:rPr>
              <a:t>oblik, </a:t>
            </a:r>
            <a:r>
              <a:rPr lang="hr-HR" sz="2400" dirty="0">
                <a:solidFill>
                  <a:srgbClr val="FF0000"/>
                </a:solidFill>
              </a:rPr>
              <a:t>boja i </a:t>
            </a:r>
            <a:r>
              <a:rPr lang="hr-HR" sz="2400" dirty="0" smtClean="0">
                <a:solidFill>
                  <a:srgbClr val="FF0000"/>
                </a:solidFill>
              </a:rPr>
              <a:t>ime, </a:t>
            </a:r>
            <a:r>
              <a:rPr lang="hr-HR" sz="2400" dirty="0">
                <a:solidFill>
                  <a:srgbClr val="FF0000"/>
                </a:solidFill>
              </a:rPr>
              <a:t>za zgradu - vrsta zgrade, boja i ime.</a:t>
            </a:r>
          </a:p>
          <a:p>
            <a:r>
              <a:rPr lang="hr-HR" sz="2400" dirty="0">
                <a:solidFill>
                  <a:srgbClr val="FF0000"/>
                </a:solidFill>
              </a:rPr>
              <a:t>Opis formata u standardu S 57 objašnjava sam format podataka, odnosno kako su objekti, oznake i ostale informacije organizirane u datotekama.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326771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15602"/>
          </a:xfrm>
        </p:spPr>
        <p:txBody>
          <a:bodyPr>
            <a:normAutofit/>
          </a:bodyPr>
          <a:lstStyle/>
          <a:p>
            <a:r>
              <a:rPr lang="hr-HR" sz="3200" b="1" dirty="0" smtClean="0"/>
              <a:t>Temeljne karakteristike ECDIS sustava</a:t>
            </a:r>
            <a:endParaRPr lang="hr-H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80728"/>
            <a:ext cx="7886700" cy="5196235"/>
          </a:xfrm>
        </p:spPr>
        <p:txBody>
          <a:bodyPr>
            <a:normAutofit fontScale="85000" lnSpcReduction="10000"/>
          </a:bodyPr>
          <a:lstStyle/>
          <a:p>
            <a:r>
              <a:rPr lang="hr-HR" sz="2400" dirty="0"/>
              <a:t>Sustav ECDIS prikazuje na display-u računala elektroničku navigacijsku kartu i neprekidno trenutni položaj broda odnosno plovila uz niz ostalih navigacijskih podataka koji su jednostavno dostupni navigatoru koji vodi plovilo</a:t>
            </a:r>
            <a:r>
              <a:rPr lang="hr-HR" sz="2400" dirty="0" smtClean="0"/>
              <a:t>. ECDIS </a:t>
            </a:r>
            <a:r>
              <a:rPr lang="hr-HR" sz="2400" dirty="0"/>
              <a:t>sustav objedinjuje sve informacije dobivene od postojećih senzora koji su priključeni u sustav te prikazuje podatke dobivene od njih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Opće </a:t>
            </a:r>
            <a:r>
              <a:rPr lang="hr-HR" sz="2400" dirty="0">
                <a:solidFill>
                  <a:srgbClr val="FF0000"/>
                </a:solidFill>
              </a:rPr>
              <a:t>značajke sustava ECDIS </a:t>
            </a:r>
            <a:r>
              <a:rPr lang="hr-HR" sz="2400" dirty="0" smtClean="0">
                <a:solidFill>
                  <a:srgbClr val="FF0000"/>
                </a:solidFill>
              </a:rPr>
              <a:t>su</a:t>
            </a:r>
            <a:r>
              <a:rPr lang="hr-HR" sz="2400" dirty="0" smtClean="0"/>
              <a:t>:</a:t>
            </a:r>
          </a:p>
          <a:p>
            <a:pPr lvl="1"/>
            <a:r>
              <a:rPr lang="hr-HR" sz="2000" dirty="0"/>
              <a:t>u odnosu na konvencionalni način vođenja pomorske navigacije sustav ECDIS omogućuje postizanje znatno veće sigurnosti </a:t>
            </a:r>
          </a:p>
          <a:p>
            <a:pPr lvl="1"/>
            <a:r>
              <a:rPr lang="hr-HR" sz="2000" dirty="0"/>
              <a:t>udovoljava  zahtjevima V </a:t>
            </a:r>
            <a:r>
              <a:rPr lang="hr-HR" sz="2000" dirty="0" smtClean="0"/>
              <a:t>poglavlja, </a:t>
            </a:r>
            <a:r>
              <a:rPr lang="hr-HR" sz="2000" dirty="0"/>
              <a:t>članka 20 SOLAS Konvencije </a:t>
            </a:r>
          </a:p>
          <a:p>
            <a:pPr lvl="1"/>
            <a:r>
              <a:rPr lang="hr-HR" sz="2000" dirty="0"/>
              <a:t>prikazuje sve informacije potrebne za vođenje navigacije na </a:t>
            </a:r>
            <a:r>
              <a:rPr lang="hr-HR" sz="2000" dirty="0" err="1"/>
              <a:t>displey</a:t>
            </a:r>
            <a:r>
              <a:rPr lang="hr-HR" sz="2000" dirty="0"/>
              <a:t>-u računala </a:t>
            </a:r>
          </a:p>
          <a:p>
            <a:pPr lvl="1"/>
            <a:r>
              <a:rPr lang="hr-HR" sz="2000" dirty="0"/>
              <a:t>omogućuje jednostavno i pouzdano ispravljanje odnosno ažuriranje pomorskih karata i ostalih podataka koji su inkorporirani u sustavu ECDIS </a:t>
            </a:r>
          </a:p>
          <a:p>
            <a:pPr lvl="1"/>
            <a:r>
              <a:rPr lang="hr-HR" sz="2000" dirty="0"/>
              <a:t>ima mogućnost i pouzdanost prezentacije kao i konvencionalna papirnata pomorska karta </a:t>
            </a:r>
          </a:p>
          <a:p>
            <a:pPr lvl="1"/>
            <a:r>
              <a:rPr lang="hr-HR" sz="2000" dirty="0"/>
              <a:t>mogućnost prikaza manevarskih karakteristika odnosnog broda </a:t>
            </a:r>
          </a:p>
          <a:p>
            <a:pPr lvl="1"/>
            <a:r>
              <a:rPr lang="hr-HR" sz="2000" dirty="0"/>
              <a:t>mogućnost radarskog prikaza na elektroničkoj karti </a:t>
            </a:r>
            <a:r>
              <a:rPr lang="hr-HR" sz="2000" dirty="0" smtClean="0"/>
              <a:t>(radar </a:t>
            </a:r>
            <a:r>
              <a:rPr lang="hr-HR" sz="2000" dirty="0" err="1" smtClean="0"/>
              <a:t>overlay</a:t>
            </a:r>
            <a:r>
              <a:rPr lang="hr-HR" sz="2000" dirty="0" smtClean="0"/>
              <a:t>)</a:t>
            </a:r>
            <a:endParaRPr lang="hr-HR" sz="2000" dirty="0"/>
          </a:p>
          <a:p>
            <a:pPr lvl="1"/>
            <a:r>
              <a:rPr lang="hr-HR" sz="2000" dirty="0"/>
              <a:t>mogućnost uvida u izvješća o vremenskim prilikama ( engl. </a:t>
            </a:r>
            <a:r>
              <a:rPr lang="hr-HR" sz="2000" dirty="0" err="1"/>
              <a:t>Weather</a:t>
            </a:r>
            <a:r>
              <a:rPr lang="hr-HR" sz="2000" dirty="0"/>
              <a:t> </a:t>
            </a:r>
            <a:r>
              <a:rPr lang="hr-HR" sz="2000" dirty="0" err="1"/>
              <a:t>Wizard</a:t>
            </a:r>
            <a:r>
              <a:rPr lang="hr-HR" sz="2000" dirty="0"/>
              <a:t>),</a:t>
            </a:r>
          </a:p>
          <a:p>
            <a:endParaRPr lang="hr-HR" sz="2400" dirty="0"/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167012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100" y="260648"/>
            <a:ext cx="7886700" cy="6597351"/>
          </a:xfrm>
        </p:spPr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hr-HR" sz="2000" dirty="0" smtClean="0"/>
              <a:t>-     mogućnost </a:t>
            </a:r>
            <a:r>
              <a:rPr lang="hr-HR" sz="2000" dirty="0"/>
              <a:t>planiranja putovanja,</a:t>
            </a:r>
          </a:p>
          <a:p>
            <a:pPr lvl="1"/>
            <a:r>
              <a:rPr lang="hr-HR" sz="2000" dirty="0"/>
              <a:t>mogućnost vođenja elektroničkog brodskog dnevnika,</a:t>
            </a:r>
          </a:p>
          <a:p>
            <a:pPr lvl="1"/>
            <a:r>
              <a:rPr lang="hr-HR" sz="2000" dirty="0"/>
              <a:t>ispunjavati IMO zahtjeve za brodsku elektroničku opremu,</a:t>
            </a:r>
          </a:p>
          <a:p>
            <a:pPr lvl="1"/>
            <a:r>
              <a:rPr lang="hr-HR" sz="2000" dirty="0"/>
              <a:t>omogućuje znatno brže izvođenje svih radova na karti u odnosu na klasičnu papirnatu pomorsku kartu </a:t>
            </a:r>
            <a:endParaRPr lang="hr-HR" sz="2000" dirty="0" smtClean="0"/>
          </a:p>
          <a:p>
            <a:pPr lvl="1"/>
            <a:r>
              <a:rPr lang="hr-HR" sz="2000" dirty="0" smtClean="0"/>
              <a:t>trenutni </a:t>
            </a:r>
            <a:r>
              <a:rPr lang="hr-HR" sz="2000" dirty="0"/>
              <a:t>položaj broda (kontura ili krug s vektorom) prikazuje se neprekidno na ekranu računala zajedno s kartografskim informacijama</a:t>
            </a:r>
            <a:r>
              <a:rPr lang="hr-HR" sz="2000" dirty="0" smtClean="0"/>
              <a:t>. Položaj </a:t>
            </a:r>
            <a:r>
              <a:rPr lang="hr-HR" sz="2000" dirty="0"/>
              <a:t>broda u ECDIS sustavu se definira u presjeku uzdužne simetrale broda i poprečne simetrale broda koja prolazi kroz glavno rebro</a:t>
            </a:r>
            <a:r>
              <a:rPr lang="hr-HR" sz="2000" dirty="0" smtClean="0"/>
              <a:t>. Moguće </a:t>
            </a:r>
            <a:r>
              <a:rPr lang="hr-HR" sz="2000" dirty="0"/>
              <a:t>je prikazati prošlu trajektoriju kretanja broda kao i buduću </a:t>
            </a:r>
            <a:r>
              <a:rPr lang="hr-HR" sz="2000" dirty="0" smtClean="0"/>
              <a:t>trajektoriju </a:t>
            </a:r>
            <a:r>
              <a:rPr lang="hr-HR" sz="2000" dirty="0"/>
              <a:t>kretanja zajedno s radijusima kružnice okretanja kod promjene kursa ,</a:t>
            </a:r>
          </a:p>
          <a:p>
            <a:pPr lvl="1"/>
            <a:r>
              <a:rPr lang="hr-HR" sz="2000" dirty="0"/>
              <a:t>sustav ECDIS sadržava brojne  dodatne informacije pored onih koje se uobičajeno nalaze na papirnatoj pomorskoj karti , a koje navigator inače mora tražiti u raznim navigacijskim publikacijama (primjerice podaci o svjetlima, svjetionicima, morskim </a:t>
            </a:r>
            <a:r>
              <a:rPr lang="hr-HR" sz="2000" dirty="0" smtClean="0"/>
              <a:t>mijenama</a:t>
            </a:r>
            <a:r>
              <a:rPr lang="hr-HR" sz="2000" dirty="0"/>
              <a:t>, …),</a:t>
            </a:r>
          </a:p>
          <a:p>
            <a:pPr lvl="1"/>
            <a:r>
              <a:rPr lang="hr-HR" sz="2000" dirty="0"/>
              <a:t>sustav ECDIS ima mogućnost prikazivanja dinamičkih informacija iz okoline u funkciji vremena ,</a:t>
            </a:r>
          </a:p>
          <a:p>
            <a:pPr lvl="1"/>
            <a:r>
              <a:rPr lang="hr-HR" sz="2000" dirty="0"/>
              <a:t>kako bi imao jasan i pregledan uvid u situaciju oko sebe navigator može izabrati samo one informacije koje su mu stvarno potrebne u postojećoj situaciji , s tim da se kartografske informacije koje su neophodne za sigurnu navigaciju stalno prikazuju i ne mogu se poništavati ( obalna linija, kružni tijek plovidbe, plovni putovi , zone odvojene plovidbe , zone usmjerenog prometa , …),</a:t>
            </a:r>
          </a:p>
          <a:p>
            <a:pPr lvl="1"/>
            <a:r>
              <a:rPr lang="hr-HR" sz="2000" dirty="0"/>
              <a:t>sustav ECDIS ima navigacijske alarme i upozorenja (zvučne i vizualne) koji se aktiviraju u slučaju kada se prekorači limit koji je prethodno postavljen ( primjerice određena </a:t>
            </a:r>
            <a:r>
              <a:rPr lang="hr-HR" sz="2000" dirty="0" smtClean="0"/>
              <a:t>izobata, CPA, TCPA, UKC na </a:t>
            </a:r>
            <a:r>
              <a:rPr lang="hr-HR" sz="2000" dirty="0"/>
              <a:t>ekranu ECDIS sustava moguće je izvesti prekrivanje elektroničke karte radarskom slikom iz radara (engl. radar </a:t>
            </a:r>
            <a:r>
              <a:rPr lang="hr-HR" sz="2000" dirty="0" err="1"/>
              <a:t>overlay</a:t>
            </a:r>
            <a:r>
              <a:rPr lang="hr-HR" sz="2000" dirty="0" smtClean="0"/>
              <a:t>), </a:t>
            </a:r>
            <a:r>
              <a:rPr lang="hr-HR" sz="2000" dirty="0"/>
              <a:t>moguće je prikazati podatke s ARPA radara kao i izvođenje probnog manevra izbjegavanja sudara (engl. </a:t>
            </a:r>
            <a:r>
              <a:rPr lang="hr-HR" sz="2000" dirty="0" err="1"/>
              <a:t>Trial</a:t>
            </a:r>
            <a:r>
              <a:rPr lang="hr-HR" sz="2000" dirty="0"/>
              <a:t> </a:t>
            </a:r>
            <a:r>
              <a:rPr lang="hr-HR" sz="2000" dirty="0" err="1"/>
              <a:t>monoeuvre</a:t>
            </a:r>
            <a:r>
              <a:rPr lang="hr-HR" sz="2000" dirty="0"/>
              <a:t>),</a:t>
            </a:r>
          </a:p>
          <a:p>
            <a:pPr lvl="1"/>
            <a:r>
              <a:rPr lang="hr-HR" sz="2000" dirty="0"/>
              <a:t>ažuriranje podataka u ECDIS sustavu može se vršiti automatski putem satelita, pomoću CD-a ili manualno.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44503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9657"/>
            <a:ext cx="7886700" cy="774743"/>
          </a:xfrm>
        </p:spPr>
        <p:txBody>
          <a:bodyPr/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              Temeljne </a:t>
            </a:r>
            <a:r>
              <a:rPr lang="hr-HR" sz="3200" b="1" dirty="0">
                <a:solidFill>
                  <a:prstClr val="black"/>
                </a:solidFill>
              </a:rPr>
              <a:t>karakteristike ECDIS sustava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943601"/>
          </a:xfrm>
        </p:spPr>
        <p:txBody>
          <a:bodyPr>
            <a:normAutofit fontScale="85000" lnSpcReduction="20000"/>
          </a:bodyPr>
          <a:lstStyle/>
          <a:p>
            <a:r>
              <a:rPr lang="hr-HR" sz="2400" dirty="0">
                <a:solidFill>
                  <a:srgbClr val="FF0000"/>
                </a:solidFill>
              </a:rPr>
              <a:t>ECDIS i sva povezana navigacijska oprema koristi standardizirani protokol NMEA 0187 za međusobnu komunikaciju</a:t>
            </a:r>
            <a:r>
              <a:rPr lang="hr-HR" sz="2400" dirty="0" smtClean="0">
                <a:solidFill>
                  <a:srgbClr val="FF0000"/>
                </a:solidFill>
              </a:rPr>
              <a:t>. ECDIS </a:t>
            </a:r>
            <a:r>
              <a:rPr lang="hr-HR" sz="2400" dirty="0">
                <a:solidFill>
                  <a:srgbClr val="FF0000"/>
                </a:solidFill>
              </a:rPr>
              <a:t>sustav uz glavni izvor napajanja električne </a:t>
            </a:r>
            <a:r>
              <a:rPr lang="hr-HR" sz="2400" dirty="0" smtClean="0">
                <a:solidFill>
                  <a:srgbClr val="FF0000"/>
                </a:solidFill>
              </a:rPr>
              <a:t>energije </a:t>
            </a:r>
            <a:r>
              <a:rPr lang="hr-HR" sz="2400" dirty="0">
                <a:solidFill>
                  <a:srgbClr val="FF0000"/>
                </a:solidFill>
              </a:rPr>
              <a:t>mora biti povezan i s pomoćnim izvorom električne energije</a:t>
            </a:r>
            <a:r>
              <a:rPr lang="hr-HR" sz="2400" dirty="0" smtClean="0">
                <a:solidFill>
                  <a:srgbClr val="FF0000"/>
                </a:solidFill>
              </a:rPr>
              <a:t>. Unutar </a:t>
            </a:r>
            <a:r>
              <a:rPr lang="hr-HR" sz="2400" dirty="0">
                <a:solidFill>
                  <a:srgbClr val="FF0000"/>
                </a:solidFill>
              </a:rPr>
              <a:t>samog sustava mora postojati uređaj za neprekidno napajanje strujom koji služi za prebacivanje sustava s jednog izvora napajanja na drugi izvor napajanja bez poremećaja rada samog sustava.</a:t>
            </a:r>
          </a:p>
          <a:p>
            <a:r>
              <a:rPr lang="hr-HR" sz="2400" dirty="0" smtClean="0">
                <a:solidFill>
                  <a:srgbClr val="FF0000"/>
                </a:solidFill>
              </a:rPr>
              <a:t>ECDIS </a:t>
            </a:r>
            <a:r>
              <a:rPr lang="hr-HR" sz="2400" dirty="0">
                <a:solidFill>
                  <a:srgbClr val="FF0000"/>
                </a:solidFill>
              </a:rPr>
              <a:t>sustav na brodu povezan je sa senzorima koji  omogućuju kontinuirano određivanje položaja broda, kursa i brzine broda , mjerenje smjera i brzine vjetra, radarom, dubinomjerom, </a:t>
            </a:r>
            <a:r>
              <a:rPr lang="hr-HR" sz="2400" dirty="0" smtClean="0">
                <a:solidFill>
                  <a:srgbClr val="FF0000"/>
                </a:solidFill>
              </a:rPr>
              <a:t>autopilotom, </a:t>
            </a:r>
            <a:r>
              <a:rPr lang="hr-HR" sz="2400" dirty="0">
                <a:solidFill>
                  <a:srgbClr val="FF0000"/>
                </a:solidFill>
              </a:rPr>
              <a:t>AIS-om, </a:t>
            </a:r>
            <a:r>
              <a:rPr lang="hr-HR" sz="2400" dirty="0" smtClean="0">
                <a:solidFill>
                  <a:srgbClr val="FF0000"/>
                </a:solidFill>
              </a:rPr>
              <a:t>VDR-</a:t>
            </a:r>
            <a:r>
              <a:rPr lang="hr-HR" sz="2400" dirty="0" err="1" smtClean="0">
                <a:solidFill>
                  <a:srgbClr val="FF0000"/>
                </a:solidFill>
              </a:rPr>
              <a:t>om,Navtex</a:t>
            </a:r>
            <a:r>
              <a:rPr lang="hr-HR" sz="2400" dirty="0" smtClean="0">
                <a:solidFill>
                  <a:srgbClr val="FF0000"/>
                </a:solidFill>
              </a:rPr>
              <a:t>-om</a:t>
            </a:r>
            <a:r>
              <a:rPr lang="hr-HR" sz="2400" dirty="0">
                <a:solidFill>
                  <a:srgbClr val="FF0000"/>
                </a:solidFill>
              </a:rPr>
              <a:t>, itd.</a:t>
            </a:r>
          </a:p>
          <a:p>
            <a:r>
              <a:rPr lang="hr-HR" sz="2400" dirty="0" smtClean="0"/>
              <a:t>Budući </a:t>
            </a:r>
            <a:r>
              <a:rPr lang="hr-HR" sz="2400" dirty="0"/>
              <a:t>da veliki dio svijeta nije pokriven vektorskim kartama alternativno se u navigaciji može koristiti rasterski sustav odnosno RCDS sustav ( engl. Raster </a:t>
            </a:r>
            <a:r>
              <a:rPr lang="hr-HR" sz="2400" dirty="0" err="1"/>
              <a:t>Chart</a:t>
            </a:r>
            <a:r>
              <a:rPr lang="hr-HR" sz="2400" dirty="0"/>
              <a:t> Display System).Ovaj sustav je predložen </a:t>
            </a:r>
            <a:r>
              <a:rPr lang="hr-HR" sz="2400" dirty="0" smtClean="0"/>
              <a:t>kao i </a:t>
            </a:r>
            <a:r>
              <a:rPr lang="hr-HR" sz="2400" dirty="0"/>
              <a:t>alternativni način rada ECDIS sustava</a:t>
            </a:r>
            <a:r>
              <a:rPr lang="hr-HR" sz="2400" dirty="0" smtClean="0"/>
              <a:t>. Preporučeno </a:t>
            </a:r>
            <a:r>
              <a:rPr lang="hr-HR" sz="2400" dirty="0"/>
              <a:t>za primjenu kao Dodatak 7 IMO </a:t>
            </a:r>
            <a:r>
              <a:rPr lang="hr-HR" sz="2400" dirty="0" smtClean="0"/>
              <a:t>performanse </a:t>
            </a:r>
            <a:r>
              <a:rPr lang="hr-HR" sz="2400" dirty="0"/>
              <a:t>standardi za </a:t>
            </a:r>
            <a:r>
              <a:rPr lang="hr-HR" sz="2400" dirty="0" smtClean="0"/>
              <a:t>ECDIS, </a:t>
            </a:r>
            <a:r>
              <a:rPr lang="hr-HR" sz="2400" dirty="0"/>
              <a:t>rasterski podaci mogu se koristiti u ECDIS sustavima koji </a:t>
            </a:r>
            <a:r>
              <a:rPr lang="hr-HR" sz="2400" dirty="0" smtClean="0"/>
              <a:t>udovoljavaju </a:t>
            </a:r>
            <a:r>
              <a:rPr lang="hr-HR" sz="2400" dirty="0"/>
              <a:t>IMO </a:t>
            </a:r>
            <a:r>
              <a:rPr lang="hr-HR" sz="2400" dirty="0" smtClean="0"/>
              <a:t>standardima </a:t>
            </a:r>
            <a:r>
              <a:rPr lang="hr-HR" sz="2400" dirty="0"/>
              <a:t>kao privremeno rješenje dok IHO S-57 ENC podaci ne postanu šire dostupni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U </a:t>
            </a:r>
            <a:r>
              <a:rPr lang="hr-HR" sz="2400" dirty="0">
                <a:solidFill>
                  <a:srgbClr val="FF0000"/>
                </a:solidFill>
              </a:rPr>
              <a:t>svakom slučaju kada  ECDIS sustav radi u RCDS načinu , tada se mora koristiti zajedno s odgovarajućim ažuriranim papirnatim navigacijskim kartama</a:t>
            </a:r>
          </a:p>
        </p:txBody>
      </p:sp>
    </p:spTree>
    <p:extLst>
      <p:ext uri="{BB962C8B-B14F-4D97-AF65-F5344CB8AC3E}">
        <p14:creationId xmlns:p14="http://schemas.microsoft.com/office/powerpoint/2010/main" xmlns="" val="313764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86700" cy="687610"/>
          </a:xfrm>
        </p:spPr>
        <p:txBody>
          <a:bodyPr/>
          <a:lstStyle/>
          <a:p>
            <a:r>
              <a:rPr lang="hr-HR" sz="3200" b="1" dirty="0" smtClean="0">
                <a:solidFill>
                  <a:prstClr val="black"/>
                </a:solidFill>
              </a:rPr>
              <a:t>   Temeljne </a:t>
            </a:r>
            <a:r>
              <a:rPr lang="hr-HR" sz="3200" b="1" dirty="0">
                <a:solidFill>
                  <a:prstClr val="black"/>
                </a:solidFill>
              </a:rPr>
              <a:t>karakteristike ECDIS sustava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08721"/>
            <a:ext cx="7886700" cy="5268244"/>
          </a:xfrm>
        </p:spPr>
        <p:txBody>
          <a:bodyPr>
            <a:normAutofit fontScale="92500" lnSpcReduction="20000"/>
          </a:bodyPr>
          <a:lstStyle/>
          <a:p>
            <a:r>
              <a:rPr lang="hr-HR" sz="2400" dirty="0"/>
              <a:t>Iako RCDS način rada ima dosta funkcija ECDIS sustava (planiranje rute, nadgledanje rute, trenutni položaj broda ) , ipak taj način rada nema potpunu funkcionalnost pravog ECDIS sustava</a:t>
            </a:r>
            <a:r>
              <a:rPr lang="hr-HR" sz="2400" dirty="0" smtClean="0"/>
              <a:t>. </a:t>
            </a:r>
            <a:r>
              <a:rPr lang="hr-HR" sz="2400" dirty="0" smtClean="0">
                <a:solidFill>
                  <a:srgbClr val="FF0000"/>
                </a:solidFill>
              </a:rPr>
              <a:t>Navest </a:t>
            </a:r>
            <a:r>
              <a:rPr lang="hr-HR" sz="2400" dirty="0">
                <a:solidFill>
                  <a:srgbClr val="FF0000"/>
                </a:solidFill>
              </a:rPr>
              <a:t>će se neka značajnija ograničenja koja se tada </a:t>
            </a:r>
            <a:r>
              <a:rPr lang="hr-HR" sz="2400" dirty="0" smtClean="0">
                <a:solidFill>
                  <a:srgbClr val="FF0000"/>
                </a:solidFill>
              </a:rPr>
              <a:t>pojavljuju:</a:t>
            </a:r>
            <a:endParaRPr lang="hr-HR" sz="2400" dirty="0">
              <a:solidFill>
                <a:srgbClr val="FF0000"/>
              </a:solidFill>
            </a:endParaRPr>
          </a:p>
          <a:p>
            <a:pPr lvl="1"/>
            <a:r>
              <a:rPr lang="hr-HR" sz="2000" dirty="0"/>
              <a:t>informacije na karti se ne mogu pojednostaviti ili ukloniti iako to zahtijevaju trenutne navigacijske okolnosti ili </a:t>
            </a:r>
            <a:r>
              <a:rPr lang="hr-HR" sz="2000" dirty="0" smtClean="0"/>
              <a:t>zadaci </a:t>
            </a:r>
            <a:r>
              <a:rPr lang="hr-HR" sz="2000" dirty="0"/>
              <a:t>,</a:t>
            </a:r>
          </a:p>
          <a:p>
            <a:pPr lvl="1"/>
            <a:r>
              <a:rPr lang="hr-HR" sz="2000" dirty="0"/>
              <a:t>ukoliko se ne koriste karte različitih mjerila mogućnost „pogleda unaprijed“ (engl. </a:t>
            </a:r>
            <a:r>
              <a:rPr lang="hr-HR" sz="2000" dirty="0" err="1"/>
              <a:t>look</a:t>
            </a:r>
            <a:r>
              <a:rPr lang="hr-HR" sz="2000" dirty="0"/>
              <a:t> </a:t>
            </a:r>
            <a:r>
              <a:rPr lang="hr-HR" sz="2000" dirty="0" err="1"/>
              <a:t>ahead</a:t>
            </a:r>
            <a:r>
              <a:rPr lang="hr-HR" sz="2000" dirty="0"/>
              <a:t>) je </a:t>
            </a:r>
            <a:r>
              <a:rPr lang="hr-HR" sz="2000" dirty="0" smtClean="0"/>
              <a:t>ograničena,</a:t>
            </a:r>
            <a:endParaRPr lang="hr-HR" sz="2000" dirty="0"/>
          </a:p>
          <a:p>
            <a:pPr lvl="1"/>
            <a:r>
              <a:rPr lang="hr-HR" sz="2000" dirty="0"/>
              <a:t>promjena orijentacije slike RCDS sustava ( primjerice </a:t>
            </a:r>
            <a:r>
              <a:rPr lang="hr-HR" sz="2000" dirty="0" err="1"/>
              <a:t>course-up</a:t>
            </a:r>
            <a:r>
              <a:rPr lang="hr-HR" sz="2000" dirty="0"/>
              <a:t>, </a:t>
            </a:r>
            <a:r>
              <a:rPr lang="hr-HR" sz="2000" dirty="0" err="1"/>
              <a:t>route-up</a:t>
            </a:r>
            <a:r>
              <a:rPr lang="hr-HR" sz="2000" dirty="0"/>
              <a:t>) može smanjiti čitljivost teksta i simbola na </a:t>
            </a:r>
            <a:r>
              <a:rPr lang="hr-HR" sz="2000" dirty="0" smtClean="0"/>
              <a:t>karti,</a:t>
            </a:r>
            <a:endParaRPr lang="hr-HR" sz="2000" dirty="0"/>
          </a:p>
          <a:p>
            <a:pPr lvl="1"/>
            <a:r>
              <a:rPr lang="hr-HR" sz="2000" dirty="0"/>
              <a:t>nije moguće koristiti RCDS funkcije za dobivanje dodatnih informacija o objektima na karti,</a:t>
            </a:r>
          </a:p>
          <a:p>
            <a:pPr lvl="1"/>
            <a:r>
              <a:rPr lang="hr-HR" sz="2000" dirty="0"/>
              <a:t>kod uporabe u ograničenim </a:t>
            </a:r>
            <a:r>
              <a:rPr lang="hr-HR" sz="2000" dirty="0" smtClean="0"/>
              <a:t>vodama, </a:t>
            </a:r>
            <a:r>
              <a:rPr lang="hr-HR" sz="2000" dirty="0"/>
              <a:t>položajna točnost rasterskih </a:t>
            </a:r>
            <a:r>
              <a:rPr lang="hr-HR" sz="2000" dirty="0" smtClean="0"/>
              <a:t>karata odnosno </a:t>
            </a:r>
            <a:r>
              <a:rPr lang="hr-HR" sz="2000" dirty="0"/>
              <a:t>granica razlučivosti čitanja karte može biti manja od položajne točnosti sustava za određivanje položaja broda ( primjerice diferencijalni GPS) pa je takav položaj netočno prikazan na rasterskoj karti.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xmlns="" val="136774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2952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ECDIS  SUSTAV</vt:lpstr>
      <vt:lpstr>ECDIS sustav</vt:lpstr>
      <vt:lpstr>ECDIS sustav</vt:lpstr>
      <vt:lpstr>ECDIS sustav</vt:lpstr>
      <vt:lpstr>ECDIS sustav</vt:lpstr>
      <vt:lpstr>Temeljne karakteristike ECDIS sustava</vt:lpstr>
      <vt:lpstr>Slide 7</vt:lpstr>
      <vt:lpstr>              Temeljne karakteristike ECDIS sustava</vt:lpstr>
      <vt:lpstr>   Temeljne karakteristike ECDIS sustava</vt:lpstr>
      <vt:lpstr>ECDIS podaci</vt:lpstr>
      <vt:lpstr>    Važnije značajke ECDIS podataka</vt:lpstr>
      <vt:lpstr>Slide 12</vt:lpstr>
      <vt:lpstr>Slide 13</vt:lpstr>
      <vt:lpstr>Slide 14</vt:lpstr>
      <vt:lpstr>        Važnije značajke ECDIS podataka</vt:lpstr>
      <vt:lpstr>    ECDIS  sustav – vektorska elektronička karta</vt:lpstr>
      <vt:lpstr> ECDIS – rasterska karta </vt:lpstr>
      <vt:lpstr>ECDIS – “Safety contour” </vt:lpstr>
      <vt:lpstr>ECDIS – Radar overlay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MORSKE STRUJE</dc:title>
  <dc:creator>Korisnik</dc:creator>
  <cp:lastModifiedBy>Kos</cp:lastModifiedBy>
  <cp:revision>27</cp:revision>
  <dcterms:created xsi:type="dcterms:W3CDTF">2015-01-09T15:05:10Z</dcterms:created>
  <dcterms:modified xsi:type="dcterms:W3CDTF">2018-02-12T09:23:08Z</dcterms:modified>
</cp:coreProperties>
</file>