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0311D-0414-474A-BC4D-ADB3F8AB5E81}" type="datetimeFigureOut">
              <a:rPr lang="hr-HR" smtClean="0"/>
              <a:pPr/>
              <a:t>30.1.2018.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smtClean="0"/>
              <a:t>OSNOVE MARITIMNE KINEMATIKE</a:t>
            </a:r>
            <a:endParaRPr lang="hr-H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7270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 smtClean="0"/>
              <a:t>                   Polarni </a:t>
            </a:r>
            <a:r>
              <a:rPr lang="hr-HR" sz="2800" b="1" dirty="0" smtClean="0"/>
              <a:t>koordinatni sustav</a:t>
            </a:r>
            <a:endParaRPr lang="hr-HR" sz="2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151467"/>
            <a:ext cx="7886700" cy="5025496"/>
          </a:xfrm>
        </p:spPr>
        <p:txBody>
          <a:bodyPr>
            <a:normAutofit lnSpcReduction="10000"/>
          </a:bodyPr>
          <a:lstStyle/>
          <a:p>
            <a:r>
              <a:rPr lang="hr-HR" sz="2000" dirty="0" smtClean="0"/>
              <a:t>Za potrebe maritimne kinematike koristi se </a:t>
            </a:r>
            <a:r>
              <a:rPr lang="hr-HR" sz="2000" b="1" dirty="0" smtClean="0"/>
              <a:t>polarni koordinatni sustav</a:t>
            </a:r>
            <a:r>
              <a:rPr lang="hr-HR" sz="2000" dirty="0" smtClean="0"/>
              <a:t> , s tim da je </a:t>
            </a:r>
            <a:r>
              <a:rPr lang="hr-HR" sz="2000" b="1" dirty="0" smtClean="0"/>
              <a:t>polarna poluos položena u meridijan pravi kod stabiliziranog radara , a kod nestabiliziranog radara polarna poluos položena je u pramčanicu broda.</a:t>
            </a:r>
          </a:p>
          <a:p>
            <a:endParaRPr lang="hr-HR" sz="1800" b="1" dirty="0" smtClean="0"/>
          </a:p>
          <a:p>
            <a:endParaRPr lang="hr-HR" sz="1800" b="1" dirty="0" smtClean="0"/>
          </a:p>
          <a:p>
            <a:endParaRPr lang="hr-HR" sz="1800" b="1" dirty="0" smtClean="0"/>
          </a:p>
          <a:p>
            <a:endParaRPr lang="hr-HR" sz="1800" b="1" dirty="0" smtClean="0"/>
          </a:p>
          <a:p>
            <a:endParaRPr lang="hr-HR" sz="1800" b="1" dirty="0" smtClean="0"/>
          </a:p>
          <a:p>
            <a:pPr>
              <a:buNone/>
            </a:pPr>
            <a:r>
              <a:rPr lang="hr-HR" sz="1800" b="1" dirty="0" smtClean="0"/>
              <a:t>    </a:t>
            </a:r>
            <a:r>
              <a:rPr lang="hr-HR" sz="2000" b="1" dirty="0" smtClean="0"/>
              <a:t>O – </a:t>
            </a:r>
            <a:r>
              <a:rPr lang="hr-HR" sz="2000" dirty="0" smtClean="0"/>
              <a:t>ishodište polarnog koordinatnog sustava</a:t>
            </a:r>
            <a:br>
              <a:rPr lang="hr-HR" sz="2000" dirty="0" smtClean="0"/>
            </a:br>
            <a:r>
              <a:rPr lang="hr-HR" sz="2000" b="1" dirty="0" smtClean="0"/>
              <a:t>r</a:t>
            </a:r>
            <a:r>
              <a:rPr lang="hr-HR" sz="2000" dirty="0" smtClean="0"/>
              <a:t> – radijus-vektor točke (</a:t>
            </a:r>
            <a:r>
              <a:rPr lang="hr-HR" sz="2000" b="1" dirty="0" smtClean="0"/>
              <a:t>T</a:t>
            </a:r>
            <a:r>
              <a:rPr lang="hr-HR" sz="2000" dirty="0" smtClean="0"/>
              <a:t> ) - u </a:t>
            </a:r>
            <a:r>
              <a:rPr lang="hr-HR" sz="2000" b="1" dirty="0" smtClean="0"/>
              <a:t>maritimnoj kinematici-udaljenost od broda do objekta</a:t>
            </a:r>
            <a:r>
              <a:rPr lang="hr-HR" sz="2000" dirty="0" smtClean="0"/>
              <a:t>   (</a:t>
            </a:r>
            <a:r>
              <a:rPr lang="hr-HR" sz="2000" b="1" dirty="0" smtClean="0"/>
              <a:t>r = D</a:t>
            </a:r>
            <a:r>
              <a:rPr lang="hr-HR" sz="2000" dirty="0" smtClean="0"/>
              <a:t>) </a:t>
            </a:r>
            <a:br>
              <a:rPr lang="hr-HR" sz="2000" dirty="0" smtClean="0"/>
            </a:br>
            <a:r>
              <a:rPr lang="el-GR" sz="2000" b="1" dirty="0" smtClean="0"/>
              <a:t>ϕ</a:t>
            </a:r>
            <a:r>
              <a:rPr lang="hr-HR" sz="2000" b="1" dirty="0" smtClean="0"/>
              <a:t>  - </a:t>
            </a:r>
            <a:r>
              <a:rPr lang="hr-HR" sz="2000" dirty="0" smtClean="0"/>
              <a:t>amplituda točke </a:t>
            </a:r>
            <a:r>
              <a:rPr lang="hr-HR" sz="2000" b="1" dirty="0" smtClean="0"/>
              <a:t>(T) </a:t>
            </a:r>
            <a:r>
              <a:rPr lang="hr-HR" sz="2000" dirty="0" smtClean="0"/>
              <a:t>-  u </a:t>
            </a:r>
            <a:r>
              <a:rPr lang="hr-HR" sz="2000" b="1" dirty="0" smtClean="0"/>
              <a:t>maritimn. kinematici – azimut (</a:t>
            </a:r>
            <a:r>
              <a:rPr lang="el-GR" sz="2000" b="1" dirty="0" smtClean="0"/>
              <a:t>ω</a:t>
            </a:r>
            <a:r>
              <a:rPr lang="hr-HR" sz="2000" b="1" dirty="0" smtClean="0"/>
              <a:t>)- (stabilizirani radar) ili pramčani kut (L) (nestabilizirani radar ). Amplituda </a:t>
            </a:r>
            <a:r>
              <a:rPr lang="hr-HR" sz="2000" dirty="0" smtClean="0"/>
              <a:t>se u matematici  </a:t>
            </a:r>
            <a:r>
              <a:rPr lang="hr-HR" sz="2000" b="1" dirty="0" smtClean="0"/>
              <a:t>mjeri suprotno od smjera kazaljke na satu , dok se u navigaciji mjeri u smjeru kazaljke na satu.</a:t>
            </a:r>
            <a:endParaRPr lang="hr-HR" sz="2000" b="1" dirty="0"/>
          </a:p>
        </p:txBody>
      </p:sp>
      <p:pic>
        <p:nvPicPr>
          <p:cNvPr id="6" name="Picture 2" descr="C:\Users\Kos\Documents\IMG_10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276872"/>
            <a:ext cx="3549764" cy="15841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2831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8808"/>
          </a:xfrm>
        </p:spPr>
        <p:txBody>
          <a:bodyPr>
            <a:normAutofit/>
          </a:bodyPr>
          <a:lstStyle/>
          <a:p>
            <a:pPr algn="l"/>
            <a:r>
              <a:rPr lang="hr-HR" sz="3200" b="1" dirty="0" smtClean="0"/>
              <a:t>            Pravo </a:t>
            </a:r>
            <a:r>
              <a:rPr lang="hr-HR" sz="3200" b="1" dirty="0" smtClean="0"/>
              <a:t>ili navigacijsko </a:t>
            </a:r>
            <a:r>
              <a:rPr lang="hr-HR" sz="3200" b="1" dirty="0" smtClean="0"/>
              <a:t>plotiranje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000" dirty="0" smtClean="0"/>
              <a:t>Vlastiti brod </a:t>
            </a:r>
            <a:r>
              <a:rPr lang="hr-HR" sz="2000" b="1" dirty="0" smtClean="0"/>
              <a:t>(A)</a:t>
            </a:r>
            <a:r>
              <a:rPr lang="hr-HR" sz="2000" dirty="0" smtClean="0"/>
              <a:t> plovi u kursu K = 56° , brzinom </a:t>
            </a:r>
            <a:br>
              <a:rPr lang="hr-HR" sz="2000" dirty="0" smtClean="0"/>
            </a:br>
            <a:r>
              <a:rPr lang="hr-HR" sz="2000" dirty="0" smtClean="0"/>
              <a:t>v = 14,5 čv. U 13.16 časnik straže opazi na ekranu </a:t>
            </a:r>
            <a:br>
              <a:rPr lang="hr-HR" sz="2000" dirty="0" smtClean="0"/>
            </a:br>
            <a:r>
              <a:rPr lang="hr-HR" sz="2000" dirty="0" smtClean="0"/>
              <a:t>radara odraz drugog broda </a:t>
            </a:r>
            <a:r>
              <a:rPr lang="hr-HR" sz="2000" b="1" dirty="0" smtClean="0"/>
              <a:t>(B)</a:t>
            </a:r>
            <a:r>
              <a:rPr lang="hr-HR" sz="2000" dirty="0" smtClean="0"/>
              <a:t> . Nastavlja</a:t>
            </a:r>
            <a:br>
              <a:rPr lang="hr-HR" sz="2000" dirty="0" smtClean="0"/>
            </a:br>
            <a:r>
              <a:rPr lang="hr-HR" sz="2000" dirty="0" smtClean="0"/>
              <a:t>opažanje i dobiva sljedeće podatke:</a:t>
            </a:r>
          </a:p>
          <a:p>
            <a:r>
              <a:rPr lang="hr-HR" sz="2000" dirty="0" smtClean="0"/>
              <a:t>u     13:20       </a:t>
            </a:r>
            <a:r>
              <a:rPr lang="el-GR" sz="2000" dirty="0" smtClean="0"/>
              <a:t>ω</a:t>
            </a:r>
            <a:r>
              <a:rPr lang="hr-HR" sz="2000" dirty="0" smtClean="0"/>
              <a:t>1= 93°       D1 = 8,5 M</a:t>
            </a:r>
            <a:br>
              <a:rPr lang="hr-HR" sz="2000" dirty="0" smtClean="0"/>
            </a:br>
            <a:r>
              <a:rPr lang="hr-HR" sz="2000" dirty="0" smtClean="0"/>
              <a:t>u     13:26       </a:t>
            </a:r>
            <a:r>
              <a:rPr lang="el-GR" sz="2000" dirty="0" smtClean="0"/>
              <a:t>ω</a:t>
            </a:r>
            <a:r>
              <a:rPr lang="hr-HR" sz="2000" dirty="0" smtClean="0"/>
              <a:t>2= 93°       D2 = 8 M</a:t>
            </a:r>
            <a:br>
              <a:rPr lang="hr-HR" sz="2000" dirty="0" smtClean="0"/>
            </a:br>
            <a:r>
              <a:rPr lang="hr-HR" sz="2000" dirty="0" smtClean="0"/>
              <a:t>Podatke ucrtava na slici desno , M 1cm=1M=1čv</a:t>
            </a:r>
          </a:p>
          <a:p>
            <a:r>
              <a:rPr lang="hr-HR" sz="2000" dirty="0" smtClean="0"/>
              <a:t>Rješenje pomoću pravog plotiranja:</a:t>
            </a:r>
          </a:p>
          <a:p>
            <a:r>
              <a:rPr lang="hr-HR" sz="2000" dirty="0" smtClean="0"/>
              <a:t>- brod (B)  kurs K = 318° , brzina v = 14,2 čv</a:t>
            </a:r>
            <a:br>
              <a:rPr lang="hr-HR" sz="2000" dirty="0" smtClean="0"/>
            </a:br>
            <a:r>
              <a:rPr lang="hr-HR" sz="2000" dirty="0" smtClean="0"/>
              <a:t>- </a:t>
            </a:r>
            <a:r>
              <a:rPr lang="hr-HR" sz="2000" b="1" dirty="0" smtClean="0"/>
              <a:t>ASPEKT – </a:t>
            </a:r>
            <a:r>
              <a:rPr lang="hr-HR" sz="2000" dirty="0" smtClean="0"/>
              <a:t>kut između linije azimuta i kursa</a:t>
            </a:r>
            <a:br>
              <a:rPr lang="hr-HR" sz="2000" dirty="0" smtClean="0"/>
            </a:br>
            <a:r>
              <a:rPr lang="hr-HR" sz="2000" dirty="0" smtClean="0"/>
              <a:t>drugog broda , </a:t>
            </a:r>
            <a:r>
              <a:rPr lang="hr-HR" sz="2000" b="1" dirty="0" smtClean="0"/>
              <a:t>A = 44° = const. , </a:t>
            </a:r>
            <a:br>
              <a:rPr lang="hr-HR" sz="2000" b="1" dirty="0" smtClean="0"/>
            </a:br>
            <a:r>
              <a:rPr lang="el-GR" sz="2000" b="1" dirty="0" smtClean="0"/>
              <a:t>ω</a:t>
            </a:r>
            <a:r>
              <a:rPr lang="hr-HR" sz="2000" b="1" dirty="0" smtClean="0"/>
              <a:t> = 93° = const. </a:t>
            </a:r>
            <a:br>
              <a:rPr lang="hr-HR" sz="2000" b="1" dirty="0" smtClean="0"/>
            </a:br>
            <a:r>
              <a:rPr lang="hr-HR" sz="2000" b="1" dirty="0" smtClean="0"/>
              <a:t>Zaključak – doći će do sudara između brodova A i B.</a:t>
            </a:r>
            <a:r>
              <a:rPr lang="hr-HR" sz="2000" dirty="0" smtClean="0"/>
              <a:t/>
            </a:r>
            <a:br>
              <a:rPr lang="hr-HR" sz="2000" dirty="0" smtClean="0"/>
            </a:br>
            <a:endParaRPr lang="hr-HR" sz="2000" dirty="0"/>
          </a:p>
        </p:txBody>
      </p:sp>
      <p:pic>
        <p:nvPicPr>
          <p:cNvPr id="5" name="Picture 2" descr="C:\Users\Kos\Documents\IMG_10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988840"/>
            <a:ext cx="3204198" cy="27806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17008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dirty="0" smtClean="0"/>
              <a:t>               </a:t>
            </a:r>
            <a:r>
              <a:rPr lang="hr-HR" sz="3600" b="1" dirty="0" smtClean="0"/>
              <a:t>Centralni sustav relativnog plotiranja</a:t>
            </a:r>
            <a:r>
              <a:rPr lang="hr-HR" sz="2800" b="1" dirty="0" smtClean="0"/>
              <a:t/>
            </a:r>
            <a:br>
              <a:rPr lang="hr-HR" sz="2800" b="1" dirty="0" smtClean="0"/>
            </a:br>
            <a:endParaRPr lang="hr-HR" sz="2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0651" y="999067"/>
            <a:ext cx="8394700" cy="51778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sz="2000" dirty="0" smtClean="0"/>
              <a:t>Brod (A)  plovi u kursu K = 214°, brzinom  v = 14 čv.</a:t>
            </a:r>
            <a:br>
              <a:rPr lang="hr-HR" sz="2000" dirty="0" smtClean="0"/>
            </a:br>
            <a:r>
              <a:rPr lang="hr-HR" sz="2000" dirty="0" smtClean="0"/>
              <a:t>U 09:50 časnik straže opazi na ekranu radara odraz </a:t>
            </a:r>
            <a:br>
              <a:rPr lang="hr-HR" sz="2000" dirty="0" smtClean="0"/>
            </a:br>
            <a:r>
              <a:rPr lang="hr-HR" sz="2000" dirty="0" smtClean="0"/>
              <a:t>drugog broda </a:t>
            </a:r>
            <a:r>
              <a:rPr lang="hr-HR" sz="2000" dirty="0" smtClean="0"/>
              <a:t>(B). Nastavlja opažanje i dobiva sljedeće </a:t>
            </a:r>
            <a:br>
              <a:rPr lang="hr-HR" sz="2000" dirty="0" smtClean="0"/>
            </a:br>
            <a:r>
              <a:rPr lang="hr-HR" sz="2000" dirty="0" smtClean="0"/>
              <a:t>podatke :</a:t>
            </a:r>
            <a:br>
              <a:rPr lang="hr-HR" sz="2000" dirty="0" smtClean="0"/>
            </a:br>
            <a:r>
              <a:rPr lang="hr-HR" sz="2000" dirty="0" smtClean="0"/>
              <a:t>u     10:00   </a:t>
            </a:r>
            <a:r>
              <a:rPr lang="el-GR" sz="2000" dirty="0" smtClean="0"/>
              <a:t>ω</a:t>
            </a:r>
            <a:r>
              <a:rPr lang="hr-HR" sz="2000" dirty="0" smtClean="0"/>
              <a:t>1  = 292°   D1 = 8,5 M</a:t>
            </a:r>
            <a:br>
              <a:rPr lang="hr-HR" sz="2000" dirty="0" smtClean="0"/>
            </a:br>
            <a:r>
              <a:rPr lang="hr-HR" sz="2000" dirty="0" smtClean="0"/>
              <a:t>       10:06   </a:t>
            </a:r>
            <a:r>
              <a:rPr lang="el-GR" sz="2000" dirty="0" smtClean="0"/>
              <a:t>ω</a:t>
            </a:r>
            <a:r>
              <a:rPr lang="hr-HR" sz="2000" dirty="0" smtClean="0"/>
              <a:t>2  = 290°   D2 = 7,1 M</a:t>
            </a:r>
          </a:p>
          <a:p>
            <a:pPr>
              <a:buNone/>
            </a:pPr>
            <a:endParaRPr lang="hr-HR" sz="2000" dirty="0" smtClean="0"/>
          </a:p>
          <a:p>
            <a:pPr>
              <a:buNone/>
            </a:pPr>
            <a:r>
              <a:rPr lang="hr-HR" sz="2000" dirty="0" smtClean="0"/>
              <a:t>Odlučeno je poduzeti manevar izbjegavanja u 10:12 , </a:t>
            </a:r>
            <a:br>
              <a:rPr lang="hr-HR" sz="2000" dirty="0" smtClean="0"/>
            </a:br>
            <a:r>
              <a:rPr lang="hr-HR" sz="2000" dirty="0" smtClean="0"/>
              <a:t>a željena udaljenost mimoilaženja je 2 M.</a:t>
            </a:r>
          </a:p>
          <a:p>
            <a:endParaRPr lang="hr-HR" sz="2000" dirty="0" smtClean="0"/>
          </a:p>
          <a:p>
            <a:pPr>
              <a:buNone/>
            </a:pPr>
            <a:r>
              <a:rPr lang="hr-HR" sz="2000" b="1" dirty="0" smtClean="0"/>
              <a:t>      Rješenja : </a:t>
            </a:r>
          </a:p>
          <a:p>
            <a:pPr>
              <a:buNone/>
            </a:pPr>
            <a:r>
              <a:rPr lang="hr-HR" sz="2000" b="1" dirty="0" smtClean="0"/>
              <a:t>      - </a:t>
            </a:r>
            <a:r>
              <a:rPr lang="hr-HR" sz="2000" dirty="0" smtClean="0"/>
              <a:t>TCPA = 10:30 , CPA = 0,9 M</a:t>
            </a:r>
            <a:br>
              <a:rPr lang="hr-HR" sz="2000" dirty="0" smtClean="0"/>
            </a:br>
            <a:r>
              <a:rPr lang="hr-HR" sz="2000" dirty="0" smtClean="0"/>
              <a:t>- </a:t>
            </a:r>
            <a:r>
              <a:rPr lang="hr-HR" sz="2000" dirty="0" smtClean="0"/>
              <a:t>Krel</a:t>
            </a:r>
            <a:r>
              <a:rPr lang="hr-HR" sz="2000" dirty="0" smtClean="0"/>
              <a:t>(B) = 110°  ,  v </a:t>
            </a:r>
            <a:r>
              <a:rPr lang="hr-HR" sz="2000" dirty="0" smtClean="0"/>
              <a:t>rel</a:t>
            </a:r>
            <a:r>
              <a:rPr lang="hr-HR" sz="2000" dirty="0" smtClean="0"/>
              <a:t>(B) = 22 čv</a:t>
            </a:r>
            <a:br>
              <a:rPr lang="hr-HR" sz="2000" dirty="0" smtClean="0"/>
            </a:br>
            <a:r>
              <a:rPr lang="hr-HR" sz="2000" dirty="0" smtClean="0"/>
              <a:t>- K(B) = 147,5° ,  v(B) = 19 čv</a:t>
            </a:r>
            <a:br>
              <a:rPr lang="hr-HR" sz="2000" dirty="0" smtClean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 smtClean="0"/>
              <a:t>- Kurs izbjegavanja  (A) u desno = 298°</a:t>
            </a:r>
            <a:br>
              <a:rPr lang="hr-HR" sz="2000" dirty="0" smtClean="0"/>
            </a:br>
            <a:r>
              <a:rPr lang="hr-HR" sz="2000" dirty="0" smtClean="0"/>
              <a:t>- Kurs izbjegavanja  (A) u lijevo  = 152°</a:t>
            </a:r>
            <a:br>
              <a:rPr lang="hr-HR" sz="2000" dirty="0" smtClean="0"/>
            </a:br>
            <a:r>
              <a:rPr lang="hr-HR" sz="2000" dirty="0" smtClean="0"/>
              <a:t>- brzina izbjegavanja (A) = 2 čv (OQ)</a:t>
            </a:r>
            <a:br>
              <a:rPr lang="hr-HR" sz="2000" dirty="0" smtClean="0"/>
            </a:br>
            <a:r>
              <a:rPr lang="hr-HR" sz="2000" dirty="0" smtClean="0"/>
              <a:t>- brzina izbjegavanja (A) = 24 čv (OR)</a:t>
            </a:r>
            <a:endParaRPr lang="hr-HR" sz="2000" b="1" dirty="0" smtClean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844824"/>
            <a:ext cx="3535410" cy="4749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5608"/>
          </a:xfrm>
        </p:spPr>
        <p:txBody>
          <a:bodyPr>
            <a:normAutofit/>
          </a:bodyPr>
          <a:lstStyle/>
          <a:p>
            <a:r>
              <a:rPr lang="hr-HR" sz="3200" b="1" dirty="0" smtClean="0"/>
              <a:t>Vektorski trokut </a:t>
            </a:r>
            <a:r>
              <a:rPr lang="hr-HR" sz="3200" b="1" dirty="0" smtClean="0"/>
              <a:t>kurseva</a:t>
            </a:r>
            <a:r>
              <a:rPr lang="hr-HR" sz="3200" b="1" dirty="0" smtClean="0"/>
              <a:t> i brzina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6067"/>
            <a:ext cx="7886700" cy="50508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000" dirty="0" smtClean="0"/>
              <a:t>Trokut kursova i brzina dobiven centralnim sustavom relativnog plotiranja može se predočiti </a:t>
            </a:r>
            <a:r>
              <a:rPr lang="hr-HR" sz="2000" b="1" dirty="0" smtClean="0"/>
              <a:t>vektorskim trokutom u kojem je vektor kursa i brzine broda (B) dat kao zbroj vektora relativnog kursa (</a:t>
            </a:r>
            <a:r>
              <a:rPr lang="hr-HR" sz="2000" b="1" dirty="0" smtClean="0"/>
              <a:t>KrelB</a:t>
            </a:r>
            <a:r>
              <a:rPr lang="hr-HR" sz="2000" b="1" dirty="0" smtClean="0"/>
              <a:t>) i relativne brzine (</a:t>
            </a:r>
            <a:r>
              <a:rPr lang="hr-HR" sz="2000" b="1" dirty="0" smtClean="0"/>
              <a:t>vrelB</a:t>
            </a:r>
            <a:r>
              <a:rPr lang="hr-HR" sz="2000" b="1" dirty="0" smtClean="0"/>
              <a:t>) broda (B) u odnosu na vektor  vlastitog broda (A) -pravi kurs i prava brzina broda A , u manevru izbjegavanja :</a:t>
            </a:r>
          </a:p>
          <a:p>
            <a:endParaRPr lang="hr-HR" sz="1600" b="1" dirty="0" smtClean="0"/>
          </a:p>
          <a:p>
            <a:pPr>
              <a:buNone/>
            </a:pPr>
            <a:r>
              <a:rPr lang="hr-HR" sz="2000" b="1" dirty="0" smtClean="0"/>
              <a:t>Brod (A) će odabrati </a:t>
            </a:r>
            <a:r>
              <a:rPr lang="hr-HR" sz="2000" b="1" dirty="0" smtClean="0">
                <a:solidFill>
                  <a:srgbClr val="FF0000"/>
                </a:solidFill>
              </a:rPr>
              <a:t>treću stranicu vektorskog trokuta </a:t>
            </a:r>
            <a:br>
              <a:rPr lang="hr-HR" sz="2000" b="1" dirty="0" smtClean="0">
                <a:solidFill>
                  <a:srgbClr val="FF0000"/>
                </a:solidFill>
              </a:rPr>
            </a:br>
            <a:r>
              <a:rPr lang="hr-HR" sz="2000" b="1" dirty="0" smtClean="0"/>
              <a:t>prema mogućnostima u kojima se nalazi: </a:t>
            </a:r>
            <a:r>
              <a:rPr lang="hr-HR" sz="2000" b="1" dirty="0" smtClean="0">
                <a:solidFill>
                  <a:srgbClr val="FF0000"/>
                </a:solidFill>
              </a:rPr>
              <a:t>može promijeniti</a:t>
            </a:r>
            <a:br>
              <a:rPr lang="hr-HR" sz="2000" b="1" dirty="0" smtClean="0">
                <a:solidFill>
                  <a:srgbClr val="FF0000"/>
                </a:solidFill>
              </a:rPr>
            </a:br>
            <a:r>
              <a:rPr lang="hr-HR" sz="2000" b="1" dirty="0" smtClean="0">
                <a:solidFill>
                  <a:srgbClr val="FF0000"/>
                </a:solidFill>
              </a:rPr>
              <a:t>svoj kurs u lijevo ili u desno zadržavajući svoju brzinu </a:t>
            </a:r>
            <a:br>
              <a:rPr lang="hr-HR" sz="2000" b="1" dirty="0" smtClean="0">
                <a:solidFill>
                  <a:srgbClr val="FF0000"/>
                </a:solidFill>
              </a:rPr>
            </a:br>
            <a:r>
              <a:rPr lang="hr-HR" sz="2000" b="1" dirty="0" smtClean="0">
                <a:solidFill>
                  <a:srgbClr val="FF0000"/>
                </a:solidFill>
              </a:rPr>
              <a:t>nepromijenjenom , može zadržati</a:t>
            </a:r>
            <a:br>
              <a:rPr lang="hr-HR" sz="2000" b="1" dirty="0" smtClean="0">
                <a:solidFill>
                  <a:srgbClr val="FF0000"/>
                </a:solidFill>
              </a:rPr>
            </a:br>
            <a:r>
              <a:rPr lang="hr-HR" sz="2000" b="1" dirty="0" smtClean="0">
                <a:solidFill>
                  <a:srgbClr val="FF0000"/>
                </a:solidFill>
              </a:rPr>
              <a:t>nepromijenjen kurs broda ali tada treba smanjiti</a:t>
            </a:r>
            <a:br>
              <a:rPr lang="hr-HR" sz="2000" b="1" dirty="0" smtClean="0">
                <a:solidFill>
                  <a:srgbClr val="FF0000"/>
                </a:solidFill>
              </a:rPr>
            </a:br>
            <a:r>
              <a:rPr lang="hr-HR" sz="2000" b="1" dirty="0" smtClean="0">
                <a:solidFill>
                  <a:srgbClr val="FF0000"/>
                </a:solidFill>
              </a:rPr>
              <a:t> brzinu na prvu brzinu izbjegavanja (</a:t>
            </a:r>
            <a:r>
              <a:rPr lang="hr-HR" sz="2000" b="1" dirty="0" smtClean="0">
                <a:solidFill>
                  <a:srgbClr val="FF0000"/>
                </a:solidFill>
              </a:rPr>
              <a:t>vizbj</a:t>
            </a:r>
            <a:r>
              <a:rPr lang="hr-HR" sz="2000" b="1" dirty="0" smtClean="0">
                <a:solidFill>
                  <a:srgbClr val="FF0000"/>
                </a:solidFill>
              </a:rPr>
              <a:t> I) ili</a:t>
            </a:r>
            <a:br>
              <a:rPr lang="hr-HR" sz="2000" b="1" dirty="0" smtClean="0">
                <a:solidFill>
                  <a:srgbClr val="FF0000"/>
                </a:solidFill>
              </a:rPr>
            </a:br>
            <a:r>
              <a:rPr lang="hr-HR" sz="2000" b="1" dirty="0" smtClean="0">
                <a:solidFill>
                  <a:srgbClr val="FF0000"/>
                </a:solidFill>
              </a:rPr>
              <a:t> povećati svoju brzinu na drugu brzinu </a:t>
            </a:r>
            <a:br>
              <a:rPr lang="hr-HR" sz="2000" b="1" dirty="0" smtClean="0">
                <a:solidFill>
                  <a:srgbClr val="FF0000"/>
                </a:solidFill>
              </a:rPr>
            </a:br>
            <a:r>
              <a:rPr lang="hr-HR" sz="2000" b="1" dirty="0" smtClean="0">
                <a:solidFill>
                  <a:srgbClr val="FF0000"/>
                </a:solidFill>
              </a:rPr>
              <a:t>izbjegavanja (</a:t>
            </a:r>
            <a:r>
              <a:rPr lang="hr-HR" sz="2000" b="1" dirty="0" smtClean="0">
                <a:solidFill>
                  <a:srgbClr val="FF0000"/>
                </a:solidFill>
              </a:rPr>
              <a:t>vizbj</a:t>
            </a:r>
            <a:r>
              <a:rPr lang="hr-HR" sz="2000" b="1" dirty="0" smtClean="0">
                <a:solidFill>
                  <a:srgbClr val="FF0000"/>
                </a:solidFill>
              </a:rPr>
              <a:t> II ) , ili može promijeniti </a:t>
            </a:r>
            <a:br>
              <a:rPr lang="hr-HR" sz="2000" b="1" dirty="0" smtClean="0">
                <a:solidFill>
                  <a:srgbClr val="FF0000"/>
                </a:solidFill>
              </a:rPr>
            </a:br>
            <a:r>
              <a:rPr lang="hr-HR" sz="2000" b="1" dirty="0" smtClean="0">
                <a:solidFill>
                  <a:srgbClr val="FF0000"/>
                </a:solidFill>
              </a:rPr>
              <a:t>svoj kurs i brzinu</a:t>
            </a:r>
            <a:r>
              <a:rPr lang="hr-HR" sz="2000" b="1" dirty="0" smtClean="0"/>
              <a:t>.</a:t>
            </a:r>
            <a:br>
              <a:rPr lang="hr-HR" sz="2000" b="1" dirty="0" smtClean="0"/>
            </a:br>
            <a:endParaRPr lang="hr-HR" sz="2000" dirty="0"/>
          </a:p>
        </p:txBody>
      </p:sp>
      <p:pic>
        <p:nvPicPr>
          <p:cNvPr id="5" name="Picture 2" descr="C:\Users\Kos\Documents\IMG_1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933055"/>
            <a:ext cx="2448272" cy="26238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4875"/>
          </a:xfrm>
        </p:spPr>
        <p:txBody>
          <a:bodyPr>
            <a:normAutofit fontScale="90000"/>
          </a:bodyPr>
          <a:lstStyle/>
          <a:p>
            <a:pPr algn="l"/>
            <a:r>
              <a:rPr lang="hr-HR" sz="2400" b="1" dirty="0" smtClean="0"/>
              <a:t>       </a:t>
            </a:r>
            <a:r>
              <a:rPr lang="hr-HR" sz="2400" b="1" dirty="0" smtClean="0"/>
              <a:t>  </a:t>
            </a:r>
            <a:r>
              <a:rPr lang="hr-HR" sz="2800" b="1" dirty="0" smtClean="0"/>
              <a:t>Realtivno</a:t>
            </a:r>
            <a:r>
              <a:rPr lang="hr-HR" sz="2800" b="1" dirty="0" smtClean="0"/>
              <a:t> </a:t>
            </a:r>
            <a:r>
              <a:rPr lang="hr-HR" sz="2800" b="1" dirty="0" smtClean="0"/>
              <a:t>plotiranje</a:t>
            </a:r>
            <a:r>
              <a:rPr lang="hr-HR" sz="2800" b="1" dirty="0" smtClean="0"/>
              <a:t> </a:t>
            </a:r>
            <a:br>
              <a:rPr lang="hr-HR" sz="2800" b="1" dirty="0" smtClean="0"/>
            </a:br>
            <a:r>
              <a:rPr lang="hr-HR" sz="2800" b="1" dirty="0" smtClean="0"/>
              <a:t>       (nestabilizirani radar) </a:t>
            </a:r>
            <a:endParaRPr lang="hr-HR" sz="2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7650" y="1202267"/>
            <a:ext cx="8267700" cy="49746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1800" dirty="0" smtClean="0"/>
              <a:t>Brod (A) na ekranu radara opazi u 04.18 odraz broda (B)</a:t>
            </a:r>
            <a:br>
              <a:rPr lang="hr-HR" sz="1800" dirty="0" smtClean="0"/>
            </a:br>
            <a:r>
              <a:rPr lang="hr-HR" sz="1800" dirty="0" smtClean="0"/>
              <a:t>u opasnom sektoru. Nastavlja opažanje i snimi :</a:t>
            </a:r>
            <a:br>
              <a:rPr lang="hr-HR" sz="1800" dirty="0" smtClean="0"/>
            </a:br>
            <a:r>
              <a:rPr lang="hr-HR" sz="1800" dirty="0" smtClean="0"/>
              <a:t>u     04:20      pramčani kut  L1 = 78°    D1 = 9 M</a:t>
            </a:r>
            <a:br>
              <a:rPr lang="hr-HR" sz="1800" dirty="0" smtClean="0"/>
            </a:br>
            <a:r>
              <a:rPr lang="hr-HR" sz="1800" dirty="0" smtClean="0"/>
              <a:t>       04:26      pramčani kut  L2 = 76°    D2 = 7,</a:t>
            </a:r>
            <a:r>
              <a:rPr lang="hr-HR" sz="1800" dirty="0" smtClean="0"/>
              <a:t>7</a:t>
            </a:r>
            <a:r>
              <a:rPr lang="hr-HR" sz="1800" dirty="0" smtClean="0"/>
              <a:t> M</a:t>
            </a:r>
            <a:br>
              <a:rPr lang="hr-HR" sz="1800" dirty="0" smtClean="0"/>
            </a:br>
            <a:r>
              <a:rPr lang="hr-HR" sz="1800" dirty="0" smtClean="0"/>
              <a:t>Brzina vlastitog broda je  v = 15 čv.</a:t>
            </a:r>
          </a:p>
          <a:p>
            <a:endParaRPr lang="hr-HR" sz="1800" dirty="0" smtClean="0"/>
          </a:p>
          <a:p>
            <a:r>
              <a:rPr lang="hr-HR" sz="1800" b="1" dirty="0" smtClean="0"/>
              <a:t>Rješenje :</a:t>
            </a:r>
            <a:br>
              <a:rPr lang="hr-HR" sz="1800" b="1" dirty="0" smtClean="0"/>
            </a:br>
            <a:r>
              <a:rPr lang="hr-HR" sz="1800" dirty="0" smtClean="0"/>
              <a:t>Ako brod (A) ne promijeni svoj kurs (ili brzinu) najmanja</a:t>
            </a:r>
            <a:br>
              <a:rPr lang="hr-HR" sz="1800" dirty="0" smtClean="0"/>
            </a:br>
            <a:r>
              <a:rPr lang="hr-HR" sz="1800" dirty="0" smtClean="0"/>
              <a:t>udaljenost mimoilaženja (CPA) između brodova biti će</a:t>
            </a:r>
            <a:br>
              <a:rPr lang="hr-HR" sz="1800" dirty="0" smtClean="0"/>
            </a:br>
            <a:r>
              <a:rPr lang="hr-HR" sz="1800" dirty="0" smtClean="0"/>
              <a:t>OS = CPA = 1,7 M. </a:t>
            </a:r>
            <a:br>
              <a:rPr lang="hr-HR" sz="1800" dirty="0" smtClean="0"/>
            </a:br>
            <a:r>
              <a:rPr lang="hr-HR" sz="1800" dirty="0" smtClean="0"/>
              <a:t>Brzina broda (B)   v = 17 čv ;  </a:t>
            </a:r>
            <a:br>
              <a:rPr lang="hr-HR" sz="1800" dirty="0" smtClean="0"/>
            </a:br>
            <a:r>
              <a:rPr lang="hr-HR" sz="1800" dirty="0" smtClean="0"/>
              <a:t>KB’ – relativni kut broda B</a:t>
            </a:r>
            <a:br>
              <a:rPr lang="hr-HR" sz="1800" dirty="0" smtClean="0"/>
            </a:br>
            <a:r>
              <a:rPr lang="hr-HR" sz="1800" dirty="0" smtClean="0"/>
              <a:t>KA’ – pomak kursa broda A u desno</a:t>
            </a:r>
            <a:br>
              <a:rPr lang="hr-HR" sz="1800" dirty="0" smtClean="0"/>
            </a:br>
            <a:r>
              <a:rPr lang="hr-HR" sz="1800" dirty="0" smtClean="0"/>
              <a:t>KA’’ – pomak kursa broda A u lijevo</a:t>
            </a:r>
            <a:br>
              <a:rPr lang="hr-HR" sz="1800" dirty="0" smtClean="0"/>
            </a:br>
            <a:r>
              <a:rPr lang="hr-HR" sz="1800" b="1" dirty="0" smtClean="0"/>
              <a:t>Brod (A) odluči promijeniti svoj kurs u 04:32 kako bi minimalni</a:t>
            </a:r>
            <a:br>
              <a:rPr lang="hr-HR" sz="1800" b="1" dirty="0" smtClean="0"/>
            </a:br>
            <a:r>
              <a:rPr lang="hr-HR" sz="1800" b="1" dirty="0" smtClean="0"/>
              <a:t>razmak mimoilaženja između brodova bio 2 M.</a:t>
            </a:r>
            <a:r>
              <a:rPr lang="hr-HR" sz="1800" dirty="0" smtClean="0"/>
              <a:t/>
            </a:r>
            <a:br>
              <a:rPr lang="hr-HR" sz="1800" dirty="0" smtClean="0"/>
            </a:br>
            <a:r>
              <a:rPr lang="hr-HR" sz="1800" b="1" dirty="0" smtClean="0"/>
              <a:t>Ako brod ne mijenja brzinu mora promijeniti svoj kurs za 17° u desno ili za 15° u lijevo , da bi u 04.32 prošao na udaljenosti od 2 M od broda B.</a:t>
            </a:r>
            <a:br>
              <a:rPr lang="hr-HR" sz="1800" b="1" dirty="0" smtClean="0"/>
            </a:br>
            <a:r>
              <a:rPr lang="hr-HR" sz="1800" dirty="0" smtClean="0"/>
              <a:t/>
            </a:r>
            <a:br>
              <a:rPr lang="hr-HR" sz="1800" dirty="0" smtClean="0"/>
            </a:br>
            <a:endParaRPr lang="hr-HR" sz="1800" dirty="0"/>
          </a:p>
        </p:txBody>
      </p:sp>
      <p:pic>
        <p:nvPicPr>
          <p:cNvPr id="8" name="Picture 3" descr="C:\Users\Kos\Documents\IMG_1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548680"/>
            <a:ext cx="3356936" cy="27830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33051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190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OSNOVE MARITIMNE KINEMATIKE</vt:lpstr>
      <vt:lpstr>                   Polarni koordinatni sustav</vt:lpstr>
      <vt:lpstr>            Pravo ili navigacijsko plotiranje</vt:lpstr>
      <vt:lpstr>               Centralni sustav relativnog plotiranja </vt:lpstr>
      <vt:lpstr>Vektorski trokut kurseva i brzina</vt:lpstr>
      <vt:lpstr>         Realtivno plotiranje         (nestabilizirani radar)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MORSKE STRUJE</dc:title>
  <dc:creator>Korisnik</dc:creator>
  <cp:lastModifiedBy>Kos</cp:lastModifiedBy>
  <cp:revision>24</cp:revision>
  <dcterms:created xsi:type="dcterms:W3CDTF">2015-01-09T15:05:10Z</dcterms:created>
  <dcterms:modified xsi:type="dcterms:W3CDTF">2018-01-30T08:24:42Z</dcterms:modified>
</cp:coreProperties>
</file>