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31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9" r:id="rId45"/>
    <p:sldId id="300" r:id="rId46"/>
    <p:sldId id="301" r:id="rId47"/>
    <p:sldId id="302" r:id="rId48"/>
    <p:sldId id="303" r:id="rId49"/>
    <p:sldId id="310" r:id="rId50"/>
    <p:sldId id="311" r:id="rId51"/>
    <p:sldId id="304" r:id="rId52"/>
    <p:sldId id="305" r:id="rId53"/>
    <p:sldId id="30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B7D84-060A-4183-97D8-67034A98FC16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872B6-92D3-4775-AB54-612C582933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887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3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D5E98-851F-47A4-BC66-B9486E462E89}" type="slidenum">
              <a:rPr kumimoji="0" lang="en-US" altLang="sr-Latn-R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34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sr-Latn-R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13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5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0E2B2-750E-41C8-A8EF-1C1EFC694284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83197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032B34-086E-4AAB-8F7A-04CD1D2F5918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74215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3C65DF-C09B-40DA-8A90-B44679E007E2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79157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03FA54-F82D-48CD-9AE6-D8BC055BDF7A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17031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F0EDB7-F4F9-4A22-908F-DCBB7DB464DB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53035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E4D7CB-3F18-411B-8B0A-99AB25DBC76D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12980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3C235-1714-4F18-898F-030E8D2D496D}" type="slidenum">
              <a:rPr lang="hr-HR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3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9F1C3-802A-4254-99DA-912BD59F0E81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7356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A7527-AC9B-44E9-8C12-678247D9AA38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39015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6E807E-1A6C-4722-83B8-6CB361316AE8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81425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212311-B178-4331-BFE7-4ED6E243E2C1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4530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E5BA56-8C6A-4E81-AB57-DD36A8F8DC31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85744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F7C9F-C535-4C96-AA46-5D5E56C05C75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85802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55E226-FB47-4DC8-9F21-0F9D2893F5DC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93471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6942AA-FBCF-4AD9-8718-F2C3DDF600C0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91556"/>
      </p:ext>
    </p:extLst>
  </p:cSld>
  <p:clrMapOvr>
    <a:masterClrMapping/>
  </p:clrMapOvr>
  <p:transition>
    <p:blinds dir="vert"/>
    <p:sndAc>
      <p:stSnd>
        <p:snd r:embed="rId1" name="voltag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2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2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2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15CB1-8A7B-4F40-B385-C4C986F40DED}" type="slidenum">
              <a:rPr lang="en-US" altLang="sr-Latn-R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416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>
    <p:blinds dir="vert"/>
    <p:sndAc>
      <p:stSnd>
        <p:snd r:embed="rId1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61235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4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sz="3200" dirty="0"/>
              <a:t>Nautičke karte, tablice, atlasi, dnevnici i ostale neophodne publikacije koje će biti upotrijebljene za planirano putovanje:</a:t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557339"/>
            <a:ext cx="8229600" cy="470852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fr-FR" sz="2000" dirty="0" err="1">
                <a:solidFill>
                  <a:srgbClr val="FFFFFF"/>
                </a:solidFill>
                <a:latin typeface="+mj-lt"/>
              </a:rPr>
              <a:t>Katalog</a:t>
            </a:r>
            <a:r>
              <a:rPr lang="fr-FR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+mj-lt"/>
              </a:rPr>
              <a:t>nautičkih</a:t>
            </a:r>
            <a:r>
              <a:rPr lang="fr-FR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+mj-lt"/>
              </a:rPr>
              <a:t>karata</a:t>
            </a:r>
            <a:r>
              <a:rPr lang="fr-FR" sz="2000" dirty="0">
                <a:solidFill>
                  <a:srgbClr val="FFFFFF"/>
                </a:solidFill>
                <a:latin typeface="+mj-lt"/>
              </a:rPr>
              <a:t> (Chart Catalogue);</a:t>
            </a:r>
          </a:p>
          <a:p>
            <a:pPr>
              <a:defRPr/>
            </a:pPr>
            <a:r>
              <a:rPr lang="en-US" sz="2000" dirty="0" err="1">
                <a:solidFill>
                  <a:srgbClr val="FFFFFF"/>
                </a:solidFill>
                <a:latin typeface="+mj-lt"/>
              </a:rPr>
              <a:t>Nautičke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karte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bijele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karte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(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Navig</a:t>
            </a:r>
            <a:r>
              <a:rPr lang="hr-HR" sz="2000" dirty="0">
                <a:solidFill>
                  <a:srgbClr val="FFFFFF"/>
                </a:solidFill>
                <a:latin typeface="+mj-lt"/>
              </a:rPr>
              <a:t>.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Charts and </a:t>
            </a:r>
            <a:r>
              <a:rPr lang="hr-HR" sz="2000" dirty="0">
                <a:solidFill>
                  <a:srgbClr val="FFFFFF"/>
                </a:solidFill>
                <a:latin typeface="+mj-lt"/>
              </a:rPr>
              <a:t>Plotting Sheet 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);</a:t>
            </a:r>
            <a:endParaRPr lang="hr-HR" sz="20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Obavijesti za pomorce ( Notices to mariners)</a:t>
            </a:r>
            <a:endParaRPr lang="en-US" sz="20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r>
              <a:rPr lang="en-US" sz="2000" dirty="0" err="1">
                <a:solidFill>
                  <a:srgbClr val="FFFFFF"/>
                </a:solidFill>
                <a:latin typeface="+mj-lt"/>
              </a:rPr>
              <a:t>Svjetske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oceanske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rute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(Ocean Passage for the World);</a:t>
            </a:r>
          </a:p>
          <a:p>
            <a:pPr>
              <a:defRPr/>
            </a:pPr>
            <a:r>
              <a:rPr lang="en-US" sz="2000" dirty="0" err="1">
                <a:solidFill>
                  <a:srgbClr val="FFFFFF"/>
                </a:solidFill>
                <a:latin typeface="+mj-lt"/>
              </a:rPr>
              <a:t>Karte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preporučenih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ruta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Pilotske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karte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(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Routeing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charts or Pilot charts);</a:t>
            </a:r>
          </a:p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Sailing Direction</a:t>
            </a:r>
            <a:r>
              <a:rPr lang="hr-HR" sz="2000" dirty="0">
                <a:solidFill>
                  <a:srgbClr val="FFFFFF"/>
                </a:solidFill>
                <a:latin typeface="+mj-lt"/>
              </a:rPr>
              <a:t> / 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Pilot Books,</a:t>
            </a:r>
          </a:p>
          <a:p>
            <a:pPr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Lista popisa svjetionika i njihovih svjetlosnih karakteristika (List of Light);</a:t>
            </a:r>
          </a:p>
          <a:p>
            <a:pPr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Tablice morskih mjena (Tide Tables);</a:t>
            </a:r>
          </a:p>
          <a:p>
            <a:pPr>
              <a:defRPr/>
            </a:pPr>
            <a:r>
              <a:rPr lang="sv-SE" sz="2000" dirty="0">
                <a:solidFill>
                  <a:srgbClr val="FFFFFF"/>
                </a:solidFill>
                <a:latin typeface="+mj-lt"/>
              </a:rPr>
              <a:t>Atlas morskih struja (Tidal Stream Atlases);</a:t>
            </a:r>
            <a:endParaRPr lang="en-US" sz="20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Značajne informacije o pomorskim rutama (Routeing Informations);</a:t>
            </a:r>
          </a:p>
          <a:p>
            <a:pPr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Popis svjetskih obalnih radio stanica s njihovim uslugama - ALRS</a:t>
            </a:r>
          </a:p>
        </p:txBody>
      </p:sp>
    </p:spTree>
    <p:extLst>
      <p:ext uri="{BB962C8B-B14F-4D97-AF65-F5344CB8AC3E}">
        <p14:creationId xmlns:p14="http://schemas.microsoft.com/office/powerpoint/2010/main" val="2665373767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likovni rezultat za plotting she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587035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Admiralitet jedrenja Upute NP52 sjevernoj obali Å kotske pilot, 10. izdanje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92075"/>
            <a:ext cx="26003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6" descr="Admiralitet List of Lights &amp; Magla signa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03188"/>
            <a:ext cx="26003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8" descr="plimni Publikacij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9" y="3357563"/>
            <a:ext cx="26003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0" descr="Admiralitet Popis radio signa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3357563"/>
            <a:ext cx="26003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2" descr="Admiralitet daljin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3357563"/>
            <a:ext cx="26003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9" y="103188"/>
            <a:ext cx="260032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770358"/>
      </p:ext>
    </p:extLst>
  </p:cSld>
  <p:clrMapOvr>
    <a:masterClrMapping/>
  </p:clrMapOvr>
  <p:transition>
    <p:blinds dir="vert"/>
    <p:sndAc>
      <p:stSnd>
        <p:snd r:embed="rId3" name="voltag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likovni rezultat za ocean passage for the world +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49276"/>
            <a:ext cx="325755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https://www.boatbooks-aust.com.au/wp-content/uploads/2018/03/np136_2_1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549276"/>
            <a:ext cx="4695825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480858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077585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889"/>
            <a:ext cx="91694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536561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552550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0"/>
            <a:ext cx="9117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240374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20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390799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r>
              <a:rPr lang="hr-HR" sz="3000" dirty="0"/>
              <a:t>ALRS Vol I</a:t>
            </a:r>
          </a:p>
          <a:p>
            <a:pPr>
              <a:defRPr/>
            </a:pPr>
            <a:endParaRPr lang="hr-HR" sz="3000" dirty="0"/>
          </a:p>
          <a:p>
            <a:pPr>
              <a:defRPr/>
            </a:pPr>
            <a:endParaRPr lang="hr-HR" sz="3000" dirty="0"/>
          </a:p>
          <a:p>
            <a:pPr>
              <a:defRPr/>
            </a:pPr>
            <a:endParaRPr lang="hr-HR" sz="3000" dirty="0"/>
          </a:p>
          <a:p>
            <a:pPr>
              <a:defRPr/>
            </a:pPr>
            <a:endParaRPr lang="hr-HR" sz="3000" dirty="0"/>
          </a:p>
          <a:p>
            <a:pPr>
              <a:defRPr/>
            </a:pPr>
            <a:endParaRPr lang="hr-HR" sz="3000" dirty="0"/>
          </a:p>
          <a:p>
            <a:pPr>
              <a:defRPr/>
            </a:pPr>
            <a:endParaRPr lang="hr-HR" sz="3000" dirty="0"/>
          </a:p>
          <a:p>
            <a:pPr marL="0" indent="0">
              <a:buNone/>
              <a:defRPr/>
            </a:pPr>
            <a:endParaRPr lang="hr-HR" sz="3000" dirty="0"/>
          </a:p>
          <a:p>
            <a:pPr>
              <a:defRPr/>
            </a:pPr>
            <a:r>
              <a:rPr lang="hr-HR" sz="2000" dirty="0"/>
              <a:t>Global Maritime Communications</a:t>
            </a:r>
          </a:p>
          <a:p>
            <a:pPr>
              <a:defRPr/>
            </a:pPr>
            <a:r>
              <a:rPr lang="hr-HR" sz="2000" dirty="0"/>
              <a:t>Satellite Communication Services</a:t>
            </a:r>
          </a:p>
          <a:p>
            <a:pPr>
              <a:defRPr/>
            </a:pPr>
            <a:r>
              <a:rPr lang="hr-HR" sz="2000" dirty="0"/>
              <a:t>Coastguard Communications</a:t>
            </a:r>
          </a:p>
          <a:p>
            <a:pPr>
              <a:defRPr/>
            </a:pPr>
            <a:r>
              <a:rPr lang="hr-HR" sz="2000" dirty="0"/>
              <a:t>Maritime TeleMedical Assistance Service (TMAS)</a:t>
            </a:r>
          </a:p>
          <a:p>
            <a:pPr>
              <a:defRPr/>
            </a:pPr>
            <a:r>
              <a:rPr lang="hr-HR" sz="2000" dirty="0"/>
              <a:t>Radio Quarantine and Pollution reports</a:t>
            </a:r>
          </a:p>
          <a:p>
            <a:pPr>
              <a:defRPr/>
            </a:pPr>
            <a:r>
              <a:rPr lang="hr-HR" sz="2000" dirty="0"/>
              <a:t>Anti-Piracy Contact Table</a:t>
            </a:r>
          </a:p>
        </p:txBody>
      </p:sp>
      <p:pic>
        <p:nvPicPr>
          <p:cNvPr id="65539" name="Picture 2" descr="https://cdn.shopify.com/s/files/1/0090/5072/products/NP281-1_large.jpg?v=14854055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1" y="989013"/>
            <a:ext cx="253682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https://cdn.shopify.com/s/files/1/0090/5072/files/NP281-1_grande.jpg?19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989014"/>
            <a:ext cx="27622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985324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33376"/>
            <a:ext cx="8229600" cy="544513"/>
          </a:xfrm>
        </p:spPr>
        <p:txBody>
          <a:bodyPr/>
          <a:lstStyle/>
          <a:p>
            <a:pPr>
              <a:defRPr/>
            </a:pPr>
            <a:r>
              <a:rPr lang="hr-HR" sz="3600" dirty="0"/>
              <a:t>Global Maritime Communications</a:t>
            </a:r>
          </a:p>
        </p:txBody>
      </p:sp>
      <p:pic>
        <p:nvPicPr>
          <p:cNvPr id="6656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052514"/>
            <a:ext cx="88646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346034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Slikovni rezultat za chart catalogue admiralty"/>
          <p:cNvSpPr>
            <a:spLocks noChangeAspect="1" noChangeArrowheads="1"/>
          </p:cNvSpPr>
          <p:nvPr/>
        </p:nvSpPr>
        <p:spPr bwMode="auto">
          <a:xfrm>
            <a:off x="5016500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r-HR" altLang="sr-Latn-RS" sz="1800">
              <a:solidFill>
                <a:srgbClr val="FFFFFF"/>
              </a:solidFill>
            </a:endParaRPr>
          </a:p>
        </p:txBody>
      </p:sp>
      <p:sp>
        <p:nvSpPr>
          <p:cNvPr id="48131" name="AutoShape 4" descr="Slikovni rezultat za chart catalogue admiralty"/>
          <p:cNvSpPr>
            <a:spLocks noChangeAspect="1" noChangeArrowheads="1"/>
          </p:cNvSpPr>
          <p:nvPr/>
        </p:nvSpPr>
        <p:spPr bwMode="auto">
          <a:xfrm>
            <a:off x="183991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r-HR" altLang="sr-Latn-RS" sz="1800">
              <a:solidFill>
                <a:srgbClr val="FFFFFF"/>
              </a:solidFill>
            </a:endParaRPr>
          </a:p>
        </p:txBody>
      </p:sp>
      <p:pic>
        <p:nvPicPr>
          <p:cNvPr id="48132" name="Picture 8" descr="Slikovni rezultat za chart catalogue admiral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4113637" cy="196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0" descr="Slikovni rezultat za chart catalogue admiral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03" y="1498678"/>
            <a:ext cx="7665295" cy="525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553278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2100"/>
            <a:ext cx="8229600" cy="833438"/>
          </a:xfrm>
        </p:spPr>
        <p:txBody>
          <a:bodyPr/>
          <a:lstStyle/>
          <a:p>
            <a:pPr>
              <a:defRPr/>
            </a:pPr>
            <a:r>
              <a:rPr lang="hr-HR" sz="4000" dirty="0"/>
              <a:t>Maritime Radio Stations</a:t>
            </a:r>
          </a:p>
        </p:txBody>
      </p:sp>
      <p:pic>
        <p:nvPicPr>
          <p:cNvPr id="6758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981076"/>
            <a:ext cx="5689600" cy="5876925"/>
          </a:xfrm>
        </p:spPr>
      </p:pic>
    </p:spTree>
    <p:extLst>
      <p:ext uri="{BB962C8B-B14F-4D97-AF65-F5344CB8AC3E}">
        <p14:creationId xmlns:p14="http://schemas.microsoft.com/office/powerpoint/2010/main" val="3879152522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hr-HR" altLang="sr-Latn-RS" sz="2800">
                <a:effectLst/>
              </a:rPr>
              <a:t>ALRS Vol II</a:t>
            </a:r>
          </a:p>
          <a:p>
            <a:endParaRPr lang="hr-HR" altLang="sr-Latn-RS" sz="2800">
              <a:effectLst/>
            </a:endParaRPr>
          </a:p>
          <a:p>
            <a:endParaRPr lang="hr-HR" altLang="sr-Latn-RS" sz="2800">
              <a:effectLst/>
            </a:endParaRPr>
          </a:p>
          <a:p>
            <a:endParaRPr lang="hr-HR" altLang="sr-Latn-RS" sz="2800">
              <a:effectLst/>
            </a:endParaRPr>
          </a:p>
          <a:p>
            <a:endParaRPr lang="hr-HR" altLang="sr-Latn-RS" sz="2800">
              <a:effectLst/>
            </a:endParaRPr>
          </a:p>
          <a:p>
            <a:endParaRPr lang="hr-HR" altLang="sr-Latn-RS" sz="2800">
              <a:effectLst/>
            </a:endParaRPr>
          </a:p>
          <a:p>
            <a:r>
              <a:rPr lang="hr-HR" altLang="sr-Latn-RS" sz="2000">
                <a:effectLst/>
              </a:rPr>
              <a:t>Listing of VHF Radio Direction-Finding Stations</a:t>
            </a:r>
          </a:p>
          <a:p>
            <a:r>
              <a:rPr lang="hr-HR" altLang="sr-Latn-RS" sz="2000">
                <a:effectLst/>
              </a:rPr>
              <a:t>Radar Beacons (Racons and Ramarks)</a:t>
            </a:r>
          </a:p>
          <a:p>
            <a:r>
              <a:rPr lang="hr-HR" altLang="sr-Latn-RS" sz="2000">
                <a:effectLst/>
              </a:rPr>
              <a:t>Known operational Automatic Identification System (AIS)</a:t>
            </a:r>
          </a:p>
          <a:p>
            <a:r>
              <a:rPr lang="hr-HR" altLang="sr-Latn-RS" sz="2000">
                <a:effectLst/>
              </a:rPr>
              <a:t>Aids to Navigation (AtoN)</a:t>
            </a:r>
          </a:p>
          <a:p>
            <a:r>
              <a:rPr lang="hr-HR" altLang="sr-Latn-RS" sz="2000">
                <a:effectLst/>
              </a:rPr>
              <a:t>Radio beacons transmitting DGPS corrections</a:t>
            </a:r>
          </a:p>
          <a:p>
            <a:r>
              <a:rPr lang="hr-HR" altLang="sr-Latn-RS" sz="2000">
                <a:effectLst/>
              </a:rPr>
              <a:t>International Standard and Daylight Saving Times and Dates</a:t>
            </a:r>
          </a:p>
          <a:p>
            <a:r>
              <a:rPr lang="hr-HR" altLang="sr-Latn-RS" sz="2000">
                <a:effectLst/>
              </a:rPr>
              <a:t>International Radio Time Signal Broadcast details</a:t>
            </a:r>
          </a:p>
        </p:txBody>
      </p:sp>
      <p:pic>
        <p:nvPicPr>
          <p:cNvPr id="686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22225"/>
            <a:ext cx="33766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985800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/>
              <a:t>ALRS Vol III</a:t>
            </a:r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r>
              <a:rPr lang="en-US" sz="2000" dirty="0"/>
              <a:t>Maritime Weather Services</a:t>
            </a:r>
          </a:p>
          <a:p>
            <a:pPr>
              <a:defRPr/>
            </a:pPr>
            <a:r>
              <a:rPr lang="en-US" sz="2000" dirty="0"/>
              <a:t>Safety Information broadcasts</a:t>
            </a:r>
          </a:p>
          <a:p>
            <a:pPr>
              <a:defRPr/>
            </a:pPr>
            <a:r>
              <a:rPr lang="en-US" sz="2000" dirty="0"/>
              <a:t>Worldwide NAVTEX and </a:t>
            </a:r>
            <a:r>
              <a:rPr lang="en-US" sz="2000" dirty="0" err="1"/>
              <a:t>SafetyNET</a:t>
            </a:r>
            <a:r>
              <a:rPr lang="en-US" sz="2000" dirty="0"/>
              <a:t> information</a:t>
            </a:r>
          </a:p>
          <a:p>
            <a:pPr>
              <a:defRPr/>
            </a:pPr>
            <a:r>
              <a:rPr lang="en-US" sz="2000" dirty="0"/>
              <a:t>Submarine and Gunnery Warning details (</a:t>
            </a:r>
            <a:r>
              <a:rPr lang="en-US" sz="2000" dirty="0" err="1"/>
              <a:t>Subfacts</a:t>
            </a:r>
            <a:r>
              <a:rPr lang="en-US" sz="2000" dirty="0"/>
              <a:t> and </a:t>
            </a:r>
            <a:r>
              <a:rPr lang="en-US" sz="2000" dirty="0" err="1"/>
              <a:t>Gunfacts</a:t>
            </a:r>
            <a:r>
              <a:rPr lang="en-US" sz="2000" dirty="0"/>
              <a:t>)</a:t>
            </a:r>
          </a:p>
          <a:p>
            <a:pPr>
              <a:defRPr/>
            </a:pPr>
            <a:r>
              <a:rPr lang="en-US" sz="2000" dirty="0"/>
              <a:t>Radio-Facsimile Stations, frequencies and weather map areas</a:t>
            </a:r>
            <a:endParaRPr lang="hr-HR" sz="2000" dirty="0"/>
          </a:p>
          <a:p>
            <a:pPr>
              <a:defRPr/>
            </a:pPr>
            <a:endParaRPr lang="hr-HR" dirty="0"/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981075"/>
            <a:ext cx="2489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9" y="981076"/>
            <a:ext cx="453707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687039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7962" y="115888"/>
            <a:ext cx="9215438" cy="6526212"/>
          </a:xfrm>
        </p:spPr>
      </p:pic>
    </p:spTree>
    <p:extLst>
      <p:ext uri="{BB962C8B-B14F-4D97-AF65-F5344CB8AC3E}">
        <p14:creationId xmlns:p14="http://schemas.microsoft.com/office/powerpoint/2010/main" val="1655998509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3376"/>
            <a:ext cx="9144000" cy="6188075"/>
          </a:xfrm>
        </p:spPr>
      </p:pic>
    </p:spTree>
    <p:extLst>
      <p:ext uri="{BB962C8B-B14F-4D97-AF65-F5344CB8AC3E}">
        <p14:creationId xmlns:p14="http://schemas.microsoft.com/office/powerpoint/2010/main" val="1978095234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476251"/>
            <a:ext cx="8691563" cy="6048375"/>
          </a:xfrm>
        </p:spPr>
      </p:pic>
    </p:spTree>
    <p:extLst>
      <p:ext uri="{BB962C8B-B14F-4D97-AF65-F5344CB8AC3E}">
        <p14:creationId xmlns:p14="http://schemas.microsoft.com/office/powerpoint/2010/main" val="3353779236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574132" y="862807"/>
            <a:ext cx="6691313" cy="5264150"/>
          </a:xfrm>
        </p:spPr>
      </p:pic>
    </p:spTree>
    <p:extLst>
      <p:ext uri="{BB962C8B-B14F-4D97-AF65-F5344CB8AC3E}">
        <p14:creationId xmlns:p14="http://schemas.microsoft.com/office/powerpoint/2010/main" val="4023099034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333376"/>
            <a:ext cx="8758237" cy="5972175"/>
          </a:xfrm>
        </p:spPr>
      </p:pic>
    </p:spTree>
    <p:extLst>
      <p:ext uri="{BB962C8B-B14F-4D97-AF65-F5344CB8AC3E}">
        <p14:creationId xmlns:p14="http://schemas.microsoft.com/office/powerpoint/2010/main" val="3721476781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175" y="115888"/>
            <a:ext cx="4967288" cy="6608762"/>
          </a:xfrm>
        </p:spPr>
      </p:pic>
    </p:spTree>
    <p:extLst>
      <p:ext uri="{BB962C8B-B14F-4D97-AF65-F5344CB8AC3E}">
        <p14:creationId xmlns:p14="http://schemas.microsoft.com/office/powerpoint/2010/main" val="2962859049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Content Placeholder 3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908051"/>
            <a:ext cx="7848600" cy="5299075"/>
          </a:xfrm>
        </p:spPr>
      </p:pic>
    </p:spTree>
    <p:extLst>
      <p:ext uri="{BB962C8B-B14F-4D97-AF65-F5344CB8AC3E}">
        <p14:creationId xmlns:p14="http://schemas.microsoft.com/office/powerpoint/2010/main" val="687135466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kovni rezultat za chart catalogue admiral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333645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0" y="0"/>
            <a:ext cx="5545138" cy="6858000"/>
          </a:xfrm>
        </p:spPr>
      </p:pic>
    </p:spTree>
    <p:extLst>
      <p:ext uri="{BB962C8B-B14F-4D97-AF65-F5344CB8AC3E}">
        <p14:creationId xmlns:p14="http://schemas.microsoft.com/office/powerpoint/2010/main" val="1981857489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r>
              <a:rPr lang="hr-HR" sz="2000" dirty="0"/>
              <a:t>ALRS – Vol IV</a:t>
            </a:r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 marL="0" indent="0">
              <a:buNone/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>
              <a:defRPr/>
            </a:pPr>
            <a:endParaRPr lang="hr-HR" sz="2000" dirty="0"/>
          </a:p>
          <a:p>
            <a:pPr marL="0" indent="0">
              <a:buNone/>
              <a:defRPr/>
            </a:pPr>
            <a:endParaRPr lang="hr-HR" sz="2000" dirty="0"/>
          </a:p>
          <a:p>
            <a:pPr>
              <a:defRPr/>
            </a:pPr>
            <a:r>
              <a:rPr lang="en-US" sz="2000" dirty="0"/>
              <a:t>All Met Observation Stations listed worldwide</a:t>
            </a:r>
            <a:endParaRPr lang="hr-HR" sz="2000" dirty="0"/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4" y="765175"/>
            <a:ext cx="3876675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640702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/>
              <a:t>ALRS – Vol V</a:t>
            </a:r>
          </a:p>
          <a:p>
            <a:pPr marL="0" indent="0">
              <a:buNone/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r>
              <a:rPr lang="en-US" sz="2000" dirty="0"/>
              <a:t>Worldwide communication requirements for distress, search and rescue</a:t>
            </a:r>
          </a:p>
          <a:p>
            <a:pPr>
              <a:defRPr/>
            </a:pPr>
            <a:r>
              <a:rPr lang="en-US" sz="2000" dirty="0"/>
              <a:t>Extracts from SOLAS and ITU Regulations</a:t>
            </a:r>
          </a:p>
          <a:p>
            <a:pPr>
              <a:defRPr/>
            </a:pPr>
            <a:r>
              <a:rPr lang="en-US" sz="2000" dirty="0"/>
              <a:t>Distress and SAR (incorporating MRCC and MRSC contacts)</a:t>
            </a:r>
          </a:p>
          <a:p>
            <a:pPr>
              <a:defRPr/>
            </a:pPr>
            <a:r>
              <a:rPr lang="en-US" sz="2000" dirty="0"/>
              <a:t>Worldwide NAVTEX and Maritime Safety Information</a:t>
            </a:r>
            <a:endParaRPr lang="hr-HR" sz="2000" dirty="0"/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</p:txBody>
      </p:sp>
      <p:pic>
        <p:nvPicPr>
          <p:cNvPr id="798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404813"/>
            <a:ext cx="2828925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285695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175" y="0"/>
            <a:ext cx="5168900" cy="6764338"/>
          </a:xfrm>
        </p:spPr>
      </p:pic>
    </p:spTree>
    <p:extLst>
      <p:ext uri="{BB962C8B-B14F-4D97-AF65-F5344CB8AC3E}">
        <p14:creationId xmlns:p14="http://schemas.microsoft.com/office/powerpoint/2010/main" val="1673267772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88" y="0"/>
            <a:ext cx="9129712" cy="6591300"/>
          </a:xfrm>
        </p:spPr>
      </p:pic>
    </p:spTree>
    <p:extLst>
      <p:ext uri="{BB962C8B-B14F-4D97-AF65-F5344CB8AC3E}">
        <p14:creationId xmlns:p14="http://schemas.microsoft.com/office/powerpoint/2010/main" val="2172254123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/>
              <a:t>ALRS – Vol VI</a:t>
            </a:r>
          </a:p>
          <a:p>
            <a:pPr>
              <a:defRPr/>
            </a:pPr>
            <a:endParaRPr lang="hr-HR" dirty="0"/>
          </a:p>
          <a:p>
            <a:pPr marL="0" indent="0">
              <a:buNone/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  <a:p>
            <a:pPr marL="0" indent="0">
              <a:buNone/>
              <a:defRPr/>
            </a:pPr>
            <a:endParaRPr lang="hr-HR" dirty="0" smtClean="0"/>
          </a:p>
          <a:p>
            <a:pPr marL="0" indent="0">
              <a:buNone/>
              <a:defRPr/>
            </a:pPr>
            <a:endParaRPr lang="hr-HR" dirty="0"/>
          </a:p>
          <a:p>
            <a:pPr marL="0" indent="0">
              <a:buNone/>
              <a:defRPr/>
            </a:pPr>
            <a:endParaRPr lang="hr-HR" dirty="0" smtClean="0"/>
          </a:p>
          <a:p>
            <a:pPr marL="0" indent="0">
              <a:buNone/>
              <a:defRPr/>
            </a:pPr>
            <a:endParaRPr lang="hr-HR" dirty="0" smtClean="0"/>
          </a:p>
          <a:p>
            <a:pPr>
              <a:defRPr/>
            </a:pPr>
            <a:r>
              <a:rPr lang="en-US" sz="2000" dirty="0"/>
              <a:t>Detailed Pilot information, contact details and procedures</a:t>
            </a:r>
          </a:p>
          <a:p>
            <a:pPr>
              <a:defRPr/>
            </a:pPr>
            <a:r>
              <a:rPr lang="en-US" sz="2000" dirty="0"/>
              <a:t>Vessel Traffic Service information, contact details and procedures</a:t>
            </a:r>
          </a:p>
          <a:p>
            <a:pPr>
              <a:defRPr/>
            </a:pPr>
            <a:r>
              <a:rPr lang="en-US" sz="2000" dirty="0"/>
              <a:t>National and International Ship Reporting Systems</a:t>
            </a:r>
          </a:p>
          <a:p>
            <a:pPr>
              <a:defRPr/>
            </a:pPr>
            <a:r>
              <a:rPr lang="en-US" sz="2000" dirty="0"/>
              <a:t>Port information, contact details and procedures</a:t>
            </a:r>
            <a:endParaRPr lang="hr-HR" sz="2000" dirty="0"/>
          </a:p>
        </p:txBody>
      </p:sp>
      <p:pic>
        <p:nvPicPr>
          <p:cNvPr id="829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836613"/>
            <a:ext cx="30241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836613"/>
            <a:ext cx="35290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817104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2101"/>
            <a:ext cx="8229600" cy="976313"/>
          </a:xfrm>
        </p:spPr>
        <p:txBody>
          <a:bodyPr/>
          <a:lstStyle/>
          <a:p>
            <a:pPr>
              <a:defRPr/>
            </a:pPr>
            <a:r>
              <a:rPr lang="hr-HR" sz="4000" dirty="0"/>
              <a:t>Ship Reporting Systems</a:t>
            </a:r>
          </a:p>
        </p:txBody>
      </p:sp>
      <p:pic>
        <p:nvPicPr>
          <p:cNvPr id="8397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196976"/>
            <a:ext cx="8075613" cy="5661025"/>
          </a:xfrm>
        </p:spPr>
      </p:pic>
    </p:spTree>
    <p:extLst>
      <p:ext uri="{BB962C8B-B14F-4D97-AF65-F5344CB8AC3E}">
        <p14:creationId xmlns:p14="http://schemas.microsoft.com/office/powerpoint/2010/main" val="329919811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0638"/>
            <a:ext cx="5040313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245224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027561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66725"/>
            <a:ext cx="8229600" cy="5378450"/>
          </a:xfrm>
        </p:spPr>
      </p:pic>
    </p:spTree>
    <p:extLst>
      <p:ext uri="{BB962C8B-B14F-4D97-AF65-F5344CB8AC3E}">
        <p14:creationId xmlns:p14="http://schemas.microsoft.com/office/powerpoint/2010/main" val="2296267367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ikovni rezultat za weekly notice to marin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765175"/>
            <a:ext cx="33242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22370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519114"/>
            <a:ext cx="8229600" cy="5273675"/>
          </a:xfrm>
        </p:spPr>
      </p:pic>
    </p:spTree>
    <p:extLst>
      <p:ext uri="{BB962C8B-B14F-4D97-AF65-F5344CB8AC3E}">
        <p14:creationId xmlns:p14="http://schemas.microsoft.com/office/powerpoint/2010/main" val="2144511906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0" y="1"/>
            <a:ext cx="5492750" cy="6856413"/>
          </a:xfrm>
        </p:spPr>
      </p:pic>
    </p:spTree>
    <p:extLst>
      <p:ext uri="{BB962C8B-B14F-4D97-AF65-F5344CB8AC3E}">
        <p14:creationId xmlns:p14="http://schemas.microsoft.com/office/powerpoint/2010/main" val="2756804901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1" y="115889"/>
            <a:ext cx="9096375" cy="6448425"/>
          </a:xfrm>
        </p:spPr>
      </p:pic>
    </p:spTree>
    <p:extLst>
      <p:ext uri="{BB962C8B-B14F-4D97-AF65-F5344CB8AC3E}">
        <p14:creationId xmlns:p14="http://schemas.microsoft.com/office/powerpoint/2010/main" val="1007172042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5413" y="1"/>
            <a:ext cx="4494212" cy="6867525"/>
          </a:xfrm>
        </p:spPr>
      </p:pic>
    </p:spTree>
    <p:extLst>
      <p:ext uri="{BB962C8B-B14F-4D97-AF65-F5344CB8AC3E}">
        <p14:creationId xmlns:p14="http://schemas.microsoft.com/office/powerpoint/2010/main" val="1097466284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914400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0724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9076" y="-63500"/>
            <a:ext cx="9178925" cy="6921500"/>
          </a:xfrm>
        </p:spPr>
      </p:pic>
    </p:spTree>
    <p:extLst>
      <p:ext uri="{BB962C8B-B14F-4D97-AF65-F5344CB8AC3E}">
        <p14:creationId xmlns:p14="http://schemas.microsoft.com/office/powerpoint/2010/main" val="925463922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6226" y="41276"/>
            <a:ext cx="9121775" cy="6816725"/>
          </a:xfrm>
        </p:spPr>
      </p:pic>
    </p:spTree>
    <p:extLst>
      <p:ext uri="{BB962C8B-B14F-4D97-AF65-F5344CB8AC3E}">
        <p14:creationId xmlns:p14="http://schemas.microsoft.com/office/powerpoint/2010/main" val="2523141847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326" y="0"/>
            <a:ext cx="6259513" cy="6858000"/>
          </a:xfrm>
        </p:spPr>
      </p:pic>
    </p:spTree>
    <p:extLst>
      <p:ext uri="{BB962C8B-B14F-4D97-AF65-F5344CB8AC3E}">
        <p14:creationId xmlns:p14="http://schemas.microsoft.com/office/powerpoint/2010/main" val="2115435191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4926"/>
            <a:ext cx="9144000" cy="6823075"/>
          </a:xfrm>
        </p:spPr>
      </p:pic>
    </p:spTree>
    <p:extLst>
      <p:ext uri="{BB962C8B-B14F-4D97-AF65-F5344CB8AC3E}">
        <p14:creationId xmlns:p14="http://schemas.microsoft.com/office/powerpoint/2010/main" val="4243168268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157162"/>
            <a:ext cx="88487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07269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519613"/>
            <a:ext cx="21717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770314"/>
            <a:ext cx="61214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Chart correction log</a:t>
            </a:r>
          </a:p>
          <a:p>
            <a:pPr>
              <a:defRPr/>
            </a:pPr>
            <a:r>
              <a:rPr lang="en-US" dirty="0" err="1" smtClean="0"/>
              <a:t>Oglasi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pomorce</a:t>
            </a:r>
            <a:r>
              <a:rPr lang="en-US" dirty="0" smtClean="0"/>
              <a:t> (HHI-1 </a:t>
            </a:r>
            <a:r>
              <a:rPr lang="en-US" dirty="0" err="1" smtClean="0"/>
              <a:t>mjesecno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Notices to mariners (BA- 1 </a:t>
            </a:r>
            <a:r>
              <a:rPr lang="en-US" dirty="0" err="1" smtClean="0"/>
              <a:t>tjedno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err="1" smtClean="0"/>
              <a:t>Oprema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ucrtavanje</a:t>
            </a:r>
            <a:endParaRPr lang="en-US" dirty="0" smtClean="0"/>
          </a:p>
          <a:p>
            <a:pPr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78194735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157162"/>
            <a:ext cx="117633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68831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Content Placeholder 3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4014" y="333376"/>
            <a:ext cx="9069387" cy="6335713"/>
          </a:xfrm>
        </p:spPr>
      </p:pic>
    </p:spTree>
    <p:extLst>
      <p:ext uri="{BB962C8B-B14F-4D97-AF65-F5344CB8AC3E}">
        <p14:creationId xmlns:p14="http://schemas.microsoft.com/office/powerpoint/2010/main" val="2899932477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88913"/>
            <a:ext cx="8791575" cy="6305550"/>
          </a:xfrm>
        </p:spPr>
      </p:pic>
    </p:spTree>
    <p:extLst>
      <p:ext uri="{BB962C8B-B14F-4D97-AF65-F5344CB8AC3E}">
        <p14:creationId xmlns:p14="http://schemas.microsoft.com/office/powerpoint/2010/main" val="2871292950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likovni rezultat za plotting she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649581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0438"/>
            <a:ext cx="91694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852698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"/>
            <a:ext cx="916940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3640138"/>
            <a:ext cx="9144000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968865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26988"/>
            <a:ext cx="9144000" cy="6681788"/>
          </a:xfrm>
        </p:spPr>
      </p:pic>
    </p:spTree>
    <p:extLst>
      <p:ext uri="{BB962C8B-B14F-4D97-AF65-F5344CB8AC3E}">
        <p14:creationId xmlns:p14="http://schemas.microsoft.com/office/powerpoint/2010/main" val="478444430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4189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176"/>
            <a:ext cx="49244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421302"/>
      </p:ext>
    </p:extLst>
  </p:cSld>
  <p:clrMapOvr>
    <a:masterClrMapping/>
  </p:clrMapOvr>
  <p:transition>
    <p:blinds dir="vert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340</Words>
  <Application>Microsoft Office PowerPoint</Application>
  <PresentationFormat>Widescreen</PresentationFormat>
  <Paragraphs>101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Tahoma</vt:lpstr>
      <vt:lpstr>Wingdings</vt:lpstr>
      <vt:lpstr>Ocean</vt:lpstr>
      <vt:lpstr>Nautičke karte, tablice, atlasi, dnevnici i ostale neophodne publikacije koje će biti upotrijebljene za planirano putovanje: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Maritime Communications</vt:lpstr>
      <vt:lpstr>Maritime Radio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Ship Reporting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Nautičke karte, tablice, atlasi, dnevnici i ostale neophodne publikacije koje će biti upotrijebljene za planirano putovanje: </dc:title>
  <dc:creator>Valentino Gašparović</dc:creator>
  <cp:lastModifiedBy>Valentino Gasparovic</cp:lastModifiedBy>
  <cp:revision>5</cp:revision>
  <dcterms:created xsi:type="dcterms:W3CDTF">2020-04-16T19:01:18Z</dcterms:created>
  <dcterms:modified xsi:type="dcterms:W3CDTF">2022-03-31T10:30:15Z</dcterms:modified>
</cp:coreProperties>
</file>