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96"/>
  </p:notesMasterIdLst>
  <p:sldIdLst>
    <p:sldId id="256" r:id="rId3"/>
    <p:sldId id="257" r:id="rId4"/>
    <p:sldId id="259" r:id="rId5"/>
    <p:sldId id="260" r:id="rId6"/>
    <p:sldId id="261" r:id="rId7"/>
    <p:sldId id="364" r:id="rId8"/>
    <p:sldId id="262" r:id="rId9"/>
    <p:sldId id="263" r:id="rId10"/>
    <p:sldId id="264" r:id="rId11"/>
    <p:sldId id="308" r:id="rId12"/>
    <p:sldId id="309" r:id="rId13"/>
    <p:sldId id="310" r:id="rId14"/>
    <p:sldId id="356" r:id="rId15"/>
    <p:sldId id="357" r:id="rId16"/>
    <p:sldId id="358" r:id="rId17"/>
    <p:sldId id="313" r:id="rId18"/>
    <p:sldId id="315" r:id="rId19"/>
    <p:sldId id="316" r:id="rId20"/>
    <p:sldId id="359" r:id="rId21"/>
    <p:sldId id="304" r:id="rId22"/>
    <p:sldId id="305" r:id="rId23"/>
    <p:sldId id="306" r:id="rId24"/>
    <p:sldId id="318" r:id="rId25"/>
    <p:sldId id="319" r:id="rId26"/>
    <p:sldId id="328" r:id="rId27"/>
    <p:sldId id="321" r:id="rId28"/>
    <p:sldId id="322" r:id="rId29"/>
    <p:sldId id="360" r:id="rId30"/>
    <p:sldId id="361" r:id="rId31"/>
    <p:sldId id="362" r:id="rId32"/>
    <p:sldId id="265" r:id="rId33"/>
    <p:sldId id="325" r:id="rId34"/>
    <p:sldId id="326" r:id="rId35"/>
    <p:sldId id="327" r:id="rId36"/>
    <p:sldId id="266" r:id="rId37"/>
    <p:sldId id="267" r:id="rId38"/>
    <p:sldId id="268" r:id="rId39"/>
    <p:sldId id="269" r:id="rId40"/>
    <p:sldId id="272" r:id="rId41"/>
    <p:sldId id="329" r:id="rId42"/>
    <p:sldId id="330" r:id="rId43"/>
    <p:sldId id="331" r:id="rId44"/>
    <p:sldId id="33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303" r:id="rId53"/>
    <p:sldId id="334" r:id="rId54"/>
    <p:sldId id="335" r:id="rId55"/>
    <p:sldId id="336" r:id="rId56"/>
    <p:sldId id="337" r:id="rId57"/>
    <p:sldId id="338" r:id="rId58"/>
    <p:sldId id="280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3" r:id="rId73"/>
    <p:sldId id="354" r:id="rId74"/>
    <p:sldId id="281" r:id="rId75"/>
    <p:sldId id="282" r:id="rId76"/>
    <p:sldId id="355" r:id="rId77"/>
    <p:sldId id="283" r:id="rId78"/>
    <p:sldId id="284" r:id="rId79"/>
    <p:sldId id="285" r:id="rId80"/>
    <p:sldId id="286" r:id="rId81"/>
    <p:sldId id="287" r:id="rId82"/>
    <p:sldId id="288" r:id="rId83"/>
    <p:sldId id="289" r:id="rId84"/>
    <p:sldId id="290" r:id="rId85"/>
    <p:sldId id="291" r:id="rId86"/>
    <p:sldId id="297" r:id="rId87"/>
    <p:sldId id="292" r:id="rId88"/>
    <p:sldId id="298" r:id="rId89"/>
    <p:sldId id="299" r:id="rId90"/>
    <p:sldId id="293" r:id="rId91"/>
    <p:sldId id="294" r:id="rId92"/>
    <p:sldId id="295" r:id="rId93"/>
    <p:sldId id="296" r:id="rId94"/>
    <p:sldId id="300" r:id="rId9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87" autoAdjust="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3FAFE-4EDE-4965-BD32-495AF30B1A03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62CBB-F2BD-4583-8FC6-69152E97C2E3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0237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62CBB-F2BD-4583-8FC6-69152E97C2E3}" type="slidenum">
              <a:rPr lang="hr-HR" smtClean="0"/>
              <a:pPr/>
              <a:t>15</a:t>
            </a:fld>
            <a:endParaRPr lang="hr-H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relation between the local East, North, Up (ENU) coordinates and the (</a:t>
            </a:r>
            <a:r>
              <a:rPr lang="en-US" i="1" dirty="0"/>
              <a:t>x</a:t>
            </a:r>
            <a:r>
              <a:rPr lang="en-US" dirty="0"/>
              <a:t>,</a:t>
            </a:r>
            <a:r>
              <a:rPr lang="en-US" i="1" dirty="0"/>
              <a:t>y</a:t>
            </a:r>
            <a:r>
              <a:rPr lang="en-US" dirty="0"/>
              <a:t>,</a:t>
            </a:r>
            <a:r>
              <a:rPr lang="en-US" i="1" dirty="0"/>
              <a:t>z</a:t>
            </a:r>
            <a:r>
              <a:rPr lang="en-US" dirty="0"/>
              <a:t>) Earth Centred Earth Fixed (ECEF) coordinates is illustrated in the next figure: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54072-55DB-4BFE-BE70-0A4FD58025AE}" type="slidenum">
              <a:rPr lang="hr-HR" smtClean="0"/>
              <a:pPr/>
              <a:t>36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9484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62CBB-F2BD-4583-8FC6-69152E97C2E3}" type="slidenum">
              <a:rPr lang="hr-HR" smtClean="0"/>
              <a:pPr/>
              <a:t>67</a:t>
            </a:fld>
            <a:endParaRPr lang="hr-H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0ABB-90B2-40C1-ADFA-E88ACB1A84A6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8303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4CA8-BACC-4E73-B3CD-4F2F27B8CE23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8684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4B2E-5C4C-4A7E-8835-4EAC058C1367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6089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4519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9204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381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1784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82106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003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84381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3383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9F4C-AF3F-408E-88F2-DA706A9CA7BE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9414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22029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59858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19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B388-1336-4836-854D-3A958BD7C3CA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329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C1BF8-1CA1-4477-9F0E-0754558CD7A7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211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A10D-959F-480B-8FC1-24EABCB8832B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5751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30CD-4FD7-437D-8E08-4309CDE9D8DC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3135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784F-4F95-4F1A-8A2D-21E5EB27F452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626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76EF-4B84-4D49-9F86-A2B6100A0D7A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972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81C6-C437-4259-9069-2F12298FC1E4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711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2A849-6961-4341-9150-C8B89550B6A0}" type="datetime1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081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F8DDE-5912-4FE2-9D2F-51DFC4253D09}" type="datetimeFigureOut">
              <a:rPr lang="hr-HR" smtClean="0"/>
              <a:pPr/>
              <a:t>6.3.2023.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D3C22-C33F-425E-9666-1CE69C578229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8128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wbmotor.nl/" TargetMode="External"/><Relationship Id="rId3" Type="http://schemas.openxmlformats.org/officeDocument/2006/relationships/hyperlink" Target="https://www.u-blox.com/sites/default/files/products/documents/GPS-Compendium_Book_(GPS-X-02007).pdf" TargetMode="External"/><Relationship Id="rId7" Type="http://schemas.openxmlformats.org/officeDocument/2006/relationships/hyperlink" Target="http://www.arstechnica.com/" TargetMode="External"/><Relationship Id="rId2" Type="http://schemas.openxmlformats.org/officeDocument/2006/relationships/hyperlink" Target="https://www.ametsoc.org/ams/index.cfm/policy/studies-analysis/satellite-navigation-and-space-weath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uticexpo.com/" TargetMode="External"/><Relationship Id="rId5" Type="http://schemas.openxmlformats.org/officeDocument/2006/relationships/hyperlink" Target="http://www.navipedia.net/" TargetMode="External"/><Relationship Id="rId4" Type="http://schemas.openxmlformats.org/officeDocument/2006/relationships/hyperlink" Target="http://www.portcities.org.uk/" TargetMode="External"/><Relationship Id="rId9" Type="http://schemas.openxmlformats.org/officeDocument/2006/relationships/hyperlink" Target="http://www.cellphone-jammer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SATELITSKA   NAVIGACIJA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b="1" dirty="0"/>
              <a:t>TEMELJNI POSTUPAK ODREĐIVANJA POLOŽAJA </a:t>
            </a:r>
          </a:p>
          <a:p>
            <a:r>
              <a:rPr lang="hr-HR" b="1" dirty="0"/>
              <a:t>SATELITSKIM  NAVIGACIJSKIM SUSTAVIMA</a:t>
            </a:r>
          </a:p>
        </p:txBody>
      </p:sp>
    </p:spTree>
    <p:extLst>
      <p:ext uri="{BB962C8B-B14F-4D97-AF65-F5344CB8AC3E}">
        <p14:creationId xmlns:p14="http://schemas.microsoft.com/office/powerpoint/2010/main" val="327395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IZVORI RELATIVISTIČKIH EFEKATA U GNSS SUSTAVIMA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3" y="1825625"/>
            <a:ext cx="10945837" cy="4351338"/>
          </a:xfrm>
        </p:spPr>
        <p:txBody>
          <a:bodyPr>
            <a:normAutofit/>
          </a:bodyPr>
          <a:lstStyle/>
          <a:p>
            <a:r>
              <a:rPr lang="hr-HR" sz="2200" b="1" dirty="0"/>
              <a:t>Relevantni izvori </a:t>
            </a:r>
            <a:r>
              <a:rPr lang="hr-HR" sz="2200" dirty="0"/>
              <a:t>relativističkih efekata kod GNSS sustava su:  relativna gibanja između satelita i prijamnika , razlike u gravitacijskom polju između satelita i prijamnika  i rotacija Zemlje.</a:t>
            </a:r>
          </a:p>
          <a:p>
            <a:r>
              <a:rPr lang="hr-HR" sz="2200" b="1" dirty="0"/>
              <a:t>Klasifikacija relativističkih  učinaka  na GNSS sustave  :</a:t>
            </a:r>
            <a:r>
              <a:rPr lang="hr-HR" sz="2200" dirty="0"/>
              <a:t/>
            </a:r>
            <a:br>
              <a:rPr lang="hr-HR" sz="2200" dirty="0"/>
            </a:br>
            <a:r>
              <a:rPr lang="hr-HR" sz="2200" dirty="0"/>
              <a:t>- dilatacija vremena,</a:t>
            </a:r>
            <a:br>
              <a:rPr lang="hr-HR" sz="2200" dirty="0"/>
            </a:br>
            <a:r>
              <a:rPr lang="hr-HR" sz="2200" dirty="0"/>
              <a:t>- razlike protoka vremena zbog razlike u jačini gravitacijskog polja,</a:t>
            </a:r>
            <a:br>
              <a:rPr lang="hr-HR" sz="2200" dirty="0"/>
            </a:br>
            <a:r>
              <a:rPr lang="hr-HR" sz="2200" dirty="0"/>
              <a:t>- relativistički  učinci na frekvenciju,</a:t>
            </a:r>
            <a:br>
              <a:rPr lang="hr-HR" sz="2200" dirty="0"/>
            </a:br>
            <a:r>
              <a:rPr lang="hr-HR" sz="2200" dirty="0"/>
              <a:t>- relativistički učinci na dužinu staze signala,</a:t>
            </a:r>
            <a:br>
              <a:rPr lang="hr-HR" sz="2200" dirty="0"/>
            </a:br>
            <a:r>
              <a:rPr lang="hr-HR" sz="2200" dirty="0"/>
              <a:t>- relativistički učinci zbog rotacije Zemlje,</a:t>
            </a:r>
            <a:br>
              <a:rPr lang="hr-HR" sz="2200" dirty="0"/>
            </a:br>
            <a:r>
              <a:rPr lang="hr-HR" sz="2200" dirty="0"/>
              <a:t>- relativistički učinci zbog ekscentričnosti Zemaljske orbite,</a:t>
            </a:r>
            <a:br>
              <a:rPr lang="hr-HR" sz="2200" dirty="0"/>
            </a:br>
            <a:r>
              <a:rPr lang="hr-HR" sz="2200" dirty="0"/>
              <a:t>- ubrzanja satelita u okviru teorije relativnosti,</a:t>
            </a:r>
            <a:br>
              <a:rPr lang="hr-HR" sz="2200" dirty="0"/>
            </a:br>
            <a:r>
              <a:rPr lang="hr-HR" sz="2200" dirty="0"/>
              <a:t>- postoji još relativističkih učinaka , ali su njihove vrijednosti premale da bi imale utjecaja na satelitsku navigaciju.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10EA2-D58D-49FB-AA46-F8B9B6FF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10</a:t>
            </a:fld>
            <a:endParaRPr lang="hr-H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DILATACIJA VREMENA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6098" y="1519311"/>
                <a:ext cx="10917702" cy="4657652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r-HR" sz="2200" dirty="0"/>
                  <a:t>Dilatacija vremena je relativistički učinak koji nastaje zbog relativnog gibanja satova koji se uspoređuju. Ponekad se to naziva transverzalni Dopplerov učinak. </a:t>
                </a:r>
                <a:r>
                  <a:rPr lang="hr-HR" sz="2200" b="1" dirty="0"/>
                  <a:t>Životni vijek procesa u referentnom  okviru (ts)</a:t>
                </a:r>
                <a:r>
                  <a:rPr lang="hr-HR" sz="2200" dirty="0"/>
                  <a:t>  </a:t>
                </a:r>
                <a:r>
                  <a:rPr lang="hr-HR" sz="2200" b="1" dirty="0"/>
                  <a:t>koji se giba brzinom v</a:t>
                </a:r>
                <a:r>
                  <a:rPr lang="hr-HR" sz="2200" dirty="0"/>
                  <a:t> može se izračunati upotrebom </a:t>
                </a:r>
                <a:r>
                  <a:rPr lang="hr-HR" sz="2200" b="1" dirty="0"/>
                  <a:t>Lorentzovih transformacija</a:t>
                </a:r>
                <a:r>
                  <a:rPr lang="hr-HR" sz="2200" dirty="0"/>
                  <a:t> 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hr-H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hr-HR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hr-HR" sz="22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hr-HR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hr-HR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hr-HR" sz="2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hr-HR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r>
                  <a:rPr lang="hr-HR" sz="2200" dirty="0"/>
                  <a:t/>
                </a:r>
                <a:br>
                  <a:rPr lang="hr-HR" sz="2200" dirty="0"/>
                </a:br>
                <a:r>
                  <a:rPr lang="hr-HR" sz="2200" dirty="0"/>
                  <a:t/>
                </a:r>
                <a:br>
                  <a:rPr lang="hr-HR" sz="2200" dirty="0"/>
                </a:b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hr-H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brzina svjetlosti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hr-HR" sz="2000" dirty="0"/>
                  <a:t>– vrijeme u nepomičnom okviru  , </a:t>
                </a:r>
                <a14:m>
                  <m:oMath xmlns:m="http://schemas.openxmlformats.org/officeDocument/2006/math"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hr-HR" sz="2000" dirty="0"/>
                  <a:t> – brzina gibanja tijela</a:t>
                </a:r>
                <a:r>
                  <a:rPr lang="hr-HR" sz="2200" dirty="0"/>
                  <a:t/>
                </a:r>
                <a:br>
                  <a:rPr lang="hr-HR" sz="2200" dirty="0"/>
                </a:br>
                <a:endParaRPr lang="hr-HR" sz="2200" dirty="0"/>
              </a:p>
              <a:p>
                <a:pPr marL="0" indent="0" algn="just">
                  <a:buNone/>
                </a:pPr>
                <a:r>
                  <a:rPr lang="hr-HR" sz="2200" dirty="0"/>
                  <a:t>Za male vrijednosti odnosa  (v/c) može se koristiti binomna razdioba. Iako je brzina gibanja satelita (&gt; 4 km/s)  značajno manja od brzine svjetlosti (300.000 km/s) , dnevni učinci dilatacije vremena satelit – korisnički prijamnik su značajni i treba ih uzeti u obzir.</a:t>
                </a:r>
              </a:p>
              <a:p>
                <a:pPr marL="0" indent="0" algn="just">
                  <a:buNone/>
                </a:pPr>
                <a:endParaRPr lang="hr-HR" sz="2200" dirty="0"/>
              </a:p>
              <a:p>
                <a:pPr marL="0" indent="0">
                  <a:buNone/>
                </a:pPr>
                <a:endParaRPr lang="hr-H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6098" y="1519311"/>
                <a:ext cx="10917702" cy="4657652"/>
              </a:xfrm>
              <a:blipFill>
                <a:blip r:embed="rId2" cstate="print"/>
                <a:stretch>
                  <a:fillRect l="-726" t="-1702" r="-7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087E8-C0E8-4C1B-9E79-7950852AA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11</a:t>
            </a:fld>
            <a:endParaRPr lang="hr-H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2140"/>
            <a:ext cx="11843657" cy="1023777"/>
          </a:xfrm>
        </p:spPr>
        <p:txBody>
          <a:bodyPr>
            <a:normAutofit/>
          </a:bodyPr>
          <a:lstStyle/>
          <a:p>
            <a:r>
              <a:rPr lang="hr-HR" sz="2800" b="1" dirty="0"/>
              <a:t>RAZLIKA U PROTOKU VREMENA ZBOG RAZLIKE U JAČINI GRAVITACIJSKOG POLJA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5756" y="871356"/>
                <a:ext cx="11200488" cy="5845126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 algn="just">
                  <a:buNone/>
                </a:pPr>
                <a:r>
                  <a:rPr lang="hr-HR" sz="8800" b="1" dirty="0"/>
                  <a:t>Sukladno općoj teoriji relativnosti tijek vremena je sporiji u jačem gravitacijskom polju ,  konkretno vrijeme sporije teče na površini Zemlje nego na satelitima koji se nalaze na visinskim razlikama  od cca 20.000 km. </a:t>
                </a:r>
                <a:r>
                  <a:rPr lang="hr-HR" sz="8800" dirty="0"/>
                  <a:t>Ako se mjeri protok vremena u dva vertikalno postavljena sata A i B na visinskoj razlici  h ,  ako je razlika potencijala između satova </a:t>
                </a:r>
                <a14:m>
                  <m:oMath xmlns:m="http://schemas.openxmlformats.org/officeDocument/2006/math">
                    <m:r>
                      <a:rPr lang="hr-HR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hr-HR" sz="8800" dirty="0"/>
                  <a:t>,  sat koji je na višoj točki mjeri vremenski interval </a:t>
                </a:r>
                <a14:m>
                  <m:oMath xmlns:m="http://schemas.openxmlformats.org/officeDocument/2006/math">
                    <m:r>
                      <a:rPr lang="hr-HR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hr-HR" sz="8800" dirty="0"/>
                  <a:t>, tada će sat koji se nalazi na nižoj točki mjeriti sljedeći vremenski interval </a:t>
                </a:r>
                <a14:m>
                  <m:oMath xmlns:m="http://schemas.openxmlformats.org/officeDocument/2006/math">
                    <m:r>
                      <a:rPr lang="hr-HR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8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hr-HR" sz="8800" dirty="0"/>
                  <a:t> 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8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8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r-HR" sz="8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=(1−</m:t>
                      </m:r>
                      <m:f>
                        <m:fPr>
                          <m:ctrlPr>
                            <a:rPr lang="hr-HR" sz="8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8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hr-HR" sz="8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sSup>
                            <m:sSupPr>
                              <m:ctrlPr>
                                <a:rPr lang="hr-HR" sz="8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8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r-HR" sz="8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r-HR" sz="8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)∆</m:t>
                      </m:r>
                      <m:r>
                        <a:rPr lang="hr-HR" sz="8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r>
                  <a:rPr lang="hr-HR" sz="8800" dirty="0"/>
                  <a:t/>
                </a:r>
                <a:br>
                  <a:rPr lang="hr-HR" sz="8800" dirty="0"/>
                </a:br>
                <a:endParaRPr lang="hr-HR" sz="8800" dirty="0"/>
              </a:p>
              <a:p>
                <a:pPr marL="0" indent="0" algn="just">
                  <a:buNone/>
                </a:pPr>
                <a:r>
                  <a:rPr lang="hr-HR" sz="8000" dirty="0"/>
                  <a:t>Za izračun razlike potencijala može se koristiti sljedeća formula:         </a:t>
                </a:r>
                <a14:m>
                  <m:oMath xmlns:m="http://schemas.openxmlformats.org/officeDocument/2006/math">
                    <m:r>
                      <a:rPr lang="hr-HR" sz="112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hr-HR" sz="112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hr-HR" sz="1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1200" i="1">
                            <a:latin typeface="Cambria Math" panose="02040503050406030204" pitchFamily="18" charset="0"/>
                          </a:rPr>
                          <m:t>𝐺𝑀</m:t>
                        </m:r>
                      </m:num>
                      <m:den>
                        <m:r>
                          <a:rPr lang="hr-HR" sz="112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hr-HR" sz="8000" dirty="0"/>
              </a:p>
              <a:p>
                <a:pPr marL="0" indent="0" algn="just">
                  <a:buNone/>
                </a:pPr>
                <a:endParaRPr lang="hr-HR" sz="8800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hr-HR" sz="8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hr-HR" sz="8000" dirty="0"/>
                  <a:t> – masa tijela , </a:t>
                </a:r>
                <a14:m>
                  <m:oMath xmlns:m="http://schemas.openxmlformats.org/officeDocument/2006/math">
                    <m:r>
                      <a:rPr lang="hr-HR" sz="80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r-HR" sz="8000" dirty="0"/>
                  <a:t> – gravitacijska konstanta,  </a:t>
                </a:r>
                <a14:m>
                  <m:oMath xmlns:m="http://schemas.openxmlformats.org/officeDocument/2006/math">
                    <m:r>
                      <a:rPr lang="hr-HR" sz="80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hr-HR" sz="8000" dirty="0"/>
                  <a:t> – udaljenost između središta masa</a:t>
                </a:r>
                <a:r>
                  <a:rPr lang="hr-HR" sz="1800" dirty="0"/>
                  <a:t/>
                </a:r>
                <a:br>
                  <a:rPr lang="hr-HR" sz="1800" dirty="0"/>
                </a:br>
                <a:endParaRPr lang="hr-HR" sz="1800" dirty="0"/>
              </a:p>
              <a:p>
                <a:pPr marL="0" indent="0" algn="just">
                  <a:buNone/>
                </a:pPr>
                <a:endParaRPr lang="hr-HR" sz="400" b="1" dirty="0"/>
              </a:p>
              <a:p>
                <a:pPr marL="0" indent="0" algn="just">
                  <a:buNone/>
                </a:pPr>
                <a:r>
                  <a:rPr lang="hr-HR" sz="8000" i="1" dirty="0"/>
                  <a:t>Demonstracijski primjer: </a:t>
                </a:r>
              </a:p>
              <a:p>
                <a:pPr marL="0" indent="0" algn="just">
                  <a:buNone/>
                </a:pPr>
                <a:r>
                  <a:rPr lang="hr-HR" sz="8000" i="1" dirty="0"/>
                  <a:t>Dva sata nalaze u Hrvatskoj, jedan na razini mora,drugi na “najvišem vrhu”(1.762 m) planine Biokovo , visinska razlika  cca 2.000 m , koristi se standardno gravitacijsko polje – okvir Geodetic Reference System 1980 (GRS80) . Ako se mjeri vremenski interval od  </a:t>
                </a:r>
                <a:r>
                  <a:rPr lang="el-GR" sz="8000" i="1" dirty="0"/>
                  <a:t>Δ</a:t>
                </a:r>
                <a:r>
                  <a:rPr lang="hr-HR" sz="8000" i="1" dirty="0"/>
                  <a:t>t = 1 sekunda  , sat na razini mora  će zbog razlike u jačini gravitacijskog polja mjeriti vremenski interval od   0,9999999999997926 sekundi , odnosno protok vremena na razini mora je -2,1x10</a:t>
                </a:r>
                <a:r>
                  <a:rPr lang="hr-HR" sz="8000" i="1" baseline="30000" dirty="0"/>
                  <a:t>-13</a:t>
                </a:r>
                <a:r>
                  <a:rPr lang="hr-HR" sz="8000" i="1" dirty="0"/>
                  <a:t> sekundi  sporiji zbog jačeg djelovanja gravitacijskog polja Zemlje. Atomski satovi na satelitima mogu mjeriti vrijeme s preciznošću od 10</a:t>
                </a:r>
                <a:r>
                  <a:rPr lang="hr-HR" sz="8000" i="1" baseline="30000" dirty="0"/>
                  <a:t>-14  </a:t>
                </a:r>
                <a:r>
                  <a:rPr lang="hr-HR" sz="8000" i="1" dirty="0"/>
                  <a:t>ili bolje u vremenskom periodu od nekoliko mjeseci.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5756" y="871356"/>
                <a:ext cx="11200488" cy="5845126"/>
              </a:xfrm>
              <a:blipFill rotWithShape="1">
                <a:blip r:embed="rId2" cstate="print"/>
                <a:stretch>
                  <a:fillRect l="-653" t="-2086" r="-707" b="-4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6A9AC-81ED-4E55-9C65-2897EE96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12</a:t>
            </a:fld>
            <a:endParaRPr lang="hr-H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Relativistički utjecaji na frekvenciju emitiranja signala</a:t>
            </a:r>
            <a:endParaRPr lang="hr-H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2571"/>
            <a:ext cx="10515600" cy="4694392"/>
          </a:xfrm>
        </p:spPr>
        <p:txBody>
          <a:bodyPr>
            <a:normAutofit/>
          </a:bodyPr>
          <a:lstStyle/>
          <a:p>
            <a:r>
              <a:rPr lang="hr-HR" sz="2000" dirty="0" smtClean="0"/>
              <a:t>- </a:t>
            </a:r>
            <a:r>
              <a:rPr lang="hr-HR" sz="1800" dirty="0" smtClean="0"/>
              <a:t>Glavni  relativistički učinak </a:t>
            </a:r>
            <a:r>
              <a:rPr lang="hr-HR" sz="1800" b="1" dirty="0" smtClean="0"/>
              <a:t>na frekvenciju nastaje zbog relativnog gibanja i razlike gravitacijskog polja između satelita i korisničkog prijamnika.</a:t>
            </a:r>
            <a:r>
              <a:rPr lang="hr-HR" sz="1800" dirty="0" smtClean="0"/>
              <a:t> </a:t>
            </a:r>
            <a:r>
              <a:rPr lang="hr-HR" sz="1800" b="1" dirty="0" smtClean="0"/>
              <a:t>Relativno gibanje </a:t>
            </a:r>
            <a:r>
              <a:rPr lang="hr-HR" sz="1800" dirty="0" smtClean="0"/>
              <a:t>se rješava pomoću </a:t>
            </a:r>
            <a:r>
              <a:rPr lang="hr-HR" sz="1800" b="1" dirty="0" smtClean="0"/>
              <a:t>specijalne teorije relativnosti </a:t>
            </a:r>
            <a:r>
              <a:rPr lang="hr-HR" sz="1800" dirty="0" smtClean="0"/>
              <a:t>, a </a:t>
            </a:r>
            <a:r>
              <a:rPr lang="hr-HR" sz="1800" b="1" dirty="0" smtClean="0"/>
              <a:t>razlika gravitacijskog polja </a:t>
            </a:r>
            <a:r>
              <a:rPr lang="hr-HR" sz="1800" dirty="0" smtClean="0"/>
              <a:t>pomoću </a:t>
            </a:r>
            <a:r>
              <a:rPr lang="hr-HR" sz="1800" b="1" dirty="0" smtClean="0"/>
              <a:t>opće teorije relativnosti</a:t>
            </a:r>
            <a:r>
              <a:rPr lang="hr-HR" sz="1800" dirty="0" smtClean="0"/>
              <a:t>. </a:t>
            </a:r>
            <a:r>
              <a:rPr lang="hr-HR" sz="1800" b="1" dirty="0" smtClean="0"/>
              <a:t>Rezultantni relativistički učinci na frekvenciju </a:t>
            </a:r>
            <a:r>
              <a:rPr lang="hr-HR" sz="1800" dirty="0" smtClean="0"/>
              <a:t>emitiranog satelitskog signala mogu se izračunati pomoću sljedeće jednadžbe (Xu ,G. GPS Theory,2002.) :   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           (1)</a:t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- </a:t>
            </a:r>
            <a:r>
              <a:rPr lang="el-GR" sz="1800" dirty="0" smtClean="0"/>
              <a:t>Δ</a:t>
            </a:r>
            <a:r>
              <a:rPr lang="hr-HR" sz="1800" dirty="0" smtClean="0"/>
              <a:t>U razlika gravitacijskog potencijala Zemlje između satelita i korisničkog prijamnika </a:t>
            </a:r>
            <a:br>
              <a:rPr lang="hr-HR" sz="1800" dirty="0" smtClean="0"/>
            </a:br>
            <a:r>
              <a:rPr lang="hr-HR" sz="1800" dirty="0" smtClean="0"/>
              <a:t>c – brzina svjetlosti , v – brzina satelita u odnosu na korisnika , fo – frekvencija signala bez relativističkog efekta ,  f’ – frekvencija gibajućeg satelita-odašiljača satelitskog signala</a:t>
            </a:r>
            <a:br>
              <a:rPr lang="hr-HR" sz="1800" dirty="0" smtClean="0"/>
            </a:br>
            <a:r>
              <a:rPr lang="hr-HR" sz="1800" dirty="0" smtClean="0"/>
              <a:t>- Prvi dio jednadžbe (1) određuje učinak relativnog gibanja između satelita i korisnika , a drugi dio jednadžbe (1) određuje učinak razlike jačine gravitacijskog polja između satelita i prijamnika.</a:t>
            </a:r>
            <a:br>
              <a:rPr lang="hr-HR" sz="1800" dirty="0" smtClean="0"/>
            </a:br>
            <a:r>
              <a:rPr lang="hr-HR" sz="1800" dirty="0" smtClean="0"/>
              <a:t>- </a:t>
            </a:r>
            <a:r>
              <a:rPr lang="hr-HR" sz="1800" b="1" dirty="0" smtClean="0"/>
              <a:t>Razlika zemljinog gravitacijskog potencijala </a:t>
            </a:r>
            <a:r>
              <a:rPr lang="hr-HR" sz="1800" dirty="0" smtClean="0"/>
              <a:t>može se izračunati korištenjem sljedeće jednadžbe : 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  GM – geocentrična gravitacijska konstanta Zemlje , Re – radijus Zemlje ,  H – visina satelita iznad Zemlje</a:t>
            </a:r>
            <a:br>
              <a:rPr lang="hr-HR" sz="1800" dirty="0" smtClean="0"/>
            </a:br>
            <a:endParaRPr lang="hr-HR" sz="1800" dirty="0"/>
          </a:p>
        </p:txBody>
      </p:sp>
      <p:pic>
        <p:nvPicPr>
          <p:cNvPr id="5" name="Picture 2" descr="C:\Users\Kos\Documents\IMG_1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8676" y="2563176"/>
            <a:ext cx="3683000" cy="638387"/>
          </a:xfrm>
          <a:prstGeom prst="rect">
            <a:avLst/>
          </a:prstGeom>
          <a:noFill/>
        </p:spPr>
      </p:pic>
      <p:pic>
        <p:nvPicPr>
          <p:cNvPr id="7" name="Picture 3" descr="C:\Users\Kos\Documents\IMG_1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7255" y="4850569"/>
            <a:ext cx="3611033" cy="460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Relativistički učinci na dužinu staze satelit. signala </a:t>
            </a:r>
            <a:endParaRPr lang="hr-H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1550"/>
            <a:ext cx="10515600" cy="4873840"/>
          </a:xfrm>
        </p:spPr>
        <p:txBody>
          <a:bodyPr>
            <a:normAutofit/>
          </a:bodyPr>
          <a:lstStyle/>
          <a:p>
            <a:r>
              <a:rPr lang="hr-HR" sz="2000" dirty="0" smtClean="0"/>
              <a:t>- </a:t>
            </a:r>
            <a:r>
              <a:rPr lang="hr-HR" sz="1800" dirty="0" smtClean="0"/>
              <a:t>Zbog anomalija u gravitacijskom polju Zemlje staza satelitskog signala </a:t>
            </a:r>
            <a:r>
              <a:rPr lang="hr-HR" sz="1800" b="1" dirty="0" smtClean="0"/>
              <a:t>nije Euklidska ravna li</a:t>
            </a:r>
            <a:r>
              <a:rPr lang="hr-HR" sz="1800" dirty="0" smtClean="0"/>
              <a:t>nija nego </a:t>
            </a:r>
            <a:r>
              <a:rPr lang="hr-HR" sz="1800" b="1" dirty="0" smtClean="0"/>
              <a:t>krivulj</a:t>
            </a:r>
            <a:r>
              <a:rPr lang="hr-HR" sz="1800" dirty="0" smtClean="0"/>
              <a:t>a. Uzrok tome je relativistički učinak na mjerenje vremena širenja signala  odnosno određivanje dužine staze signala. Relativistička propagacija signala uzima u obzir samo utjecaj Zemaljske gravitacije , dok se utjecaj gravitacije Mjeseca, Sunca i drugih planeta reducira na plimne sile s malom relativističkom korekcijom</a:t>
            </a:r>
            <a:r>
              <a:rPr lang="hr-HR" sz="2000" dirty="0" smtClean="0"/>
              <a:t>. </a:t>
            </a:r>
            <a:r>
              <a:rPr lang="hr-HR" sz="1800" b="1" dirty="0" smtClean="0"/>
              <a:t>Koordinatno vrijeme propagacije satelitskog signala od satelita na poziciji x1 u koordinatnom vremenu t1 do prijamnika na poziciji x2 u koordinatnom vremenu t2 može se izračunati pomoću sljedeće jednadžbe:                                                </a:t>
            </a:r>
            <a:r>
              <a:rPr lang="hr-HR" sz="1800" dirty="0" smtClean="0"/>
              <a:t>Zbroj (suma) u drugom dijelu jednadžbe uključuje zbroj svih nebeskih</a:t>
            </a:r>
            <a:br>
              <a:rPr lang="hr-HR" sz="1800" dirty="0" smtClean="0"/>
            </a:br>
            <a:r>
              <a:rPr lang="hr-HR" sz="1800" dirty="0" smtClean="0"/>
              <a:t>(Petit G.;                                                    tijela J sa masama Mj . </a:t>
            </a:r>
            <a:br>
              <a:rPr lang="hr-HR" sz="1800" dirty="0" smtClean="0"/>
            </a:br>
            <a:r>
              <a:rPr lang="hr-HR" sz="1800" dirty="0" smtClean="0"/>
              <a:t>Luzum,B.;</a:t>
            </a:r>
            <a:br>
              <a:rPr lang="hr-HR" sz="1800" dirty="0" smtClean="0"/>
            </a:br>
            <a:r>
              <a:rPr lang="hr-HR" sz="1800" dirty="0" smtClean="0"/>
              <a:t>2010.) :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- Vrijednost ovog učinka može biti do nekoliko sekundi  s neizvjesnošću od 3 ps (                ) – pikosekunde</a:t>
            </a:r>
            <a:br>
              <a:rPr lang="hr-HR" sz="1800" dirty="0" smtClean="0"/>
            </a:br>
            <a:r>
              <a:rPr lang="hr-HR" sz="1800" b="1" dirty="0" smtClean="0"/>
              <a:t>Primjer utjecaja na GPS sustav : </a:t>
            </a:r>
            <a:r>
              <a:rPr lang="hr-HR" sz="1800" dirty="0" smtClean="0"/>
              <a:t> za R = 6370 km , visina satelita 20200 km , maximalna udaljenost između</a:t>
            </a:r>
            <a:br>
              <a:rPr lang="hr-HR" sz="1800" dirty="0" smtClean="0"/>
            </a:br>
            <a:r>
              <a:rPr lang="hr-HR" sz="1800" dirty="0" smtClean="0"/>
              <a:t>satelita i prijamnika 25800 km – uzevši ove vrijednosti relativistički </a:t>
            </a:r>
            <a:r>
              <a:rPr lang="hr-HR" sz="1800" b="1" dirty="0" smtClean="0"/>
              <a:t>efekt ima vrijednost od 18,7 mm. </a:t>
            </a:r>
            <a:br>
              <a:rPr lang="hr-HR" sz="1800" b="1" dirty="0" smtClean="0"/>
            </a:br>
            <a:r>
              <a:rPr lang="hr-HR" sz="1800" dirty="0" smtClean="0"/>
              <a:t>Korištenjem dva ili više prijamnika ovaj učinak postaje zanemarivo malen </a:t>
            </a:r>
            <a:r>
              <a:rPr lang="hr-HR" sz="1800" b="1" dirty="0" smtClean="0"/>
              <a:t>0,001 pm (pikometra).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Isti učinak na GLONASS sustav iznosi </a:t>
            </a:r>
            <a:r>
              <a:rPr lang="hr-HR" sz="1800" b="1" dirty="0" smtClean="0"/>
              <a:t>20,0 mm </a:t>
            </a:r>
            <a:r>
              <a:rPr lang="hr-HR" sz="1800" dirty="0" smtClean="0"/>
              <a:t>, za visina satelita od </a:t>
            </a:r>
            <a:r>
              <a:rPr lang="hr-HR" sz="1800" b="1" dirty="0" smtClean="0"/>
              <a:t>19100 km</a:t>
            </a:r>
            <a:r>
              <a:rPr lang="hr-HR" sz="1800" dirty="0" smtClean="0"/>
              <a:t>.</a:t>
            </a:r>
            <a:endParaRPr lang="hr-HR" sz="1800" dirty="0"/>
          </a:p>
        </p:txBody>
      </p:sp>
      <p:pic>
        <p:nvPicPr>
          <p:cNvPr id="5" name="Picture 2" descr="C:\Users\Kos\Documents\IMG_1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856" y="2992721"/>
            <a:ext cx="2437479" cy="1272507"/>
          </a:xfrm>
          <a:prstGeom prst="rect">
            <a:avLst/>
          </a:prstGeom>
          <a:noFill/>
        </p:spPr>
      </p:pic>
      <p:pic>
        <p:nvPicPr>
          <p:cNvPr id="7" name="Picture 3" descr="C:\Users\Kos\Documents\IMG_1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6147" y="3491610"/>
            <a:ext cx="6049433" cy="417639"/>
          </a:xfrm>
          <a:prstGeom prst="rect">
            <a:avLst/>
          </a:prstGeom>
          <a:noFill/>
        </p:spPr>
      </p:pic>
      <p:pic>
        <p:nvPicPr>
          <p:cNvPr id="9" name="Picture 4" descr="C:\Users\Kos\Documents\IMG_1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499" y="4289883"/>
            <a:ext cx="783167" cy="422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Relativistički efekti uzrokovani rotacijom Zemlje 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8183"/>
            <a:ext cx="10515600" cy="47387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800" dirty="0" smtClean="0"/>
              <a:t>- </a:t>
            </a:r>
            <a:r>
              <a:rPr lang="hr-HR" sz="2000" b="1" dirty="0" smtClean="0"/>
              <a:t>Sagnacov efekt </a:t>
            </a:r>
            <a:r>
              <a:rPr lang="hr-HR" sz="2000" dirty="0" smtClean="0"/>
              <a:t>značajno utječe na mjerenje vremena. Eksperiment napravljen 1984 godine sa tri satelita pokazao je da veličina Sagnacov-e korekcije iznosi od </a:t>
            </a:r>
            <a:r>
              <a:rPr lang="hr-HR" sz="2000" b="1" dirty="0" smtClean="0"/>
              <a:t>240 do 350 ns  (                            ).</a:t>
            </a:r>
            <a:r>
              <a:rPr lang="hr-HR" sz="2000" dirty="0" smtClean="0"/>
              <a:t> </a:t>
            </a:r>
            <a:r>
              <a:rPr lang="hr-HR" sz="2000" b="1" dirty="0" err="1" smtClean="0"/>
              <a:t>Sagnacov</a:t>
            </a:r>
            <a:r>
              <a:rPr lang="hr-HR" sz="2000" b="1" dirty="0" smtClean="0"/>
              <a:t> efekt</a:t>
            </a:r>
            <a:r>
              <a:rPr lang="hr-HR" sz="2000" dirty="0" smtClean="0"/>
              <a:t> </a:t>
            </a:r>
            <a:r>
              <a:rPr lang="hr-HR" sz="2000" b="1" dirty="0" smtClean="0"/>
              <a:t>između točaka A i B </a:t>
            </a:r>
            <a:r>
              <a:rPr lang="hr-HR" sz="2000" dirty="0" smtClean="0"/>
              <a:t>može se izračunati pomoću sljedeće jednadžbe (Nelson R.A., Relativistic…, 2006) :</a:t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 </a:t>
            </a:r>
            <a:br>
              <a:rPr lang="hr-HR" sz="2000" dirty="0" smtClean="0"/>
            </a:br>
            <a:r>
              <a:rPr lang="el-GR" sz="2000" dirty="0" smtClean="0"/>
              <a:t>ω</a:t>
            </a:r>
            <a:r>
              <a:rPr lang="hr-HR" sz="2000" dirty="0" smtClean="0"/>
              <a:t> – Zemaljska rotacijska kutna brzina , c – brzina svjetlosti , P – vertikalna projekcija područja koje formira središte rotacije i krajnje točke </a:t>
            </a:r>
            <a:r>
              <a:rPr lang="hr-HR" sz="2000" b="1" dirty="0" smtClean="0"/>
              <a:t>A  (Xa,Ya) i B (Xb,Yb) svjetlosnog puta. </a:t>
            </a:r>
            <a:endParaRPr lang="hr-HR" sz="2000" dirty="0" smtClean="0"/>
          </a:p>
          <a:p>
            <a:pPr>
              <a:buNone/>
            </a:pPr>
            <a:r>
              <a:rPr lang="hr-HR" sz="2000" dirty="0" smtClean="0"/>
              <a:t>  - Sagnacov-a korekcija se upotrebljava kod satelita u niskim orbitama (Low-Earth-orbit) koje koriste GNSS sateliti za SST – Satellite </a:t>
            </a:r>
            <a:r>
              <a:rPr lang="hr-HR" sz="2000" dirty="0" err="1" smtClean="0"/>
              <a:t>satellite</a:t>
            </a:r>
            <a:r>
              <a:rPr lang="hr-HR" sz="2000" dirty="0" smtClean="0"/>
              <a:t> tracking.</a:t>
            </a:r>
            <a:br>
              <a:rPr lang="hr-HR" sz="2000" dirty="0" smtClean="0"/>
            </a:br>
            <a:endParaRPr lang="hr-HR" sz="2000" b="1" dirty="0"/>
          </a:p>
        </p:txBody>
      </p:sp>
      <p:pic>
        <p:nvPicPr>
          <p:cNvPr id="5" name="Picture 2" descr="C:\Users\Kos\Documents\IMG_1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0465" y="1693005"/>
            <a:ext cx="1420485" cy="356394"/>
          </a:xfrm>
          <a:prstGeom prst="rect">
            <a:avLst/>
          </a:prstGeom>
          <a:noFill/>
        </p:spPr>
      </p:pic>
      <p:pic>
        <p:nvPicPr>
          <p:cNvPr id="7" name="Picture 3" descr="C:\Users\Kos\Documents\IMG_1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5905" y="2737609"/>
            <a:ext cx="3050579" cy="680244"/>
          </a:xfrm>
          <a:prstGeom prst="rect">
            <a:avLst/>
          </a:prstGeom>
          <a:noFill/>
        </p:spPr>
      </p:pic>
      <p:pic>
        <p:nvPicPr>
          <p:cNvPr id="2052" name="Picture 4" descr="C:\Users\Kos\Documents\IMG_1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1332" y="2718177"/>
            <a:ext cx="2548467" cy="757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b="1" dirty="0"/>
              <a:t>RELATIVISTIČKI EFEKTI UZROKOVANI ROTACIJOM ZEMLJE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9153" y="872196"/>
                <a:ext cx="11452924" cy="587326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just">
                  <a:buNone/>
                </a:pPr>
                <a:r>
                  <a:rPr lang="hr-HR" sz="2400" dirty="0"/>
                  <a:t>Sve korekcije koje se odnose na relativističke učinke uzrokovane rotacijom Zemlje obično se nazivaju</a:t>
                </a:r>
                <a:r>
                  <a:rPr lang="hr-HR" sz="2400" b="1" dirty="0"/>
                  <a:t> </a:t>
                </a:r>
                <a:r>
                  <a:rPr lang="hr-HR" sz="2400" b="1" dirty="0" err="1"/>
                  <a:t>Sagnacov</a:t>
                </a:r>
                <a:r>
                  <a:rPr lang="hr-HR" sz="2400" b="1" dirty="0"/>
                  <a:t> efekt.</a:t>
                </a:r>
                <a:r>
                  <a:rPr lang="hr-HR" sz="2400" dirty="0"/>
                  <a:t> Nastaju zbog gibanja motritelja na površini Zemlje </a:t>
                </a:r>
                <a:r>
                  <a:rPr lang="hr-HR" sz="2400" b="1" dirty="0"/>
                  <a:t>zbog Zemaljske dnevne rotacije</a:t>
                </a:r>
                <a:r>
                  <a:rPr lang="hr-HR" sz="2400" dirty="0"/>
                  <a:t>. Za vrijeme propagacije satelitskog signala sa satelita , motritelj koji fiksno stoji na površini Zemlje okreće se zajedno s njom. Referentni okvir GNSS antene na Zemaljskoj površini </a:t>
                </a:r>
                <a:r>
                  <a:rPr lang="hr-HR" sz="2400" b="1" dirty="0"/>
                  <a:t>je rotirajući okvir referencije , i nije inercijalni okvir</a:t>
                </a:r>
                <a:r>
                  <a:rPr lang="hr-HR" sz="2400" dirty="0"/>
                  <a:t>. Motreći sa ne rotirajućeg okvira , udaljenost emitiranog GNSS signala može se izračunati pomoću sljedeće jednadžbe:</a:t>
                </a:r>
              </a:p>
              <a:p>
                <a:pPr marL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  <m:r>
                            <a:rPr lang="hr-H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hr-H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acc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r-H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m:oMathPara>
                </a14:m>
                <a:endParaRPr lang="hr-HR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400" dirty="0"/>
                  <a:t> – geocentrični vektor satelita,</a:t>
                </a:r>
                <a:r>
                  <a:rPr lang="hr-HR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400" dirty="0"/>
                  <a:t>– geocentrični vektor prijamnika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400" dirty="0"/>
                  <a:t> – brzina prijamnika,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hr-H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hr-HR" sz="2400" dirty="0"/>
                  <a:t>– vrijeme propagacije signala od satelita do prijamnika. </a:t>
                </a:r>
              </a:p>
              <a:p>
                <a:pPr marL="0" indent="0" algn="just">
                  <a:buNone/>
                </a:pPr>
                <a:r>
                  <a:rPr lang="hr-HR" sz="2400" dirty="0"/>
                  <a:t>Za vrijeme propagacije satelitskog signala prijamnik se pomaknuo zbog rotacije Zemlje za iznos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acc>
                    <m:r>
                      <a:rPr lang="hr-HR" sz="24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hr-H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hr-HR" sz="2400" dirty="0"/>
                  <a:t>. Korekcija za propagaciju emitiranog satelitskog signala zbog dnevne rotacije Zemlje oko osi radi se pomoću sljedeće jednadžbe: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hr-H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acc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acc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hr-H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acc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hr-H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hr-H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hr-H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hr-HR" sz="2400" b="0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r>
                  <a:rPr lang="hr-HR" sz="2400" dirty="0"/>
                  <a:t>Ova korekcija može iznositi i </a:t>
                </a:r>
                <a:r>
                  <a:rPr lang="hr-HR" sz="2400" b="1" dirty="0"/>
                  <a:t>do 30 metara</a:t>
                </a:r>
                <a:r>
                  <a:rPr lang="hr-HR" sz="2400" dirty="0"/>
                  <a:t>.  </a:t>
                </a:r>
                <a:r>
                  <a:rPr lang="hr-HR" sz="2400" b="1" dirty="0"/>
                  <a:t>Ukoliko se radi o prijamniku koji se kreće </a:t>
                </a:r>
                <a:r>
                  <a:rPr lang="hr-HR" sz="2400" dirty="0"/>
                  <a:t>vektor brzine se izračunava pomoću jednadžbe: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hr-H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hr-H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acc>
                      <m:r>
                        <a:rPr lang="hr-H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acc>
                      <m:r>
                        <a:rPr lang="hr-H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hr-H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r>
                  <a:rPr lang="hr-HR" sz="2400" dirty="0"/>
                  <a:t/>
                </a:r>
                <a:br>
                  <a:rPr lang="hr-HR" sz="2400" dirty="0"/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200" dirty="0"/>
                  <a:t>– vektor brzine prijamnika uslijed Zemljine rotacije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200" dirty="0"/>
                  <a:t>– </a:t>
                </a:r>
                <a:r>
                  <a:rPr lang="hr-HR" sz="2200" dirty="0" err="1"/>
                  <a:t>kinematički</a:t>
                </a:r>
                <a:r>
                  <a:rPr lang="hr-HR" sz="2200" dirty="0"/>
                  <a:t> vektor brzine prijamnika. </a:t>
                </a:r>
              </a:p>
              <a:p>
                <a:pPr marL="0" indent="0" algn="just">
                  <a:buNone/>
                </a:pPr>
                <a:endParaRPr lang="hr-HR" sz="2200" dirty="0"/>
              </a:p>
              <a:p>
                <a:pPr marL="0" indent="0" algn="just">
                  <a:buNone/>
                </a:pPr>
                <a:r>
                  <a:rPr lang="hr-HR" sz="2400" dirty="0" err="1"/>
                  <a:t>Kinematičko</a:t>
                </a:r>
                <a:r>
                  <a:rPr lang="hr-HR" sz="2400" dirty="0"/>
                  <a:t> gibanje prijamnika brzinom od </a:t>
                </a:r>
                <a:r>
                  <a:rPr lang="hr-HR" sz="2400" b="1" dirty="0"/>
                  <a:t>100 km/h </a:t>
                </a:r>
                <a:r>
                  <a:rPr lang="hr-HR" sz="2400" dirty="0"/>
                  <a:t>u odnosu na Zemaljsku površinu može uzrokovati </a:t>
                </a:r>
                <a:r>
                  <a:rPr lang="hr-HR" sz="2400" b="1" dirty="0"/>
                  <a:t>relativistički učinak veličine do 2 metra</a:t>
                </a:r>
                <a:r>
                  <a:rPr lang="hr-HR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153" y="872196"/>
                <a:ext cx="11452924" cy="5873263"/>
              </a:xfrm>
              <a:blipFill>
                <a:blip r:embed="rId2" cstate="print"/>
                <a:stretch>
                  <a:fillRect l="-692" t="-2178" r="-12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39FF8-A927-49CF-8056-F5A2D84A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16</a:t>
            </a:fld>
            <a:endParaRPr lang="hr-H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RELATIVISTIČKI EFEKTI NASTALI ZBOG EKSCENTRIČNOSTI ORBITE SATELITA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9100" y="1690688"/>
                <a:ext cx="11353800" cy="435133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r-HR" sz="2200" dirty="0"/>
                  <a:t>Za precizno određivanje orbite satelita neophodno je uzeti u obzir relativističke učinke. Okvirno</a:t>
                </a:r>
                <a:br>
                  <a:rPr lang="hr-HR" sz="2200" dirty="0"/>
                </a:br>
                <a:r>
                  <a:rPr lang="hr-HR" sz="2200" dirty="0"/>
                  <a:t>relativistički učinci na orbitu satelita imaju vrijednost od </a:t>
                </a:r>
                <a:r>
                  <a:rPr lang="hr-HR" sz="2200" b="1" dirty="0"/>
                  <a:t>cca 30 cm dnevno</a:t>
                </a:r>
                <a:r>
                  <a:rPr lang="hr-HR" sz="2200" dirty="0"/>
                  <a:t>. Korekcija satelitskog sata koja uzima u obzir ekscentričnost orbite satelita može se prikazati sljedećom jednadžbom: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rad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𝑒</m:t>
                      </m:r>
                      <m:func>
                        <m:func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sz="2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r>
                  <a:rPr lang="hr-HR" sz="2200" dirty="0"/>
                  <a:t/>
                </a:r>
                <a:br>
                  <a:rPr lang="hr-HR" sz="2200" dirty="0"/>
                </a:br>
                <a14:m>
                  <m:oMath xmlns:m="http://schemas.openxmlformats.org/officeDocument/2006/math">
                    <m:r>
                      <a:rPr lang="hr-HR" sz="20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hr-HR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– veća poluos  elipse orbite satelita , </a:t>
                </a:r>
                <a14:m>
                  <m:oMath xmlns:m="http://schemas.openxmlformats.org/officeDocument/2006/math">
                    <m:r>
                      <a:rPr lang="hr-HR" sz="2000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hr-HR" sz="2000" dirty="0"/>
                  <a:t> – ekscentricitet elipse orbite satelita, </a:t>
                </a:r>
                <a14:m>
                  <m:oMath xmlns:m="http://schemas.openxmlformats.org/officeDocument/2006/math"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hr-HR" sz="2000" dirty="0"/>
                  <a:t> – ekscentrična anomalija orbite satelita, </a:t>
                </a:r>
                <a14:m>
                  <m:oMath xmlns:m="http://schemas.openxmlformats.org/officeDocument/2006/math">
                    <m:r>
                      <a:rPr lang="hr-H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hr-HR" sz="2000" dirty="0"/>
                  <a:t> – gravitacijska konstanta Zemlje, </a:t>
                </a:r>
                <a:r>
                  <a:rPr lang="hr-HR" sz="2000" i="1" dirty="0" err="1"/>
                  <a:t>const</a:t>
                </a:r>
                <a:r>
                  <a:rPr lang="hr-HR" sz="2000" dirty="0"/>
                  <a:t>. – konstanta vezana uz svaki odnosni sat koji se nalazi na satelitu.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Relativistički efekt  koji uzrokuje ekscentričnost orbite satelita, kod GPS-a je uključen u navigacijsku poruku kao mnogočlana (polinomna) korekcija sata.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" y="1690688"/>
                <a:ext cx="11353800" cy="4351338"/>
              </a:xfrm>
              <a:blipFill>
                <a:blip r:embed="rId2" cstate="print"/>
                <a:stretch>
                  <a:fillRect l="-698" t="-1681" r="-12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EB9EC-7025-4227-A78F-BC3AA6DE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17</a:t>
            </a:fld>
            <a:endParaRPr lang="hr-H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UBRZANJA SATELITA U OKVIRU TEORIJE RELATIVNOSTI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8812" y="1482571"/>
                <a:ext cx="12023188" cy="4694392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hr-HR" sz="2200" dirty="0"/>
                  <a:t>Relativistička korekcija determinacije orbita GNSS satelita uključuje korekciju jednadžbe gibanja, pretvorbe vremena i korištenje odgovarajućeg modela mjerenja. Glavni relativistički učinci na GNSS satelite opisuju se </a:t>
                </a:r>
                <a:r>
                  <a:rPr lang="hr-HR" sz="2200" b="1" dirty="0" err="1"/>
                  <a:t>Schwarzschild</a:t>
                </a:r>
                <a:r>
                  <a:rPr lang="hr-HR" sz="2200" b="1" dirty="0"/>
                  <a:t>-ovom</a:t>
                </a:r>
                <a:r>
                  <a:rPr lang="hr-HR" sz="2200" dirty="0"/>
                  <a:t> </a:t>
                </a:r>
                <a:r>
                  <a:rPr lang="hr-HR" sz="2200" b="1" dirty="0"/>
                  <a:t>metrikom</a:t>
                </a:r>
                <a:r>
                  <a:rPr lang="hr-HR" sz="2200" dirty="0"/>
                  <a:t>.  Relativistička korekcija akceleracije umjetnog Zemaljskog satelita u GCRS – Geocentric Celestial Reference System – sustavu može se izračunati pomoću sljedeće kompleksne jednadžbe  (Petit, G.; Luzum, B. ,(eds) . IERS  Conventions – 2010. ) :</a:t>
                </a:r>
              </a:p>
              <a:p>
                <a:pPr marL="0" indent="0" algn="just">
                  <a:buNone/>
                </a:pPr>
                <a:endParaRPr lang="hr-HR" sz="22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  <m:sSub>
                                    <m:sSubPr>
                                      <m:ctrlP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acc>
                                <m:accPr>
                                  <m:chr m:val="⃗"/>
                                  <m:ctrlP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hr-H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d>
                            <m:dPr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hr-H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f>
                        <m:fPr>
                          <m:ctrlPr>
                            <a:rPr lang="hr-H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hr-H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hr-H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hr-H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hr-H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hr-H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hr-H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</m:d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hr-HR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r-H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hr-H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{"/>
                          <m:endChr m:val="}"/>
                          <m:ctrlP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1+2</m:t>
                              </m:r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hr-H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hr-H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hr-H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hr-H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  <m:sSub>
                                        <m:sSubPr>
                                          <m:ctrlP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  <m:acc>
                                        <m:accPr>
                                          <m:chr m:val="⃗"/>
                                          <m:ctrlP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hr-HR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hr-H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hr-H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hr-HR" sz="1600" dirty="0"/>
              </a:p>
              <a:p>
                <a:pPr marL="0" indent="0" algn="just">
                  <a:buNone/>
                </a:pPr>
                <a:endParaRPr lang="hr-HR" sz="2200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hr-H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hr-H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1600" dirty="0"/>
                  <a:t>- brzina svjetlosti , GMe – gravitacijski koeficijent Zemlje,  </a:t>
                </a:r>
                <a14:m>
                  <m:oMath xmlns:m="http://schemas.openxmlformats.org/officeDocument/2006/math">
                    <m:r>
                      <a:rPr lang="hr-H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sSub>
                      <m:sSubPr>
                        <m:ctrlPr>
                          <a:rPr lang="hr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hr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hr-HR" sz="1600" dirty="0"/>
                  <a:t>– gravitacijski koeficijent Sunca , </a:t>
                </a:r>
                <a14:m>
                  <m:oMath xmlns:m="http://schemas.openxmlformats.org/officeDocument/2006/math">
                    <m:r>
                      <a:rPr lang="hr-H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hr-HR" sz="1600" dirty="0"/>
                  <a:t> – geocentrični vektor satelita , </a:t>
                </a:r>
                <a14:m>
                  <m:oMath xmlns:m="http://schemas.openxmlformats.org/officeDocument/2006/math">
                    <m:r>
                      <a:rPr lang="hr-H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hr-HR" sz="1600" dirty="0"/>
                  <a:t> – položaj Zemlje u odnosu na Sunce,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hr-H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acc>
                    <m:r>
                      <a:rPr lang="hr-H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1600" dirty="0"/>
                  <a:t> - brzina Zemlje u odnosu na Sunce 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r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hr-HR" sz="1600" dirty="0"/>
                  <a:t> - kutni moment Zemlje za jediničnu masu, </a:t>
                </a:r>
                <a14:m>
                  <m:oMath xmlns:m="http://schemas.openxmlformats.org/officeDocument/2006/math">
                    <m:r>
                      <a:rPr lang="hr-H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hr-H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hr-H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hr-H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1600" dirty="0"/>
                  <a:t>- parametrizirani PN- post-Newton parametri,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r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hr-HR" sz="1600" dirty="0"/>
                  <a:t> - vektor brzine satelita.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812" y="1482571"/>
                <a:ext cx="12023188" cy="4694392"/>
              </a:xfrm>
              <a:blipFill>
                <a:blip r:embed="rId2" cstate="print"/>
                <a:stretch>
                  <a:fillRect l="-659" t="-1688" r="-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61651-E996-4DCE-B233-DEC9ED8E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18</a:t>
            </a:fld>
            <a:endParaRPr lang="hr-H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Ubrzanja satelita u okviru teorije relativnosti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060"/>
            <a:ext cx="10515600" cy="4729903"/>
          </a:xfrm>
        </p:spPr>
        <p:txBody>
          <a:bodyPr>
            <a:normAutofit lnSpcReduction="10000"/>
          </a:bodyPr>
          <a:lstStyle/>
          <a:p>
            <a:r>
              <a:rPr lang="hr-HR" sz="1800" dirty="0" smtClean="0"/>
              <a:t>                                                                                             </a:t>
            </a:r>
            <a:r>
              <a:rPr lang="hr-HR" sz="1800" b="1" dirty="0" smtClean="0"/>
              <a:t>Prva linija </a:t>
            </a:r>
            <a:r>
              <a:rPr lang="hr-HR" sz="1800" dirty="0" smtClean="0"/>
              <a:t>u prikazanoj jednadžbi su </a:t>
            </a:r>
            <a:r>
              <a:rPr lang="hr-HR" sz="1800" b="1" dirty="0" smtClean="0"/>
              <a:t>Schwarzschild-ovi 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                                                                                             </a:t>
            </a:r>
            <a:r>
              <a:rPr lang="hr-HR" sz="1800" b="1" dirty="0" smtClean="0"/>
              <a:t>uvjeti/odnosi</a:t>
            </a:r>
            <a:r>
              <a:rPr lang="hr-HR" sz="1800" dirty="0" smtClean="0"/>
              <a:t>. Oni imaju </a:t>
            </a:r>
            <a:r>
              <a:rPr lang="hr-HR" sz="1800" b="1" dirty="0" smtClean="0"/>
              <a:t>veličinu</a:t>
            </a:r>
            <a:r>
              <a:rPr lang="hr-HR" sz="1800" dirty="0" smtClean="0"/>
              <a:t> od                   za </a:t>
            </a:r>
            <a:r>
              <a:rPr lang="hr-HR" sz="1800" b="1" dirty="0" smtClean="0"/>
              <a:t>visoke</a:t>
            </a: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                                                                                              </a:t>
            </a:r>
            <a:r>
              <a:rPr lang="hr-HR" sz="1800" b="1" dirty="0" smtClean="0"/>
              <a:t>orbite</a:t>
            </a:r>
            <a:r>
              <a:rPr lang="hr-HR" sz="1800" dirty="0" smtClean="0"/>
              <a:t> satelita do cca                 za </a:t>
            </a:r>
            <a:r>
              <a:rPr lang="hr-HR" sz="1800" b="1" dirty="0" smtClean="0"/>
              <a:t>niske orbite </a:t>
            </a:r>
            <a:r>
              <a:rPr lang="hr-HR" sz="1800" dirty="0" smtClean="0"/>
              <a:t>satelita.</a:t>
            </a:r>
            <a:br>
              <a:rPr lang="hr-HR" sz="1800" dirty="0" smtClean="0"/>
            </a:br>
            <a:r>
              <a:rPr lang="hr-HR" sz="1800" dirty="0" smtClean="0"/>
              <a:t>                                                                                             </a:t>
            </a:r>
            <a:r>
              <a:rPr lang="hr-HR" sz="1800" b="1" dirty="0" smtClean="0"/>
              <a:t>Druga linija je Lense-Thirring precesija  </a:t>
            </a:r>
            <a:r>
              <a:rPr lang="hr-HR" sz="1800" dirty="0" smtClean="0"/>
              <a:t>- ima veličinu od</a:t>
            </a:r>
            <a:br>
              <a:rPr lang="hr-HR" sz="1800" dirty="0" smtClean="0"/>
            </a:br>
            <a:r>
              <a:rPr lang="hr-HR" sz="1800" dirty="0" smtClean="0"/>
              <a:t>                                                                                                              .</a:t>
            </a:r>
            <a:br>
              <a:rPr lang="hr-HR" sz="1800" dirty="0" smtClean="0"/>
            </a:br>
            <a:r>
              <a:rPr lang="hr-HR" sz="1800" dirty="0" smtClean="0"/>
              <a:t>                                                                                              </a:t>
            </a:r>
            <a:br>
              <a:rPr lang="hr-HR" sz="1800" dirty="0" smtClean="0"/>
            </a:br>
            <a:r>
              <a:rPr lang="hr-HR" sz="1800" dirty="0" smtClean="0"/>
              <a:t>                                                                                              </a:t>
            </a:r>
            <a:r>
              <a:rPr lang="hr-HR" sz="1800" b="1" dirty="0" smtClean="0"/>
              <a:t>Treća linija je geodetska (de Sitter) precesija </a:t>
            </a:r>
            <a:r>
              <a:rPr lang="hr-HR" sz="1800" dirty="0" smtClean="0"/>
              <a:t>i ima </a:t>
            </a:r>
            <a:br>
              <a:rPr lang="hr-HR" sz="1800" dirty="0" smtClean="0"/>
            </a:br>
            <a:r>
              <a:rPr lang="hr-HR" sz="1800" dirty="0" smtClean="0"/>
              <a:t>                                                                                              vrijednost od oko                 .</a:t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/>
            </a:r>
            <a:br>
              <a:rPr lang="hr-HR" sz="1800" dirty="0" smtClean="0"/>
            </a:br>
            <a:r>
              <a:rPr lang="hr-HR" sz="1800" dirty="0" smtClean="0"/>
              <a:t>Signalu koji putuje sa  GNSS satelita u niskoj orbiti (visina cca 250 km) treba oko </a:t>
            </a:r>
            <a:r>
              <a:rPr lang="hr-HR" sz="1800" b="1" dirty="0" smtClean="0"/>
              <a:t>0,0008 s , </a:t>
            </a:r>
            <a:r>
              <a:rPr lang="hr-HR" sz="1800" dirty="0" smtClean="0"/>
              <a:t>a signalu sa GNSS satelita u visokoj orbiti ( visina cca 20000 km) treba oko </a:t>
            </a:r>
            <a:r>
              <a:rPr lang="hr-HR" sz="1800" b="1" dirty="0" smtClean="0"/>
              <a:t>0,07 s </a:t>
            </a:r>
            <a:r>
              <a:rPr lang="hr-HR" sz="1800" dirty="0" smtClean="0"/>
              <a:t> da bi stigao do prijamnika na površini Zemlje.</a:t>
            </a:r>
            <a:br>
              <a:rPr lang="hr-HR" sz="1800" dirty="0" smtClean="0"/>
            </a:br>
            <a:r>
              <a:rPr lang="hr-HR" sz="1800" dirty="0" smtClean="0"/>
              <a:t>Austrijski fizičari Josef Lens i Hans Thirring predvidjeli su da rotirajuća tijela (npr. Zemlja) koče (usporavaju) prostor-vrijeme za mali iznos – </a:t>
            </a:r>
            <a:r>
              <a:rPr lang="hr-HR" sz="1800" b="1" dirty="0" smtClean="0"/>
              <a:t>efekt Lens-Thirring – precesija</a:t>
            </a:r>
            <a:r>
              <a:rPr lang="hr-HR" sz="1800" dirty="0" smtClean="0"/>
              <a:t>.</a:t>
            </a:r>
            <a:br>
              <a:rPr lang="hr-HR" sz="1800" dirty="0" smtClean="0"/>
            </a:br>
            <a:r>
              <a:rPr lang="hr-HR" sz="1800" dirty="0" smtClean="0"/>
              <a:t>Zakrivljenost prostor-vremena u općoj teoriji relativnosti je pod utjecajem vektora koji se kreće po orbiti zajedno s rotirajućim tijelom (npr.Zemlja-Mjesec). To se naziva </a:t>
            </a:r>
            <a:r>
              <a:rPr lang="hr-HR" sz="1800" b="1" dirty="0" smtClean="0"/>
              <a:t>geodetska ili de Sitter precesija</a:t>
            </a:r>
            <a:r>
              <a:rPr lang="hr-HR" sz="1800" dirty="0" smtClean="0"/>
              <a:t>. De Sitter učinak je neovisan o visini orbite.Relativistički satelitski eksperimenti za geodetsku precesiju  Gravity Probe satelita dali su sljedeće rezultate : </a:t>
            </a:r>
            <a:br>
              <a:rPr lang="hr-HR" sz="1800" dirty="0" smtClean="0"/>
            </a:br>
            <a:r>
              <a:rPr lang="hr-HR" sz="1800" b="1" dirty="0" smtClean="0"/>
              <a:t>- 6,6018 bilijun-sekundi/godinu </a:t>
            </a:r>
            <a:r>
              <a:rPr lang="hr-HR" sz="1800" dirty="0" smtClean="0"/>
              <a:t>(teorijska vrijednost </a:t>
            </a:r>
            <a:r>
              <a:rPr lang="hr-HR" sz="1800" b="1" dirty="0" smtClean="0"/>
              <a:t>– 6,6061 bilijun-sekundi/godinu</a:t>
            </a:r>
            <a:r>
              <a:rPr lang="hr-HR" sz="1800" dirty="0" smtClean="0"/>
              <a:t>) – za satelit , bilijun           </a:t>
            </a:r>
            <a:br>
              <a:rPr lang="hr-HR" sz="1800" dirty="0" smtClean="0"/>
            </a:br>
            <a:r>
              <a:rPr lang="hr-HR" sz="1800" dirty="0" smtClean="0"/>
              <a:t>(        ).</a:t>
            </a:r>
            <a:br>
              <a:rPr lang="hr-HR" sz="1800" dirty="0" smtClean="0"/>
            </a:br>
            <a:r>
              <a:rPr lang="hr-HR" sz="1800" dirty="0" smtClean="0"/>
              <a:t>                                                                                              </a:t>
            </a:r>
            <a:endParaRPr lang="hr-HR" sz="1800" dirty="0"/>
          </a:p>
        </p:txBody>
      </p:sp>
      <p:pic>
        <p:nvPicPr>
          <p:cNvPr id="4" name="Picture 2" descr="C:\Users\Kos\Documents\IMG_1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169" y="1331675"/>
            <a:ext cx="5167921" cy="2278330"/>
          </a:xfrm>
          <a:prstGeom prst="rect">
            <a:avLst/>
          </a:prstGeom>
          <a:noFill/>
        </p:spPr>
      </p:pic>
      <p:pic>
        <p:nvPicPr>
          <p:cNvPr id="6" name="Picture 2" descr="C:\Users\Kos\Documents\IMG_1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1155" y="1719141"/>
            <a:ext cx="499533" cy="270580"/>
          </a:xfrm>
          <a:prstGeom prst="rect">
            <a:avLst/>
          </a:prstGeom>
          <a:noFill/>
        </p:spPr>
      </p:pic>
      <p:pic>
        <p:nvPicPr>
          <p:cNvPr id="3075" name="Picture 3" descr="C:\Users\Kos\Documents\IMG_1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7168" y="1706084"/>
            <a:ext cx="427567" cy="254504"/>
          </a:xfrm>
          <a:prstGeom prst="rect">
            <a:avLst/>
          </a:prstGeom>
          <a:noFill/>
        </p:spPr>
      </p:pic>
      <p:pic>
        <p:nvPicPr>
          <p:cNvPr id="9" name="Picture 4" descr="C:\Users\Kos\Documents\IMG_1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0550" y="1858587"/>
            <a:ext cx="734483" cy="262963"/>
          </a:xfrm>
          <a:prstGeom prst="rect">
            <a:avLst/>
          </a:prstGeom>
          <a:noFill/>
        </p:spPr>
      </p:pic>
      <p:pic>
        <p:nvPicPr>
          <p:cNvPr id="11" name="Picture 5" descr="C:\Users\Kos\Documents\IMG_13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0536" y="2376074"/>
            <a:ext cx="850900" cy="286931"/>
          </a:xfrm>
          <a:prstGeom prst="rect">
            <a:avLst/>
          </a:prstGeom>
          <a:noFill/>
        </p:spPr>
      </p:pic>
      <p:pic>
        <p:nvPicPr>
          <p:cNvPr id="13" name="Picture 6" descr="C:\Users\Kos\Documents\IMG_13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0156" y="3048182"/>
            <a:ext cx="821267" cy="256646"/>
          </a:xfrm>
          <a:prstGeom prst="rect">
            <a:avLst/>
          </a:prstGeom>
          <a:noFill/>
        </p:spPr>
      </p:pic>
      <p:pic>
        <p:nvPicPr>
          <p:cNvPr id="15" name="Picture 7" descr="C:\Users\Kos\Documents\IMG_13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75735" y="5675953"/>
            <a:ext cx="336549" cy="246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Satelitska navigacija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dirty="0"/>
              <a:t>Određivanje položaja i brzine pokretnog objekta (korisničke opreme) u prostornom koordinatnom sustavu putem praćenja karakteristika širenja satelitskih radijskih signala</a:t>
            </a:r>
          </a:p>
          <a:p>
            <a:pPr algn="just"/>
            <a:r>
              <a:rPr lang="hr-HR" dirty="0"/>
              <a:t>Nakon određivanja položaja i brzine, moguće je primijeniti standardne navigacijske postupke (vođenje pokretnog objekta)</a:t>
            </a:r>
          </a:p>
          <a:p>
            <a:pPr algn="just"/>
            <a:r>
              <a:rPr lang="hr-HR" dirty="0"/>
              <a:t>Koriste se frekvencije iznad 1 GHz; mikrovalno područje (</a:t>
            </a:r>
            <a:r>
              <a:rPr lang="hr-HR" i="1" dirty="0"/>
              <a:t>Ultra High Frequency - UHF</a:t>
            </a:r>
            <a:r>
              <a:rPr lang="hr-HR" dirty="0"/>
              <a:t>) – zbog karakteristika širenja radio-valova</a:t>
            </a:r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A27C7-1C13-4515-B78D-725D27DD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1748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MJERENJE VREMENA ŠIRENJA GNSS SIGNALA – RELATIVISTIČKI EFEKTI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1" y="1825625"/>
            <a:ext cx="11844996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200" dirty="0"/>
              <a:t>Korisnički GNSS prijamnik određuje svoj trenutni položaj i smjer gibanja usporedbom vremenskih signala koje prima od nekoliko GNSS satelita (</a:t>
            </a:r>
            <a:r>
              <a:rPr lang="hr-HR" sz="2200" b="1" dirty="0"/>
              <a:t>između 6 – 12 </a:t>
            </a:r>
            <a:r>
              <a:rPr lang="hr-HR" sz="2200" dirty="0"/>
              <a:t>) koristeći </a:t>
            </a:r>
            <a:r>
              <a:rPr lang="hr-HR" sz="2200" b="1" dirty="0"/>
              <a:t>metodu </a:t>
            </a:r>
            <a:r>
              <a:rPr lang="hr-HR" sz="2200" b="1" dirty="0" err="1"/>
              <a:t>trilateracije</a:t>
            </a:r>
            <a:r>
              <a:rPr lang="hr-HR" sz="2200" b="1" dirty="0"/>
              <a:t> uz poznavanje trenutnog položaja svakog satelita</a:t>
            </a:r>
          </a:p>
          <a:p>
            <a:pPr marL="0" indent="0" algn="just">
              <a:buNone/>
            </a:pPr>
            <a:r>
              <a:rPr lang="hr-HR" sz="2200" dirty="0"/>
              <a:t>Za postizanje dovoljne preciznosti pozicioniranja stanje sata na GNSS satelitu mora se poznavati do na točnost od </a:t>
            </a:r>
            <a:r>
              <a:rPr lang="hr-HR" sz="2200" b="1" dirty="0"/>
              <a:t>20 – 30 </a:t>
            </a:r>
            <a:r>
              <a:rPr lang="hr-HR" sz="2200" b="1" dirty="0" err="1"/>
              <a:t>ns</a:t>
            </a:r>
            <a:r>
              <a:rPr lang="hr-HR" sz="2200" b="1" dirty="0"/>
              <a:t>.</a:t>
            </a:r>
          </a:p>
          <a:p>
            <a:pPr marL="0" indent="0" algn="just">
              <a:buNone/>
            </a:pPr>
            <a:r>
              <a:rPr lang="hr-HR" sz="2200" dirty="0"/>
              <a:t>Budući da se sateliti neprekidno gibaju na velikoj visini ( &gt;20.000 km) s obzirom na promatrača na površini Zemlje , moraju se uzeti u obzir efekti predviđeni specijalnom i općom teorijom relativnosti</a:t>
            </a:r>
          </a:p>
          <a:p>
            <a:pPr marL="0" indent="0" algn="just">
              <a:buNone/>
            </a:pPr>
            <a:r>
              <a:rPr lang="hr-HR" sz="2200" dirty="0"/>
              <a:t>Promatrač na površini Zemlje vidi satelite kako se gibaju određenom brzinom s obzirom na njega. </a:t>
            </a:r>
            <a:r>
              <a:rPr lang="hr-HR" sz="2200" b="1" dirty="0"/>
              <a:t>Specijalna teorija relativnosti </a:t>
            </a:r>
            <a:r>
              <a:rPr lang="hr-HR" sz="2200" dirty="0"/>
              <a:t>predviđa da bi promatrač na Zemlji trebao </a:t>
            </a:r>
            <a:r>
              <a:rPr lang="hr-HR" sz="2200" b="1" dirty="0"/>
              <a:t>vidjeti kako satovi koji se nalaze na satelitima otkucavaju sporije. Izračun pokazuje da bi satovi na satelitima trebali gubiti oko 7 mikrosekundi (</a:t>
            </a:r>
            <a:r>
              <a:rPr lang="el-GR" sz="2200" b="1" dirty="0"/>
              <a:t>μ</a:t>
            </a:r>
            <a:r>
              <a:rPr lang="hr-HR" sz="2200" b="1" dirty="0"/>
              <a:t>s) dnevno zbog sporijeg otkucavanja  (sporiji protok vremena u odnosu na Zemlju)- utjecaj na mjerenje udaljenosti : 7 </a:t>
            </a:r>
            <a:r>
              <a:rPr lang="el-GR" sz="2200" b="1" dirty="0"/>
              <a:t>μ</a:t>
            </a:r>
            <a:r>
              <a:rPr lang="hr-HR" sz="2200" b="1" dirty="0"/>
              <a:t>s  x 300 000 km/s = 2,1 km .</a:t>
            </a:r>
          </a:p>
          <a:p>
            <a:pPr marL="0" indent="0" algn="just">
              <a:buNone/>
            </a:pPr>
            <a:endParaRPr lang="hr-HR" sz="2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BA056-0E31-4BFA-BE4A-E4912A71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20</a:t>
            </a:fld>
            <a:endParaRPr lang="hr-H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MJERENJE VREMENA ŠIRENJA GNSS SIGNALA – RELATIVISTIČKI EFEKTI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501" y="1690688"/>
            <a:ext cx="11844997" cy="50618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200" dirty="0"/>
              <a:t>GNSS sateliti kreću se po visokim orbitama ( &gt; 20.000 km) , gdje je zakrivljenost prostor-vremena zbog Zemljine mase (gravitacija) manje nego na samoj površini Zemlje</a:t>
            </a:r>
          </a:p>
          <a:p>
            <a:pPr marL="0" indent="0" algn="just">
              <a:buNone/>
            </a:pPr>
            <a:r>
              <a:rPr lang="hr-HR" sz="2200" dirty="0"/>
              <a:t>Opća teorija relativnosti predviđa da će satovi bliže objektima s velikom masom-gravitacijom (Zemlja)  otkucavati sporije nego satovi koji se nalaze dalje od objekata s velikom masom -gravitacijom (Zemlja)</a:t>
            </a:r>
          </a:p>
          <a:p>
            <a:pPr marL="0" indent="0" algn="just">
              <a:buNone/>
            </a:pPr>
            <a:r>
              <a:rPr lang="hr-HR" sz="2200" dirty="0"/>
              <a:t>Izračuni pokazuju da bi satovi na svakom GNSS satelitu trebali žuriti-ubrzavati za oko 45 mikrosekundi (</a:t>
            </a:r>
            <a:r>
              <a:rPr lang="el-GR" sz="2200" dirty="0"/>
              <a:t>μ</a:t>
            </a:r>
            <a:r>
              <a:rPr lang="hr-HR" sz="2200" dirty="0"/>
              <a:t>s) dnevno u odnosu na satove na Zemlji – zakrivljenost prostor-vremena,</a:t>
            </a:r>
            <a:br>
              <a:rPr lang="hr-HR" sz="2200" dirty="0"/>
            </a:br>
            <a:r>
              <a:rPr lang="hr-HR" sz="2200" dirty="0"/>
              <a:t>utjecaj na mjerenje udaljenosti : 45 </a:t>
            </a:r>
            <a:r>
              <a:rPr lang="el-GR" sz="2200" dirty="0"/>
              <a:t>μ</a:t>
            </a:r>
            <a:r>
              <a:rPr lang="hr-HR" sz="2200" dirty="0"/>
              <a:t>s x 300000 km/s = 13,5 km. </a:t>
            </a:r>
          </a:p>
          <a:p>
            <a:pPr marL="0" indent="0" algn="just">
              <a:buNone/>
            </a:pPr>
            <a:r>
              <a:rPr lang="hr-HR" sz="2200" dirty="0"/>
              <a:t>Kombinacija relativističkih efekata predviđenih Specijalnom teorijom relativnosti (- 7 </a:t>
            </a:r>
            <a:r>
              <a:rPr lang="el-GR" sz="2200" dirty="0"/>
              <a:t>μ</a:t>
            </a:r>
            <a:r>
              <a:rPr lang="hr-HR" sz="2200" dirty="0"/>
              <a:t>s dnevno) i Općom teorijom relativnosti (+ 45 </a:t>
            </a:r>
            <a:r>
              <a:rPr lang="el-GR" sz="2200" dirty="0"/>
              <a:t>μ</a:t>
            </a:r>
            <a:r>
              <a:rPr lang="hr-HR" sz="2200" dirty="0"/>
              <a:t>s dnevno) daje u konačnici rezultat od </a:t>
            </a:r>
            <a:br>
              <a:rPr lang="hr-HR" sz="2200" dirty="0"/>
            </a:br>
            <a:r>
              <a:rPr lang="hr-HR" sz="2200" b="1" dirty="0"/>
              <a:t>45 – 7 = 38 </a:t>
            </a:r>
            <a:r>
              <a:rPr lang="el-GR" sz="2200" b="1" dirty="0"/>
              <a:t>μ</a:t>
            </a:r>
            <a:r>
              <a:rPr lang="hr-HR" sz="2200" b="1" dirty="0"/>
              <a:t>s dnevno .</a:t>
            </a:r>
          </a:p>
          <a:p>
            <a:pPr marL="0" indent="0" algn="just">
              <a:buNone/>
            </a:pPr>
            <a:r>
              <a:rPr lang="hr-HR" sz="2200" dirty="0"/>
              <a:t>Kad se ne bi uzelo u obzir navedeno satovi na GNSS satelitima žurili bi u odnosu na satove na Zemlji za iznos od 38 </a:t>
            </a:r>
            <a:r>
              <a:rPr lang="el-GR" sz="2200" dirty="0"/>
              <a:t>μ</a:t>
            </a:r>
            <a:r>
              <a:rPr lang="hr-HR" sz="2200" dirty="0"/>
              <a:t>s dnevno . Kad se ovi efekti ne bi uzimali u obzir vremenske greške određivanja položaja pomoću satelita, rezultirale bi u pogrešci mjerenja udaljenosti od :</a:t>
            </a:r>
            <a:br>
              <a:rPr lang="hr-HR" sz="2200" dirty="0"/>
            </a:br>
            <a:r>
              <a:rPr lang="hr-HR" sz="2200" dirty="0"/>
              <a:t> </a:t>
            </a:r>
            <a:r>
              <a:rPr lang="hr-HR" sz="2200" b="1" dirty="0"/>
              <a:t>38 </a:t>
            </a:r>
            <a:r>
              <a:rPr lang="el-GR" sz="2200" b="1" dirty="0"/>
              <a:t>μ</a:t>
            </a:r>
            <a:r>
              <a:rPr lang="hr-HR" sz="2200" b="1" dirty="0"/>
              <a:t>s x 300.000 km/s = 11,4 km dnevno.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AD399-ACB8-4D90-A2B6-CAAEF9A0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21</a:t>
            </a:fld>
            <a:endParaRPr lang="hr-H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MJERENJE VREMENA ŠIRENJA GNSS SIGNALA – RELATIVISTIČKI EFEKTI</a:t>
            </a:r>
            <a:endParaRPr lang="hr-H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r-HR" sz="2200" b="1" dirty="0" smtClean="0"/>
                  <a:t>Demonstracijski primjer : </a:t>
                </a:r>
              </a:p>
              <a:p>
                <a:pPr marL="0" indent="0">
                  <a:buNone/>
                </a:pPr>
                <a:r>
                  <a:rPr lang="hr-HR" sz="2200" dirty="0"/>
                  <a:t>GNSS satelit se kreće brzinom od 4000m/s u odnosu na Zemlju pa je vrijeme koje mjere satovi na kontrolnim centrima na Zemlji duže od vremena koje mjere satovi na satelitima . Budući da se radi o relativno maloj brzini satelita može se koristiti pojednostavljena formula: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;  </m:t>
                      </m:r>
                      <m:r>
                        <a:rPr lang="hr-H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hr-H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hr-H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1+9∙</m:t>
                          </m:r>
                          <m:sSup>
                            <m:sSup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hr-HR" sz="2200" dirty="0"/>
                  <a:t/>
                </a:r>
                <a:br>
                  <a:rPr lang="hr-HR" sz="2200" dirty="0"/>
                </a:br>
                <a:endParaRPr lang="hr-HR" sz="2200" dirty="0"/>
              </a:p>
              <a:p>
                <a:pPr marL="0" indent="0">
                  <a:buNone/>
                </a:pPr>
                <a:r>
                  <a:rPr lang="hr-HR" sz="2200" dirty="0"/>
                  <a:t>Dakle ako sat na satelitu izmjeri da je vremenski interval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hr-HR" sz="2200" b="1" dirty="0"/>
                  <a:t>, </a:t>
                </a:r>
                <a:r>
                  <a:rPr lang="hr-HR" sz="2200" dirty="0"/>
                  <a:t>onda će sat na Zemlji izmjeriti: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+9∙</m:t>
                    </m:r>
                    <m:sSup>
                      <m:sSup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hr-HR" sz="2200" dirty="0"/>
                  <a:t>, što daje vremensku razliku od oko 10</a:t>
                </a:r>
                <a:r>
                  <a:rPr lang="hr-HR" sz="2200" baseline="30000" dirty="0"/>
                  <a:t>-10</a:t>
                </a:r>
                <a:r>
                  <a:rPr lang="hr-HR" sz="2200" dirty="0"/>
                  <a:t> s , što je oko  1.000 puta veće od točnosti satelitskog sata koja iznosi  oko 10</a:t>
                </a:r>
                <a:r>
                  <a:rPr lang="hr-HR" sz="2200" baseline="30000" dirty="0"/>
                  <a:t>-13 </a:t>
                </a:r>
                <a:r>
                  <a:rPr lang="hr-HR" sz="2200" dirty="0"/>
                  <a:t>sekundi.</a:t>
                </a:r>
                <a:br>
                  <a:rPr lang="hr-HR" sz="2200" dirty="0"/>
                </a:br>
                <a:r>
                  <a:rPr lang="hr-HR" sz="2000" dirty="0"/>
                  <a:t>                                          </a:t>
                </a:r>
                <a:br>
                  <a:rPr lang="hr-HR" sz="2000" dirty="0"/>
                </a:br>
                <a:endParaRPr lang="hr-HR" sz="20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54" t="-1681" r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4A57B-6037-4F07-8495-45F63DFE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22</a:t>
            </a:fld>
            <a:endParaRPr lang="hr-H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RELATIVISTIČKI UČINCI NA GPS SUSTAV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9489" y="1825625"/>
                <a:ext cx="11044311" cy="435133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r-HR" sz="2200" dirty="0"/>
                  <a:t>GPS sateliti imaju  noseću frekvenciju za signal  L1 i L2. Noseća frekvencija primljena na prijamniku korisnika na Zemlji treba biti 10,23 MHz.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Prema jednadžbi za relativistički efekt na frekvenciju,  predznak je negativan a ukupni iznos korekcije iznosi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=−4,4647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hr-HR" sz="2200" dirty="0"/>
                  <a:t>  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GPS frekvencija koja će se mjeriti na GPS satelitu treba biti modificirana na sljedeći način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1−4,4647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hr-HR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r-H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hr-H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−10</m:t>
                            </m:r>
                          </m:sup>
                        </m:sSup>
                      </m:e>
                    </m:d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×10,23=10,229999954326 </m:t>
                    </m:r>
                  </m:oMath>
                </a14:m>
                <a:r>
                  <a:rPr lang="hr-HR" sz="2200" dirty="0"/>
                  <a:t>MHz. Korisnik na Zemlji primit će signal na nosećoj frekvenciji od 10,23 MHz.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Nominalne frekvencije za L1 i L2 su 1575,42 MHz  i  1227,6 MHz . 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Uzevši u obzir korekciju frekvencije , GPS sateliti će emitirati u vremenu usporenom sa :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4,4647×</m:t>
                    </m:r>
                    <m:sSup>
                      <m:sSupPr>
                        <m:ctrlP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×60×60×60×24=38.575 </m:t>
                    </m:r>
                  </m:oMath>
                </a14:m>
                <a:r>
                  <a:rPr lang="hr-HR" sz="22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ns</a:t>
                </a:r>
                <a:r>
                  <a:rPr lang="hr-HR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/dan.</a:t>
                </a:r>
              </a:p>
              <a:p>
                <a:pPr algn="just">
                  <a:buFontTx/>
                  <a:buChar char="-"/>
                </a:pPr>
                <a:endParaRPr lang="hr-HR" sz="2200" dirty="0"/>
              </a:p>
              <a:p>
                <a:pPr>
                  <a:buFontTx/>
                  <a:buChar char="-"/>
                </a:pPr>
                <a:endParaRPr lang="hr-HR" sz="20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9489" y="1825625"/>
                <a:ext cx="11044311" cy="4351338"/>
              </a:xfrm>
              <a:blipFill>
                <a:blip r:embed="rId2" cstate="print"/>
                <a:stretch>
                  <a:fillRect l="-717" t="-1681" r="-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D5F7F-C217-4A53-8E41-794C502AB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23</a:t>
            </a:fld>
            <a:endParaRPr lang="hr-H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RELATIVISTIČKI UČINCI NA GPS SUSTAV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880" y="1350498"/>
                <a:ext cx="11802794" cy="5016435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hr-HR" sz="2200" b="1" dirty="0"/>
                  <a:t>Vrijeme primljeno </a:t>
                </a:r>
                <a:r>
                  <a:rPr lang="hr-HR" sz="2200" dirty="0"/>
                  <a:t>sa GPS satelita ispravlja se pomoću sljedeće jednadžbe : 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𝑠𝑣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𝑠𝑣</m:t>
                        </m:r>
                      </m:sub>
                    </m:sSub>
                  </m:oMath>
                </a14:m>
                <a:r>
                  <a:rPr lang="hr-HR" sz="2200" dirty="0"/>
                  <a:t/>
                </a:r>
                <a:br>
                  <a:rPr lang="hr-HR" sz="2200" dirty="0"/>
                </a:b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hr-HR" sz="2000" dirty="0"/>
                  <a:t> – GPS vrijeme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𝑠𝑣</m:t>
                        </m:r>
                      </m:sub>
                    </m:sSub>
                  </m:oMath>
                </a14:m>
                <a:r>
                  <a:rPr lang="hr-HR" sz="2000" dirty="0"/>
                  <a:t> – vremenski kod faza satelita u trenutku emitiranja,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𝑠𝑣</m:t>
                        </m:r>
                      </m:sub>
                    </m:sSub>
                  </m:oMath>
                </a14:m>
                <a:r>
                  <a:rPr lang="hr-HR" sz="2000" dirty="0"/>
                  <a:t>– ujednačitelj vremenskog koda faza satelita</a:t>
                </a:r>
                <a:r>
                  <a:rPr lang="hr-HR" sz="2200" dirty="0"/>
                  <a:t> 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𝑠𝑣</m:t>
                        </m:r>
                      </m:sub>
                    </m:sSub>
                    <m:r>
                      <a:rPr lang="hr-HR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200" b="1" dirty="0"/>
                  <a:t>se daje  </a:t>
                </a:r>
                <a:r>
                  <a:rPr lang="hr-HR" sz="2200" dirty="0"/>
                  <a:t>u polinomnom izrazu na sljedeći način: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𝑠𝑣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hr-HR" sz="2200" dirty="0"/>
                          <m:t> 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hr-HR" sz="2200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r-HR" sz="2000" dirty="0"/>
                  <a:t>- polinomni koeficijenti odaslani u navigacijskoj poruci 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hr-HR" sz="2000" dirty="0"/>
                  <a:t>– referentno vrijeme sata ;  </a:t>
                </a:r>
              </a:p>
              <a:p>
                <a:pPr marL="0" indent="0" algn="just">
                  <a:buNone/>
                </a:pPr>
                <a:endParaRPr lang="hr-HR" sz="2200" b="1" dirty="0"/>
              </a:p>
              <a:p>
                <a:pPr marL="0" indent="0" algn="just">
                  <a:buNone/>
                </a:pPr>
                <a:r>
                  <a:rPr lang="hr-HR" sz="2200" b="1" dirty="0"/>
                  <a:t> </a:t>
                </a:r>
                <a:r>
                  <a:rPr lang="el-GR" sz="2200" b="1" dirty="0"/>
                  <a:t>Δ</a:t>
                </a:r>
                <a:r>
                  <a:rPr lang="hr-HR" sz="2200" b="1" dirty="0"/>
                  <a:t>tr  - </a:t>
                </a:r>
                <a:r>
                  <a:rPr lang="hr-HR" sz="2200" dirty="0"/>
                  <a:t>relativistička korekcija izračunata na sljedeći način : </a:t>
                </a:r>
                <a14:m>
                  <m:oMath xmlns:m="http://schemas.openxmlformats.org/officeDocument/2006/math">
                    <m:r>
                      <a:rPr lang="hr-H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𝐹𝑒</m:t>
                    </m:r>
                    <m:rad>
                      <m:radPr>
                        <m:degHide m:val="on"/>
                        <m:ctrlP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rad>
                    <m:func>
                      <m:funcPr>
                        <m:ctrlP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r-HR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hr-H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hr-H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func>
                  </m:oMath>
                </a14:m>
                <a:endParaRPr lang="hr-HR" sz="22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hr-HR" sz="2000" dirty="0"/>
                  <a:t>  - parametri orbite satelita emitirani u navigacijskoj poruci</a:t>
                </a:r>
              </a:p>
              <a:p>
                <a:pPr marL="0" indent="0" algn="just">
                  <a:buNone/>
                </a:pPr>
                <a:r>
                  <a:rPr lang="hr-HR" sz="2200" b="1" dirty="0"/>
                  <a:t>F – konstanta </a:t>
                </a:r>
                <a:r>
                  <a:rPr lang="hr-HR" sz="2200" dirty="0"/>
                  <a:t>koja se izračunava pomoću formule : 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ad>
                          <m:radPr>
                            <m:degHide m:val="on"/>
                            <m:ctrlP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hr-H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=−4,442807633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hr-HR" sz="2200" dirty="0"/>
                  <a:t/>
                </a:r>
                <a:br>
                  <a:rPr lang="hr-HR" sz="2200" dirty="0"/>
                </a:br>
                <a:r>
                  <a:rPr lang="el-GR" sz="2200" b="1" dirty="0"/>
                  <a:t>μ</a:t>
                </a:r>
                <a:r>
                  <a:rPr lang="hr-HR" sz="2200" b="1" dirty="0"/>
                  <a:t> </a:t>
                </a:r>
                <a:r>
                  <a:rPr lang="hr-HR" sz="2200" dirty="0"/>
                  <a:t>- Zemljin univerzalni gravitacijski parametar, iznosi: </a:t>
                </a:r>
                <a14:m>
                  <m:oMath xmlns:m="http://schemas.openxmlformats.org/officeDocument/2006/math">
                    <m:r>
                      <a:rPr lang="hr-H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=3,986005×</m:t>
                    </m:r>
                    <m:sSup>
                      <m:sSupPr>
                        <m:ctrlP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−14</m:t>
                        </m:r>
                      </m:sup>
                    </m:sSup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hr-HR" sz="2200" b="0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hr-HR" sz="2200" dirty="0"/>
              </a:p>
              <a:p>
                <a:pPr marL="0" indent="0" algn="just">
                  <a:buNone/>
                </a:pPr>
                <a:r>
                  <a:rPr lang="hr-HR" sz="2200" dirty="0"/>
                  <a:t>GPS sateliti emitiraju satelitske efemeride koje nisu korigirane za relativistički učinak  koji je manji od 25 m, dok je točnost  efemerida koje se emitiraju u obliku Godišnjaka (Almanac) manja od 135 m .</a:t>
                </a:r>
                <a:endParaRPr lang="hr-HR" sz="22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50498"/>
                <a:ext cx="11802794" cy="5016435"/>
              </a:xfrm>
              <a:blipFill>
                <a:blip r:embed="rId2" cstate="print"/>
                <a:stretch>
                  <a:fillRect l="-671" t="-1460" r="-671" b="-32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8A7FA-621F-452D-9A3E-F3C2F0E4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24</a:t>
            </a:fld>
            <a:endParaRPr lang="hr-H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3176"/>
            <a:ext cx="10515600" cy="1325563"/>
          </a:xfrm>
        </p:spPr>
        <p:txBody>
          <a:bodyPr>
            <a:normAutofit/>
          </a:bodyPr>
          <a:lstStyle/>
          <a:p>
            <a:r>
              <a:rPr lang="hr-HR" sz="3200" b="1" dirty="0"/>
              <a:t>RELATIVISTIČKI UČINCI NA GPS SUSTAV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8812" y="858129"/>
                <a:ext cx="12023188" cy="5634745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hr-HR" sz="2200" b="1" dirty="0"/>
                  <a:t>GPS kodna , fazna i Doppler mjerenja su također pod utjecajem relativističkih efekata. 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Matematički modeli GPS mjerenja za kodnu pseudo-udaljenost 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hr-HR" sz="2200" dirty="0"/>
                  <a:t> , noseća fazna mjerenja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hr-HR" sz="2200" dirty="0"/>
                  <a:t> i Doppler mjerenja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hr-HR" sz="2200" dirty="0"/>
                  <a:t>  mogu se izračunati pomoću sljedećih jednadžbi</a:t>
                </a:r>
                <a:endParaRPr lang="hr-HR" sz="2200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hr-HR" sz="2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d>
                        <m:dPr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hr-HR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𝑖𝑜𝑛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𝑡𝑟𝑜𝑝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𝑡𝑖𝑑𝑒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𝑟𝑒𝑙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r>
                  <a:rPr lang="hr-HR" sz="2200" dirty="0"/>
                  <a:t/>
                </a:r>
                <a:br>
                  <a:rPr lang="hr-HR" sz="22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d>
                      <m:d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hr-H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pseudo-udaljenosti na temelju vremena prijama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hr-HR" sz="2000" dirty="0"/>
                  <a:t>) i vremena emitiranja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hr-HR" sz="2000" dirty="0"/>
                  <a:t>),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d>
                      <m:d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hr-H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geometrijske udaljenosti između satelitske antene i prijamne antene,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hr-HR" sz="2000" dirty="0"/>
                  <a:t> - pogreška sata prijamnika,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hr-HR" sz="2000" dirty="0"/>
                  <a:t>– pogreška sata satelita,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hr-HR" sz="2000" dirty="0"/>
                  <a:t> – brzina svjetlosti,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</m:oMath>
                </a14:m>
                <a:r>
                  <a:rPr lang="hr-HR" sz="2000" dirty="0"/>
                  <a:t>– ionosferski učinci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𝑡𝑟𝑜𝑝</m:t>
                        </m:r>
                      </m:sub>
                    </m:sSub>
                  </m:oMath>
                </a14:m>
                <a:r>
                  <a:rPr lang="hr-HR" sz="2000" dirty="0"/>
                  <a:t>– troposferski učinci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𝑡𝑖𝑑𝑒</m:t>
                        </m:r>
                      </m:sub>
                    </m:sSub>
                  </m:oMath>
                </a14:m>
                <a:r>
                  <a:rPr lang="hr-HR" sz="2000" dirty="0"/>
                  <a:t>– utjecaj mjena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</m:oMath>
                </a14:m>
                <a:r>
                  <a:rPr lang="hr-HR" sz="2000" dirty="0"/>
                  <a:t>– relativistički efekti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hr-HR" sz="2000" dirty="0"/>
                  <a:t>– preostale pogreške .</a:t>
                </a:r>
                <a:endParaRPr lang="hr-HR" sz="2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hr-HR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hr-HR" sz="22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d>
                      <m:d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hr-HR" sz="22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hr-HR" sz="2200" dirty="0"/>
                  <a:t>+</a:t>
                </a:r>
                <a:r>
                  <a:rPr lang="hr-HR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hr-HR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hr-HR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𝑡𝑟𝑜𝑝</m:t>
                        </m:r>
                      </m:sub>
                    </m:sSub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𝑡𝑖𝑑𝑒</m:t>
                        </m:r>
                      </m:sub>
                    </m:sSub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hr-HR" sz="2200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hr-H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hr-H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osmotrene faze 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hr-HR" sz="2000" dirty="0"/>
                  <a:t> – valna duljina signala,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neodređenost faze između satelita k i prijamnika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hr-HR" sz="2000" dirty="0"/>
                  <a:t>– preostale pogreške.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d>
                            <m:dPr>
                              <m:ctrlPr>
                                <a:rPr lang="hr-H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hr-H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𝑟𝑒𝑙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hr-HR" sz="2200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hr-HR" sz="2000" dirty="0"/>
                  <a:t> – Doppler mjerenja,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𝑟𝑒𝑙𝑓</m:t>
                        </m:r>
                      </m:sub>
                    </m:sSub>
                  </m:oMath>
                </a14:m>
                <a:r>
                  <a:rPr lang="hr-HR" sz="2000" dirty="0"/>
                  <a:t>– relativistički efekti , f – frekvencija,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hr-HR" sz="2000" dirty="0"/>
                  <a:t>– preostale pogreške</a:t>
                </a:r>
                <a:br>
                  <a:rPr lang="hr-HR" sz="2000" dirty="0"/>
                </a:br>
                <a:r>
                  <a:rPr lang="hr-HR" sz="2000" dirty="0"/>
                  <a:t>Relativističke korekcije za kodna , fazna i Doppler mjerenja modeliraju se ovisno od traženog stupnja točnosti pozicioniranja .             </a:t>
                </a:r>
                <a:r>
                  <a:rPr lang="hr-HR" sz="2200" dirty="0"/>
                  <a:t>                                                           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812" y="858129"/>
                <a:ext cx="12023188" cy="5634745"/>
              </a:xfrm>
              <a:blipFill>
                <a:blip r:embed="rId2" cstate="print"/>
                <a:stretch>
                  <a:fillRect l="-659" t="-1407" r="-1166" b="-4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586BE-3F8A-47EC-87C4-948E0F4F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2936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RELATIVISTIČKI UČINCI NA GLONASS SUSTAV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4234" y="1690688"/>
                <a:ext cx="10889566" cy="328927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r-HR" sz="2200" dirty="0"/>
                  <a:t>Svaki GLONASS satelit definira svoj vlastiti vrijeme/frekvencija standard i svaki satelit koristi različitu frekvenciju za L1 i L2  signale.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GLONASS sateliti imaju nominalnu frekvenciju mjerenu na fizičkoj Zemaljskoj površini od 5,0 MHz. Slično kao i kod GPS-a GLONASS sustav reducira nominalnu frekvenciju za utjecaj relativističkih učinaka.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Nominalna frekvencija GLONASS sustava se reducira sa 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−2,18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hr-HR" sz="2200" dirty="0"/>
                  <a:t>Hz i iznosi </a:t>
                </a:r>
                <a:br>
                  <a:rPr lang="hr-HR" sz="2200" dirty="0"/>
                </a:br>
                <a:r>
                  <a:rPr lang="hr-HR" sz="2200" dirty="0"/>
                  <a:t>4,999 999 997 82 MHz . Ovo vrijedi za nominalnu visinu satelita  od 19.100 km.</a:t>
                </a:r>
              </a:p>
              <a:p>
                <a:pPr marL="0" indent="0" algn="just">
                  <a:buNone/>
                </a:pPr>
                <a:r>
                  <a:rPr lang="hr-HR" sz="2200" dirty="0"/>
                  <a:t>Kad se vrijeme/frekvencija standardi implementiraju u GLONASS satelit , koristi se  relativna razlika frekvencije nosećeg EM vala koja iznosi 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±2×</m:t>
                    </m:r>
                    <m:sSup>
                      <m:sSupPr>
                        <m:ctrlP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hr-HR" sz="2200" dirty="0"/>
              </a:p>
              <a:p>
                <a:pPr>
                  <a:buFontTx/>
                  <a:buChar char="-"/>
                </a:pPr>
                <a:endParaRPr lang="hr-H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4234" y="1690688"/>
                <a:ext cx="10889566" cy="3289275"/>
              </a:xfrm>
              <a:blipFill>
                <a:blip r:embed="rId2" cstate="print"/>
                <a:stretch>
                  <a:fillRect l="-727" t="-2222" r="-1287" b="-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C8118-883A-487F-9CF5-D1E2BEEE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26</a:t>
            </a:fld>
            <a:endParaRPr lang="hr-H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/>
              <a:t>RELATIVISTIČKI UČINCI NA GALILEO I BEIDOU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8813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200" dirty="0"/>
              <a:t>Relativističke korekcije su iste kao i kod GPS sustava , ali se koriste veličine parametara </a:t>
            </a:r>
            <a:r>
              <a:rPr lang="hr-HR" sz="2200" b="1" dirty="0"/>
              <a:t>Galileo</a:t>
            </a:r>
            <a:r>
              <a:rPr lang="hr-HR" sz="2200" dirty="0"/>
              <a:t> satelitskih orbita . Koristi se druga vrijednost za konstantu </a:t>
            </a:r>
            <a:r>
              <a:rPr lang="hr-HR" sz="2200" b="1" dirty="0"/>
              <a:t>F=4,442807309 x 10</a:t>
            </a:r>
            <a:r>
              <a:rPr lang="hr-HR" sz="2200" b="1" baseline="30000" dirty="0"/>
              <a:t>-10</a:t>
            </a:r>
            <a:endParaRPr lang="hr-HR" sz="2200" b="1" dirty="0"/>
          </a:p>
          <a:p>
            <a:pPr marL="0" indent="0" algn="just">
              <a:buNone/>
            </a:pPr>
            <a:endParaRPr lang="hr-HR" sz="2200" b="1" dirty="0"/>
          </a:p>
          <a:p>
            <a:pPr marL="0" indent="0" algn="just">
              <a:buNone/>
            </a:pPr>
            <a:r>
              <a:rPr lang="hr-HR" sz="2200" b="1" dirty="0"/>
              <a:t>Galileo </a:t>
            </a:r>
            <a:r>
              <a:rPr lang="hr-HR" sz="2200" dirty="0"/>
              <a:t>ima vrlo visoke standarde za satelitski sat. Koristi se RAFS – Rubidium Atomic Frequency Standard i PHM – Passive Hydrogen Maser , kao baza za mjerenje vremena. Testovi provedeni na razini Zemlje pokazali su stabilnost od 2 x 10</a:t>
            </a:r>
            <a:r>
              <a:rPr lang="hr-HR" sz="2200" baseline="30000" dirty="0"/>
              <a:t>-15</a:t>
            </a:r>
            <a:r>
              <a:rPr lang="hr-HR" sz="2200" dirty="0"/>
              <a:t> sekundi.</a:t>
            </a:r>
          </a:p>
          <a:p>
            <a:pPr marL="0" indent="0" algn="just">
              <a:buNone/>
            </a:pPr>
            <a:endParaRPr lang="hr-HR" sz="2200" b="1" dirty="0"/>
          </a:p>
          <a:p>
            <a:pPr marL="0" indent="0" algn="just">
              <a:buNone/>
            </a:pPr>
            <a:r>
              <a:rPr lang="hr-HR" sz="2200" b="1" dirty="0" err="1"/>
              <a:t>Beidou</a:t>
            </a:r>
            <a:r>
              <a:rPr lang="hr-HR" sz="2200" b="1" dirty="0"/>
              <a:t> sustav </a:t>
            </a:r>
            <a:r>
              <a:rPr lang="hr-HR" sz="2200" dirty="0"/>
              <a:t>– kineski GNSS. Razlika između Beidou vremena i UTC vremena je manja od </a:t>
            </a:r>
            <a:br>
              <a:rPr lang="hr-HR" sz="2200" dirty="0"/>
            </a:br>
            <a:r>
              <a:rPr lang="hr-HR" sz="2200" dirty="0"/>
              <a:t>50 </a:t>
            </a:r>
            <a:r>
              <a:rPr lang="hr-HR" sz="2200" dirty="0" err="1"/>
              <a:t>ns</a:t>
            </a:r>
            <a:r>
              <a:rPr lang="hr-HR" sz="2200" dirty="0"/>
              <a:t> . </a:t>
            </a:r>
            <a:r>
              <a:rPr lang="hr-HR" sz="2200" b="1" dirty="0"/>
              <a:t>Koordinatni mrežni okvir -  China Geodetic Coordinate System 2000. </a:t>
            </a:r>
            <a:r>
              <a:rPr lang="hr-HR" sz="2200" dirty="0"/>
              <a:t>On je konzistentan sa ITRF – International Terrestrial Reference Frame na razini točnosti od 5 cm. </a:t>
            </a:r>
            <a:endParaRPr lang="hr-HR" sz="2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F4A69-3CE7-4952-A244-DDF260D2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27</a:t>
            </a:fld>
            <a:endParaRPr lang="hr-H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Elementi satelitskih orbita i numerički relativistički efekti na GPS , GLONASS i GALILEO sustav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                                                                      </a:t>
            </a:r>
            <a:r>
              <a:rPr lang="hr-HR" sz="2000" dirty="0" smtClean="0"/>
              <a:t>Za izračun relativističkih učinaka korištene</a:t>
            </a:r>
            <a:br>
              <a:rPr lang="hr-HR" sz="2000" dirty="0" smtClean="0"/>
            </a:br>
            <a:r>
              <a:rPr lang="hr-HR" sz="2000" dirty="0" smtClean="0"/>
              <a:t>                                                                                                   su sljedeće vrijednosti konstanata :</a:t>
            </a:r>
            <a:endParaRPr lang="hr-HR" dirty="0"/>
          </a:p>
        </p:txBody>
      </p:sp>
      <p:pic>
        <p:nvPicPr>
          <p:cNvPr id="4" name="Picture 2" descr="C:\Users\Kos\Documents\IMG_1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32" y="1623973"/>
            <a:ext cx="6055019" cy="4819160"/>
          </a:xfrm>
          <a:prstGeom prst="rect">
            <a:avLst/>
          </a:prstGeom>
          <a:noFill/>
        </p:spPr>
      </p:pic>
      <p:pic>
        <p:nvPicPr>
          <p:cNvPr id="10243" name="Picture 3" descr="C:\Users\Kos\Documents\IMG_1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033" y="2573865"/>
            <a:ext cx="4787899" cy="2159002"/>
          </a:xfrm>
          <a:prstGeom prst="rect">
            <a:avLst/>
          </a:prstGeom>
          <a:noFill/>
        </p:spPr>
      </p:pic>
      <p:pic>
        <p:nvPicPr>
          <p:cNvPr id="7" name="Picture 3" descr="C:\Users\Kos\Documents\IMG_1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2517" y="4834466"/>
            <a:ext cx="1606549" cy="1478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667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               Brzina  elektromagnetskih valova 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55077"/>
                <a:ext cx="10515600" cy="5213838"/>
              </a:xfrm>
            </p:spPr>
            <p:txBody>
              <a:bodyPr>
                <a:normAutofit/>
              </a:bodyPr>
              <a:lstStyle/>
              <a:p>
                <a:pPr>
                  <a:buFontTx/>
                  <a:buChar char="-"/>
                </a:pPr>
                <a:r>
                  <a:rPr lang="hr-HR" sz="2400" dirty="0" smtClean="0"/>
                  <a:t>Brzina širenja EM vala određena je električnim i magnetskim karakteristikama prostora , izraženo pomoću električne permitivnosti (</a:t>
                </a:r>
                <a:r>
                  <a:rPr lang="en-GB" dirty="0" smtClean="0"/>
                  <a:t>ε</a:t>
                </a:r>
                <a:r>
                  <a:rPr lang="hr-HR" dirty="0" smtClean="0"/>
                  <a:t>) </a:t>
                </a:r>
                <a:r>
                  <a:rPr lang="hr-HR" sz="2400" dirty="0" smtClean="0"/>
                  <a:t>i magnetske permeabilnosti (</a:t>
                </a:r>
                <a:r>
                  <a:rPr lang="en-GB" dirty="0" smtClean="0"/>
                  <a:t>μ</a:t>
                </a:r>
                <a:r>
                  <a:rPr lang="hr-HR" sz="2400" dirty="0" smtClean="0"/>
                  <a:t>) , a definirana je izrazom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𝐸𝑀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rad>
                      </m:den>
                    </m:f>
                  </m:oMath>
                </a14:m>
                <a:r>
                  <a:rPr lang="hr-HR" sz="2400" dirty="0" smtClean="0"/>
                  <a:t>  ( Feynmann i suradnici , 1963.) </a:t>
                </a:r>
              </a:p>
              <a:p>
                <a:pPr>
                  <a:buFontTx/>
                  <a:buChar char="-"/>
                </a:pPr>
                <a:r>
                  <a:rPr lang="hr-HR" sz="2400" dirty="0" smtClean="0"/>
                  <a:t>Električna permitivnost prostora </a:t>
                </a:r>
                <a:r>
                  <a:rPr lang="hr-HR" sz="2000" dirty="0" smtClean="0"/>
                  <a:t>(</a:t>
                </a:r>
                <a:r>
                  <a:rPr lang="en-GB" sz="2400" dirty="0"/>
                  <a:t>ε</a:t>
                </a:r>
                <a:r>
                  <a:rPr lang="hr-HR" sz="2400" dirty="0"/>
                  <a:t>) </a:t>
                </a:r>
                <a:r>
                  <a:rPr lang="hr-HR" sz="2400" dirty="0" smtClean="0"/>
                  <a:t>definirana </a:t>
                </a:r>
                <a:r>
                  <a:rPr lang="hr-HR" sz="2400" dirty="0"/>
                  <a:t>j</a:t>
                </a:r>
                <a:r>
                  <a:rPr lang="hr-HR" sz="2400" dirty="0" smtClean="0"/>
                  <a:t>e izrazom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hr-HR" sz="2400" dirty="0" smtClean="0"/>
                  <a:t/>
                </a:r>
                <a:br>
                  <a:rPr lang="hr-HR" sz="2400" dirty="0" smtClean="0"/>
                </a:br>
                <a:r>
                  <a:rPr lang="hr-HR" sz="2400" dirty="0" smtClean="0"/>
                  <a:t> </a:t>
                </a:r>
                <a:r>
                  <a:rPr lang="en-GB" sz="2400" dirty="0" smtClean="0"/>
                  <a:t>ε</a:t>
                </a:r>
                <a:r>
                  <a:rPr lang="hr-HR" sz="2400" dirty="0" smtClean="0"/>
                  <a:t>r – relativna električna permitivnost prostora = </a:t>
                </a:r>
                <a:r>
                  <a:rPr lang="en-GB" sz="2400" dirty="0" smtClean="0"/>
                  <a:t>ε</a:t>
                </a:r>
                <a:r>
                  <a:rPr lang="hr-HR" sz="2400" dirty="0" smtClean="0"/>
                  <a:t>/</a:t>
                </a:r>
                <a:r>
                  <a:rPr lang="en-GB" sz="2400" dirty="0"/>
                  <a:t> </a:t>
                </a:r>
                <a:r>
                  <a:rPr lang="en-GB" sz="2400" dirty="0" smtClean="0"/>
                  <a:t>ε</a:t>
                </a:r>
                <a:r>
                  <a:rPr lang="hr-HR" sz="2400" dirty="0" smtClean="0"/>
                  <a:t>o ; </a:t>
                </a:r>
                <a:br>
                  <a:rPr lang="hr-HR" sz="2400" dirty="0" smtClean="0"/>
                </a:br>
                <a:r>
                  <a:rPr lang="hr-HR" sz="2400" dirty="0" smtClean="0"/>
                  <a:t> </a:t>
                </a:r>
                <a:r>
                  <a:rPr lang="en-GB" sz="2400" dirty="0"/>
                  <a:t>ε</a:t>
                </a:r>
                <a:r>
                  <a:rPr lang="hr-HR" sz="2400" dirty="0" smtClean="0"/>
                  <a:t>o – apsolutna električna permitivnost vakuma   </a:t>
                </a:r>
                <a:br>
                  <a:rPr lang="hr-HR" sz="2400" dirty="0" smtClean="0"/>
                </a:br>
                <a:r>
                  <a:rPr lang="hr-HR" sz="2400" dirty="0" smtClean="0"/>
                  <a:t>    iznosi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=8.854⋅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𝑁𝑚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dirty="0"/>
                  <a:t>.</a:t>
                </a:r>
                <a:r>
                  <a:rPr lang="hr-HR" sz="2400" dirty="0" smtClean="0"/>
                  <a:t/>
                </a:r>
                <a:br>
                  <a:rPr lang="hr-HR" sz="2400" dirty="0" smtClean="0"/>
                </a:b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55077"/>
                <a:ext cx="10515600" cy="5213838"/>
              </a:xfrm>
              <a:blipFill>
                <a:blip r:embed="rId2"/>
                <a:stretch>
                  <a:fillRect l="-928" t="-1754" r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29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730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4983" r="4359" b="4669"/>
          <a:stretch/>
        </p:blipFill>
        <p:spPr bwMode="auto">
          <a:xfrm>
            <a:off x="5573322" y="1187624"/>
            <a:ext cx="5760000" cy="545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775" y="446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r-HR" sz="3200" b="1" dirty="0"/>
              <a:t>Osnovne komponente satelitskog navigacijskog sustava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737" y="1359561"/>
            <a:ext cx="4618856" cy="5112568"/>
          </a:xfrm>
        </p:spPr>
        <p:txBody>
          <a:bodyPr>
            <a:noAutofit/>
          </a:bodyPr>
          <a:lstStyle/>
          <a:p>
            <a:pPr algn="just"/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Prostorna komponenta</a:t>
            </a:r>
            <a:r>
              <a:rPr lang="hr-HR" sz="2200" dirty="0"/>
              <a:t>: konstelacija satelita postavljena s ciljem pokrivanja prostora na i oko Zemljine površine</a:t>
            </a:r>
          </a:p>
          <a:p>
            <a:pPr algn="just"/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Kontrolna komponenta</a:t>
            </a:r>
            <a:r>
              <a:rPr lang="hr-HR" sz="2200" dirty="0"/>
              <a:t>: upravljački elementi sustava, uključujući brojne algoritme koji osiguravaju određivanje položaja i brzine s definiranom razinom kvalitete</a:t>
            </a:r>
          </a:p>
          <a:p>
            <a:pPr algn="just"/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Korisnička komponenta</a:t>
            </a:r>
            <a:r>
              <a:rPr lang="hr-HR" sz="2200" dirty="0"/>
              <a:t>: korisnička oprema, uključuje prijemnik, antenu i pomoćne komponente</a:t>
            </a:r>
          </a:p>
          <a:p>
            <a:pPr algn="just"/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Prijenosni medij</a:t>
            </a:r>
            <a:r>
              <a:rPr lang="hr-HR" sz="2200" dirty="0"/>
              <a:t>: prostor kroz koji se šire satelitski signali (prvenstveno ionosfera i troposfera)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3D9E6-5209-4F98-BF44-2CF56AB2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3124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5652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                       Brzina  </a:t>
            </a:r>
            <a:r>
              <a:rPr lang="hr-HR" sz="3200" b="1" dirty="0"/>
              <a:t>elektromagnetskih valova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34208"/>
                <a:ext cx="10515600" cy="5042755"/>
              </a:xfrm>
            </p:spPr>
            <p:txBody>
              <a:bodyPr>
                <a:normAutofit/>
              </a:bodyPr>
              <a:lstStyle/>
              <a:p>
                <a:pPr>
                  <a:buFontTx/>
                  <a:buChar char="-"/>
                </a:pPr>
                <a:r>
                  <a:rPr lang="hr-HR" sz="2400" dirty="0" smtClean="0"/>
                  <a:t>Magnetska permeabilnost prostora </a:t>
                </a:r>
                <a:r>
                  <a:rPr lang="hr-HR" sz="2400" dirty="0"/>
                  <a:t>(</a:t>
                </a:r>
                <a:r>
                  <a:rPr lang="en-GB" sz="2400" dirty="0"/>
                  <a:t>μ</a:t>
                </a:r>
                <a:r>
                  <a:rPr lang="hr-HR" sz="2400" dirty="0"/>
                  <a:t>)</a:t>
                </a:r>
                <a:r>
                  <a:rPr lang="hr-HR" sz="2400" dirty="0" smtClean="0"/>
                  <a:t>  definirana je izrazom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hr-HR" sz="2400" dirty="0" smtClean="0"/>
                  <a:t> .</a:t>
                </a:r>
                <a:br>
                  <a:rPr lang="hr-HR" sz="2400" dirty="0" smtClean="0"/>
                </a:br>
                <a:r>
                  <a:rPr lang="hr-HR" sz="2400" dirty="0" smtClean="0"/>
                  <a:t>  </a:t>
                </a:r>
                <a:r>
                  <a:rPr lang="en-GB" sz="2400" dirty="0" smtClean="0"/>
                  <a:t>μ</a:t>
                </a:r>
                <a:r>
                  <a:rPr lang="hr-HR" sz="2400" dirty="0" smtClean="0"/>
                  <a:t>r -  relativna magnetska permeabilnost prostora  = </a:t>
                </a:r>
                <a:r>
                  <a:rPr lang="en-GB" sz="2400" dirty="0" smtClean="0"/>
                  <a:t>μ</a:t>
                </a:r>
                <a:r>
                  <a:rPr lang="hr-HR" sz="2400" dirty="0" smtClean="0"/>
                  <a:t>/</a:t>
                </a:r>
                <a:r>
                  <a:rPr lang="en-GB" sz="2400" dirty="0"/>
                  <a:t> </a:t>
                </a:r>
                <a:r>
                  <a:rPr lang="en-GB" sz="2400" dirty="0" smtClean="0"/>
                  <a:t>μ</a:t>
                </a:r>
                <a:r>
                  <a:rPr lang="hr-HR" sz="2400" dirty="0" smtClean="0"/>
                  <a:t>o</a:t>
                </a:r>
                <a:br>
                  <a:rPr lang="hr-HR" sz="2400" dirty="0" smtClean="0"/>
                </a:br>
                <a:r>
                  <a:rPr lang="hr-HR" sz="2400" dirty="0" smtClean="0"/>
                  <a:t>  </a:t>
                </a:r>
                <a:r>
                  <a:rPr lang="en-GB" sz="2400" dirty="0" smtClean="0"/>
                  <a:t>μ</a:t>
                </a:r>
                <a:r>
                  <a:rPr lang="hr-HR" sz="2400" dirty="0" smtClean="0"/>
                  <a:t>o – apsolutna magnetska permeabilnost vakuma </a:t>
                </a:r>
                <a:br>
                  <a:rPr lang="hr-HR" sz="2400" dirty="0" smtClean="0"/>
                </a:br>
                <a:r>
                  <a:rPr lang="hr-HR" sz="2400" dirty="0" smtClean="0"/>
                  <a:t>     iznosi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=4⋅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hr-HR" sz="2400" dirty="0" smtClean="0"/>
              </a:p>
              <a:p>
                <a:pPr>
                  <a:buFontTx/>
                  <a:buChar char="-"/>
                </a:pPr>
                <a:r>
                  <a:rPr lang="hr-HR" sz="2400" dirty="0" smtClean="0"/>
                  <a:t>U vakumu vrijedi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hr-HR" sz="2400" dirty="0" smtClean="0"/>
                  <a:t>  . Brzina širenja EM vala ( c ) definira se kao najveća brzina kojom se EM radio val može širiti kroz vakum :</a:t>
                </a:r>
              </a:p>
              <a:p>
                <a:pPr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𝑣𝑎𝑘𝑢𝑢𝑚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rad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=2.99792458⋅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hr-HR" sz="2400" dirty="0" smtClean="0"/>
              </a:p>
              <a:p>
                <a:pPr>
                  <a:buFontTx/>
                  <a:buChar char="-"/>
                </a:pPr>
                <a:r>
                  <a:rPr lang="hr-HR" sz="2400" dirty="0" smtClean="0"/>
                  <a:t>Dobivena vrijednost brzine propagacije EM radio vala je standard koji se koristi za potrebe satelitskog određivanja položaja broda GNSS sustavima.</a:t>
                </a:r>
              </a:p>
              <a:p>
                <a:pPr>
                  <a:buFontTx/>
                  <a:buChar char="-"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34208"/>
                <a:ext cx="10515600" cy="5042755"/>
              </a:xfrm>
              <a:blipFill>
                <a:blip r:embed="rId2"/>
                <a:stretch>
                  <a:fillRect l="-928" t="-967" r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7435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496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GLOBALNI REFERENTNI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9" y="3212976"/>
            <a:ext cx="9856763" cy="28083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200" dirty="0"/>
              <a:t>Drugi uvjet: korištenje zajedničkog geodetskog sustava (referentnog okvira)</a:t>
            </a:r>
          </a:p>
          <a:p>
            <a:pPr marL="0" indent="0" algn="just">
              <a:buNone/>
            </a:pPr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Geodetic System 1984 (WGS84)</a:t>
            </a: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izabran je kao 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globalni referent</a:t>
            </a: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sustav za potrebe satelitske navigacije</a:t>
            </a:r>
          </a:p>
          <a:p>
            <a:pPr marL="0" indent="0" algn="just">
              <a:buNone/>
            </a:pPr>
            <a:r>
              <a:rPr lang="hr-HR" sz="2200" dirty="0"/>
              <a:t>Položaji pojedinih objekata (satelita, korisnika, ...) izražavaju se </a:t>
            </a:r>
            <a:r>
              <a:rPr lang="it-IT" sz="2200" dirty="0"/>
              <a:t>pomo</a:t>
            </a:r>
            <a:r>
              <a:rPr lang="hr-HR" sz="2200" dirty="0"/>
              <a:t>ć</a:t>
            </a:r>
            <a:r>
              <a:rPr lang="it-IT" sz="2200" dirty="0"/>
              <a:t>u </a:t>
            </a:r>
            <a:r>
              <a:rPr lang="hr-HR" sz="2200" dirty="0"/>
              <a:t>Cartesiusovih </a:t>
            </a:r>
            <a:r>
              <a:rPr lang="it-IT" sz="2200" dirty="0"/>
              <a:t>prostornih koordinata (x,</a:t>
            </a:r>
            <a:r>
              <a:rPr lang="hr-HR" sz="2200" dirty="0"/>
              <a:t> </a:t>
            </a:r>
            <a:r>
              <a:rPr lang="it-IT" sz="2200" dirty="0"/>
              <a:t>y, z)</a:t>
            </a:r>
            <a:endParaRPr lang="hr-HR" sz="2200" dirty="0"/>
          </a:p>
        </p:txBody>
      </p:sp>
      <p:pic>
        <p:nvPicPr>
          <p:cNvPr id="27653" name="Picture 5" descr="http://www.heliheyn.de/Maps/Pictures/WGS84.gif"/>
          <p:cNvPicPr>
            <a:picLocks noChangeAspect="1" noChangeArrowheads="1"/>
          </p:cNvPicPr>
          <p:nvPr/>
        </p:nvPicPr>
        <p:blipFill>
          <a:blip r:embed="rId2" cstate="print"/>
          <a:srcRect r="40030"/>
          <a:stretch>
            <a:fillRect/>
          </a:stretch>
        </p:blipFill>
        <p:spPr bwMode="auto">
          <a:xfrm>
            <a:off x="7536160" y="332656"/>
            <a:ext cx="2376264" cy="230505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480376" y="332656"/>
            <a:ext cx="72008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F40EC-5AE4-4AE9-BACE-F35148DD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92193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021" t="12926" r="26093"/>
          <a:stretch>
            <a:fillRect/>
          </a:stretch>
        </p:blipFill>
        <p:spPr>
          <a:xfrm>
            <a:off x="1615734" y="319594"/>
            <a:ext cx="8336134" cy="6353125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9176C7-1E96-4CBC-A9F7-B3BACCB6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32</a:t>
            </a:fld>
            <a:endParaRPr lang="hr-H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352" t="12518" r="24988"/>
          <a:stretch>
            <a:fillRect/>
          </a:stretch>
        </p:blipFill>
        <p:spPr>
          <a:xfrm>
            <a:off x="1571348" y="186430"/>
            <a:ext cx="8504807" cy="643165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34414B-E7F5-4744-8CA1-36BB762D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33</a:t>
            </a:fld>
            <a:endParaRPr lang="hr-H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021" t="13130" r="25208"/>
          <a:stretch>
            <a:fillRect/>
          </a:stretch>
        </p:blipFill>
        <p:spPr>
          <a:xfrm>
            <a:off x="1740024" y="221942"/>
            <a:ext cx="8265110" cy="6195726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91186-CA68-420E-9B57-D84D87F1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34</a:t>
            </a:fld>
            <a:endParaRPr lang="hr-H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0102" y="1684119"/>
            <a:ext cx="3564207" cy="348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707" y="5373216"/>
            <a:ext cx="11015004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200" dirty="0"/>
              <a:t>Zajednički geoprostorni koordinatni sustav </a:t>
            </a:r>
            <a:r>
              <a:rPr lang="hr-HR" sz="2200" b="1" dirty="0"/>
              <a:t>mora omogućiti definiranje svake točke položaja u prostoru na jedinstven način s obzirom na Zemlju kao referentni objekt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59496" y="44624"/>
            <a:ext cx="90010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ZAJEDNIČKI GEOPROSTORNI KOORDINATNI SUSTAV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1542" r="5357"/>
          <a:stretch>
            <a:fillRect/>
          </a:stretch>
        </p:blipFill>
        <p:spPr bwMode="auto">
          <a:xfrm>
            <a:off x="1955409" y="2170919"/>
            <a:ext cx="3564207" cy="280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2707" y="1052736"/>
            <a:ext cx="111838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/>
              <a:t>Problem mnogobrojnih referentnih geoprostornih koordinatnih sustava:</a:t>
            </a:r>
          </a:p>
          <a:p>
            <a:r>
              <a:rPr lang="hr-HR" sz="2200" dirty="0"/>
              <a:t>Zemlja kao geoid - svaka država definira svoj nacionalni geoprostorni koordinatni sustav (najbolje opisuje Zemljinu površinu na lokalnom području)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7E082-30E7-476D-BFB3-692083F9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95391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18866"/>
            <a:ext cx="5565476" cy="430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331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200" b="1" dirty="0"/>
              <a:t>Earth Centered Earth Fixed (ECEF) </a:t>
            </a:r>
            <a:r>
              <a:rPr lang="hr-HR" sz="2200" dirty="0"/>
              <a:t>Geoprostorni koordinatni sustav može biti izražen kao geodetski (koordinate: </a:t>
            </a:r>
            <a:r>
              <a:rPr lang="hr-HR" sz="2200" i="1" dirty="0"/>
              <a:t>x, y, z) </a:t>
            </a:r>
            <a:r>
              <a:rPr lang="hr-HR" sz="2200" dirty="0"/>
              <a:t>ili geografski (</a:t>
            </a:r>
            <a:r>
              <a:rPr lang="hr-HR" sz="2200" i="1" dirty="0"/>
              <a:t>lat, long, height)</a:t>
            </a:r>
            <a:endParaRPr lang="hr-HR" sz="2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01832" y="0"/>
            <a:ext cx="90010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ZAJEDNIČKI GEOPROSTORNI KOORDINATNI SUSTAV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2F1ED-0F98-404D-83E0-6A3F5D48CE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1382" y="2462774"/>
            <a:ext cx="4132757" cy="35300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486C1-FC6D-4B67-A827-232580EA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76196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ZAJEDNIČKI GEOPROSTORNI KOORDINATNI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/>
              <a:t>Definicija Zemlje kao objekta u prostoru obavlja se </a:t>
            </a:r>
            <a:r>
              <a:rPr lang="hr-HR" sz="2200" dirty="0"/>
              <a:t>WGS84 modelom - Zemlja kao geoid</a:t>
            </a:r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>
              <a:buNone/>
            </a:pPr>
            <a:r>
              <a:rPr lang="hr-HR" sz="2200" dirty="0"/>
              <a:t>Pretvorba geografskih u geodetske koordinate: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603" y="2292253"/>
            <a:ext cx="79629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292" y="4701980"/>
            <a:ext cx="36480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1DFB7-BAE8-498E-B963-36699C95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6274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PRETVORBA GEODETSKIH U GEOGRAFSKE KOORDINATE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200" dirty="0"/>
              <a:t>Pretvorba geodetskih u geografske koordinate – </a:t>
            </a:r>
            <a:r>
              <a:rPr lang="hr-HR" sz="2200" b="1" dirty="0"/>
              <a:t>iterativni postupak</a:t>
            </a:r>
            <a:r>
              <a:rPr lang="hr-HR" sz="2200" dirty="0"/>
              <a:t>:</a:t>
            </a:r>
          </a:p>
          <a:p>
            <a:pPr lvl="1"/>
            <a:r>
              <a:rPr lang="hr-HR" sz="2200" b="1" dirty="0"/>
              <a:t>Inicijalizacija</a:t>
            </a:r>
          </a:p>
          <a:p>
            <a:pPr lvl="1"/>
            <a:r>
              <a:rPr lang="hr-HR" sz="2200" b="1" dirty="0"/>
              <a:t>Iteracija, dok razlika između rezultata dviju susjednih iteracija ne bude po volji mala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6359" y="3109205"/>
            <a:ext cx="2352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728" y="4365105"/>
            <a:ext cx="4762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78B74-4B6A-4FCC-AEEF-BDB53E0F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2363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2708920"/>
            <a:ext cx="8229600" cy="1143000"/>
          </a:xfrm>
        </p:spPr>
        <p:txBody>
          <a:bodyPr/>
          <a:lstStyle/>
          <a:p>
            <a:pPr algn="ctr"/>
            <a:r>
              <a:rPr lang="hr-HR" b="1" dirty="0"/>
              <a:t>GPS sustav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69DB16-B6C7-4007-91AD-B885EAD6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39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709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7487"/>
          <a:stretch/>
        </p:blipFill>
        <p:spPr bwMode="auto">
          <a:xfrm>
            <a:off x="2496000" y="4319898"/>
            <a:ext cx="7200000" cy="253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8440" y="2538102"/>
            <a:ext cx="381945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496" y="53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Osnovni princip rada GNSS-a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89" y="1052736"/>
            <a:ext cx="10705514" cy="2592288"/>
          </a:xfrm>
        </p:spPr>
        <p:txBody>
          <a:bodyPr>
            <a:normAutofit/>
          </a:bodyPr>
          <a:lstStyle/>
          <a:p>
            <a:pPr algn="just"/>
            <a:r>
              <a:rPr lang="hr-HR" sz="2200" dirty="0"/>
              <a:t>Određivanje položaja satelitskim sustavom </a:t>
            </a:r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temelji se na mjerenju vremena propagacije</a:t>
            </a:r>
            <a:r>
              <a:rPr lang="hr-HR" sz="2200" dirty="0"/>
              <a:t> (širenja) satelitskog radijskog signala od satelitske odašiljačke antene do antene korisničkog prijamnika</a:t>
            </a:r>
          </a:p>
          <a:p>
            <a:pPr algn="just"/>
            <a:r>
              <a:rPr lang="hr-HR" sz="2200" dirty="0"/>
              <a:t>Mjerenje vremena ekvivalentno je udaljenosti pojedinog satelita i korisničke antene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6997" y="3126925"/>
            <a:ext cx="527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Određivanje vremena propagacije satelitskog signala: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106B-F249-4B8F-8661-4C04DECB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03339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D880A-0893-48E0-84B7-7C8C805E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UVOD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D3473-C5E6-44A0-BB37-B5800AEE1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hr-HR" dirty="0">
                <a:latin typeface="Calibri" pitchFamily="34" charset="0"/>
              </a:rPr>
              <a:t>GPS sustav je GNSS sustav pod upravom SAD-a.</a:t>
            </a:r>
          </a:p>
          <a:p>
            <a:pPr>
              <a:buFontTx/>
              <a:buChar char="-"/>
            </a:pPr>
            <a:r>
              <a:rPr lang="hr-HR" dirty="0">
                <a:latin typeface="Calibri" pitchFamily="34" charset="0"/>
              </a:rPr>
              <a:t>Sustav se sastoji od nominalno 24 satelita u MEO – </a:t>
            </a:r>
            <a:r>
              <a:rPr lang="hr-HR" dirty="0" err="1">
                <a:latin typeface="Calibri" pitchFamily="34" charset="0"/>
              </a:rPr>
              <a:t>medium</a:t>
            </a:r>
            <a:r>
              <a:rPr lang="hr-HR" dirty="0">
                <a:latin typeface="Calibri" pitchFamily="34" charset="0"/>
              </a:rPr>
              <a:t> </a:t>
            </a:r>
            <a:r>
              <a:rPr lang="hr-HR" dirty="0" err="1">
                <a:latin typeface="Calibri" pitchFamily="34" charset="0"/>
              </a:rPr>
              <a:t>altitude</a:t>
            </a:r>
            <a:r>
              <a:rPr lang="hr-HR" dirty="0">
                <a:latin typeface="Calibri" pitchFamily="34" charset="0"/>
              </a:rPr>
              <a:t> </a:t>
            </a:r>
            <a:r>
              <a:rPr lang="hr-HR" dirty="0" err="1">
                <a:latin typeface="Calibri" pitchFamily="34" charset="0"/>
              </a:rPr>
              <a:t>Earth</a:t>
            </a:r>
            <a:r>
              <a:rPr lang="hr-HR" dirty="0">
                <a:latin typeface="Calibri" pitchFamily="34" charset="0"/>
              </a:rPr>
              <a:t> </a:t>
            </a:r>
            <a:r>
              <a:rPr lang="hr-HR" dirty="0" err="1">
                <a:latin typeface="Calibri" pitchFamily="34" charset="0"/>
              </a:rPr>
              <a:t>orbit</a:t>
            </a:r>
            <a:r>
              <a:rPr lang="hr-HR" dirty="0">
                <a:latin typeface="Calibri" pitchFamily="34" charset="0"/>
              </a:rPr>
              <a:t> .</a:t>
            </a:r>
          </a:p>
          <a:p>
            <a:pPr>
              <a:buFontTx/>
              <a:buChar char="-"/>
            </a:pPr>
            <a:r>
              <a:rPr lang="hr-HR" dirty="0">
                <a:latin typeface="Calibri" pitchFamily="34" charset="0"/>
              </a:rPr>
              <a:t>GPS program započeo je 1970. , postao  potpuno operativan 1995. godine.</a:t>
            </a:r>
          </a:p>
          <a:p>
            <a:pPr>
              <a:buFontTx/>
              <a:buChar char="-"/>
            </a:pPr>
            <a:r>
              <a:rPr lang="hr-HR" dirty="0">
                <a:latin typeface="Calibri" pitchFamily="34" charset="0"/>
              </a:rPr>
              <a:t>Sateliti su u kružnoj orbiti s orbitalnim radijusom od 26 559 km. Orbite satelita imaju inklinaciju od 55° u odnosu na ekvatorsku ravninu.</a:t>
            </a:r>
          </a:p>
          <a:p>
            <a:pPr>
              <a:buFontTx/>
              <a:buChar char="-"/>
            </a:pPr>
            <a:r>
              <a:rPr lang="hr-HR" dirty="0">
                <a:latin typeface="Calibri" pitchFamily="34" charset="0"/>
              </a:rPr>
              <a:t>Postoji šest orbitalnih ravnina. U svakoj orbitalnoj ravnini nalazi se po 4 satelita koji su jednoliko raspoređeni u odnosu na Zemaljsku rotacijsku (polarnu) os.</a:t>
            </a:r>
          </a:p>
          <a:p>
            <a:pPr>
              <a:buFontTx/>
              <a:buChar char="-"/>
            </a:pPr>
            <a:r>
              <a:rPr lang="hr-HR" dirty="0">
                <a:latin typeface="Calibri" pitchFamily="34" charset="0"/>
              </a:rPr>
              <a:t>Šest orbitalnih ravnina su označene slovima : A , B , C , D , E , F.</a:t>
            </a:r>
          </a:p>
          <a:p>
            <a:pPr>
              <a:buFontTx/>
              <a:buChar char="-"/>
            </a:pPr>
            <a:r>
              <a:rPr lang="hr-HR" dirty="0">
                <a:latin typeface="Calibri" pitchFamily="34" charset="0"/>
              </a:rPr>
              <a:t>Nominalne lokacije 24 satelita  u određenoj epohi definiraju tzv. </a:t>
            </a:r>
            <a:r>
              <a:rPr lang="hr-HR" b="1" dirty="0">
                <a:latin typeface="Calibri" pitchFamily="34" charset="0"/>
              </a:rPr>
              <a:t>“</a:t>
            </a:r>
            <a:r>
              <a:rPr lang="hr-HR" b="1" dirty="0" err="1">
                <a:latin typeface="Calibri" pitchFamily="34" charset="0"/>
              </a:rPr>
              <a:t>slot</a:t>
            </a:r>
            <a:r>
              <a:rPr lang="hr-HR" b="1" dirty="0">
                <a:latin typeface="Calibri" pitchFamily="34" charset="0"/>
              </a:rPr>
              <a:t>-ove” </a:t>
            </a:r>
            <a:r>
              <a:rPr lang="hr-HR" dirty="0">
                <a:latin typeface="Calibri" pitchFamily="34" charset="0"/>
              </a:rPr>
              <a:t>. Označeni su kombinacijom slova-broja . Npr. : A-1 je prvi satelit “</a:t>
            </a:r>
            <a:r>
              <a:rPr lang="hr-HR" dirty="0" err="1">
                <a:latin typeface="Calibri" pitchFamily="34" charset="0"/>
              </a:rPr>
              <a:t>slot</a:t>
            </a:r>
            <a:r>
              <a:rPr lang="hr-HR" dirty="0">
                <a:latin typeface="Calibri" pitchFamily="34" charset="0"/>
              </a:rPr>
              <a:t>” unutar orbitalne ravnine A.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D145-CA1D-42D7-9115-87546A7B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40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38367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4D9C8865-9803-42A4-A0F7-68DF10E870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8885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594DFF-14BB-4687-BC07-A672B7A8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dirty="0"/>
              <a:t>NOMINALNI GPS KONSTELACIJSKI PARAMETRI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C6940-FCC4-4B48-B16A-4CAB36F2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000" dirty="0"/>
              <a:t>Tablica prikazuje nominalne GPS konstelacijske parametre. Ciklusi ponavljanja zemaljske staze odnose se na </a:t>
            </a:r>
            <a:r>
              <a:rPr lang="hr-HR" sz="2000" dirty="0" err="1"/>
              <a:t>siderički</a:t>
            </a:r>
            <a:r>
              <a:rPr lang="hr-HR" sz="2000" dirty="0"/>
              <a:t> ili zvjezdani dan (23h 56m 4s).</a:t>
            </a: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ACF62-1D57-430C-AB8C-64A70623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55D3C22-C33F-425E-9666-1CE69C578229}" type="slidenum">
              <a:rPr lang="hr-HR" smtClean="0"/>
              <a:pPr>
                <a:spcAft>
                  <a:spcPts val="600"/>
                </a:spcAft>
              </a:pPr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8525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hr-HR" sz="2800" b="1" dirty="0"/>
              <a:t>NOMINALNA GPS 24- SATELITNA KONSTELACIJA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1729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Slika prikazuje nominalnu GPS 24-satelitnu konstelaciju za dan 01.07.1993.god.Nominalna visina satelita omogućuje orbitalni period od približno ½ sideričkog dana (11h58m) , pa se satelitska staza na Zemlji ponavlja dnevno 2 puta. Danas je konstelacija satelita nadopunjena s 31 satelitom. Prva 3 satelita iznad 24 su pozicionirana u proširene “slot-ove”. Svaki od 3 slot-a B1, D2 i F2 može se podijeliti u 2 “slot-a” prikazano u Tablici.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3A1F8-6BBE-44EF-82DA-5DBE63D66F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948939"/>
            <a:ext cx="5257800" cy="3615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CFFAA-4BF3-4751-8B8C-26311A46AC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9514" y="3613721"/>
            <a:ext cx="4350772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22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7" y="288925"/>
            <a:ext cx="10515600" cy="1082675"/>
          </a:xfrm>
        </p:spPr>
        <p:txBody>
          <a:bodyPr>
            <a:normAutofit/>
          </a:bodyPr>
          <a:lstStyle/>
          <a:p>
            <a:r>
              <a:rPr lang="hr-HR" sz="3200" b="1" dirty="0"/>
              <a:t>ZEMALJSKE STAZE GPS SATELITA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05936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hr-HR" sz="2000" dirty="0"/>
              <a:t>Za svaki satelit zahtjeva se da održava ekscentričnost unutar veličine od 0 – 0.02 , inklinaciju u rasponu od 52°-58° , argument razmaka geografske širine unutar 4° od nominalne vrijednosti. Kada  satelitu istekne rok uporabe on se postavlja u orbitu za odlaganje na cca 500 km visine. </a:t>
            </a:r>
            <a:br>
              <a:rPr lang="hr-HR" sz="2000" dirty="0"/>
            </a:br>
            <a:r>
              <a:rPr lang="hr-HR" sz="2000" dirty="0"/>
              <a:t>Slika prikazuje zemaljske staze GPS satelita za 01.09.2015. godine.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0F2BD-053D-4A2F-940E-73A51F2B7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980" y="2391316"/>
            <a:ext cx="10050040" cy="44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8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200" b="1" dirty="0"/>
              <a:t>GPS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72" y="1958554"/>
            <a:ext cx="4536484" cy="37730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200" dirty="0">
                <a:latin typeface="Calibri" pitchFamily="34" charset="0"/>
              </a:rPr>
              <a:t>Određivanje navigacijskih parametara sustavom GPS temelji se na mjerenju vremena propagacije satelitskog signala od satelitske do prijamne antene </a:t>
            </a:r>
            <a:r>
              <a:rPr lang="pl-PL" sz="2200" dirty="0">
                <a:latin typeface="Calibri" pitchFamily="34" charset="0"/>
              </a:rPr>
              <a:t> - </a:t>
            </a:r>
            <a:r>
              <a:rPr lang="hr-HR" sz="2200" dirty="0">
                <a:latin typeface="Calibri" pitchFamily="34" charset="0"/>
              </a:rPr>
              <a:t>nepoznanice su položaj i brzina promatranog objekta, te pogreška korisničkog sata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4156" y="681541"/>
            <a:ext cx="6561633" cy="255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156" y="3235568"/>
            <a:ext cx="6657643" cy="29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6066A-6A90-4A85-95D1-82345F21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44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9124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808" y="53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PROCJENA POLOŽAJA SUSTAVOM GPS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l="2994" r="1212"/>
          <a:stretch>
            <a:fillRect/>
          </a:stretch>
        </p:blipFill>
        <p:spPr bwMode="auto">
          <a:xfrm>
            <a:off x="1199565" y="976676"/>
            <a:ext cx="10135912" cy="532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D9CA8-3659-4A75-A70D-BDD92E21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45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4707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56BBBF7-7EDC-46DB-8217-AC0D40B22A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</a:blip>
          <a:srcRect r="5906" b="1"/>
          <a:stretch/>
        </p:blipFill>
        <p:spPr>
          <a:xfrm>
            <a:off x="4967068" y="1690688"/>
            <a:ext cx="6386732" cy="4272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/>
              <a:t>GPS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pl-PL" sz="2000"/>
              <a:t>Za potrebe određivanja položaja, korisnicima se </a:t>
            </a:r>
            <a:r>
              <a:rPr lang="hr-HR" sz="2000"/>
              <a:t>kontinuirano šalju: </a:t>
            </a:r>
          </a:p>
          <a:p>
            <a:pPr lvl="1"/>
            <a:r>
              <a:rPr lang="es-ES" sz="2000" b="1"/>
              <a:t>Val nosilac</a:t>
            </a:r>
            <a:r>
              <a:rPr lang="es-ES" sz="2000"/>
              <a:t> (za prijenos informac</a:t>
            </a:r>
            <a:r>
              <a:rPr lang="hr-HR" sz="2000"/>
              <a:t>ija)</a:t>
            </a:r>
          </a:p>
          <a:p>
            <a:pPr lvl="1"/>
            <a:r>
              <a:rPr lang="hr-HR" sz="2000" b="1"/>
              <a:t>Signal za mjerenje vremena propagacije signala </a:t>
            </a:r>
            <a:r>
              <a:rPr lang="hr-HR" sz="2000"/>
              <a:t>- udaljenost/određivanje položaja</a:t>
            </a:r>
          </a:p>
          <a:p>
            <a:pPr lvl="1"/>
            <a:r>
              <a:rPr lang="hr-HR" sz="2000" b="1"/>
              <a:t>Navigacijska poruka </a:t>
            </a:r>
            <a:r>
              <a:rPr lang="hr-HR" sz="2000"/>
              <a:t>(položaji satelita, korekcije pogrešaka, status sustava)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3CCEA-38A3-49AF-A81C-DDB387B2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46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2840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7838" y="3463793"/>
            <a:ext cx="53530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540" y="203332"/>
            <a:ext cx="5080426" cy="280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946704" cy="1143000"/>
          </a:xfrm>
        </p:spPr>
        <p:txBody>
          <a:bodyPr>
            <a:noAutofit/>
          </a:bodyPr>
          <a:lstStyle/>
          <a:p>
            <a:pPr algn="l"/>
            <a:r>
              <a:rPr lang="hr-HR" sz="3200" b="1" dirty="0"/>
              <a:t>ARHITEKTURA SUSTAVA 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942" y="1052737"/>
            <a:ext cx="9050186" cy="1756791"/>
          </a:xfrm>
        </p:spPr>
        <p:txBody>
          <a:bodyPr>
            <a:normAutofit/>
          </a:bodyPr>
          <a:lstStyle/>
          <a:p>
            <a:r>
              <a:rPr lang="hr-HR" sz="2200" b="1" dirty="0"/>
              <a:t>Prostorni  segment</a:t>
            </a:r>
          </a:p>
          <a:p>
            <a:r>
              <a:rPr lang="hr-HR" sz="2200" b="1" dirty="0"/>
              <a:t>Kontrolni segment</a:t>
            </a:r>
          </a:p>
          <a:p>
            <a:r>
              <a:rPr lang="hr-HR" sz="2200" b="1" dirty="0"/>
              <a:t>Korisnički segment</a:t>
            </a:r>
          </a:p>
          <a:p>
            <a:r>
              <a:rPr lang="hr-HR" sz="2200" b="1" dirty="0"/>
              <a:t>Prijenosni medij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3046" y="3006080"/>
            <a:ext cx="105226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hr-HR" sz="3200" b="1" dirty="0">
                <a:latin typeface="+mj-lt"/>
                <a:ea typeface="+mj-ea"/>
                <a:cs typeface="+mj-cs"/>
              </a:rPr>
              <a:t>KOMUNIKACIJA MEĐU ELEMENTIMA GPS  SUSTAVA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49B0-B08B-480E-82CF-9016D099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47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88168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PROSTORNI (SATELITSKI) SEGMENT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04" y="908721"/>
            <a:ext cx="6480000" cy="4525963"/>
          </a:xfrm>
        </p:spPr>
        <p:txBody>
          <a:bodyPr>
            <a:normAutofit/>
          </a:bodyPr>
          <a:lstStyle/>
          <a:p>
            <a:r>
              <a:rPr lang="hr-HR" sz="2200" dirty="0"/>
              <a:t>31 satelit raspodijeljena u 6 orbitalnih ravnina na visini od 20.180 km iznad površine Zemlje</a:t>
            </a:r>
          </a:p>
          <a:p>
            <a:endParaRPr lang="hr-HR" sz="2200" dirty="0"/>
          </a:p>
          <a:p>
            <a:r>
              <a:rPr lang="pl-PL" sz="2200" dirty="0"/>
              <a:t>Kretanje jednog od GPS satelita (prikazana su mjesta na kojima se satelit nalazi u zenitu za promatrača na površini </a:t>
            </a:r>
            <a:r>
              <a:rPr lang="hr-HR" sz="2200" dirty="0"/>
              <a:t>Zemlje):</a:t>
            </a:r>
          </a:p>
          <a:p>
            <a:endParaRPr lang="hr-HR" sz="2200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 t="4000" b="1989"/>
          <a:stretch>
            <a:fillRect/>
          </a:stretch>
        </p:blipFill>
        <p:spPr bwMode="auto">
          <a:xfrm>
            <a:off x="552104" y="3274256"/>
            <a:ext cx="6480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FB810-F862-46D0-83D0-4CA3CEA5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48</a:t>
            </a:fld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976B7-1CD2-4AB2-A875-37D49FAB4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74" y="1380313"/>
            <a:ext cx="3755926" cy="40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66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742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200" b="1" dirty="0"/>
              <a:t>Položaj svih satelita u izabranom trenutku (2001</a:t>
            </a:r>
            <a:r>
              <a:rPr lang="hr-HR" sz="2200" dirty="0"/>
              <a:t>):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PROSTORNI  GPS (SATELITSKI) SEGMENT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4480" t="5868" r="2551"/>
          <a:stretch>
            <a:fillRect/>
          </a:stretch>
        </p:blipFill>
        <p:spPr bwMode="auto">
          <a:xfrm>
            <a:off x="1991544" y="1865423"/>
            <a:ext cx="8208912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674136-6EC8-40DD-B5C5-1A0BE58A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49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348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GNSS – Global Navigation Satellite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>
                <a:latin typeface="Calibri" pitchFamily="34" charset="0"/>
              </a:rPr>
              <a:t>-  Svi </a:t>
            </a:r>
            <a:r>
              <a:rPr lang="hr-HR" dirty="0">
                <a:latin typeface="Calibri" pitchFamily="34" charset="0"/>
              </a:rPr>
              <a:t>GNSS sustavi baziraju se na </a:t>
            </a:r>
            <a:r>
              <a:rPr lang="hr-HR" dirty="0" smtClean="0">
                <a:latin typeface="Calibri" pitchFamily="34" charset="0"/>
              </a:rPr>
              <a:t>tri </a:t>
            </a:r>
            <a:r>
              <a:rPr lang="hr-HR" dirty="0">
                <a:latin typeface="Calibri" pitchFamily="34" charset="0"/>
              </a:rPr>
              <a:t>osnovna elementa:</a:t>
            </a:r>
          </a:p>
          <a:p>
            <a:pPr lvl="1"/>
            <a:r>
              <a:rPr lang="hr-HR" b="1" dirty="0">
                <a:latin typeface="Calibri" pitchFamily="34" charset="0"/>
              </a:rPr>
              <a:t>Sustav zajedničkog </a:t>
            </a:r>
            <a:r>
              <a:rPr lang="hr-HR" b="1" dirty="0" smtClean="0">
                <a:latin typeface="Calibri" pitchFamily="34" charset="0"/>
              </a:rPr>
              <a:t>vremena (GNSS vrijeme)</a:t>
            </a:r>
            <a:endParaRPr lang="hr-HR" b="1" dirty="0">
              <a:latin typeface="Calibri" pitchFamily="34" charset="0"/>
            </a:endParaRPr>
          </a:p>
          <a:p>
            <a:pPr lvl="1"/>
            <a:r>
              <a:rPr lang="hr-HR" b="1" dirty="0">
                <a:latin typeface="Calibri" pitchFamily="34" charset="0"/>
              </a:rPr>
              <a:t>Zajednički geoprostorni koordinatni </a:t>
            </a:r>
            <a:r>
              <a:rPr lang="hr-HR" b="1" dirty="0" smtClean="0">
                <a:latin typeface="Calibri" pitchFamily="34" charset="0"/>
              </a:rPr>
              <a:t>sustav (ECEF)</a:t>
            </a:r>
          </a:p>
          <a:p>
            <a:pPr lvl="1"/>
            <a:r>
              <a:rPr lang="hr-HR" b="1" dirty="0" smtClean="0">
                <a:latin typeface="Calibri" pitchFamily="34" charset="0"/>
              </a:rPr>
              <a:t>c = CONST. = 299 792 458 m/s (vakum)</a:t>
            </a:r>
            <a:endParaRPr lang="hr-HR" b="1" dirty="0">
              <a:latin typeface="Calibri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D6008-C84B-476B-B71D-4841C602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5</a:t>
            </a:fld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1C064-42D1-447A-B57A-001BBFCE27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6950" y="3623089"/>
            <a:ext cx="765810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18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116632"/>
            <a:ext cx="9300066" cy="1143000"/>
          </a:xfrm>
        </p:spPr>
        <p:txBody>
          <a:bodyPr>
            <a:noAutofit/>
          </a:bodyPr>
          <a:lstStyle/>
          <a:p>
            <a:pPr algn="l"/>
            <a:r>
              <a:rPr lang="hr-HR" sz="3200" b="1" dirty="0"/>
              <a:t>FUNKCIONALNA SHEMA PREDAJNIKA GPS SATELITA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98" y="1065969"/>
            <a:ext cx="10515600" cy="4351338"/>
          </a:xfrm>
        </p:spPr>
        <p:txBody>
          <a:bodyPr>
            <a:normAutofit/>
          </a:bodyPr>
          <a:lstStyle/>
          <a:p>
            <a:r>
              <a:rPr lang="hr-HR" sz="2200" dirty="0">
                <a:latin typeface="Calibri" pitchFamily="34" charset="0"/>
              </a:rPr>
              <a:t>Svaki satelit šalje:</a:t>
            </a:r>
          </a:p>
          <a:p>
            <a:pPr lvl="1"/>
            <a:r>
              <a:rPr lang="hr-HR" sz="2200" dirty="0">
                <a:latin typeface="Calibri" pitchFamily="34" charset="0"/>
              </a:rPr>
              <a:t> </a:t>
            </a:r>
            <a:r>
              <a:rPr lang="hr-HR" sz="2200" b="1" dirty="0">
                <a:latin typeface="Calibri" pitchFamily="34" charset="0"/>
              </a:rPr>
              <a:t>val nosilac (mikrovalna frekvencija), </a:t>
            </a:r>
          </a:p>
          <a:p>
            <a:pPr lvl="1"/>
            <a:r>
              <a:rPr lang="hr-HR" sz="2200" b="1" dirty="0">
                <a:latin typeface="Calibri" pitchFamily="34" charset="0"/>
              </a:rPr>
              <a:t>signal za mjerenje vremena propagacije signala </a:t>
            </a:r>
            <a:r>
              <a:rPr lang="hr-HR" sz="2200" dirty="0">
                <a:latin typeface="Calibri" pitchFamily="34" charset="0"/>
              </a:rPr>
              <a:t>- određivanje položaja , navigacijsku poruku, </a:t>
            </a:r>
          </a:p>
          <a:p>
            <a:endParaRPr lang="hr-HR" sz="2200" b="1" dirty="0">
              <a:latin typeface="Calibri" pitchFamily="34" charset="0"/>
            </a:endParaRPr>
          </a:p>
          <a:p>
            <a:r>
              <a:rPr lang="hr-HR" sz="2200" b="1" dirty="0">
                <a:latin typeface="Calibri" pitchFamily="34" charset="0"/>
              </a:rPr>
              <a:t>PRN Code – </a:t>
            </a:r>
            <a:r>
              <a:rPr lang="hr-HR" sz="2200" dirty="0">
                <a:latin typeface="Calibri" pitchFamily="34" charset="0"/>
              </a:rPr>
              <a:t>Pseudo Random Noise </a:t>
            </a:r>
            <a:r>
              <a:rPr lang="hr-HR" sz="2200" dirty="0" err="1">
                <a:latin typeface="Calibri" pitchFamily="34" charset="0"/>
              </a:rPr>
              <a:t>Code</a:t>
            </a:r>
            <a:r>
              <a:rPr lang="hr-HR" sz="2200" dirty="0">
                <a:latin typeface="Calibri" pitchFamily="34" charset="0"/>
              </a:rPr>
              <a:t> </a:t>
            </a:r>
          </a:p>
          <a:p>
            <a:r>
              <a:rPr lang="hr-HR" sz="2200" b="1" dirty="0">
                <a:latin typeface="Calibri" pitchFamily="34" charset="0"/>
              </a:rPr>
              <a:t>BPSK – </a:t>
            </a:r>
            <a:r>
              <a:rPr lang="hr-HR" sz="2200" dirty="0">
                <a:latin typeface="Calibri" pitchFamily="34" charset="0"/>
              </a:rPr>
              <a:t>Binary Phase Shift Keying, </a:t>
            </a:r>
          </a:p>
          <a:p>
            <a:r>
              <a:rPr lang="hr-HR" sz="2200" b="1" dirty="0" err="1">
                <a:latin typeface="Calibri" pitchFamily="34" charset="0"/>
              </a:rPr>
              <a:t>Multiplier</a:t>
            </a:r>
            <a:r>
              <a:rPr lang="hr-HR" sz="2200" dirty="0">
                <a:latin typeface="Calibri" pitchFamily="34" charset="0"/>
              </a:rPr>
              <a:t> - Množilac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281" t="4313" r="1033" b="-4313"/>
          <a:stretch/>
        </p:blipFill>
        <p:spPr bwMode="auto">
          <a:xfrm>
            <a:off x="5266655" y="2408076"/>
            <a:ext cx="6719348" cy="417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DD682-9EEC-4397-A5F9-0F92EF18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50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80699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3200" b="1" dirty="0"/>
              <a:t>   BINARY PHASE SHIFT KEYING – BINARNA MODULACIJA</a:t>
            </a:r>
          </a:p>
        </p:txBody>
      </p:sp>
      <p:pic>
        <p:nvPicPr>
          <p:cNvPr id="1026" name="Picture 2" descr="C:\Users\Kos\Documents\IMG_1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055" y="921038"/>
            <a:ext cx="7990450" cy="5936962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50A34F-8EA0-4975-8E77-8E5D0E3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51</a:t>
            </a:fld>
            <a:endParaRPr lang="hr-H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         GPS  SATELITI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2200"/>
            <a:ext cx="10515600" cy="5084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/>
              <a:t>Tablica prikazuje vrste satelita i njihove tehničko-tehnološke karakteristike 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07C77-1283-487C-9921-9A65FD15D2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482090"/>
            <a:ext cx="9145858" cy="46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67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608"/>
          </a:xfrm>
        </p:spPr>
        <p:txBody>
          <a:bodyPr>
            <a:normAutofit/>
          </a:bodyPr>
          <a:lstStyle/>
          <a:p>
            <a:r>
              <a:rPr lang="hr-HR" sz="3200" b="1"/>
              <a:t>                              GPS  SATELITI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2200"/>
            <a:ext cx="7688580" cy="50847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sz="2000" b="1" dirty="0"/>
              <a:t>BLOCK I SATELITI</a:t>
            </a:r>
            <a:endParaRPr lang="hr-HR" sz="2000" dirty="0"/>
          </a:p>
          <a:p>
            <a:pPr>
              <a:buFontTx/>
              <a:buChar char="-"/>
            </a:pPr>
            <a:r>
              <a:rPr lang="hr-HR" sz="2000" dirty="0"/>
              <a:t>3 </a:t>
            </a:r>
            <a:r>
              <a:rPr lang="hr-HR" sz="2000" dirty="0" err="1"/>
              <a:t>rubidijeva</a:t>
            </a:r>
            <a:r>
              <a:rPr lang="hr-HR" sz="2000" dirty="0"/>
              <a:t> sata , zadnjih osam ima dodatno i </a:t>
            </a:r>
            <a:r>
              <a:rPr lang="hr-HR" sz="2000" dirty="0" err="1"/>
              <a:t>cezijumov</a:t>
            </a:r>
            <a:r>
              <a:rPr lang="hr-HR" sz="2000" dirty="0"/>
              <a:t> sat.</a:t>
            </a:r>
          </a:p>
          <a:p>
            <a:pPr>
              <a:buFontTx/>
              <a:buChar char="-"/>
            </a:pPr>
            <a:r>
              <a:rPr lang="hr-HR" sz="2000" dirty="0"/>
              <a:t>orbitalna masa od 450 kg , duljina od kraja do kraja solarnih ploča iznosi 5,3 m.</a:t>
            </a:r>
          </a:p>
          <a:p>
            <a:pPr>
              <a:buFontTx/>
              <a:buChar char="-"/>
            </a:pPr>
            <a:r>
              <a:rPr lang="hr-HR" sz="2000" dirty="0"/>
              <a:t>Energetski sustav napajanja su dvije solarne ploče površine 5 m2 – daju cca 400 W snage – nikal </a:t>
            </a:r>
            <a:r>
              <a:rPr lang="hr-HR" sz="2000" dirty="0" err="1"/>
              <a:t>kadmijum</a:t>
            </a:r>
            <a:r>
              <a:rPr lang="hr-HR" sz="2000" dirty="0"/>
              <a:t> (</a:t>
            </a:r>
            <a:r>
              <a:rPr lang="hr-HR" sz="2000" dirty="0" err="1"/>
              <a:t>NiCd</a:t>
            </a:r>
            <a:r>
              <a:rPr lang="hr-HR" sz="2000" dirty="0"/>
              <a:t>)  baterije .</a:t>
            </a:r>
          </a:p>
          <a:p>
            <a:pPr>
              <a:buFontTx/>
              <a:buChar char="-"/>
            </a:pPr>
            <a:r>
              <a:rPr lang="hr-HR" sz="2000" dirty="0"/>
              <a:t>Vijek trajanja 5 godina – neki su u uporabi i 10 godina</a:t>
            </a:r>
          </a:p>
          <a:p>
            <a:pPr>
              <a:buNone/>
            </a:pPr>
            <a:r>
              <a:rPr lang="hr-HR" sz="2000" b="1" dirty="0"/>
              <a:t>BLOCK II/IIA SATELITI</a:t>
            </a:r>
          </a:p>
          <a:p>
            <a:pPr>
              <a:buNone/>
            </a:pPr>
            <a:r>
              <a:rPr lang="hr-HR" sz="2000" dirty="0"/>
              <a:t>-   2 </a:t>
            </a:r>
            <a:r>
              <a:rPr lang="hr-HR" sz="2000" dirty="0" err="1"/>
              <a:t>rubidijska</a:t>
            </a:r>
            <a:r>
              <a:rPr lang="hr-HR" sz="2000" dirty="0"/>
              <a:t> i 1 </a:t>
            </a:r>
            <a:r>
              <a:rPr lang="hr-HR" sz="2000" dirty="0" err="1"/>
              <a:t>cezijumski</a:t>
            </a:r>
            <a:r>
              <a:rPr lang="hr-HR" sz="2000" dirty="0"/>
              <a:t> sat.</a:t>
            </a:r>
          </a:p>
          <a:p>
            <a:pPr>
              <a:buFontTx/>
              <a:buChar char="-"/>
            </a:pPr>
            <a:r>
              <a:rPr lang="hr-HR" sz="2000" dirty="0"/>
              <a:t>Solarne ploče imaju površinu od 7,2 m2  - daju snagu od cca 700 W , duljina od kraja do kraja solarnih ploča iznosi 5,3 m.</a:t>
            </a:r>
          </a:p>
          <a:p>
            <a:pPr>
              <a:buFontTx/>
              <a:buChar char="-"/>
            </a:pPr>
            <a:r>
              <a:rPr lang="hr-HR" sz="2000" dirty="0"/>
              <a:t>Vijek trajanja 7,5 godina. Orbitalna masa 990 kg.</a:t>
            </a:r>
          </a:p>
          <a:p>
            <a:pPr>
              <a:buFontTx/>
              <a:buChar char="-"/>
            </a:pPr>
            <a:r>
              <a:rPr lang="hr-HR" sz="2000" dirty="0"/>
              <a:t>Antena ima 12 spiralnih elemenata raspoređenih u dva koncentrična prstena (8 vanjski prsten , 4 unutarnji prsten). Dva </a:t>
            </a:r>
            <a:r>
              <a:rPr lang="hr-HR" sz="2000" dirty="0" err="1"/>
              <a:t>Block</a:t>
            </a:r>
            <a:r>
              <a:rPr lang="hr-HR" sz="2000" dirty="0"/>
              <a:t> IIA satelita imaju laserske reflektore.</a:t>
            </a:r>
          </a:p>
          <a:p>
            <a:pPr>
              <a:buFontTx/>
              <a:buChar char="-"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9A404-D535-4F3F-899F-70F0F17C97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625" y="3634581"/>
            <a:ext cx="2543175" cy="252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49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542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                   GPS  SATELITI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3667"/>
            <a:ext cx="7254240" cy="5203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dirty="0"/>
              <a:t>BLOCK IIR i IIR-M sateliti</a:t>
            </a:r>
          </a:p>
          <a:p>
            <a:pPr>
              <a:buFontTx/>
              <a:buChar char="-"/>
            </a:pPr>
            <a:r>
              <a:rPr lang="hr-HR" sz="2000" dirty="0"/>
              <a:t>3 rubidijska sata.</a:t>
            </a:r>
          </a:p>
          <a:p>
            <a:pPr>
              <a:buFontTx/>
              <a:buChar char="-"/>
            </a:pPr>
            <a:r>
              <a:rPr lang="hr-HR" sz="2000" dirty="0"/>
              <a:t>Vijek trajanja 7,5 godina.</a:t>
            </a:r>
          </a:p>
          <a:p>
            <a:pPr>
              <a:buFontTx/>
              <a:buChar char="-"/>
            </a:pPr>
            <a:r>
              <a:rPr lang="hr-HR" sz="2000" dirty="0"/>
              <a:t>Dvije solarne ploče površine  13,6 m2 – daju snagu od 1140 W – nikal hidrogen (NiH2) baterije.</a:t>
            </a:r>
          </a:p>
          <a:p>
            <a:pPr>
              <a:buFontTx/>
              <a:buChar char="-"/>
            </a:pPr>
            <a:r>
              <a:rPr lang="hr-HR" sz="2000" dirty="0"/>
              <a:t>Sedmi Block IIR-M satelit (SVN 49) nosi sustav za emitiranje signala L 5.</a:t>
            </a:r>
          </a:p>
          <a:p>
            <a:pPr>
              <a:buNone/>
            </a:pPr>
            <a:r>
              <a:rPr lang="hr-HR" sz="2000" b="1" dirty="0"/>
              <a:t>Block IIF sateliti</a:t>
            </a:r>
          </a:p>
          <a:p>
            <a:pPr>
              <a:buFontTx/>
              <a:buChar char="-"/>
            </a:pPr>
            <a:r>
              <a:rPr lang="hr-HR" sz="2000" dirty="0"/>
              <a:t>F – znači follow –on (slijedi) </a:t>
            </a:r>
          </a:p>
          <a:p>
            <a:pPr>
              <a:buFontTx/>
              <a:buChar char="-"/>
            </a:pPr>
            <a:r>
              <a:rPr lang="hr-HR" sz="2000" dirty="0"/>
              <a:t>Udaljenost od kraja do kraja cca 17,5 m.</a:t>
            </a:r>
          </a:p>
          <a:p>
            <a:pPr>
              <a:buFontTx/>
              <a:buChar char="-"/>
            </a:pPr>
            <a:r>
              <a:rPr lang="hr-HR" sz="2000" dirty="0"/>
              <a:t>6 solarnih panela s galijum arsenid (GaAs) solarnim ćelijama-  površina 22,2 m2</a:t>
            </a:r>
          </a:p>
          <a:p>
            <a:pPr>
              <a:buFontTx/>
              <a:buChar char="-"/>
            </a:pPr>
            <a:r>
              <a:rPr lang="hr-HR" sz="2000" dirty="0"/>
              <a:t>Energetski sustav – nikal hidrogen baterije . Proizvodi 2160 W .</a:t>
            </a:r>
          </a:p>
          <a:p>
            <a:pPr>
              <a:buFontTx/>
              <a:buChar char="-"/>
            </a:pPr>
            <a:r>
              <a:rPr lang="hr-HR" sz="2000" dirty="0"/>
              <a:t>Orbitalna masa 1630 kg.</a:t>
            </a:r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CCF06-F13A-492E-A4FD-6F74D965C0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2440" y="732897"/>
            <a:ext cx="1784577" cy="2082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5CD23-BAD1-45F7-8468-D4025B237D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31537" y="732897"/>
            <a:ext cx="1784577" cy="2086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A1A26-CF93-4CBC-BA37-FB528DF762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39248" y="3575315"/>
            <a:ext cx="1784577" cy="208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83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58D44E42-C462-4105-BC86-FE75B4E3C4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846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CDDBE-A825-4E24-A9EC-D513A0A9FA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04326" y="286808"/>
            <a:ext cx="4098572" cy="4818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9" y="1396289"/>
            <a:ext cx="4906281" cy="1325563"/>
          </a:xfrm>
        </p:spPr>
        <p:txBody>
          <a:bodyPr>
            <a:normAutofit/>
          </a:bodyPr>
          <a:lstStyle/>
          <a:p>
            <a:r>
              <a:rPr lang="hr-HR" b="1" dirty="0"/>
              <a:t>GPS  SATELITI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hr-HR" sz="1700" b="1" dirty="0"/>
              <a:t>GPS III sateliti</a:t>
            </a:r>
          </a:p>
          <a:p>
            <a:pPr>
              <a:buFontTx/>
              <a:buChar char="-"/>
            </a:pPr>
            <a:r>
              <a:rPr lang="hr-HR" sz="1700" dirty="0"/>
              <a:t>3 </a:t>
            </a:r>
            <a:r>
              <a:rPr lang="hr-HR" sz="1700" dirty="0" err="1"/>
              <a:t>rubidijska</a:t>
            </a:r>
            <a:r>
              <a:rPr lang="hr-HR" sz="1700" dirty="0"/>
              <a:t> sata  - omogućuje četvrti civilni GPS navigacijski signal.</a:t>
            </a:r>
          </a:p>
          <a:p>
            <a:pPr>
              <a:buFontTx/>
              <a:buChar char="-"/>
            </a:pPr>
            <a:r>
              <a:rPr lang="hr-HR" sz="1700" dirty="0"/>
              <a:t>Orbitalna masa 2200 kg.</a:t>
            </a:r>
          </a:p>
          <a:p>
            <a:pPr>
              <a:buFontTx/>
              <a:buChar char="-"/>
            </a:pPr>
            <a:r>
              <a:rPr lang="hr-HR" sz="1700" dirty="0"/>
              <a:t>4 </a:t>
            </a:r>
            <a:r>
              <a:rPr lang="hr-HR" sz="1700" dirty="0" err="1"/>
              <a:t>galijum</a:t>
            </a:r>
            <a:r>
              <a:rPr lang="hr-HR" sz="1700" dirty="0"/>
              <a:t> </a:t>
            </a:r>
            <a:r>
              <a:rPr lang="hr-HR" sz="1700" dirty="0" err="1"/>
              <a:t>arsenid</a:t>
            </a:r>
            <a:r>
              <a:rPr lang="hr-HR" sz="1700" dirty="0"/>
              <a:t> (</a:t>
            </a:r>
            <a:r>
              <a:rPr lang="hr-HR" sz="1700" dirty="0" err="1"/>
              <a:t>GaAs</a:t>
            </a:r>
            <a:r>
              <a:rPr lang="hr-HR" sz="1700" dirty="0"/>
              <a:t>) solarna panela s površinom od 28,5 m2 . ,  nikal-hidrogen (NiH2) baterije – snaga 4480 W.</a:t>
            </a:r>
          </a:p>
          <a:p>
            <a:pPr>
              <a:buFontTx/>
              <a:buChar char="-"/>
            </a:pPr>
            <a:r>
              <a:rPr lang="hr-HR" sz="1700" dirty="0"/>
              <a:t>Vijek trajanja 15 godina.</a:t>
            </a:r>
          </a:p>
          <a:p>
            <a:pPr>
              <a:buFontTx/>
              <a:buChar char="-"/>
            </a:pPr>
            <a:r>
              <a:rPr lang="hr-HR" sz="1700" dirty="0"/>
              <a:t>Tijelo satelita ima dimenzije : 3,4 m x 2,5 m x 1,8 m.</a:t>
            </a:r>
          </a:p>
          <a:p>
            <a:pPr>
              <a:buFontTx/>
              <a:buChar char="-"/>
            </a:pPr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35322463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D0CC68-129E-4D39-9260-557765BC08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075" r="1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/>
              <a:t>                               GPS  SATELITI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4178807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/>
              <a:t>                            Slika prikazuje izgled različitih vrsta GPS satelita : </a:t>
            </a:r>
            <a:br>
              <a:rPr lang="hr-HR" sz="2000" dirty="0"/>
            </a:br>
            <a:r>
              <a:rPr lang="hr-HR" sz="2000" dirty="0"/>
              <a:t>Gore </a:t>
            </a:r>
            <a:r>
              <a:rPr lang="hr-HR" sz="2000" b="1" dirty="0"/>
              <a:t>lijevo</a:t>
            </a:r>
            <a:r>
              <a:rPr lang="hr-HR" sz="2000" dirty="0"/>
              <a:t> : </a:t>
            </a:r>
            <a:r>
              <a:rPr lang="hr-HR" sz="2000" b="1" dirty="0"/>
              <a:t>Block IIA . </a:t>
            </a:r>
            <a:r>
              <a:rPr lang="hr-HR" sz="2000" dirty="0"/>
              <a:t>Gore </a:t>
            </a:r>
            <a:r>
              <a:rPr lang="hr-HR" sz="2000" b="1" dirty="0"/>
              <a:t>desno : Block IIR . </a:t>
            </a:r>
            <a:r>
              <a:rPr lang="hr-HR" sz="2000" dirty="0"/>
              <a:t>Dolje </a:t>
            </a:r>
            <a:r>
              <a:rPr lang="hr-HR" sz="2000" b="1" dirty="0"/>
              <a:t>lijevo</a:t>
            </a:r>
            <a:r>
              <a:rPr lang="hr-HR" sz="2000" dirty="0"/>
              <a:t>: </a:t>
            </a:r>
            <a:r>
              <a:rPr lang="hr-HR" sz="2000" b="1" dirty="0"/>
              <a:t>Block IIF . </a:t>
            </a:r>
            <a:r>
              <a:rPr lang="hr-HR" sz="2000" dirty="0"/>
              <a:t>Dolje </a:t>
            </a:r>
            <a:r>
              <a:rPr lang="hr-HR" sz="2000" b="1" dirty="0"/>
              <a:t>desno</a:t>
            </a:r>
            <a:r>
              <a:rPr lang="hr-HR" sz="2000" dirty="0"/>
              <a:t> : </a:t>
            </a:r>
            <a:r>
              <a:rPr lang="hr-HR" sz="2000" b="1" dirty="0"/>
              <a:t>GPS III .</a:t>
            </a:r>
          </a:p>
        </p:txBody>
      </p:sp>
    </p:spTree>
    <p:extLst>
      <p:ext uri="{BB962C8B-B14F-4D97-AF65-F5344CB8AC3E}">
        <p14:creationId xmlns:p14="http://schemas.microsoft.com/office/powerpoint/2010/main" val="1675244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690203"/>
            <a:ext cx="54768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15047"/>
            <a:ext cx="4068000" cy="340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86" y="886265"/>
            <a:ext cx="4820603" cy="4957879"/>
          </a:xfrm>
        </p:spPr>
        <p:txBody>
          <a:bodyPr>
            <a:normAutofit/>
          </a:bodyPr>
          <a:lstStyle/>
          <a:p>
            <a:pPr algn="just"/>
            <a:r>
              <a:rPr lang="hr-HR" sz="2000" dirty="0"/>
              <a:t>Održava funkcionalnost sustava prema zadanim specifikacijama, koordinira rad svih </a:t>
            </a:r>
            <a:r>
              <a:rPr lang="it-IT" sz="2000" dirty="0"/>
              <a:t>segmenata, prati status sustava i definira korekcije</a:t>
            </a:r>
            <a:r>
              <a:rPr lang="hr-HR" sz="2000" dirty="0"/>
              <a:t> pogrešaka</a:t>
            </a:r>
          </a:p>
          <a:p>
            <a:pPr algn="just"/>
            <a:r>
              <a:rPr lang="pl-PL" sz="2000" dirty="0"/>
              <a:t>Sastoji se od glavne kontrolne stanice </a:t>
            </a:r>
            <a:r>
              <a:rPr lang="pl-PL" sz="2000" b="1" dirty="0"/>
              <a:t>(Colorado Springs, USA), </a:t>
            </a:r>
            <a:r>
              <a:rPr lang="pl-PL" sz="2000" dirty="0"/>
              <a:t>te od pomoćnih promatračkih stanica raspodijeljenih po površini Zemlje.</a:t>
            </a:r>
          </a:p>
          <a:p>
            <a:pPr algn="just"/>
            <a:r>
              <a:rPr lang="pl-PL" sz="2000" dirty="0"/>
              <a:t>AFSCN – Air Force Satellite Control Network</a:t>
            </a:r>
          </a:p>
          <a:p>
            <a:pPr algn="just"/>
            <a:r>
              <a:rPr lang="pl-PL" sz="2000" dirty="0"/>
              <a:t>NGA – National Geospatial – Intelligence Agency</a:t>
            </a:r>
          </a:p>
          <a:p>
            <a:pPr algn="just"/>
            <a:r>
              <a:rPr lang="pl-PL" sz="2000" dirty="0"/>
              <a:t>Alternate MCS – Rezervna MSC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KONTROLNI SEGMENT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A0293-8A18-4C7A-8636-6D717975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57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0029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                KONTROLNI SEGMENT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7600"/>
            <a:ext cx="10515600" cy="50593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sz="2000" dirty="0"/>
              <a:t>GPS sateliti se nadziru, upravljaju i kontroliraju pomoću kopnene mreže GPS CS – Control station. </a:t>
            </a:r>
            <a:r>
              <a:rPr lang="hr-HR" sz="2000" b="1" dirty="0"/>
              <a:t>CS</a:t>
            </a:r>
            <a:r>
              <a:rPr lang="hr-HR" sz="2000" dirty="0"/>
              <a:t> uključuje </a:t>
            </a:r>
            <a:r>
              <a:rPr lang="hr-HR" sz="2000" b="1" dirty="0"/>
              <a:t>MCS</a:t>
            </a:r>
            <a:r>
              <a:rPr lang="hr-HR" sz="2000" dirty="0"/>
              <a:t> – Master Control Station – Glavna kontrolna stanica u Schriever Air Force Base (AFB) u Coloradu i globalnu mrežu monitorskih stanica i zemaljskih antena.</a:t>
            </a:r>
          </a:p>
          <a:p>
            <a:pPr marL="0" indent="0" algn="just">
              <a:buNone/>
            </a:pPr>
            <a:r>
              <a:rPr lang="hr-HR" sz="2000" dirty="0"/>
              <a:t>Motriteljske stanice imaju visoko-precizne GPS prijamnike koji prate L band navigacijski signal emitiran od svakog vidljivog satelita – koriste se </a:t>
            </a:r>
            <a:r>
              <a:rPr lang="hr-HR" sz="2000" b="1" dirty="0"/>
              <a:t>hemisferične antene </a:t>
            </a:r>
            <a:r>
              <a:rPr lang="hr-HR" sz="2000" dirty="0"/>
              <a:t>(hvataju signal iz svih smjerova iznad horizonta).Mjerenja se šalju u </a:t>
            </a:r>
            <a:r>
              <a:rPr lang="hr-HR" sz="2000" b="1" dirty="0"/>
              <a:t>MSC.</a:t>
            </a:r>
            <a:endParaRPr lang="hr-HR" sz="2000" dirty="0"/>
          </a:p>
          <a:p>
            <a:pPr marL="0" indent="0" algn="just">
              <a:buNone/>
            </a:pPr>
            <a:r>
              <a:rPr lang="hr-HR" sz="2000" b="1" dirty="0"/>
              <a:t>MSC </a:t>
            </a:r>
            <a:r>
              <a:rPr lang="hr-HR" sz="2000" dirty="0"/>
              <a:t>ima računarske resurse za procesiranje primljenih mjerenja od </a:t>
            </a:r>
            <a:r>
              <a:rPr lang="hr-HR" sz="2000" b="1" dirty="0"/>
              <a:t>CS-a </a:t>
            </a:r>
            <a:r>
              <a:rPr lang="hr-HR" sz="2000" dirty="0"/>
              <a:t>kako bi generirao procijenjene vrijednosti položaja GPS satelita, brzinu satelita, pogreške sata i stope pomaka sata.</a:t>
            </a:r>
          </a:p>
          <a:p>
            <a:pPr marL="0" indent="0" algn="just">
              <a:buNone/>
            </a:pPr>
            <a:r>
              <a:rPr lang="hr-HR" sz="2000" dirty="0"/>
              <a:t>Izrazito usmjerene zemaljske antene očitavaju telemetrijske podatke s GPS satelita i omogućuju upravljanje satelitima i slanje navigacijskih podataka satelitima. Emitira se na frekvenciji 1783,74 MHz, a prima na 2227,50 MHz. Zemaljske antene su visoke cca 10m , i pridružene su svakom pojedinačnom satelitu.</a:t>
            </a:r>
          </a:p>
          <a:p>
            <a:pPr marL="0" indent="0" algn="just">
              <a:buNone/>
            </a:pPr>
            <a:r>
              <a:rPr lang="hr-HR" sz="2000" dirty="0"/>
              <a:t>Uobičajeno jednom dnevno MSC kontaktira sa svakim GPS satelitom – (dostavlja podatke satelitu za 1 – 2 dana emitiranja)</a:t>
            </a:r>
          </a:p>
          <a:p>
            <a:pPr marL="0" indent="0" algn="just">
              <a:buNone/>
            </a:pPr>
            <a:r>
              <a:rPr lang="hr-HR" sz="2000" dirty="0"/>
              <a:t>Ukrcaj podataka na svaki satelit mora biti izvršen unutar 45 minuta (31 sat x 45 min = 1395 min=23.25h)</a:t>
            </a:r>
          </a:p>
          <a:p>
            <a:pPr marL="0" indent="0" algn="just">
              <a:buNone/>
            </a:pPr>
            <a:r>
              <a:rPr lang="hr-HR" sz="2000" dirty="0"/>
              <a:t>Neki sateliti sa slabijim satovima mora imati upload i 2 puta dnevno</a:t>
            </a:r>
          </a:p>
          <a:p>
            <a:pPr>
              <a:buFontTx/>
              <a:buChar char="-"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1764843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941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              KONTROLNI SEGMENT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3667"/>
            <a:ext cx="10668000" cy="5308600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hr-HR" sz="2000" b="1" dirty="0"/>
              <a:t>CS</a:t>
            </a:r>
            <a:r>
              <a:rPr lang="hr-HR" sz="2000" dirty="0"/>
              <a:t> monitorske stanice neprekidno prate </a:t>
            </a:r>
            <a:r>
              <a:rPr lang="hr-HR" sz="2000" b="1" dirty="0"/>
              <a:t>GPS L1 i L2 P(Y) </a:t>
            </a:r>
            <a:r>
              <a:rPr lang="hr-HR" sz="2000" dirty="0"/>
              <a:t>code signale sa svih vidljivih satelita pomoću preciznih dvokanalskih geodetskih prijamnika.</a:t>
            </a:r>
          </a:p>
          <a:p>
            <a:pPr>
              <a:buFontTx/>
              <a:buChar char="-"/>
            </a:pPr>
            <a:r>
              <a:rPr lang="hr-HR" sz="2000" dirty="0"/>
              <a:t>Svaka CS stanica opremljena je s GPS antenom, redundantnim cezijumskim satom , meteorološkim senzorima, radnom stanicom i komunikacijskom opremom.</a:t>
            </a:r>
          </a:p>
          <a:p>
            <a:pPr>
              <a:buFontTx/>
              <a:buChar char="-"/>
            </a:pPr>
            <a:r>
              <a:rPr lang="hr-HR" sz="2000" dirty="0"/>
              <a:t>Svakih </a:t>
            </a:r>
            <a:r>
              <a:rPr lang="hr-HR" sz="2000" b="1" dirty="0"/>
              <a:t>1,5 sek </a:t>
            </a:r>
            <a:r>
              <a:rPr lang="hr-HR" sz="2000" dirty="0"/>
              <a:t>svaka CS stanica šalje podatke : pseudo-udaljenosti, mjerenja vala-nosioca signala, demodulirane navigacijske poruke i kvalitetu prijema signala – glavnoj kontrolnoj stanici (MSC).</a:t>
            </a:r>
          </a:p>
          <a:p>
            <a:pPr>
              <a:buFontTx/>
              <a:buChar char="-"/>
            </a:pPr>
            <a:r>
              <a:rPr lang="hr-HR" sz="2000" b="1" dirty="0"/>
              <a:t>MSC ili AMSC </a:t>
            </a:r>
            <a:r>
              <a:rPr lang="hr-HR" sz="2000" dirty="0"/>
              <a:t>(Alternate Master Control Station – Rezervna MSC) ispravlja MSC mjerenja za različite pogreške , editira podatke i dostavlja rezultate u prošireni Kalman filtar. Ionosfersko kašnjenje signala se uklanja korištenjem standardne linearne kombinacije , za troposfersko kašnjenje se koristi Niell-Saastamoinen model.</a:t>
            </a:r>
          </a:p>
          <a:p>
            <a:pPr>
              <a:buFontTx/>
              <a:buChar char="-"/>
            </a:pPr>
            <a:r>
              <a:rPr lang="hr-HR" sz="2000" dirty="0"/>
              <a:t>Stopa ažuriranja mjerenja na MSC Kalman filtru je 15 minuta. Izlaz iz Kalman filtra uključuje:</a:t>
            </a:r>
          </a:p>
          <a:p>
            <a:pPr>
              <a:buFontTx/>
              <a:buChar char="-"/>
            </a:pPr>
            <a:r>
              <a:rPr lang="hr-HR" sz="2000" b="1" dirty="0"/>
              <a:t>za svaki  uporabni GPS satelit -</a:t>
            </a:r>
            <a:r>
              <a:rPr lang="hr-HR" sz="2000" dirty="0"/>
              <a:t>3 pozicijske koordinate i 3 brzine sve u Earth centered inertial (ECI)koordinatnom sustavu, 2 parametra solarnog tlaka, 3 parametra sata (pogreška sata i njena prva i druga derivacija)  </a:t>
            </a:r>
          </a:p>
          <a:p>
            <a:pPr>
              <a:buFontTx/>
              <a:buChar char="-"/>
            </a:pPr>
            <a:r>
              <a:rPr lang="hr-HR" sz="2000" b="1" dirty="0"/>
              <a:t>Za svaku CS stanicu- </a:t>
            </a:r>
            <a:r>
              <a:rPr lang="hr-HR" sz="2000" dirty="0"/>
              <a:t>troposferska mokra visina i 2 parametra sata (pogreška sata i prva derivacija)  </a:t>
            </a:r>
          </a:p>
          <a:p>
            <a:pPr>
              <a:buFontTx/>
              <a:buChar char="-"/>
            </a:pPr>
            <a:r>
              <a:rPr lang="hr-HR" sz="2000" dirty="0"/>
              <a:t>Sateliti </a:t>
            </a:r>
            <a:r>
              <a:rPr lang="hr-HR" sz="2000" b="1" dirty="0"/>
              <a:t>Block IIA, IIR, IIR-M i IIF </a:t>
            </a:r>
            <a:r>
              <a:rPr lang="hr-HR" sz="2000" dirty="0"/>
              <a:t>imaju ukrcano navigacijskih podataka za najmanje 60 dana emitiranja.</a:t>
            </a:r>
          </a:p>
        </p:txBody>
      </p:sp>
    </p:spTree>
    <p:extLst>
      <p:ext uri="{BB962C8B-B14F-4D97-AF65-F5344CB8AC3E}">
        <p14:creationId xmlns:p14="http://schemas.microsoft.com/office/powerpoint/2010/main" val="128051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736"/>
            <a:ext cx="8229600" cy="850009"/>
          </a:xfrm>
        </p:spPr>
        <p:txBody>
          <a:bodyPr/>
          <a:lstStyle/>
          <a:p>
            <a:r>
              <a:rPr lang="hr-HR" sz="2400" b="1" dirty="0"/>
              <a:t>SATELITSKI NAVIGACIJSKI SUSTAVI – GLOBALNI I REGIONALNI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1800" b="1" i="1" dirty="0"/>
              <a:t> IGSO </a:t>
            </a:r>
            <a:r>
              <a:rPr lang="hr-HR" sz="1800" b="1" i="1" dirty="0"/>
              <a:t>– </a:t>
            </a:r>
            <a:r>
              <a:rPr lang="hr-HR" sz="1800" i="1" dirty="0" err="1"/>
              <a:t>Inclined</a:t>
            </a:r>
            <a:r>
              <a:rPr lang="hr-HR" sz="1800" i="1" dirty="0"/>
              <a:t> </a:t>
            </a:r>
            <a:r>
              <a:rPr lang="hr-HR" sz="1800" i="1" dirty="0" err="1"/>
              <a:t>geostacionary</a:t>
            </a:r>
            <a:r>
              <a:rPr lang="hr-HR" sz="1800" i="1" dirty="0"/>
              <a:t> </a:t>
            </a:r>
            <a:r>
              <a:rPr lang="hr-HR" sz="1800" i="1" dirty="0" err="1"/>
              <a:t>orbit</a:t>
            </a:r>
            <a:r>
              <a:rPr lang="hr-HR" sz="1800" b="1" i="1" dirty="0"/>
              <a:t>, GEO - </a:t>
            </a:r>
            <a:r>
              <a:rPr lang="hr-HR" sz="1800" i="1" dirty="0"/>
              <a:t>Geostacionarna </a:t>
            </a:r>
            <a:r>
              <a:rPr lang="hr-HR" sz="1800" i="1" dirty="0"/>
              <a:t>orbita</a:t>
            </a:r>
            <a:r>
              <a:rPr lang="hr-HR" sz="1800" i="1" dirty="0"/>
              <a:t> </a:t>
            </a:r>
            <a:r>
              <a:rPr lang="hr-HR" sz="1800" i="1" dirty="0"/>
              <a:t>,  </a:t>
            </a:r>
            <a:r>
              <a:rPr lang="hr-HR" sz="1800" b="1" i="1" dirty="0"/>
              <a:t>MEO </a:t>
            </a:r>
            <a:r>
              <a:rPr lang="hr-HR" sz="1800" b="1" i="1" dirty="0"/>
              <a:t>– </a:t>
            </a:r>
            <a:r>
              <a:rPr lang="hr-HR" sz="1800" i="1" dirty="0" err="1"/>
              <a:t>Medium</a:t>
            </a:r>
            <a:r>
              <a:rPr lang="hr-HR" sz="1800" i="1" dirty="0"/>
              <a:t> </a:t>
            </a:r>
            <a:r>
              <a:rPr lang="hr-HR" sz="1800" i="1" dirty="0" err="1"/>
              <a:t>altitude</a:t>
            </a:r>
            <a:r>
              <a:rPr lang="hr-HR" sz="1800" i="1" dirty="0"/>
              <a:t> </a:t>
            </a:r>
            <a:r>
              <a:rPr lang="hr-HR" sz="1800" i="1" dirty="0" err="1"/>
              <a:t>Earth</a:t>
            </a:r>
            <a:r>
              <a:rPr lang="hr-HR" sz="1800" i="1" dirty="0"/>
              <a:t> </a:t>
            </a:r>
            <a:r>
              <a:rPr lang="hr-HR" sz="1800" i="1" dirty="0" err="1"/>
              <a:t>orbit</a:t>
            </a:r>
            <a:r>
              <a:rPr lang="hr-HR" sz="1800" b="1" i="1" dirty="0"/>
              <a:t> </a:t>
            </a:r>
            <a:r>
              <a:rPr lang="hr-HR" sz="1800" b="1" i="1" dirty="0"/>
              <a:t>, IRNSS – </a:t>
            </a:r>
            <a:r>
              <a:rPr lang="hr-HR" sz="1800" i="1" dirty="0"/>
              <a:t>Indian </a:t>
            </a:r>
            <a:r>
              <a:rPr lang="hr-HR" sz="1800" i="1" dirty="0" err="1"/>
              <a:t>R</a:t>
            </a:r>
            <a:r>
              <a:rPr lang="hr-HR" sz="1800" i="1" dirty="0" err="1"/>
              <a:t>egional</a:t>
            </a:r>
            <a:r>
              <a:rPr lang="hr-HR" sz="1800" i="1" dirty="0"/>
              <a:t> </a:t>
            </a:r>
            <a:r>
              <a:rPr lang="hr-HR" sz="1800" i="1" dirty="0"/>
              <a:t>N</a:t>
            </a:r>
            <a:r>
              <a:rPr lang="hr-HR" sz="1800" i="1" dirty="0"/>
              <a:t>avigation </a:t>
            </a:r>
            <a:r>
              <a:rPr lang="hr-HR" sz="1800" i="1" dirty="0"/>
              <a:t>S</a:t>
            </a:r>
            <a:r>
              <a:rPr lang="hr-HR" sz="1800" i="1" dirty="0"/>
              <a:t>atellite </a:t>
            </a:r>
            <a:r>
              <a:rPr lang="hr-HR" sz="1800" i="1" dirty="0"/>
              <a:t>S</a:t>
            </a:r>
            <a:r>
              <a:rPr lang="hr-HR" sz="1800" i="1" dirty="0"/>
              <a:t>ystem</a:t>
            </a:r>
            <a:endParaRPr lang="en-US" sz="1800" i="1" dirty="0"/>
          </a:p>
          <a:p>
            <a:pPr marL="0" indent="0">
              <a:buNone/>
            </a:pPr>
            <a:endParaRPr lang="hr-HR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11624" y="1052737"/>
          <a:ext cx="6696745" cy="4608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003">
                  <a:extLst>
                    <a:ext uri="{9D8B030D-6E8A-4147-A177-3AD203B41FA5}">
                      <a16:colId xmlns:a16="http://schemas.microsoft.com/office/drawing/2014/main" val="3782755239"/>
                    </a:ext>
                  </a:extLst>
                </a:gridCol>
                <a:gridCol w="907900">
                  <a:extLst>
                    <a:ext uri="{9D8B030D-6E8A-4147-A177-3AD203B41FA5}">
                      <a16:colId xmlns:a16="http://schemas.microsoft.com/office/drawing/2014/main" val="3359852976"/>
                    </a:ext>
                  </a:extLst>
                </a:gridCol>
                <a:gridCol w="1013324">
                  <a:extLst>
                    <a:ext uri="{9D8B030D-6E8A-4147-A177-3AD203B41FA5}">
                      <a16:colId xmlns:a16="http://schemas.microsoft.com/office/drawing/2014/main" val="791161189"/>
                    </a:ext>
                  </a:extLst>
                </a:gridCol>
                <a:gridCol w="1095144">
                  <a:extLst>
                    <a:ext uri="{9D8B030D-6E8A-4147-A177-3AD203B41FA5}">
                      <a16:colId xmlns:a16="http://schemas.microsoft.com/office/drawing/2014/main" val="1270050114"/>
                    </a:ext>
                  </a:extLst>
                </a:gridCol>
                <a:gridCol w="900032">
                  <a:extLst>
                    <a:ext uri="{9D8B030D-6E8A-4147-A177-3AD203B41FA5}">
                      <a16:colId xmlns:a16="http://schemas.microsoft.com/office/drawing/2014/main" val="1021624340"/>
                    </a:ext>
                  </a:extLst>
                </a:gridCol>
                <a:gridCol w="1036139">
                  <a:extLst>
                    <a:ext uri="{9D8B030D-6E8A-4147-A177-3AD203B41FA5}">
                      <a16:colId xmlns:a16="http://schemas.microsoft.com/office/drawing/2014/main" val="1884666579"/>
                    </a:ext>
                  </a:extLst>
                </a:gridCol>
                <a:gridCol w="866203">
                  <a:extLst>
                    <a:ext uri="{9D8B030D-6E8A-4147-A177-3AD203B41FA5}">
                      <a16:colId xmlns:a16="http://schemas.microsoft.com/office/drawing/2014/main" val="1904228696"/>
                    </a:ext>
                  </a:extLst>
                </a:gridCol>
              </a:tblGrid>
              <a:tr h="6710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GPS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GLONASS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BeiDou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Galileo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QZSS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IRNSS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595077"/>
                  </a:ext>
                </a:extLst>
              </a:tr>
              <a:tr h="534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Orbita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MEO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MEO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MEO,IGSO,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GEO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MEO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IGSO,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GEO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IGSO,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GEO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6479270"/>
                  </a:ext>
                </a:extLst>
              </a:tr>
              <a:tr h="5594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Broj satelita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27,3,5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3,1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9720438"/>
                  </a:ext>
                </a:extLst>
              </a:tr>
              <a:tr h="7008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Konstelacija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6 orbitalnih ravnina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Walker formacija (24,3,1)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Walker formacija (24,3,1)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Walker formacija (24,3,1)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IGSO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IGSO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475511"/>
                  </a:ext>
                </a:extLst>
              </a:tr>
              <a:tr h="5600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Elevacija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56°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64.8°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55°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56°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43°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29°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5687299"/>
                  </a:ext>
                </a:extLst>
              </a:tr>
              <a:tr h="6398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Pokrivenost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Globalna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Globalna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Globalna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Globalna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Istočna Azija i Oceanija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-30°&lt;φ&lt;50°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30°&lt;λ&lt;130°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2744669"/>
                  </a:ext>
                </a:extLst>
              </a:tr>
              <a:tr h="943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Frekvencija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(MHz)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L1 1575.42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L2 1227.60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L5 1176.45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L1 1602.00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L2 1246.00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L3 1202.025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B1 1561.098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B2 1207.14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B3 1268.52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E1 1575.42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E5a 1176.45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E5b 1207.14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E6 1278.75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L1 1575.42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L2 1227.60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L5 1176.45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E6 1278.75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L5 1176.45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S 2492.028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3690470"/>
                  </a:ext>
                </a:extLst>
              </a:tr>
            </a:tbl>
          </a:graphicData>
        </a:graphic>
      </p:graphicFrame>
      <p:pic>
        <p:nvPicPr>
          <p:cNvPr id="4099" name="Picture 33" descr="Nusantara Satu Satellite - Pasifik Satelit Nusant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755776"/>
            <a:ext cx="4381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33" descr="Nusantara Satu Satellite - Pasifik Satelit Nusant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381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4322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7674"/>
          </a:xfrm>
        </p:spPr>
        <p:txBody>
          <a:bodyPr>
            <a:normAutofit fontScale="90000"/>
          </a:bodyPr>
          <a:lstStyle/>
          <a:p>
            <a:r>
              <a:rPr lang="hr-HR" sz="3200" b="1" dirty="0"/>
              <a:t>                             KONTROLNI SEGMENT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04333"/>
            <a:ext cx="10515600" cy="5562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sz="2000" dirty="0"/>
              <a:t>Za modeliranje GPS satelitskih sila MSC koristi :</a:t>
            </a:r>
          </a:p>
          <a:p>
            <a:pPr>
              <a:buFontTx/>
              <a:buChar char="-"/>
            </a:pPr>
            <a:r>
              <a:rPr lang="hr-HR" sz="2000" dirty="0"/>
              <a:t>Zemaljski gravitacijski model (Earth gravitational model EGM)  iz 1996. god. koji uključuje </a:t>
            </a:r>
            <a:r>
              <a:rPr lang="hr-HR" sz="2000" b="1" dirty="0"/>
              <a:t>12 x 12 </a:t>
            </a:r>
            <a:r>
              <a:rPr lang="hr-HR" sz="2000" dirty="0"/>
              <a:t>sferičnih harmonijskih ekspanzijskih koeficijenata</a:t>
            </a:r>
          </a:p>
          <a:p>
            <a:pPr>
              <a:buFontTx/>
              <a:buChar char="-"/>
            </a:pPr>
            <a:r>
              <a:rPr lang="hr-HR" sz="2000" dirty="0"/>
              <a:t>Sunce – Mjesec gravitaciju</a:t>
            </a:r>
          </a:p>
          <a:p>
            <a:pPr>
              <a:buFontTx/>
              <a:buChar char="-"/>
            </a:pPr>
            <a:r>
              <a:rPr lang="hr-HR" sz="2000" dirty="0"/>
              <a:t>Modeliranje morskih mijena za Zemlju kao čvrsto tijelo</a:t>
            </a:r>
          </a:p>
          <a:p>
            <a:pPr>
              <a:buFontTx/>
              <a:buChar char="-"/>
            </a:pPr>
            <a:r>
              <a:rPr lang="hr-HR" sz="2000" dirty="0"/>
              <a:t>Jet Propulsion laboratory (JPL) empirijske modele solarnog radijacijskog tlaka</a:t>
            </a:r>
          </a:p>
          <a:p>
            <a:pPr>
              <a:buFontTx/>
              <a:buChar char="-"/>
            </a:pPr>
            <a:r>
              <a:rPr lang="hr-HR" sz="2000" dirty="0"/>
              <a:t>Zonske , dnevne i poludnevne korekcije mijena za Zemaljske orijentacijske parametre</a:t>
            </a:r>
          </a:p>
          <a:p>
            <a:pPr>
              <a:buNone/>
            </a:pPr>
            <a:r>
              <a:rPr lang="hr-HR" sz="2000" b="1" dirty="0"/>
              <a:t>NGA</a:t>
            </a:r>
            <a:r>
              <a:rPr lang="hr-HR" sz="2000" dirty="0"/>
              <a:t> – National Geospatial Intelligence Agency – dostavlja podatke od NGA monitorskih stanica – Earth orientation parameter predictions (EOPP) – neophodno za CS Kalman filtar za ECI –ECEF (Earth Centered Earth fixed) koordinatne transformacije</a:t>
            </a:r>
          </a:p>
          <a:p>
            <a:pPr>
              <a:buNone/>
            </a:pPr>
            <a:r>
              <a:rPr lang="hr-HR" sz="2000" b="1" dirty="0"/>
              <a:t>USNO – </a:t>
            </a:r>
            <a:r>
              <a:rPr lang="hr-HR" sz="2000" dirty="0"/>
              <a:t>United States Naval Observatory – pruža vremensku službu za održavanje GPS vremena u sinkronizaciji s UTC vremenom. Ova služba održava alternate master clock (AMC)- rezervni glavni sat – u Schriever-u u Coloradu.</a:t>
            </a:r>
          </a:p>
          <a:p>
            <a:pPr>
              <a:buNone/>
            </a:pPr>
            <a:r>
              <a:rPr lang="hr-HR" sz="2000" b="1" dirty="0"/>
              <a:t>Jet Propulsion Laboratory – </a:t>
            </a:r>
            <a:r>
              <a:rPr lang="hr-HR" sz="2000" dirty="0"/>
              <a:t>omogućuje procjene GPS satelitskog hardver-a – grupno kašnjenje signala na različitim valovima nosiocima.</a:t>
            </a:r>
          </a:p>
          <a:p>
            <a:pPr>
              <a:buNone/>
            </a:pPr>
            <a:r>
              <a:rPr lang="hr-HR" sz="2000" b="1" dirty="0"/>
              <a:t>CS stanice – </a:t>
            </a:r>
            <a:r>
              <a:rPr lang="hr-HR" sz="2000" dirty="0"/>
              <a:t>izdaju konstelacijske almanake i obavijesti za korisnike GPS  sustava .</a:t>
            </a:r>
          </a:p>
          <a:p>
            <a:pPr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36427616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/>
          </a:bodyPr>
          <a:lstStyle/>
          <a:p>
            <a:r>
              <a:rPr lang="hr-HR" sz="3200" b="1" dirty="0"/>
              <a:t>                      NAVIGACIJSKI  SIGNALI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5933"/>
            <a:ext cx="10515600" cy="527103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2000" dirty="0"/>
              <a:t>Satelitski sintesajzer je dizajniran da proizvodi  frekvenciju od </a:t>
            </a:r>
            <a:r>
              <a:rPr lang="hr-HR" sz="2000" b="1" dirty="0"/>
              <a:t>10,23 MHz </a:t>
            </a:r>
            <a:r>
              <a:rPr lang="hr-HR" sz="2000" dirty="0"/>
              <a:t>. Korisnik na Zemlji će u skladu sa specijalnom i općom teorijom relativnosti primati nižu  frekvenciju na </a:t>
            </a:r>
            <a:br>
              <a:rPr lang="hr-HR" sz="2000" dirty="0"/>
            </a:br>
            <a:r>
              <a:rPr lang="hr-HR" sz="2000" b="1" dirty="0"/>
              <a:t>10,229999995453 MHz </a:t>
            </a:r>
            <a:r>
              <a:rPr lang="hr-HR" sz="2000" dirty="0"/>
              <a:t>zbog kombiniranog efekta relativnosti.</a:t>
            </a:r>
            <a:r>
              <a:rPr lang="hr-HR" sz="2000" b="1" dirty="0"/>
              <a:t>  </a:t>
            </a:r>
          </a:p>
          <a:p>
            <a:pPr>
              <a:buFontTx/>
              <a:buChar char="-"/>
            </a:pPr>
            <a:r>
              <a:rPr lang="hr-HR" sz="2000" dirty="0"/>
              <a:t>GPS signali uključuju : coarse/acquisition (C/A) code signal na L1 , noseća frekvencija od 1575,42 MHz , te precison (P) code signal na L1 i L2 na frekvenciji od 1227,6 MHz . C/A code je nekodiran , a P-code ili P(Y) code je kodiran i namijenjen samo za ovlaštene korisnike (vojska,..).</a:t>
            </a:r>
          </a:p>
          <a:p>
            <a:pPr>
              <a:buFontTx/>
              <a:buChar char="-"/>
            </a:pPr>
            <a:r>
              <a:rPr lang="hr-HR" sz="2000" dirty="0"/>
              <a:t>GPS signali se generiraju korištenjem DSSS – Direct Sequence Spread Spectrum modulacije (direktni slijed širenja spektra). Formira se kao produkt tri komponente: radio frekvencije (RF) vala nosioca signala, valnog oblika podataka (dana waveform) i širenja valnog oblika (spreading waveform).</a:t>
            </a:r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</a:t>
            </a:r>
            <a:r>
              <a:rPr lang="hr-HR" sz="2000" b="1" dirty="0"/>
              <a:t>T</a:t>
            </a:r>
            <a:r>
              <a:rPr lang="hr-HR" sz="1200" b="1" dirty="0"/>
              <a:t>C </a:t>
            </a:r>
            <a:r>
              <a:rPr lang="hr-HR" sz="2000" b="1" dirty="0"/>
              <a:t> - </a:t>
            </a:r>
            <a:r>
              <a:rPr lang="hr-HR" sz="2000" dirty="0"/>
              <a:t>minimalni period između promjena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 kod širenja valnog oblika signala</a:t>
            </a:r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</a:t>
            </a:r>
            <a:r>
              <a:rPr lang="hr-HR" sz="2000" b="1" dirty="0"/>
              <a:t>T</a:t>
            </a:r>
            <a:r>
              <a:rPr lang="hr-HR" sz="1200" b="1" dirty="0"/>
              <a:t>C  </a:t>
            </a:r>
            <a:r>
              <a:rPr lang="hr-HR" sz="2000" b="1" dirty="0"/>
              <a:t> = 1/(1,023MHz)</a:t>
            </a:r>
            <a:r>
              <a:rPr lang="hr-HR" sz="2000" dirty="0"/>
              <a:t> za C/A code</a:t>
            </a:r>
          </a:p>
          <a:p>
            <a:pPr>
              <a:buNone/>
            </a:pPr>
            <a:r>
              <a:rPr lang="hr-HR" sz="2000" b="1" dirty="0"/>
              <a:t>                                                                                                     T</a:t>
            </a:r>
            <a:r>
              <a:rPr lang="hr-HR" sz="1200" b="1" dirty="0"/>
              <a:t>C  </a:t>
            </a:r>
            <a:r>
              <a:rPr lang="hr-HR" sz="2000" b="1" dirty="0"/>
              <a:t> = 1/(10,23MHz) </a:t>
            </a:r>
            <a:r>
              <a:rPr lang="hr-HR" sz="2000" dirty="0"/>
              <a:t>za P(Y) code</a:t>
            </a:r>
          </a:p>
          <a:p>
            <a:pPr>
              <a:buNone/>
            </a:pPr>
            <a:r>
              <a:rPr lang="hr-HR" sz="2000" dirty="0"/>
              <a:t>                                                                                               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7ED7B-34A7-4A6A-9CDD-5982974205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4907" y="3971925"/>
            <a:ext cx="5462058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467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41BCAC7-E783-42EF-B141-F37A5E102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530" b="2"/>
          <a:stretch/>
        </p:blipFill>
        <p:spPr>
          <a:xfrm>
            <a:off x="4823460" y="1700571"/>
            <a:ext cx="6530340" cy="4476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/>
              <a:t>NAVIGACIJSKI  PODACI  I ALGORITMI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1825625"/>
            <a:ext cx="43434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000" dirty="0"/>
              <a:t>Sadržaj  važnijih podokvira navigacijske poruke (za C/A i P(Y) kod) prikazuje slika. Podaci su organizirani u </a:t>
            </a:r>
            <a:r>
              <a:rPr lang="hr-HR" sz="2000" b="1" dirty="0"/>
              <a:t>300 bit </a:t>
            </a:r>
            <a:r>
              <a:rPr lang="hr-HR" sz="2000" dirty="0"/>
              <a:t>podokvira koji sadrže </a:t>
            </a:r>
            <a:r>
              <a:rPr lang="hr-HR" sz="2000" b="1" dirty="0"/>
              <a:t>deset 30 bit riječi</a:t>
            </a:r>
            <a:r>
              <a:rPr lang="hr-HR" sz="2000" dirty="0"/>
              <a:t>. Svaka </a:t>
            </a:r>
            <a:r>
              <a:rPr lang="hr-HR" sz="2000" b="1" dirty="0"/>
              <a:t>30 bit riječ prenosi 24 </a:t>
            </a:r>
            <a:r>
              <a:rPr lang="hr-HR" sz="2000" dirty="0"/>
              <a:t>informacijska bit-a , preostalih </a:t>
            </a:r>
            <a:r>
              <a:rPr lang="hr-HR" sz="2000" b="1" dirty="0"/>
              <a:t>6 omogućuju korisničkoj opremi </a:t>
            </a:r>
            <a:r>
              <a:rPr lang="hr-HR" sz="2000" dirty="0"/>
              <a:t>da otkrije </a:t>
            </a:r>
            <a:r>
              <a:rPr lang="hr-HR" sz="2000" b="1" dirty="0"/>
              <a:t>pogreške</a:t>
            </a:r>
            <a:r>
              <a:rPr lang="hr-HR" sz="2000" dirty="0"/>
              <a:t> u prijenosu podataka. Emitira se 50 bit/s.</a:t>
            </a:r>
          </a:p>
          <a:p>
            <a:pPr marL="0" indent="0" algn="just">
              <a:buNone/>
            </a:pPr>
            <a:r>
              <a:rPr lang="hr-HR" sz="2000" dirty="0"/>
              <a:t>Svaki podokvir započinje s TLM – Telemetry (riječ) i Handover word (HOW) – protokol predaje podataka.</a:t>
            </a:r>
          </a:p>
        </p:txBody>
      </p:sp>
    </p:spTree>
    <p:extLst>
      <p:ext uri="{BB962C8B-B14F-4D97-AF65-F5344CB8AC3E}">
        <p14:creationId xmlns:p14="http://schemas.microsoft.com/office/powerpoint/2010/main" val="42360428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742"/>
          </a:xfrm>
        </p:spPr>
        <p:txBody>
          <a:bodyPr>
            <a:normAutofit/>
          </a:bodyPr>
          <a:lstStyle/>
          <a:p>
            <a:r>
              <a:rPr lang="hr-HR" sz="3200" b="1" dirty="0"/>
              <a:t>NAVIGACIJSKI  PODACI  I ALGORITMI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5267"/>
            <a:ext cx="10515600" cy="5101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000" dirty="0"/>
              <a:t>Svaki podokvir započinje s TLM – Telemetry (riječ) i Handover word (HOW) – protokol predaje podataka. Slika prikazuje primjere sadržaja TLM i HOW riječi u navigacijskoj poruci :</a:t>
            </a:r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endParaRPr lang="hr-HR" sz="2000" dirty="0"/>
          </a:p>
          <a:p>
            <a:pPr marL="0" indent="0" algn="just">
              <a:buNone/>
            </a:pPr>
            <a:r>
              <a:rPr lang="hr-HR" sz="2000" dirty="0"/>
              <a:t>Prvo emitiranje navigacijske poruke uključuje </a:t>
            </a:r>
            <a:r>
              <a:rPr lang="hr-HR" sz="2000" b="1" dirty="0"/>
              <a:t>podokvire 1-3 </a:t>
            </a:r>
            <a:r>
              <a:rPr lang="hr-HR" sz="2000" dirty="0"/>
              <a:t>, zatim slijedi </a:t>
            </a:r>
            <a:r>
              <a:rPr lang="hr-HR" sz="2000" b="1" dirty="0"/>
              <a:t>prva stranica podokvira 4 i podokvira 5.</a:t>
            </a:r>
            <a:r>
              <a:rPr lang="hr-HR" sz="2000" dirty="0"/>
              <a:t> Podokviri </a:t>
            </a:r>
            <a:r>
              <a:rPr lang="hr-HR" sz="2000" b="1" dirty="0"/>
              <a:t>1-3</a:t>
            </a:r>
            <a:r>
              <a:rPr lang="hr-HR" sz="2000" dirty="0"/>
              <a:t> se ponavljaju , zatim slijedi </a:t>
            </a:r>
            <a:r>
              <a:rPr lang="hr-HR" sz="2000" b="1" dirty="0"/>
              <a:t>druga stranica Podokvira 5 </a:t>
            </a:r>
            <a:r>
              <a:rPr lang="hr-HR" sz="2000" dirty="0"/>
              <a:t>,i tako ciklički. Za emitiranje navedenog potrebno je 12,5 minuta. </a:t>
            </a:r>
            <a:endParaRPr lang="hr-HR" sz="2000" b="1" dirty="0"/>
          </a:p>
          <a:p>
            <a:pPr>
              <a:buNone/>
            </a:pPr>
            <a:endParaRPr lang="hr-HR" sz="2000" dirty="0"/>
          </a:p>
          <a:p>
            <a:pPr>
              <a:buNone/>
            </a:pP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51D98-B4C8-4EF2-9C45-42A5FF9F09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0288" y="1812184"/>
            <a:ext cx="9431423" cy="323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393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3142"/>
          </a:xfrm>
        </p:spPr>
        <p:txBody>
          <a:bodyPr>
            <a:normAutofit/>
          </a:bodyPr>
          <a:lstStyle/>
          <a:p>
            <a:r>
              <a:rPr lang="hr-HR" sz="3200" b="1" dirty="0"/>
              <a:t>NAVIGACIJSKI  PODACI  I ALGORITMI</a:t>
            </a:r>
            <a:endParaRPr lang="hr-H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956733"/>
                <a:ext cx="10515600" cy="5220230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hr-HR" sz="2000" b="1" dirty="0"/>
                  <a:t>Podokvir 1</a:t>
                </a:r>
              </a:p>
              <a:p>
                <a:pPr>
                  <a:buNone/>
                </a:pPr>
                <a:r>
                  <a:rPr lang="hr-HR" sz="2000" dirty="0"/>
                  <a:t>Zadnja 4 parametra služe korisničkom prijamniku da ispravi odstupanja između emitiranog satelitskog vremena ( odnosi se na SV time- space vehicle time)  i GPS vremenske skale. GPS prijamnici izračunavaju </a:t>
                </a:r>
                <a:r>
                  <a:rPr lang="hr-HR" sz="2000" b="1" dirty="0"/>
                  <a:t>pseudoudaljenosti  </a:t>
                </a:r>
                <a:r>
                  <a:rPr lang="hr-HR" sz="2000" dirty="0"/>
                  <a:t>na osnovu izmjerenih vrijednosti vremena propagacije satelitskog signala od svakog satelita do prijamnika :  </a:t>
                </a:r>
                <a14:m>
                  <m:oMath xmlns:m="http://schemas.openxmlformats.org/officeDocument/2006/math">
                    <m:r>
                      <a:rPr lang="hr-H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𝑆𝑉</m:t>
                        </m:r>
                      </m:sub>
                    </m:sSub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hr-HR" sz="2000" dirty="0"/>
              </a:p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hr-HR" sz="2000" dirty="0"/>
                  <a:t> – pseudoudaljenost 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hr-HR" sz="2000" dirty="0"/>
                  <a:t> = 299 792 458 m/s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hr-HR" sz="2000" dirty="0"/>
                  <a:t>– vrijeme prijama signala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r-HR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𝑆𝑉</m:t>
                        </m:r>
                      </m:sub>
                    </m:sSub>
                    <m:r>
                      <a:rPr lang="hr-HR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vrijeme emitiranja signala</a:t>
                </a:r>
              </a:p>
              <a:p>
                <a:pPr>
                  <a:buNone/>
                </a:pPr>
                <a:r>
                  <a:rPr lang="hr-HR" sz="2000" dirty="0"/>
                  <a:t>Dvo frekvencijski GPS prijamnici određuju pseudoudaljenosti na frekvenciji L1 i L2 za svaki satelit – to omogućuje da se eliminira efekt grupnog ionosferskog  kašnjenja signala: </a:t>
                </a:r>
                <a14:m>
                  <m:oMath xmlns:m="http://schemas.openxmlformats.org/officeDocument/2006/math">
                    <m:r>
                      <a:rPr lang="hr-H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hr-HR" sz="2000" dirty="0"/>
              </a:p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hr-H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r-H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hr-H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hr-HR" sz="2000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r-HR" sz="1400" dirty="0"/>
                  <a:t> - </a:t>
                </a:r>
                <a:r>
                  <a:rPr lang="hr-HR" sz="2000" dirty="0"/>
                  <a:t>frekvencija 1575,42 MHz ,</a:t>
                </a:r>
                <a:r>
                  <a:rPr lang="hr-HR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1400" dirty="0"/>
                  <a:t>- </a:t>
                </a:r>
                <a:r>
                  <a:rPr lang="hr-HR" sz="2000" dirty="0"/>
                  <a:t> frekvencija 1227,6 MHz</a:t>
                </a:r>
              </a:p>
              <a:p>
                <a:pPr>
                  <a:buNone/>
                </a:pPr>
                <a:r>
                  <a:rPr lang="hr-HR" sz="2000" dirty="0"/>
                  <a:t>Linearnom kombinacijom dobije se </a:t>
                </a:r>
                <a:r>
                  <a:rPr lang="hr-HR" sz="2000" b="1" dirty="0"/>
                  <a:t>ionospheric free pseudoudaljenost.</a:t>
                </a:r>
              </a:p>
              <a:p>
                <a:pPr>
                  <a:buNone/>
                </a:pPr>
                <a:r>
                  <a:rPr lang="hr-HR" sz="2000" dirty="0"/>
                  <a:t>Korekcija pseudoudaljenosti  </a:t>
                </a:r>
                <a:r>
                  <a:rPr lang="el-GR" sz="2000" b="1" dirty="0"/>
                  <a:t>Δρ</a:t>
                </a:r>
                <a:r>
                  <a:rPr lang="hr-HR" sz="2000" b="1" dirty="0"/>
                  <a:t> </a:t>
                </a:r>
                <a:r>
                  <a:rPr lang="hr-HR" sz="2000" dirty="0"/>
                  <a:t>može dostići vrijednost i do </a:t>
                </a:r>
                <a:r>
                  <a:rPr lang="hr-HR" sz="2000" b="1" dirty="0"/>
                  <a:t>300 km </a:t>
                </a:r>
                <a:r>
                  <a:rPr lang="hr-HR" sz="2000" dirty="0"/>
                  <a:t>– dodaje se na </a:t>
                </a:r>
                <a:r>
                  <a:rPr lang="hr-HR" sz="2000" b="1" dirty="0"/>
                  <a:t>ionospheric free pseudoudaljenost </a:t>
                </a:r>
                <a:r>
                  <a:rPr lang="hr-HR" sz="2000" dirty="0"/>
                  <a:t>korištenjem zadnja 4 parametra prikazanih u tablici 1. : </a:t>
                </a:r>
                <a:r>
                  <a:rPr lang="hr-HR" sz="2000" b="1" dirty="0"/>
                  <a:t> 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hr-H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  <m:r>
                        <a:rPr lang="hr-H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hr-H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hr-H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hr-H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r-HR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hr-HR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𝑺𝑽</m:t>
                                  </m:r>
                                </m:sub>
                              </m:sSub>
                              <m: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hr-HR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hr-HR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𝒐𝒄</m:t>
                                  </m:r>
                                </m:sub>
                              </m:sSub>
                            </m:e>
                          </m:d>
                          <m:r>
                            <a:rPr lang="hr-H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hr-H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sSup>
                            <m:sSupPr>
                              <m:ctrlP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r-HR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r-HR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hr-HR" sz="20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𝑺𝑽</m:t>
                                      </m:r>
                                    </m:sub>
                                  </m:sSub>
                                  <m:r>
                                    <a:rPr lang="hr-HR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r-HR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hr-HR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𝒐𝒄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hr-HR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hr-HR" sz="2000" b="1" dirty="0"/>
              </a:p>
              <a:p>
                <a:pPr>
                  <a:buNone/>
                </a:pPr>
                <a:endParaRPr lang="hr-H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56733"/>
                <a:ext cx="10515600" cy="5220230"/>
              </a:xfrm>
              <a:blipFill>
                <a:blip r:embed="rId2" cstate="print"/>
                <a:stretch>
                  <a:fillRect l="-638" t="-1285" r="-9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15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45" y="2812904"/>
            <a:ext cx="3351119" cy="811742"/>
          </a:xfrm>
        </p:spPr>
        <p:txBody>
          <a:bodyPr>
            <a:normAutofit fontScale="90000"/>
          </a:bodyPr>
          <a:lstStyle/>
          <a:p>
            <a:r>
              <a:rPr lang="hr-HR" sz="3200" b="1" dirty="0"/>
              <a:t>NAVIGACIJSKI  PODACI  I ALGORITMI - PARAMETRI PODOKVIRA 1  </a:t>
            </a:r>
            <a:br>
              <a:rPr lang="hr-HR" sz="3200" b="1" dirty="0"/>
            </a:br>
            <a:r>
              <a:rPr lang="hr-HR" sz="3200" b="1" dirty="0"/>
              <a:t>(SV - SPACE VEHICLE )</a:t>
            </a:r>
            <a:endParaRPr lang="hr-HR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1D354-514B-454D-A480-57550C2051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05474" y="237333"/>
            <a:ext cx="8166732" cy="63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059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5126"/>
            <a:ext cx="10515600" cy="735542"/>
          </a:xfrm>
        </p:spPr>
        <p:txBody>
          <a:bodyPr>
            <a:normAutofit/>
          </a:bodyPr>
          <a:lstStyle/>
          <a:p>
            <a:r>
              <a:rPr lang="hr-HR" sz="3200" b="1" dirty="0"/>
              <a:t>NAVIGACIJSKI  PODACI  I ALGORITMI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0667"/>
            <a:ext cx="10515600" cy="5076296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hr-HR" sz="2000" dirty="0"/>
              <a:t>Točnost emitiranih korekcija satova , srednja vrijednost za sve operativne GPS satelite za vremenski period od 2008. godine do 2014. godine iznosi </a:t>
            </a:r>
            <a:r>
              <a:rPr lang="hr-HR" sz="2000" b="1" dirty="0"/>
              <a:t>50 cm u 68% slučajeva i 1,85 m u 95 % slučajeva.</a:t>
            </a:r>
            <a:endParaRPr lang="hr-HR" sz="2000" dirty="0"/>
          </a:p>
          <a:p>
            <a:pPr algn="just">
              <a:buFontTx/>
              <a:buChar char="-"/>
            </a:pPr>
            <a:r>
              <a:rPr lang="hr-HR" sz="2000" dirty="0"/>
              <a:t>Ako satelitski sat odstupa od GPS vremena više nego što je moguće otkloniti pomoću parametara emitiranih korekcija satova  ( </a:t>
            </a:r>
            <a:r>
              <a:rPr lang="hr-HR" sz="2000" b="1" dirty="0"/>
              <a:t>približno +/- 1 ms) </a:t>
            </a:r>
            <a:r>
              <a:rPr lang="hr-HR" sz="2000" dirty="0"/>
              <a:t>, satelit može biti privremeno isključen iz uporabe (od strane CS stanice) dok se ne povrati unutar dozvoljenog odstupanja od GPS vremena.</a:t>
            </a:r>
          </a:p>
          <a:p>
            <a:pPr algn="just">
              <a:buFontTx/>
              <a:buChar char="-"/>
            </a:pPr>
            <a:r>
              <a:rPr lang="hr-HR" sz="2000" dirty="0"/>
              <a:t>Takve akcije potrebne su barem jednom godišnje za </a:t>
            </a:r>
            <a:r>
              <a:rPr lang="hr-HR" sz="2000" b="1" dirty="0"/>
              <a:t>Block IIA satelite.</a:t>
            </a:r>
            <a:r>
              <a:rPr lang="hr-HR" sz="2000" dirty="0"/>
              <a:t> </a:t>
            </a:r>
          </a:p>
          <a:p>
            <a:pPr algn="just">
              <a:buFontTx/>
              <a:buChar char="-"/>
            </a:pPr>
            <a:r>
              <a:rPr lang="hr-HR" sz="2000" dirty="0"/>
              <a:t>Satelitski satovi na novijim generacijama satelita (</a:t>
            </a:r>
            <a:r>
              <a:rPr lang="hr-HR" sz="2000" b="1" dirty="0"/>
              <a:t>Block IIR i poslije) </a:t>
            </a:r>
            <a:r>
              <a:rPr lang="hr-HR" sz="2000" dirty="0"/>
              <a:t>se kontroliraju u fazi, frekvenciji i pomaku frekvencije.</a:t>
            </a:r>
          </a:p>
        </p:txBody>
      </p:sp>
    </p:spTree>
    <p:extLst>
      <p:ext uri="{BB962C8B-B14F-4D97-AF65-F5344CB8AC3E}">
        <p14:creationId xmlns:p14="http://schemas.microsoft.com/office/powerpoint/2010/main" val="6463002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408"/>
          </a:xfrm>
        </p:spPr>
        <p:txBody>
          <a:bodyPr>
            <a:normAutofit/>
          </a:bodyPr>
          <a:lstStyle/>
          <a:p>
            <a:r>
              <a:rPr lang="hr-HR" sz="3200" b="1" dirty="0"/>
              <a:t>NAVIGACIJSKI  PODACI  I ALGORITMI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56" y="970523"/>
            <a:ext cx="10985444" cy="5725699"/>
          </a:xfrm>
        </p:spPr>
        <p:txBody>
          <a:bodyPr>
            <a:normAutofit fontScale="92500" lnSpcReduction="20000"/>
          </a:bodyPr>
          <a:lstStyle/>
          <a:p>
            <a:pPr indent="0" algn="just">
              <a:buNone/>
            </a:pPr>
            <a:r>
              <a:rPr lang="hr-HR" sz="2000" b="1" dirty="0"/>
              <a:t>Podokviri 2-3</a:t>
            </a:r>
          </a:p>
          <a:p>
            <a:pPr indent="0" algn="just">
              <a:buNone/>
            </a:pPr>
            <a:r>
              <a:rPr lang="hr-HR" sz="2000" dirty="0"/>
              <a:t>Služe za prijenos efemeridskih podataka na korisnički prijamnik.    </a:t>
            </a:r>
            <a:r>
              <a:rPr lang="hr-HR" sz="2000" b="1" dirty="0"/>
              <a:t>LSB </a:t>
            </a:r>
            <a:r>
              <a:rPr lang="hr-HR" sz="2000" dirty="0"/>
              <a:t>– faktor veličine-jačina zadnjeg značajnog bit-a </a:t>
            </a:r>
            <a:r>
              <a:rPr lang="hr-HR" sz="2000" b="1" dirty="0"/>
              <a:t>IODE</a:t>
            </a:r>
            <a:r>
              <a:rPr lang="hr-HR" sz="2000" dirty="0"/>
              <a:t> – Issue-of –data </a:t>
            </a:r>
            <a:r>
              <a:rPr lang="hr-HR" sz="2000" dirty="0" err="1"/>
              <a:t>ephemeris</a:t>
            </a:r>
            <a:r>
              <a:rPr lang="hr-HR" sz="2000" dirty="0"/>
              <a:t>, </a:t>
            </a:r>
            <a:r>
              <a:rPr lang="hr-HR" sz="2000" b="1" dirty="0"/>
              <a:t>IDOT</a:t>
            </a:r>
            <a:r>
              <a:rPr lang="hr-HR" sz="2000" dirty="0"/>
              <a:t> – rate of </a:t>
            </a:r>
            <a:r>
              <a:rPr lang="hr-HR" sz="2000" dirty="0" err="1"/>
              <a:t>inclination</a:t>
            </a:r>
            <a:r>
              <a:rPr lang="hr-HR" sz="2000" dirty="0"/>
              <a:t> </a:t>
            </a:r>
            <a:r>
              <a:rPr lang="hr-HR" sz="2000" dirty="0" err="1"/>
              <a:t>angle</a:t>
            </a: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endParaRPr lang="hr-HR" sz="2000" dirty="0"/>
          </a:p>
          <a:p>
            <a:pPr indent="0" algn="just">
              <a:buNone/>
            </a:pPr>
            <a:r>
              <a:rPr lang="hr-HR" sz="2000" dirty="0" err="1"/>
              <a:t>Efemeridski</a:t>
            </a:r>
            <a:r>
              <a:rPr lang="hr-HR" sz="2000" dirty="0"/>
              <a:t> parametri sadrže šest Keplerovih elemenata: </a:t>
            </a:r>
            <a:r>
              <a:rPr lang="hr-HR" sz="1600" dirty="0"/>
              <a:t>Glavna poluos </a:t>
            </a:r>
            <a:r>
              <a:rPr lang="hr-HR" sz="1600" b="1" dirty="0"/>
              <a:t>A</a:t>
            </a:r>
            <a:r>
              <a:rPr lang="hr-HR" sz="1600" dirty="0"/>
              <a:t>  - drugi korijen od A, </a:t>
            </a:r>
            <a:r>
              <a:rPr lang="hr-HR" sz="1600" dirty="0" err="1" smtClean="0"/>
              <a:t>Ekscentricitet</a:t>
            </a:r>
            <a:r>
              <a:rPr lang="hr-HR" sz="1600" dirty="0" smtClean="0"/>
              <a:t> </a:t>
            </a:r>
            <a:r>
              <a:rPr lang="hr-HR" sz="1600" dirty="0"/>
              <a:t>staze satelita </a:t>
            </a:r>
            <a:r>
              <a:rPr lang="hr-HR" sz="1600" b="1" dirty="0"/>
              <a:t>e</a:t>
            </a:r>
            <a:r>
              <a:rPr lang="hr-HR" sz="1600" dirty="0"/>
              <a:t>, Glavna anomalija </a:t>
            </a:r>
            <a:r>
              <a:rPr lang="hr-HR" sz="1600" b="1" dirty="0"/>
              <a:t>M</a:t>
            </a:r>
            <a:r>
              <a:rPr lang="hr-HR" sz="1000" b="1" dirty="0"/>
              <a:t>o</a:t>
            </a:r>
            <a:r>
              <a:rPr lang="hr-HR" sz="1000" dirty="0"/>
              <a:t> </a:t>
            </a:r>
            <a:r>
              <a:rPr lang="hr-HR" sz="1600" dirty="0"/>
              <a:t> - vrijedi za referentno vrijeme </a:t>
            </a:r>
            <a:r>
              <a:rPr lang="hr-HR" sz="1600" b="1" dirty="0" err="1"/>
              <a:t>t</a:t>
            </a:r>
            <a:r>
              <a:rPr lang="hr-HR" sz="1000" b="1" dirty="0" err="1"/>
              <a:t>oe</a:t>
            </a:r>
            <a:r>
              <a:rPr lang="hr-HR" sz="1000" dirty="0"/>
              <a:t>, </a:t>
            </a:r>
            <a:r>
              <a:rPr lang="hr-HR" sz="1600" dirty="0" err="1"/>
              <a:t>Longituda</a:t>
            </a:r>
            <a:r>
              <a:rPr lang="hr-HR" sz="1600" dirty="0"/>
              <a:t> uzlaznog čvora – </a:t>
            </a:r>
            <a:r>
              <a:rPr lang="el-GR" sz="1600" b="1" dirty="0"/>
              <a:t>Ω</a:t>
            </a:r>
            <a:r>
              <a:rPr lang="hr-HR" sz="800" b="1" dirty="0"/>
              <a:t>o </a:t>
            </a:r>
            <a:r>
              <a:rPr lang="hr-HR" sz="1600" dirty="0"/>
              <a:t>- vrijedi za tjednu GPS epohu ; Inklinacijski kut </a:t>
            </a:r>
            <a:r>
              <a:rPr lang="hr-HR" sz="1600" b="1" dirty="0"/>
              <a:t>i</a:t>
            </a:r>
            <a:r>
              <a:rPr lang="hr-HR" sz="1000" b="1" dirty="0"/>
              <a:t>o</a:t>
            </a:r>
            <a:r>
              <a:rPr lang="hr-HR" sz="1000" dirty="0"/>
              <a:t> </a:t>
            </a:r>
            <a:r>
              <a:rPr lang="hr-HR" sz="1600" dirty="0"/>
              <a:t> - vrijedi za vrijeme </a:t>
            </a:r>
            <a:r>
              <a:rPr lang="hr-HR" sz="1600" b="1" dirty="0" err="1"/>
              <a:t>t</a:t>
            </a:r>
            <a:r>
              <a:rPr lang="hr-HR" sz="1000" b="1" dirty="0" err="1"/>
              <a:t>oe</a:t>
            </a:r>
            <a:r>
              <a:rPr lang="hr-HR" sz="1600" dirty="0"/>
              <a:t> , </a:t>
            </a:r>
            <a:r>
              <a:rPr lang="el-GR" sz="1600" b="1" dirty="0">
                <a:latin typeface="Calibri"/>
                <a:cs typeface="Calibri"/>
              </a:rPr>
              <a:t>ω</a:t>
            </a:r>
            <a:r>
              <a:rPr lang="hr-HR" sz="1600" dirty="0">
                <a:latin typeface="Calibri"/>
                <a:cs typeface="Calibri"/>
              </a:rPr>
              <a:t> – argument </a:t>
            </a:r>
            <a:r>
              <a:rPr lang="hr-HR" sz="1600" dirty="0" err="1">
                <a:latin typeface="Calibri"/>
                <a:cs typeface="Calibri"/>
              </a:rPr>
              <a:t>perigeja</a:t>
            </a:r>
            <a:endParaRPr lang="hr-HR" sz="2000" dirty="0">
              <a:latin typeface="Calibri"/>
              <a:cs typeface="Calibri"/>
            </a:endParaRPr>
          </a:p>
          <a:p>
            <a:pPr indent="0" algn="just">
              <a:buNone/>
            </a:pPr>
            <a:r>
              <a:rPr lang="hr-HR" sz="2000" dirty="0">
                <a:latin typeface="Calibri"/>
                <a:cs typeface="Calibri"/>
              </a:rPr>
              <a:t>Navedeni elementi omogućuju korekcije za eliptičnu orbitu satelita pomoću Keplerovih parametara.</a:t>
            </a: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F907E-B3AE-4170-B2A3-D726CA4D89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2422" y="1726499"/>
            <a:ext cx="8462712" cy="37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61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r>
              <a:rPr lang="hr-HR" sz="3200" b="1" dirty="0"/>
              <a:t>NAVIGACIJSKI  PODACI  I ALGORITMI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9867"/>
            <a:ext cx="10515600" cy="51270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000" dirty="0"/>
              <a:t>Prikazani Keplerovi parametri primjenjuju se kod gibanja dva tijela (satelita) . U stvarnosti se radi sa više od dva tijela istodobno, javlja se više različitih sila, pa za izračun treba imati još dodatne podatke (korekcije):</a:t>
            </a:r>
          </a:p>
          <a:p>
            <a:r>
              <a:rPr lang="hr-HR" sz="2000" b="1" dirty="0" err="1"/>
              <a:t>cos</a:t>
            </a:r>
            <a:r>
              <a:rPr lang="hr-HR" sz="2000" b="1" dirty="0"/>
              <a:t> i sin harmonijske korekcije argumenta širine , orbitalnog radijusa i kuta inklinacije </a:t>
            </a:r>
            <a:r>
              <a:rPr lang="hr-HR" sz="2000" dirty="0"/>
              <a:t>: </a:t>
            </a:r>
            <a:r>
              <a:rPr lang="hr-HR" sz="2000" b="1" dirty="0"/>
              <a:t>C</a:t>
            </a:r>
            <a:r>
              <a:rPr lang="hr-HR" sz="1600" b="1" dirty="0"/>
              <a:t>us , </a:t>
            </a:r>
            <a:r>
              <a:rPr lang="hr-HR" sz="2000" b="1" dirty="0"/>
              <a:t>C</a:t>
            </a:r>
            <a:r>
              <a:rPr lang="hr-HR" sz="1200" b="1" dirty="0"/>
              <a:t>UC </a:t>
            </a:r>
            <a:r>
              <a:rPr lang="hr-HR" sz="2000" b="1" dirty="0"/>
              <a:t> </a:t>
            </a:r>
            <a:r>
              <a:rPr lang="hr-HR" sz="2000" dirty="0"/>
              <a:t>- sinus i kosinus argument širine), </a:t>
            </a:r>
            <a:r>
              <a:rPr lang="hr-HR" sz="2000" b="1" dirty="0"/>
              <a:t>C</a:t>
            </a:r>
            <a:r>
              <a:rPr lang="hr-HR" sz="1600" b="1" dirty="0"/>
              <a:t>rs , </a:t>
            </a:r>
            <a:r>
              <a:rPr lang="hr-HR" sz="2000" b="1" dirty="0"/>
              <a:t>C</a:t>
            </a:r>
            <a:r>
              <a:rPr lang="hr-HR" sz="1400" b="1" dirty="0"/>
              <a:t>rc  - </a:t>
            </a:r>
            <a:r>
              <a:rPr lang="hr-HR" sz="2000" dirty="0"/>
              <a:t>sinus i kosinus orbitalnog radijusa</a:t>
            </a:r>
            <a:r>
              <a:rPr lang="hr-HR" sz="1400" dirty="0"/>
              <a:t>, </a:t>
            </a:r>
            <a:r>
              <a:rPr lang="hr-HR" sz="1400" b="1" dirty="0"/>
              <a:t> </a:t>
            </a:r>
            <a:r>
              <a:rPr lang="hr-HR" sz="2000" b="1" dirty="0"/>
              <a:t>C</a:t>
            </a:r>
            <a:r>
              <a:rPr lang="hr-HR" sz="1600" b="1" dirty="0"/>
              <a:t>is , </a:t>
            </a:r>
            <a:r>
              <a:rPr lang="hr-HR" sz="2000" b="1" dirty="0"/>
              <a:t>C</a:t>
            </a:r>
            <a:r>
              <a:rPr lang="hr-HR" sz="1600" b="1" dirty="0"/>
              <a:t>ic </a:t>
            </a:r>
            <a:r>
              <a:rPr lang="hr-HR" sz="2000" dirty="0"/>
              <a:t> - sinus i kosinus kuta inklinacije </a:t>
            </a:r>
          </a:p>
          <a:p>
            <a:r>
              <a:rPr lang="hr-HR" sz="2000" dirty="0"/>
              <a:t>srednja razlika gibanja od izračunate veličine – </a:t>
            </a:r>
            <a:r>
              <a:rPr lang="el-GR" sz="2000" b="1" dirty="0">
                <a:latin typeface="Calibri"/>
                <a:cs typeface="Calibri"/>
              </a:rPr>
              <a:t>Δ</a:t>
            </a:r>
            <a:r>
              <a:rPr lang="hr-HR" sz="2000" b="1" dirty="0">
                <a:latin typeface="Calibri"/>
                <a:cs typeface="Calibri"/>
              </a:rPr>
              <a:t>n </a:t>
            </a:r>
          </a:p>
          <a:p>
            <a:r>
              <a:rPr lang="hr-HR" sz="2000" dirty="0">
                <a:latin typeface="Calibri"/>
                <a:cs typeface="Calibri"/>
              </a:rPr>
              <a:t>stopa desnog uzlaznog kretanja , </a:t>
            </a:r>
            <a:r>
              <a:rPr lang="el-GR" sz="2000" b="1" dirty="0">
                <a:latin typeface="Calibri"/>
                <a:cs typeface="Calibri"/>
              </a:rPr>
              <a:t>Ω</a:t>
            </a:r>
            <a:endParaRPr lang="hr-HR" sz="2000" b="1" dirty="0">
              <a:latin typeface="Calibri"/>
              <a:cs typeface="Calibri"/>
            </a:endParaRPr>
          </a:p>
          <a:p>
            <a:r>
              <a:rPr lang="hr-HR" sz="2000" dirty="0">
                <a:latin typeface="Calibri"/>
                <a:cs typeface="Calibri"/>
              </a:rPr>
              <a:t>stopa promjene kuta inklinacije , </a:t>
            </a:r>
            <a:r>
              <a:rPr lang="hr-HR" sz="2000" dirty="0"/>
              <a:t> </a:t>
            </a:r>
            <a:r>
              <a:rPr lang="hr-HR" sz="2000" b="1" dirty="0"/>
              <a:t>IDOT</a:t>
            </a:r>
            <a:r>
              <a:rPr lang="hr-HR" sz="2000" dirty="0"/>
              <a:t>  </a:t>
            </a:r>
          </a:p>
          <a:p>
            <a:pPr marL="0" indent="0">
              <a:buNone/>
            </a:pPr>
            <a:r>
              <a:rPr lang="hr-HR" sz="2000" dirty="0"/>
              <a:t>Točnost emitiranih efemeridskih podataka – srednja vrijednost za sve operabilne GPS satelite u periodu od 2008. do 2014. je </a:t>
            </a:r>
            <a:r>
              <a:rPr lang="hr-HR" sz="2000" b="1" dirty="0"/>
              <a:t>18 cm , 98 cm i 60 cm ( 68% za radijalni - u smjeru radijusa , uzdužni i poprečni smjer kretanja satelita) , te 0,43 m ,  2,23 m  , 1,25 m ( 95% za radijalni , uzdužni i poprečni smjer kretanja satelita).</a:t>
            </a:r>
          </a:p>
          <a:p>
            <a:pPr marL="0" indent="0">
              <a:buNone/>
            </a:pPr>
            <a:r>
              <a:rPr lang="hr-HR" sz="2000" dirty="0"/>
              <a:t>Finalni Podokvir 2-3 sadrži parametre IODE – Issue –of </a:t>
            </a:r>
            <a:r>
              <a:rPr lang="hr-HR" sz="2000"/>
              <a:t>–</a:t>
            </a:r>
            <a:r>
              <a:rPr lang="hr-HR" sz="2000" smtClean="0"/>
              <a:t>data </a:t>
            </a:r>
            <a:r>
              <a:rPr lang="hr-HR" sz="2000" dirty="0"/>
              <a:t>ephemeris – mijenja se svakih 6 sati</a:t>
            </a:r>
          </a:p>
          <a:p>
            <a:pPr marL="0" indent="0">
              <a:buNone/>
            </a:pPr>
            <a:r>
              <a:rPr lang="hr-HR" sz="2000" dirty="0"/>
              <a:t>Emitirani parametri efemerida služe za izračun satelitskih koordinata (X,Y,Z) u WGS-84 koordinatnom sistemu</a:t>
            </a:r>
          </a:p>
        </p:txBody>
      </p:sp>
    </p:spTree>
    <p:extLst>
      <p:ext uri="{BB962C8B-B14F-4D97-AF65-F5344CB8AC3E}">
        <p14:creationId xmlns:p14="http://schemas.microsoft.com/office/powerpoint/2010/main" val="11911680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808"/>
          </a:xfrm>
        </p:spPr>
        <p:txBody>
          <a:bodyPr>
            <a:normAutofit/>
          </a:bodyPr>
          <a:lstStyle/>
          <a:p>
            <a:r>
              <a:rPr lang="hr-HR" sz="3200" b="1" dirty="0"/>
              <a:t>NAVIGACIJSKI  PODACI  I ALGORITMI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125" y="1747837"/>
            <a:ext cx="5289782" cy="40433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000" dirty="0"/>
              <a:t>Podaci potrebni za izračun položaja GPS satelita :</a:t>
            </a:r>
          </a:p>
          <a:p>
            <a:pPr marL="0" indent="0" algn="just">
              <a:buNone/>
            </a:pPr>
            <a:r>
              <a:rPr lang="hr-HR" sz="2000" dirty="0"/>
              <a:t>Ove podatke generira CS – Control </a:t>
            </a:r>
            <a:r>
              <a:rPr lang="hr-HR" sz="2000" dirty="0" err="1"/>
              <a:t>Station</a:t>
            </a:r>
            <a:r>
              <a:rPr lang="hr-HR" sz="2000" dirty="0"/>
              <a:t> na Zemlji -šalje satelitu –on emitira.</a:t>
            </a:r>
          </a:p>
          <a:p>
            <a:pPr marL="0" indent="0" algn="just">
              <a:buNone/>
            </a:pPr>
            <a:r>
              <a:rPr lang="hr-HR" sz="2000" b="1" dirty="0"/>
              <a:t>Konstante</a:t>
            </a:r>
            <a:r>
              <a:rPr lang="hr-HR" sz="2000" dirty="0"/>
              <a:t>:</a:t>
            </a:r>
          </a:p>
          <a:p>
            <a:pPr marL="0" indent="0" algn="just"/>
            <a:r>
              <a:rPr lang="hr-HR" sz="2000" dirty="0"/>
              <a:t>Vrijednost WGS-84 gravitacijske konstante </a:t>
            </a:r>
            <a:r>
              <a:rPr lang="el-GR" sz="2000" b="1" dirty="0"/>
              <a:t>μ</a:t>
            </a:r>
            <a:r>
              <a:rPr lang="hr-HR" sz="2000" b="1" dirty="0"/>
              <a:t>=3,98605x10</a:t>
            </a:r>
            <a:r>
              <a:rPr lang="hr-HR" sz="2000" b="1" baseline="30000" dirty="0"/>
              <a:t>14</a:t>
            </a:r>
            <a:r>
              <a:rPr lang="hr-HR" sz="2000" b="1" dirty="0"/>
              <a:t> m</a:t>
            </a:r>
            <a:r>
              <a:rPr lang="hr-HR" sz="2000" b="1" baseline="30000" dirty="0"/>
              <a:t>3</a:t>
            </a:r>
            <a:r>
              <a:rPr lang="hr-HR" sz="2000" b="1" dirty="0"/>
              <a:t>/s</a:t>
            </a:r>
            <a:r>
              <a:rPr lang="hr-HR" sz="2000" b="1" baseline="30000" dirty="0"/>
              <a:t>2</a:t>
            </a:r>
            <a:endParaRPr lang="hr-HR" sz="2000" b="1" dirty="0"/>
          </a:p>
          <a:p>
            <a:pPr marL="0" indent="0" algn="just"/>
            <a:r>
              <a:rPr lang="hr-HR" sz="2000" dirty="0"/>
              <a:t>Vrijednost WGS-84 kutne brzine rotacije Zemlje: </a:t>
            </a:r>
            <a:r>
              <a:rPr lang="el-GR" sz="2000" b="1" dirty="0"/>
              <a:t>Ω</a:t>
            </a:r>
            <a:r>
              <a:rPr lang="hr-HR" sz="2000" b="1" dirty="0"/>
              <a:t>e =7,2921151467 x10</a:t>
            </a:r>
            <a:r>
              <a:rPr lang="hr-HR" sz="2000" b="1" baseline="30000" dirty="0"/>
              <a:t>-5</a:t>
            </a:r>
            <a:r>
              <a:rPr lang="hr-HR" sz="2000" b="1" dirty="0"/>
              <a:t> rad/s</a:t>
            </a:r>
          </a:p>
          <a:p>
            <a:pPr marL="0" indent="0" algn="just"/>
            <a:r>
              <a:rPr lang="el-GR" sz="2000" b="1" dirty="0"/>
              <a:t>π</a:t>
            </a:r>
            <a:r>
              <a:rPr lang="hr-HR" sz="2000" b="1" dirty="0"/>
              <a:t> = 3,1415926535898</a:t>
            </a:r>
          </a:p>
          <a:p>
            <a:pPr marL="0" indent="0" algn="just">
              <a:buNone/>
            </a:pPr>
            <a:r>
              <a:rPr lang="hr-HR" sz="2000" dirty="0"/>
              <a:t>Vrijeme emitiranja </a:t>
            </a:r>
            <a:r>
              <a:rPr lang="hr-HR" sz="2000" b="1" dirty="0"/>
              <a:t>t je za 60-90 ms  ranije od trenutka prijama.</a:t>
            </a:r>
            <a:endParaRPr lang="hr-H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EC8CC-20BB-46EB-8624-C1FED225A1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4907" y="1618156"/>
            <a:ext cx="6717093" cy="417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7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2180" r="4133" b="6933"/>
          <a:stretch/>
        </p:blipFill>
        <p:spPr bwMode="auto">
          <a:xfrm>
            <a:off x="3004044" y="3227338"/>
            <a:ext cx="6076060" cy="296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354" y="1196753"/>
            <a:ext cx="11521440" cy="4597972"/>
          </a:xfrm>
        </p:spPr>
        <p:txBody>
          <a:bodyPr>
            <a:normAutofit/>
          </a:bodyPr>
          <a:lstStyle/>
          <a:p>
            <a:pPr algn="just"/>
            <a:r>
              <a:rPr lang="hr-HR" sz="2200" dirty="0">
                <a:latin typeface="Calibri" pitchFamily="34" charset="0"/>
              </a:rPr>
              <a:t>Prvi preduvjet: </a:t>
            </a:r>
            <a:r>
              <a:rPr lang="vi-V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sinkronizacija (vremensko usklađivanje) svih elemenata sustava</a:t>
            </a:r>
            <a:r>
              <a:rPr lang="hr-H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na zajedničko vrijeme  GNSS sustava</a:t>
            </a:r>
          </a:p>
          <a:p>
            <a:pPr algn="just"/>
            <a:r>
              <a:rPr lang="vi-VN" sz="2200" dirty="0">
                <a:latin typeface="Calibri" pitchFamily="34" charset="0"/>
              </a:rPr>
              <a:t>Vremenska usklađenost elemenata sustava omogućuje</a:t>
            </a:r>
            <a:r>
              <a:rPr lang="hr-HR" sz="2200" dirty="0">
                <a:latin typeface="Calibri" pitchFamily="34" charset="0"/>
              </a:rPr>
              <a:t> mjerenje vremena propagacije satelitskog signala na način da satelit označava trenutak odašiljanja signala, a prijamnik </a:t>
            </a:r>
            <a:r>
              <a:rPr lang="vi-VN" sz="2200" dirty="0">
                <a:latin typeface="Calibri" pitchFamily="34" charset="0"/>
              </a:rPr>
              <a:t>određuje trenutak dolaska signala</a:t>
            </a:r>
            <a:r>
              <a:rPr lang="hr-HR" sz="2200" dirty="0">
                <a:latin typeface="Calibri" pitchFamily="34" charset="0"/>
              </a:rPr>
              <a:t> odnosno prijama signala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59496" y="53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PRINCIP RADA GNSS SUSTAVA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9D39D5-75C5-457B-B21D-E62FCAB8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038150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6342"/>
          </a:xfrm>
        </p:spPr>
        <p:txBody>
          <a:bodyPr>
            <a:normAutofit/>
          </a:bodyPr>
          <a:lstStyle/>
          <a:p>
            <a:r>
              <a:rPr lang="hr-HR" sz="3200" b="1" dirty="0"/>
              <a:t>NAVIGACIJSKI  PODACI  I ALGORITMI</a:t>
            </a:r>
            <a:endParaRPr lang="hr-H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49867"/>
                <a:ext cx="10515600" cy="5127096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r-HR" sz="2200" dirty="0"/>
                  <a:t>Učinci  specijalne i opće teorije relativnosti na mjerenje vremena izračunavaju se pomoću relativističkih korekcija : Korekcija pseudoudaljenosti </a:t>
                </a:r>
                <a14:m>
                  <m:oMath xmlns:m="http://schemas.openxmlformats.org/officeDocument/2006/math">
                    <m:r>
                      <a:rPr lang="hr-HR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∆</m:t>
                    </m:r>
                    <m:r>
                      <a:rPr lang="hr-HR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𝝆</m:t>
                    </m:r>
                  </m:oMath>
                </a14:m>
                <a:r>
                  <a:rPr lang="hr-HR" sz="2200" b="1" dirty="0">
                    <a:latin typeface="Calibri"/>
                    <a:cs typeface="Calibri"/>
                  </a:rPr>
                  <a:t> </a:t>
                </a:r>
                <a:r>
                  <a:rPr lang="hr-HR" sz="2200" dirty="0">
                    <a:latin typeface="Calibri"/>
                    <a:cs typeface="Calibri"/>
                  </a:rPr>
                  <a:t>se pridodaje izmjerenoj pseudoudaljenosti (nakon korekcije sata – podaci iz navigacijske poruke) na sljedeći način:</a:t>
                </a:r>
                <a:br>
                  <a:rPr lang="hr-HR" sz="2200" dirty="0">
                    <a:latin typeface="Calibri"/>
                    <a:cs typeface="Calibri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∆</m:t>
                      </m:r>
                      <m:r>
                        <a:rPr lang="hr-HR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𝜌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𝑐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∆</m:t>
                      </m:r>
                      <m:sSub>
                        <m:sSub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𝑡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𝑟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𝑐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 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𝐹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radPr>
                        <m:deg/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𝐴</m:t>
                          </m:r>
                        </m:e>
                      </m:rad>
                      <m:func>
                        <m:func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hr-HR" sz="2200" b="0" dirty="0">
                  <a:latin typeface="Calibri"/>
                  <a:ea typeface="Cambria Math" panose="02040503050406030204" pitchFamily="18" charset="0"/>
                  <a:cs typeface="Calibri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𝐹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=−</m:t>
                      </m:r>
                      <m:f>
                        <m:f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</m:ctrlPr>
                            </m:radPr>
                            <m:deg/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𝜇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=−4.442807663∙</m:t>
                      </m:r>
                      <m:sSup>
                        <m:sSup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10</m:t>
                          </m:r>
                        </m:e>
                        <m:sup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−10</m:t>
                          </m:r>
                        </m:sup>
                      </m:sSup>
                      <m:f>
                        <m:f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r-HR" sz="2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s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hr-HR" sz="2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m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hr-HR" sz="2200" b="0" dirty="0">
                  <a:latin typeface="Calibri"/>
                  <a:ea typeface="Cambria Math" panose="02040503050406030204" pitchFamily="18" charset="0"/>
                  <a:cs typeface="Calibri"/>
                </a:endParaRPr>
              </a:p>
              <a:p>
                <a:pPr marL="0" indent="0" algn="just">
                  <a:buNone/>
                </a:pPr>
                <a:r>
                  <a:rPr lang="hr-HR" sz="2000" dirty="0">
                    <a:latin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∆</m:t>
                    </m:r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𝑡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hr-HR" sz="2000" dirty="0">
                    <a:latin typeface="Calibri"/>
                    <a:cs typeface="Calibri"/>
                  </a:rPr>
                  <a:t>– relativistička korekcija za vrijeme,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𝑒</m:t>
                    </m:r>
                  </m:oMath>
                </a14:m>
                <a:r>
                  <a:rPr lang="hr-HR" sz="2000" dirty="0">
                    <a:latin typeface="Calibri"/>
                    <a:cs typeface="Calibri"/>
                  </a:rPr>
                  <a:t>,</a:t>
                </a:r>
                <a:r>
                  <a:rPr lang="hr-HR" sz="2000" dirty="0">
                    <a:ea typeface="Cambria Math" panose="02040503050406030204" pitchFamily="18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radPr>
                      <m:deg/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𝐴</m:t>
                        </m:r>
                      </m:e>
                    </m:rad>
                  </m:oMath>
                </a14:m>
                <a:r>
                  <a:rPr lang="hr-HR" sz="2000" dirty="0">
                    <a:latin typeface="Calibri"/>
                    <a:cs typeface="Calibri"/>
                  </a:rPr>
                  <a:t>,</a:t>
                </a:r>
                <a:r>
                  <a:rPr lang="hr-HR" sz="2000" dirty="0">
                    <a:ea typeface="Cambria Math" panose="02040503050406030204" pitchFamily="18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𝐸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hr-HR" sz="2000" dirty="0">
                    <a:latin typeface="Calibri"/>
                    <a:cs typeface="Calibri"/>
                  </a:rPr>
                  <a:t>   - parametri orbite satelita emitirani u navig. Poruci,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𝐹</m:t>
                    </m:r>
                  </m:oMath>
                </a14:m>
                <a:r>
                  <a:rPr lang="hr-HR" sz="2000" dirty="0">
                    <a:latin typeface="Calibri"/>
                    <a:cs typeface="Calibri"/>
                  </a:rPr>
                  <a:t> – konstanta koja se izračunava po prikazanoj formuli, </a:t>
                </a:r>
                <a:r>
                  <a:rPr lang="el-GR" sz="2000" i="1" dirty="0"/>
                  <a:t>μ</a:t>
                </a:r>
                <a:r>
                  <a:rPr lang="hr-HR" sz="2000" dirty="0"/>
                  <a:t>=3,98605x10</a:t>
                </a:r>
                <a:r>
                  <a:rPr lang="hr-HR" sz="2000" baseline="30000" dirty="0"/>
                  <a:t>14</a:t>
                </a:r>
                <a:r>
                  <a:rPr lang="hr-HR" sz="2000" dirty="0"/>
                  <a:t> m</a:t>
                </a:r>
                <a:r>
                  <a:rPr lang="hr-HR" sz="2000" baseline="30000" dirty="0"/>
                  <a:t>3</a:t>
                </a:r>
                <a:r>
                  <a:rPr lang="hr-HR" sz="2000" dirty="0"/>
                  <a:t>/s</a:t>
                </a:r>
                <a:r>
                  <a:rPr lang="hr-HR" sz="2000" baseline="30000" dirty="0"/>
                  <a:t>2</a:t>
                </a:r>
                <a:r>
                  <a:rPr lang="hr-HR" sz="2000" dirty="0">
                    <a:latin typeface="Calibri"/>
                    <a:cs typeface="Calibri"/>
                  </a:rPr>
                  <a:t> - WGS-84 gravitacijska konstanta,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𝑐</m:t>
                    </m:r>
                  </m:oMath>
                </a14:m>
                <a:r>
                  <a:rPr lang="hr-HR" sz="2000" dirty="0">
                    <a:latin typeface="Calibri"/>
                    <a:cs typeface="Calibri"/>
                  </a:rPr>
                  <a:t>– brzina svjetlosti</a:t>
                </a:r>
              </a:p>
              <a:p>
                <a:pPr indent="0" algn="just">
                  <a:buNone/>
                </a:pPr>
                <a:endParaRPr lang="hr-HR" sz="2200" dirty="0">
                  <a:latin typeface="Calibri"/>
                  <a:cs typeface="Calibri"/>
                </a:endParaRPr>
              </a:p>
              <a:p>
                <a:pPr indent="0" algn="just">
                  <a:buNone/>
                </a:pPr>
                <a:r>
                  <a:rPr lang="hr-HR" sz="2200" dirty="0">
                    <a:latin typeface="Calibri"/>
                    <a:cs typeface="Calibri"/>
                  </a:rPr>
                  <a:t>Prikazana relativistička korekcija može iznositi i do </a:t>
                </a:r>
                <a:r>
                  <a:rPr lang="hr-HR" sz="2200" b="1" dirty="0">
                    <a:latin typeface="Calibri"/>
                    <a:cs typeface="Calibri"/>
                  </a:rPr>
                  <a:t>14 m , </a:t>
                </a:r>
                <a:r>
                  <a:rPr lang="hr-HR" sz="2200" dirty="0">
                    <a:latin typeface="Calibri"/>
                    <a:cs typeface="Calibri"/>
                  </a:rPr>
                  <a:t>veća je kad orbita satelita ima ekscentricitet  do </a:t>
                </a:r>
                <a:r>
                  <a:rPr lang="hr-HR" sz="2200" b="1" dirty="0">
                    <a:latin typeface="Calibri"/>
                    <a:cs typeface="Calibri"/>
                  </a:rPr>
                  <a:t>0,02</a:t>
                </a:r>
                <a:r>
                  <a:rPr lang="hr-HR" sz="2200" dirty="0">
                    <a:latin typeface="Calibri"/>
                    <a:cs typeface="Calibri"/>
                  </a:rPr>
                  <a:t>.</a:t>
                </a:r>
                <a:endParaRPr lang="hr-HR" sz="22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49867"/>
                <a:ext cx="10515600" cy="5127096"/>
              </a:xfrm>
              <a:blipFill>
                <a:blip r:embed="rId2" cstate="print"/>
                <a:stretch>
                  <a:fillRect l="-754" t="-1546" r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12255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808"/>
          </a:xfrm>
        </p:spPr>
        <p:txBody>
          <a:bodyPr>
            <a:normAutofit/>
          </a:bodyPr>
          <a:lstStyle/>
          <a:p>
            <a:r>
              <a:rPr lang="hr-HR" sz="3200" b="1" dirty="0"/>
              <a:t>NAVIGACIJSKI  PODACI  I ALGORITMI</a:t>
            </a:r>
            <a:endParaRPr lang="hr-H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999067"/>
            <a:ext cx="10871201" cy="517789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hr-HR" sz="2000" b="1" dirty="0" err="1"/>
              <a:t>Podokviri</a:t>
            </a:r>
            <a:r>
              <a:rPr lang="hr-HR" sz="2000" b="1" dirty="0"/>
              <a:t> 4-5: </a:t>
            </a:r>
            <a:r>
              <a:rPr lang="hr-HR" sz="2000" dirty="0"/>
              <a:t>Svaki ima po </a:t>
            </a:r>
            <a:r>
              <a:rPr lang="hr-HR" sz="2000" b="1" dirty="0"/>
              <a:t>25 </a:t>
            </a:r>
            <a:r>
              <a:rPr lang="hr-HR" sz="2000" dirty="0"/>
              <a:t>stranica . </a:t>
            </a:r>
            <a:r>
              <a:rPr lang="hr-HR" sz="2000" b="1" dirty="0"/>
              <a:t>Sadržaj podokvira 4 -5 </a:t>
            </a:r>
            <a:r>
              <a:rPr lang="hr-HR" sz="2000" dirty="0"/>
              <a:t>:</a:t>
            </a:r>
          </a:p>
          <a:p>
            <a:pPr algn="just">
              <a:buNone/>
            </a:pPr>
            <a:r>
              <a:rPr lang="hr-HR" sz="2000" dirty="0"/>
              <a:t>	                                                                                                Stranice </a:t>
            </a:r>
            <a:r>
              <a:rPr lang="hr-HR" sz="2000" b="1" dirty="0"/>
              <a:t>1-14 Podokvira </a:t>
            </a:r>
            <a:r>
              <a:rPr lang="hr-HR" sz="2000" dirty="0"/>
              <a:t>5 i </a:t>
            </a:r>
            <a:r>
              <a:rPr lang="hr-HR" sz="2000" b="1" dirty="0"/>
              <a:t>stranice 2-10 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</a:t>
            </a:r>
            <a:r>
              <a:rPr lang="hr-HR" sz="2000" b="1" dirty="0"/>
              <a:t>Podokvira 4</a:t>
            </a:r>
            <a:r>
              <a:rPr lang="hr-HR" sz="2000" dirty="0"/>
              <a:t> -  almanah podaci – efemeride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konstelacija GPS satelita- služe za određivanje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procijenjene pozicije satelita i njihovu akviziciju.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Stranica </a:t>
            </a:r>
            <a:r>
              <a:rPr lang="hr-HR" sz="2000" b="1" dirty="0"/>
              <a:t>13 Podokvira 4 </a:t>
            </a:r>
            <a:r>
              <a:rPr lang="hr-HR" sz="2000" dirty="0"/>
              <a:t>– sadrži korekcijsku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tablicu navigacijske poruke – samo za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autorizirane korisnike (kodirano).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Stranica </a:t>
            </a:r>
            <a:r>
              <a:rPr lang="hr-HR" sz="2000" b="1" dirty="0"/>
              <a:t>18 Podokvira 4</a:t>
            </a:r>
            <a:r>
              <a:rPr lang="hr-HR" sz="2000" dirty="0"/>
              <a:t> – sadrži korekciju </a:t>
            </a:r>
            <a:br>
              <a:rPr lang="hr-HR" sz="2000" dirty="0"/>
            </a:br>
            <a:r>
              <a:rPr lang="hr-HR" sz="2000" dirty="0"/>
              <a:t>                                                                                                ionosferskog kašnjenja GPS signala – omogućuje</a:t>
            </a:r>
            <a:br>
              <a:rPr lang="hr-HR" sz="2000" dirty="0"/>
            </a:br>
            <a:r>
              <a:rPr lang="hr-HR" sz="2000" dirty="0"/>
              <a:t>korisnicima s jedno-frekvencijskim prijamnicima (L1) procjenu pogreške ionosferskog kašnjenja signala – podatke daje MSC – Master Control Station na osnovi dnevnog mjerenja sunčevog toka (fluksa) na 10,7 cm za određeni dan u godini.</a:t>
            </a:r>
            <a:br>
              <a:rPr lang="hr-HR" sz="2000" dirty="0"/>
            </a:br>
            <a:r>
              <a:rPr lang="hr-HR" sz="2000" dirty="0"/>
              <a:t>- </a:t>
            </a:r>
            <a:r>
              <a:rPr lang="hr-HR" sz="2000" b="1" dirty="0"/>
              <a:t>Podookvir 4</a:t>
            </a:r>
            <a:r>
              <a:rPr lang="hr-HR" sz="2000" dirty="0"/>
              <a:t> – sadrži podatke potrebne za povezivanje GPS vremenske skale s UTC vremenskom skalom – odgovoran  UTC(USNO) -  UTC US </a:t>
            </a:r>
            <a:r>
              <a:rPr lang="hr-HR" sz="2000" dirty="0" err="1"/>
              <a:t>Naval</a:t>
            </a:r>
            <a:r>
              <a:rPr lang="hr-HR" sz="2000" dirty="0"/>
              <a:t> </a:t>
            </a:r>
            <a:r>
              <a:rPr lang="hr-HR" sz="2000" dirty="0" err="1"/>
              <a:t>Observatory</a:t>
            </a:r>
            <a:endParaRPr lang="hr-HR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BF134-3C14-4D7E-B6E3-C1016FCCD7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704" y="1322364"/>
            <a:ext cx="6391275" cy="26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89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808"/>
          </a:xfrm>
        </p:spPr>
        <p:txBody>
          <a:bodyPr>
            <a:normAutofit/>
          </a:bodyPr>
          <a:lstStyle/>
          <a:p>
            <a:r>
              <a:rPr lang="hr-HR" sz="3200" b="1" dirty="0"/>
              <a:t>CNAV  I  CNAV-2  PODACI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5267"/>
            <a:ext cx="10515600" cy="510169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2000" b="1" dirty="0"/>
              <a:t>CNAV – </a:t>
            </a:r>
            <a:r>
              <a:rPr lang="hr-HR" sz="2000" dirty="0"/>
              <a:t>Civil Navigation</a:t>
            </a:r>
          </a:p>
          <a:p>
            <a:pPr>
              <a:buFontTx/>
              <a:buChar char="-"/>
            </a:pPr>
            <a:r>
              <a:rPr lang="hr-HR" sz="2000" dirty="0"/>
              <a:t>Svi modernizirani civilni GPS signali sadrže slične navigacijske podatke kao i C/A – code  i   P(Y) – code signali. Frekvencijski pojasevi  </a:t>
            </a:r>
            <a:r>
              <a:rPr lang="hr-HR" sz="2000" b="1" dirty="0"/>
              <a:t>L1C i L5  </a:t>
            </a:r>
            <a:r>
              <a:rPr lang="hr-HR" sz="2000" dirty="0"/>
              <a:t>prenose navigacijske podatke na 25 bit/s . Navigacijski podatkovni format za </a:t>
            </a:r>
            <a:r>
              <a:rPr lang="hr-HR" sz="2000" b="1" dirty="0"/>
              <a:t>L2C i L5 </a:t>
            </a:r>
            <a:r>
              <a:rPr lang="hr-HR" sz="2000" dirty="0"/>
              <a:t>se odnosi na </a:t>
            </a:r>
            <a:r>
              <a:rPr lang="hr-HR" sz="2000" b="1" dirty="0"/>
              <a:t>CNAV</a:t>
            </a:r>
            <a:r>
              <a:rPr lang="hr-HR" sz="2000" dirty="0"/>
              <a:t> – civilna navigacija , format </a:t>
            </a:r>
            <a:r>
              <a:rPr lang="hr-HR" sz="2000" b="1" dirty="0"/>
              <a:t>L1C – </a:t>
            </a:r>
            <a:r>
              <a:rPr lang="hr-HR" sz="2000" dirty="0"/>
              <a:t>na </a:t>
            </a:r>
            <a:r>
              <a:rPr lang="hr-HR" sz="2000" b="1" dirty="0"/>
              <a:t>CNAV-2.</a:t>
            </a:r>
            <a:endParaRPr lang="hr-HR" sz="2000" dirty="0"/>
          </a:p>
          <a:p>
            <a:pPr>
              <a:buFontTx/>
              <a:buChar char="-"/>
            </a:pPr>
            <a:r>
              <a:rPr lang="hr-HR" sz="2000" dirty="0"/>
              <a:t>Svi modernizirani GPS civilni signali imaju poboljšanu shemu otkrivanja pogrešaka. Koristi se 24 bit-na ciklička provjera redundance (CRC- cyclic redundanca check) – CRC code , ima 300 bit-a za L5 – omogućuje otkrivanje jedne ili više bit pogrešaka.</a:t>
            </a:r>
          </a:p>
          <a:p>
            <a:pPr>
              <a:buFontTx/>
              <a:buChar char="-"/>
            </a:pPr>
            <a:r>
              <a:rPr lang="hr-HR" sz="2000" dirty="0"/>
              <a:t>CNAV  i CNAV-2  GPS signal ima intersignalne ispravke , parametre Zemaljske orijentacije i poboljšan set diferencijalnih korekcija koje smanjuju pogreške sata i efemerida u odnosu na NMCT – Navigation message correction Table u  LNAV -  Lateral navigation (za zrakoplovstvo) – daje bolje pseudo-udaljenost korekcije.</a:t>
            </a:r>
          </a:p>
        </p:txBody>
      </p:sp>
    </p:spTree>
    <p:extLst>
      <p:ext uri="{BB962C8B-B14F-4D97-AF65-F5344CB8AC3E}">
        <p14:creationId xmlns:p14="http://schemas.microsoft.com/office/powerpoint/2010/main" val="22692454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8150" y="3950116"/>
            <a:ext cx="5760000" cy="232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9701" y="2518547"/>
            <a:ext cx="2160000" cy="14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3090" y="443678"/>
            <a:ext cx="180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703" y="1029810"/>
            <a:ext cx="9186401" cy="3795942"/>
          </a:xfrm>
        </p:spPr>
        <p:txBody>
          <a:bodyPr>
            <a:normAutofit/>
          </a:bodyPr>
          <a:lstStyle/>
          <a:p>
            <a:r>
              <a:rPr lang="hr-HR" sz="2000" dirty="0"/>
              <a:t>Prima satelitske signale, obrađuje ih te obavlja estimaciju navigacijskih parametara primjenom matematičkih algoritama</a:t>
            </a:r>
          </a:p>
          <a:p>
            <a:r>
              <a:rPr lang="hr-HR" sz="2000" dirty="0"/>
              <a:t>Sastoji se od prijamne antene, korisničkog GPS prijamnika, </a:t>
            </a:r>
            <a:r>
              <a:rPr lang="pl-PL" sz="2000" dirty="0"/>
              <a:t>te pomoćnih elemenata (kabeli, napajanja, konzola za komunikaciju korisnika s uređajem</a:t>
            </a:r>
            <a:endParaRPr lang="vi-VN" sz="2000" dirty="0"/>
          </a:p>
          <a:p>
            <a:r>
              <a:rPr lang="pl-PL" sz="2000" dirty="0"/>
              <a:t>Obično je povezan s bazom geoprostornih podataka, kako </a:t>
            </a:r>
            <a:r>
              <a:rPr lang="hr-HR" sz="2000" dirty="0"/>
              <a:t>bi omogućio korisniku prikladan prikaz rezultata  estimacije položaja i brzine (elektronska karta)</a:t>
            </a:r>
          </a:p>
          <a:p>
            <a:r>
              <a:rPr lang="pl-PL" sz="2000" dirty="0"/>
              <a:t>GPS prijamnik procjenjuje  položaj i brzinu (Timing mark –oznaka vremena  1PPS – 1 Pulse per second  do razine točnosti od 20 ns )) </a:t>
            </a:r>
            <a:br>
              <a:rPr lang="pl-PL" sz="2000" dirty="0"/>
            </a:br>
            <a:r>
              <a:rPr lang="pl-PL" sz="2000" dirty="0"/>
              <a:t>RTCM  SC – Radio Technical Commission for Maritime Services Special Committee</a:t>
            </a:r>
            <a:endParaRPr lang="hr-HR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74573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        KORISNIČKI SEGMENT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0643" y="4430832"/>
            <a:ext cx="1440000" cy="16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7D39E2-6832-4CF8-B477-76426B5B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73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51848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9151" y="-1"/>
            <a:ext cx="11452739" cy="1606859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           KORISNIČKI SEGMENT  GPS-a</a:t>
            </a:r>
            <a:br>
              <a:rPr lang="hr-HR" sz="3200" b="1" dirty="0"/>
            </a:br>
            <a:r>
              <a:rPr lang="hr-HR" sz="2200" dirty="0"/>
              <a:t>LNA  - Low noise amplifier , AGC – Automatic Gain control , ADC – Analog to Digital converter , GPS digital IF signal – GPS digitalni intermediate (srednji) frequency signal , SSP – Spread signal processor (Procesor širenja signala) , RF – radio frequency , IF – intermediate frequency 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013" y="1660124"/>
            <a:ext cx="10582182" cy="502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E39945-E407-4BDF-9032-75FFE3E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74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10844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008"/>
          </a:xfrm>
        </p:spPr>
        <p:txBody>
          <a:bodyPr>
            <a:normAutofit/>
          </a:bodyPr>
          <a:lstStyle/>
          <a:p>
            <a:r>
              <a:rPr lang="hr-HR" sz="3200" b="1" dirty="0"/>
              <a:t>GPS  USLUGE  I   PERFOMANCE SUSTAVA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3733"/>
            <a:ext cx="10515600" cy="5093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/>
              <a:t>GPS trenutno pruža dvije vrste usluga : </a:t>
            </a:r>
            <a:br>
              <a:rPr lang="hr-HR" sz="2000" dirty="0"/>
            </a:br>
            <a:r>
              <a:rPr lang="hr-HR" sz="2000" dirty="0"/>
              <a:t>- za civilne korisnike –SPS – Standard Positioning Service , -  za autorizirane korisnike (vojska, policija,…) – PPS – Precise Positioning Service.</a:t>
            </a:r>
          </a:p>
          <a:p>
            <a:pPr>
              <a:buNone/>
            </a:pPr>
            <a:r>
              <a:rPr lang="hr-HR" sz="2000" dirty="0"/>
              <a:t>Specificirana točnost </a:t>
            </a:r>
            <a:r>
              <a:rPr lang="hr-HR" sz="2000" b="1" dirty="0"/>
              <a:t>GPS SPS usluga je </a:t>
            </a:r>
            <a:r>
              <a:rPr lang="hr-HR" sz="2000" dirty="0"/>
              <a:t>:</a:t>
            </a:r>
            <a:br>
              <a:rPr lang="hr-HR" sz="2000" dirty="0"/>
            </a:br>
            <a:r>
              <a:rPr lang="hr-HR" sz="2000" dirty="0"/>
              <a:t>- </a:t>
            </a:r>
            <a:r>
              <a:rPr lang="hr-HR" sz="2000" b="1" dirty="0"/>
              <a:t>13 m - 95%  - pozicioniranje u horizontalnoj ravnini</a:t>
            </a:r>
            <a:br>
              <a:rPr lang="hr-HR" sz="2000" b="1" dirty="0"/>
            </a:br>
            <a:r>
              <a:rPr lang="hr-HR" sz="2000" b="1" dirty="0"/>
              <a:t>- 22 m – 95%  - pozicioniranje u vertikalnoj ravnini . </a:t>
            </a:r>
            <a:br>
              <a:rPr lang="hr-HR" sz="2000" b="1" dirty="0"/>
            </a:br>
            <a:r>
              <a:rPr lang="hr-HR" sz="2000" b="1" dirty="0"/>
              <a:t>- </a:t>
            </a:r>
            <a:r>
              <a:rPr lang="hr-HR" sz="2000" dirty="0"/>
              <a:t>Stvarne perfomance su ponekad značajno bolje od specificirane točnosti </a:t>
            </a:r>
            <a:r>
              <a:rPr lang="hr-HR" sz="2000" b="1" dirty="0"/>
              <a:t>: Npr. osmotrena 95%  položajna točnost za 28 GPS SPS prijamnika raspoređenih uzduž Sjeverne Amerike od 01.04. do 30.06.2013. godine bila je : horizontalno 3,0 m , vertikalno 4,3 m.   </a:t>
            </a:r>
            <a:endParaRPr lang="hr-HR" sz="2000" dirty="0"/>
          </a:p>
          <a:p>
            <a:pPr>
              <a:buNone/>
            </a:pPr>
            <a:r>
              <a:rPr lang="hr-HR" sz="2000" dirty="0"/>
              <a:t>Specificirana točnost </a:t>
            </a:r>
            <a:r>
              <a:rPr lang="hr-HR" sz="2000" b="1" dirty="0"/>
              <a:t>GPS PPS usluga je :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/>
              <a:t>- </a:t>
            </a:r>
            <a:r>
              <a:rPr lang="hr-HR" sz="2000" b="1" dirty="0"/>
              <a:t>1-2 m – 95% - pozicioniranje u horizontalnoj ravnini</a:t>
            </a:r>
            <a:br>
              <a:rPr lang="hr-HR" sz="2000" b="1" dirty="0"/>
            </a:br>
            <a:r>
              <a:rPr lang="hr-HR" sz="2000" b="1" dirty="0"/>
              <a:t>- 1-2 m – 95% - pozicioniranje u vertikalnoj ravnini</a:t>
            </a:r>
          </a:p>
          <a:p>
            <a:pPr>
              <a:buNone/>
            </a:pPr>
            <a:r>
              <a:rPr lang="hr-HR" sz="2000" dirty="0"/>
              <a:t>Specificirana točnost </a:t>
            </a:r>
            <a:r>
              <a:rPr lang="hr-HR" sz="2000" b="1" dirty="0"/>
              <a:t>GPS geodetskih prijamnika koji koriste diferencijske tehnike u horizontalnoj i vertikalnoj ravnini kreće se unutar 1 cm.</a:t>
            </a:r>
          </a:p>
          <a:p>
            <a:pPr>
              <a:buNone/>
            </a:pPr>
            <a:r>
              <a:rPr lang="hr-HR" sz="2000" dirty="0"/>
              <a:t> </a:t>
            </a:r>
          </a:p>
          <a:p>
            <a:pPr>
              <a:buNone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4457211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200" dirty="0"/>
              <a:t>Konstelacija satelita i njihov položaj, te frekvencijski </a:t>
            </a:r>
            <a:r>
              <a:rPr lang="pl-PL" sz="2200" dirty="0"/>
              <a:t>spektar korišten za sustav GPS izabrani su tako da predstavljaju kompromis između napučenosti pojedinih dijelova Zemlje i  specifičnosti EM signala, te jednostavnosti izvedbe </a:t>
            </a:r>
            <a:r>
              <a:rPr lang="hr-HR" sz="2200" dirty="0"/>
              <a:t>korisničke opreme</a:t>
            </a:r>
          </a:p>
          <a:p>
            <a:r>
              <a:rPr lang="it-IT" sz="2200" dirty="0"/>
              <a:t>U 90% vremena satelitski </a:t>
            </a:r>
            <a:r>
              <a:rPr lang="hr-HR" sz="2200" dirty="0"/>
              <a:t>EM </a:t>
            </a:r>
            <a:r>
              <a:rPr lang="it-IT" sz="2200" dirty="0"/>
              <a:t>signali neometano (pravocrtno,</a:t>
            </a:r>
            <a:r>
              <a:rPr lang="hr-HR" sz="2200" dirty="0"/>
              <a:t> brzinom širenja svjetlosti u vakumu) prolaze prostorom</a:t>
            </a:r>
          </a:p>
          <a:p>
            <a:r>
              <a:rPr lang="hr-HR" sz="2200" dirty="0"/>
              <a:t>U preostalom vremenu, satelitski signali prolaze slojevima </a:t>
            </a:r>
            <a:r>
              <a:rPr lang="it-IT" sz="2200" dirty="0"/>
              <a:t>Zemljine atmosfere (posebno ionosfera i troposfera) koji</a:t>
            </a:r>
            <a:r>
              <a:rPr lang="hr-HR" sz="2200" dirty="0"/>
              <a:t> djeluju na karakteristike njihova širenja – najvažnije na vrijeme propagacije signala.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81665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          PRIJENOSNI MEDIJ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97B042-73EB-4497-BA1C-1BD0D63E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76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363663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6287" y="1687201"/>
            <a:ext cx="7324732" cy="390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PRIJENOSNI MEDIJ- </a:t>
            </a:r>
            <a:r>
              <a:rPr lang="hr-HR" sz="2400" b="1" dirty="0"/>
              <a:t>(MJEHURI PLAZME,SOLARNE ĆELIJE,PROTONI SUNČEVIH BAKLJI,ATMOSFERSKA KOČENJA, …)</a:t>
            </a:r>
            <a:endParaRPr lang="hr-HR" sz="3200" b="1" dirty="0"/>
          </a:p>
        </p:txBody>
      </p:sp>
      <p:pic>
        <p:nvPicPr>
          <p:cNvPr id="49156" name="Picture 4" descr="http://upload.wikimedia.org/wikipedia/commons/thumb/8/82/Orbitalaltitudes.jpg/700px-Orbitalaltitud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507" y="1678100"/>
            <a:ext cx="3823780" cy="392393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AEA2E1-CBC6-4FDA-B740-C92624CF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77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311032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627" y="365125"/>
            <a:ext cx="11053173" cy="1325563"/>
          </a:xfrm>
        </p:spPr>
        <p:txBody>
          <a:bodyPr>
            <a:normAutofit/>
          </a:bodyPr>
          <a:lstStyle/>
          <a:p>
            <a:r>
              <a:rPr lang="hr-HR" sz="3600" b="1" dirty="0"/>
              <a:t>TEMELJNI POSTUPAK ODREĐIVANJA POLOŽAJA SATELITSKIM SUSTAVIMA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627" y="1797490"/>
            <a:ext cx="7253615" cy="480025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r-HR" dirty="0"/>
              <a:t>Svi sustavi satelitske navigacije za satelitsko određivanje položaja korisnika temelje se na </a:t>
            </a:r>
            <a:r>
              <a:rPr lang="hr-HR" b="1" dirty="0"/>
              <a:t>preciznom mjerenju vremena propagacije satelitskog radio signala</a:t>
            </a:r>
            <a:r>
              <a:rPr lang="hr-HR" dirty="0"/>
              <a:t>, od satelitske odašiljačke antene do korisničke prijamne antene</a:t>
            </a:r>
          </a:p>
          <a:p>
            <a:pPr algn="just"/>
            <a:r>
              <a:rPr lang="hr-HR" dirty="0"/>
              <a:t>Teoretski vrijeme propagacije satelitskog radio signala određuje </a:t>
            </a:r>
            <a:r>
              <a:rPr lang="hr-HR" b="1" dirty="0"/>
              <a:t>prijeđeni put signala,</a:t>
            </a:r>
            <a:r>
              <a:rPr lang="hr-HR" dirty="0"/>
              <a:t> odnosno udaljenost od satelitske odašiljačke antene do korisničke prijamne antene</a:t>
            </a:r>
          </a:p>
          <a:p>
            <a:pPr algn="just"/>
            <a:r>
              <a:rPr lang="hr-HR" dirty="0"/>
              <a:t>Neposredno se mjeri vrijeme propagacije satelitskog radio signala, dok se posredno satelitsko određivanje položaja korisnika temelji na mjerenju udaljenosti</a:t>
            </a:r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3BEA184-BCFD-402E-AA0E-AB62D45EA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413" y="1321948"/>
            <a:ext cx="1325563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D4727-8C3E-45BB-B100-E3416F01D2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0083" y="5715984"/>
            <a:ext cx="458483" cy="65668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07884A-4DEA-4462-876F-5941B9857710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8519325" y="2169099"/>
            <a:ext cx="1215518" cy="35468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3D126BC-EF18-4527-B9EA-0F9D59A1B7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609" y="2169099"/>
            <a:ext cx="738405" cy="738405"/>
          </a:xfrm>
        </p:spPr>
      </p:pic>
      <p:pic>
        <p:nvPicPr>
          <p:cNvPr id="20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E8B471-82DB-47AF-8075-1DBB088B7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609" y="5523346"/>
            <a:ext cx="793092" cy="793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A00EC8-3F31-40D8-8707-C0ED1234282B}"/>
              </a:ext>
            </a:extLst>
          </p:cNvPr>
          <p:cNvSpPr txBox="1"/>
          <p:nvPr/>
        </p:nvSpPr>
        <p:spPr>
          <a:xfrm>
            <a:off x="9138518" y="3750860"/>
            <a:ext cx="3577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D</a:t>
            </a:r>
            <a:endParaRPr lang="en-GB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40334-BD2C-4834-AD49-9C1F0277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78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280590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/>
              <a:t>SHEMA POSTUPKA ODREĐIVANJA POLOŽAJA KORISNIKA - PRIMJER GPS SUSTAV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Opća načela:</a:t>
            </a:r>
          </a:p>
          <a:p>
            <a:pPr lvl="1"/>
            <a:r>
              <a:rPr lang="hr-HR" dirty="0"/>
              <a:t>Svi satelitski sustavi za određivanje položaja korisnika koriste odgovarajući broj satelita (24 ili više) postavljenih u orbitama sa različitim inklinacijama oko Zemlje s ciljem da njihovi emitirani radio signali pokriju unaprijed definirana i točno određena područja Zemljine površine</a:t>
            </a:r>
          </a:p>
          <a:p>
            <a:pPr lvl="1"/>
            <a:r>
              <a:rPr lang="hr-HR" dirty="0"/>
              <a:t>Visina satelita je 20180 km iznad površine Zemlje</a:t>
            </a:r>
          </a:p>
          <a:p>
            <a:pPr lvl="1"/>
            <a:r>
              <a:rPr lang="hr-HR" dirty="0"/>
              <a:t>Raspored satelita osigurava kontinuiranu vidljivost dovoljnog broja satelita (inklinacija 55°)</a:t>
            </a:r>
          </a:p>
          <a:p>
            <a:pPr lvl="1"/>
            <a:r>
              <a:rPr lang="hr-HR" dirty="0"/>
              <a:t>Sateliti emitiraju signal za mjerenje propagacije signala odnosno za određivanje udaljenosti  i  navigacijsku poruku koja sadrži osnovne podatke za izračun položaja korisnika, (efemeride satelita, popravke korekcijskih modela pogrešaka…)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F726C-4A87-4278-A02C-C763DD34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79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033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www.polaris.iastate.edu/NorthStar/Unit2/Graphics/Pic2-2Ear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63" y="1075209"/>
            <a:ext cx="30575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279" y="446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r-HR" sz="3200" b="1" dirty="0"/>
              <a:t>KOORDINIRANO SVJETSKO VRIJEME</a:t>
            </a:r>
            <a:br>
              <a:rPr lang="hr-HR" sz="3200" b="1" dirty="0"/>
            </a:br>
            <a:r>
              <a:rPr lang="hr-HR" sz="3200" b="1" dirty="0"/>
              <a:t>UNIVERSAL TIME COORDINATED - UTC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233" y="3439542"/>
            <a:ext cx="11563643" cy="3301827"/>
          </a:xfrm>
        </p:spPr>
        <p:txBody>
          <a:bodyPr>
            <a:normAutofit/>
          </a:bodyPr>
          <a:lstStyle/>
          <a:p>
            <a:pPr algn="just"/>
            <a:r>
              <a:rPr lang="hr-HR" sz="2200" dirty="0"/>
              <a:t>UTC </a:t>
            </a:r>
            <a:r>
              <a:rPr lang="en-US" sz="2200" dirty="0"/>
              <a:t>je</a:t>
            </a:r>
            <a:r>
              <a:rPr lang="hr-HR" sz="2200" dirty="0"/>
              <a:t> </a:t>
            </a:r>
            <a:r>
              <a:rPr lang="pl-PL" sz="2200" dirty="0"/>
              <a:t>globalni standardni vremenski okir (zajedničko </a:t>
            </a:r>
            <a:r>
              <a:rPr lang="hr-HR" sz="2200" dirty="0"/>
              <a:t>vrijeme) , </a:t>
            </a:r>
            <a:r>
              <a:rPr lang="hr-HR" sz="2200" b="1" dirty="0"/>
              <a:t>definiran kao srednje sunčevo vrijeme dobiveno astronomskim opažanjima na nultom (Greenwich-kom) meridijanu, </a:t>
            </a:r>
            <a:r>
              <a:rPr lang="pl-PL" sz="2200" b="1" dirty="0"/>
              <a:t>korigirano za opažene efekte pomicanja </a:t>
            </a:r>
            <a:r>
              <a:rPr lang="hr-HR" sz="2200" b="1" dirty="0"/>
              <a:t>Zemljinih polova</a:t>
            </a:r>
          </a:p>
          <a:p>
            <a:pPr algn="just"/>
            <a:r>
              <a:rPr lang="hr-HR" sz="2200" dirty="0"/>
              <a:t>Zbog neujednačenosti pogreške zbog nejednolike brzine zemljine rotacije</a:t>
            </a:r>
            <a:r>
              <a:rPr lang="it-IT" sz="2200" dirty="0"/>
              <a:t>, uvodi se </a:t>
            </a:r>
            <a:r>
              <a:rPr lang="it-IT" sz="2200" b="1" dirty="0"/>
              <a:t>m</a:t>
            </a:r>
            <a:r>
              <a:rPr lang="hr-HR" sz="2200" b="1" dirty="0"/>
              <a:t>o</a:t>
            </a:r>
            <a:r>
              <a:rPr lang="it-IT" sz="2200" b="1" dirty="0"/>
              <a:t>gućnost</a:t>
            </a:r>
            <a:r>
              <a:rPr lang="hr-HR" sz="2200" b="1" dirty="0"/>
              <a:t> dodavanja ili oduzimanja jedne sekunde (tzv. leap second)</a:t>
            </a:r>
            <a:r>
              <a:rPr lang="hr-HR" sz="2200" dirty="0"/>
              <a:t> kako bi se UTC držao u vezi s astronomskim opažanjima (sljedivost vremenskog standarda)</a:t>
            </a:r>
          </a:p>
          <a:p>
            <a:pPr algn="just"/>
            <a:r>
              <a:rPr lang="hr-HR" sz="2200" dirty="0"/>
              <a:t>Usklađivanje GNSS mjerenja vremena (</a:t>
            </a:r>
            <a:r>
              <a:rPr lang="hr-HR" sz="2200" i="1" dirty="0"/>
              <a:t>time-keeping</a:t>
            </a:r>
            <a:r>
              <a:rPr lang="hr-HR" sz="2200" dirty="0"/>
              <a:t>) ostvaruje se pomoću stabilnih atomskih satova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46" y="1192659"/>
            <a:ext cx="394265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www.portcities.org.uk/london/upload/img_400/Greenwich_meridian_2004051212383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192659"/>
            <a:ext cx="2160000" cy="21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D2CD3-0A24-4DCA-A941-BDBDB781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04994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/>
              <a:t>NUMERIČKO RJEŠAVANJE PROBLEMA POZICIONIRANJA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5885" y="1415442"/>
                <a:ext cx="10527082" cy="5273458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hr-HR" sz="2400" dirty="0"/>
                  <a:t>Idealno mjerenje na mjestu korisničke prijamne antene ima za cilj odrediti trenutak prijama satelitskog signala za određivanje udaljenosti </a:t>
                </a:r>
                <a14:m>
                  <m:oMath xmlns:m="http://schemas.openxmlformats.org/officeDocument/2006/math">
                    <m:r>
                      <a:rPr lang="hr-HR" sz="2400" i="1" dirty="0">
                        <a:latin typeface="Cambria Math" panose="02040503050406030204" pitchFamily="18" charset="0"/>
                      </a:rPr>
                      <m:t>𝑇𝑎</m:t>
                    </m:r>
                    <m:r>
                      <a:rPr lang="hr-H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r-HR" sz="2400" dirty="0"/>
              </a:p>
              <a:p>
                <a:pPr algn="just"/>
                <a:r>
                  <a:rPr lang="hr-HR" sz="2400" dirty="0"/>
                  <a:t>Vrijeme </a:t>
                </a:r>
                <a14:m>
                  <m:oMath xmlns:m="http://schemas.openxmlformats.org/officeDocument/2006/math">
                    <m:r>
                      <a:rPr lang="hr-HR" sz="2400" i="1" dirty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hr-HR" sz="2400" dirty="0"/>
                  <a:t> jednako je trenutku odašiljanja signala </a:t>
                </a:r>
                <a14:m>
                  <m:oMath xmlns:m="http://schemas.openxmlformats.org/officeDocument/2006/math">
                    <m:r>
                      <a:rPr lang="hr-HR" sz="2400" i="1" dirty="0">
                        <a:latin typeface="Cambria Math" panose="02040503050406030204" pitchFamily="18" charset="0"/>
                      </a:rPr>
                      <m:t>𝑇𝑡</m:t>
                    </m:r>
                  </m:oMath>
                </a14:m>
                <a:r>
                  <a:rPr lang="hr-HR" sz="2400" dirty="0"/>
                  <a:t>, uvećanom za vrijeme propagacije signala kroz vakuum </a:t>
                </a:r>
                <a14:m>
                  <m:oMath xmlns:m="http://schemas.openxmlformats.org/officeDocument/2006/math">
                    <m:r>
                      <a:rPr lang="hr-HR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hr-HR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hr-HR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hr-HR" sz="24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hr-HR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400" dirty="0"/>
                  <a:t>te utjecaja </a:t>
                </a:r>
                <a:r>
                  <a:rPr lang="hr-HR" sz="2400" dirty="0" err="1"/>
                  <a:t>inosferskog</a:t>
                </a:r>
                <a:r>
                  <a:rPr lang="hr-HR" sz="2400" dirty="0"/>
                  <a:t> (</a:t>
                </a:r>
                <a14:m>
                  <m:oMath xmlns:m="http://schemas.openxmlformats.org/officeDocument/2006/math">
                    <m:r>
                      <a:rPr lang="hr-HR" sz="2400" i="1" dirty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hr-HR" sz="2400" dirty="0"/>
                  <a:t>) i troposferskog (</a:t>
                </a:r>
                <a14:m>
                  <m:oMath xmlns:m="http://schemas.openxmlformats.org/officeDocument/2006/math">
                    <m:r>
                      <a:rPr lang="hr-HR" sz="2400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hr-HR" sz="2400" dirty="0"/>
                  <a:t>) kašnjenja</a:t>
                </a:r>
                <a:endParaRPr lang="hr-HR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dirty="0" smtClean="0">
                          <a:latin typeface="Cambria Math" panose="02040503050406030204" pitchFamily="18" charset="0"/>
                        </a:rPr>
                        <m:t>𝑇𝑎</m:t>
                      </m:r>
                      <m:r>
                        <a:rPr lang="hr-HR" sz="2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200" b="0" i="1" dirty="0" err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hr-HR" sz="2200" b="0" i="1" dirty="0" err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r-HR" sz="2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200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hr-HR" sz="22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hr-HR" sz="2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hr-HR" sz="2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hr-HR" sz="22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sz="2000" i="1" dirty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hr-HR" sz="2000" dirty="0"/>
                  <a:t> – stvarni trenutak prijama satelitskog signala (s)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sz="2000" i="1" dirty="0">
                        <a:latin typeface="Cambria Math" panose="02040503050406030204" pitchFamily="18" charset="0"/>
                      </a:rPr>
                      <m:t>𝑇𝑡</m:t>
                    </m:r>
                  </m:oMath>
                </a14:m>
                <a:r>
                  <a:rPr lang="hr-HR" sz="2000" dirty="0"/>
                  <a:t>– stvarni trenutak odašiljanja satelitskog signala (s)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sz="2000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hr-HR" sz="2000" dirty="0"/>
                  <a:t> – brzina širenja satelitskog signala (radiovala) u vakuumu (m/s)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sz="20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hr-HR" sz="2000" dirty="0"/>
                  <a:t> – stvarna udaljenost između satelita i antene korisničkog prijamnika (m)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sz="2000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hr-HR" sz="2000" dirty="0"/>
                  <a:t> – stvarno troposfersko kašnjenje satelitskog signala (s)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sz="2000" i="1" dirty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hr-HR" sz="2000" dirty="0"/>
                  <a:t>– stvarno </a:t>
                </a:r>
                <a:r>
                  <a:rPr lang="hr-HR" sz="2000" dirty="0" err="1"/>
                  <a:t>ionosfersko</a:t>
                </a:r>
                <a:r>
                  <a:rPr lang="hr-HR" sz="2000" dirty="0"/>
                  <a:t> kašnjenje satelitskog signala (s)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885" y="1415442"/>
                <a:ext cx="10527082" cy="5273458"/>
              </a:xfrm>
              <a:blipFill>
                <a:blip r:embed="rId2" cstate="print"/>
                <a:stretch>
                  <a:fillRect l="-811" t="-1618" r="-1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21EAC-A8F3-400C-BE05-01FB45C4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440252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5" y="137786"/>
            <a:ext cx="10417443" cy="1039335"/>
          </a:xfrm>
        </p:spPr>
        <p:txBody>
          <a:bodyPr>
            <a:normAutofit/>
          </a:bodyPr>
          <a:lstStyle/>
          <a:p>
            <a:r>
              <a:rPr lang="hr-HR" sz="3600" b="1" dirty="0"/>
              <a:t>NUMERIČKO RJEŠAVANJE PROBLEMA POZICIONIRANJA</a:t>
            </a:r>
            <a:endParaRPr lang="hr-H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8515" y="1352810"/>
                <a:ext cx="10865285" cy="522335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r-HR" sz="2200" dirty="0" smtClean="0"/>
                  <a:t>Pored navedenog </a:t>
                </a:r>
                <a:r>
                  <a:rPr lang="hr-HR" sz="2200" b="1" dirty="0" smtClean="0"/>
                  <a:t>izmjereni trenutak prijama satelitskog signala </a:t>
                </a:r>
                <a14:m>
                  <m:oMath xmlns:m="http://schemas.openxmlformats.org/officeDocument/2006/math">
                    <m:r>
                      <a:rPr lang="hr-HR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hr-HR" sz="2200" b="1" dirty="0"/>
                  <a:t> </a:t>
                </a:r>
                <a:r>
                  <a:rPr lang="hr-HR" sz="2200" dirty="0"/>
                  <a:t>u sebi sadrži i pogreške mjerenja što se može izraziti kao:</a:t>
                </a:r>
              </a:p>
              <a:p>
                <a:pPr marL="0" indent="0">
                  <a:buNone/>
                </a:pPr>
                <a:endParaRPr lang="hr-HR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𝑇𝑎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r>
                  <a:rPr lang="hr-HR" sz="2200" dirty="0" smtClean="0"/>
                  <a:t/>
                </a:r>
                <a:br>
                  <a:rPr lang="hr-HR" sz="2200" dirty="0" smtClean="0"/>
                </a:br>
                <a:endParaRPr lang="hr-HR" sz="2200" dirty="0"/>
              </a:p>
              <a:p>
                <a:pPr lvl="1"/>
                <a14:m>
                  <m:oMath xmlns:m="http://schemas.openxmlformats.org/officeDocument/2006/math">
                    <m:r>
                      <a:rPr lang="hr-HR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hr-HR" sz="2000" dirty="0"/>
                  <a:t> – trenutak prijama satelitskog signala kako ga je odredio korisnički prijamnik (s)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hr-HR" sz="2000" b="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hr-HR" sz="2000" dirty="0"/>
                  <a:t> – procijenjena pogreška korisničkog sata u odnosu na zajedničko (GPS) vrijeme sustava (s)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hr-HR" sz="2000" b="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hr-HR" sz="2000" dirty="0"/>
                  <a:t> – pogreška sastavljena od šuma prijamnika i pogreške višestrukih putova (različita za različite satelite</a:t>
                </a:r>
                <a:r>
                  <a:rPr lang="hr-HR" sz="2000" dirty="0" smtClean="0"/>
                  <a:t>) ; </a:t>
                </a:r>
                <a14:m>
                  <m:oMath xmlns:m="http://schemas.openxmlformats.org/officeDocument/2006/math">
                    <m:r>
                      <a:rPr lang="hr-HR" sz="2000" i="1" dirty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hr-HR" sz="2000" dirty="0"/>
                  <a:t> – stvarni trenutak prijama satelitskog signala (s)</a:t>
                </a:r>
              </a:p>
              <a:p>
                <a:pPr lvl="1"/>
                <a:endParaRPr lang="hr-HR" sz="2000" dirty="0"/>
              </a:p>
              <a:p>
                <a:pPr marL="0" indent="0">
                  <a:buNone/>
                </a:pPr>
                <a:r>
                  <a:rPr lang="hr-HR" sz="2200" dirty="0"/>
                  <a:t>Također informacija </a:t>
                </a:r>
                <a:r>
                  <a:rPr lang="hr-HR" sz="2200" b="1" dirty="0"/>
                  <a:t>o trenutku odašiljanja satelitskog </a:t>
                </a:r>
                <a:r>
                  <a:rPr lang="hr-HR" sz="2200" b="1" dirty="0" smtClean="0"/>
                  <a:t>signala Tts</a:t>
                </a:r>
                <a:r>
                  <a:rPr lang="hr-HR" sz="2200" dirty="0" smtClean="0"/>
                  <a:t>, </a:t>
                </a:r>
                <a:r>
                  <a:rPr lang="hr-HR" sz="2200" dirty="0"/>
                  <a:t>emitirana od strane određenog satelita može sadržavati pogrešku B</a:t>
                </a:r>
                <a:r>
                  <a:rPr lang="hr-HR" sz="2200" dirty="0" smtClean="0"/>
                  <a:t>: </a:t>
                </a:r>
                <a:r>
                  <a:rPr lang="hr-HR" sz="2000" dirty="0" smtClean="0"/>
                  <a:t>(B- pogreška sata satelita ) </a:t>
                </a:r>
                <a:br>
                  <a:rPr lang="hr-HR" sz="2000" dirty="0" smtClean="0"/>
                </a:br>
                <a14:m>
                  <m:oMath xmlns:m="http://schemas.openxmlformats.org/officeDocument/2006/math">
                    <m:r>
                      <a:rPr lang="hr-HR" sz="2000" i="1" dirty="0">
                        <a:latin typeface="Cambria Math" panose="02040503050406030204" pitchFamily="18" charset="0"/>
                      </a:rPr>
                      <m:t>𝑇𝑡</m:t>
                    </m:r>
                  </m:oMath>
                </a14:m>
                <a:r>
                  <a:rPr lang="hr-HR" sz="2000" dirty="0"/>
                  <a:t>– stvarni trenutak odašiljanja satelitskog signala (s)</a:t>
                </a:r>
              </a:p>
              <a:p>
                <a:pPr marL="0" indent="0">
                  <a:buNone/>
                </a:pPr>
                <a:endParaRPr lang="hr-HR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𝑇𝑡𝑠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hr-HR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8515" y="1352810"/>
                <a:ext cx="10865285" cy="5223353"/>
              </a:xfrm>
              <a:blipFill>
                <a:blip r:embed="rId2"/>
                <a:stretch>
                  <a:fillRect l="-729" t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71FF9-0237-4011-A648-503947AD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495412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b="1" dirty="0"/>
              <a:t>NUMERIČKO RJEŠAVANJE PROBLEMA POZICIONIRANJA</a:t>
            </a:r>
            <a:endParaRPr lang="hr-H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25564"/>
                <a:ext cx="11091203" cy="52130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r-HR" sz="2200" dirty="0"/>
                  <a:t>Položaj satelita u trenutku emitiranja signala za određivanje položaja može se definirati vektorom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𝑅𝑠</m:t>
                    </m:r>
                    <m:r>
                      <a:rPr lang="hr-HR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2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𝑅𝑠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𝑋𝑠𝑌𝑠𝑍𝑠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hr-HR" sz="2200" dirty="0"/>
              </a:p>
              <a:p>
                <a:pPr marL="0" indent="0">
                  <a:buNone/>
                </a:pPr>
                <a:r>
                  <a:rPr lang="hr-HR" sz="2000" dirty="0"/>
                  <a:t>Gdje je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𝑋𝑠</m:t>
                    </m:r>
                  </m:oMath>
                </a14:m>
                <a:r>
                  <a:rPr lang="hr-HR" sz="2000" dirty="0"/>
                  <a:t> – apscisa,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𝑌𝑠</m:t>
                    </m:r>
                  </m:oMath>
                </a14:m>
                <a:r>
                  <a:rPr lang="hr-HR" sz="2000" dirty="0"/>
                  <a:t> – ordinata,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hr-HR" sz="2000" dirty="0"/>
                  <a:t> – </a:t>
                </a:r>
                <a:r>
                  <a:rPr lang="hr-HR" sz="2000" dirty="0" err="1"/>
                  <a:t>aplikata</a:t>
                </a:r>
                <a:r>
                  <a:rPr lang="hr-HR" sz="2000" dirty="0"/>
                  <a:t> u </a:t>
                </a:r>
                <a:r>
                  <a:rPr lang="hr-HR" sz="2000" dirty="0" err="1"/>
                  <a:t>Cartesiusovom</a:t>
                </a:r>
                <a:r>
                  <a:rPr lang="hr-HR" sz="2000" dirty="0"/>
                  <a:t> koordinatnom sustavu (Geodetski sustav WGS – 84)</a:t>
                </a:r>
              </a:p>
              <a:p>
                <a:endParaRPr lang="hr-HR" sz="2200" dirty="0"/>
              </a:p>
              <a:p>
                <a:pPr marL="0" indent="0">
                  <a:buNone/>
                </a:pPr>
                <a:r>
                  <a:rPr lang="hr-HR" sz="2200" dirty="0"/>
                  <a:t>Položaj antene korisničkog prijamnika u trenutku prijama signala za određivanje položaja može se definirati vektorom Ru: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𝑅𝑢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𝑋𝑢𝑌𝑢𝑍𝑢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hr-HR" sz="2200" dirty="0"/>
              </a:p>
              <a:p>
                <a:pPr marL="0" indent="0">
                  <a:buNone/>
                </a:pPr>
                <a:r>
                  <a:rPr lang="hr-HR" sz="2000" dirty="0"/>
                  <a:t>Gdje su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𝑋𝑢</m:t>
                    </m:r>
                  </m:oMath>
                </a14:m>
                <a:r>
                  <a:rPr lang="hr-HR" sz="2000" dirty="0"/>
                  <a:t>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𝑌𝑢</m:t>
                    </m:r>
                  </m:oMath>
                </a14:m>
                <a:r>
                  <a:rPr lang="hr-HR" sz="2000" dirty="0"/>
                  <a:t>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𝑍𝑢</m:t>
                    </m:r>
                  </m:oMath>
                </a14:m>
                <a:r>
                  <a:rPr lang="hr-HR" sz="2000" dirty="0"/>
                  <a:t> – komponente vektora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𝑅𝑢</m:t>
                    </m:r>
                  </m:oMath>
                </a14:m>
                <a:r>
                  <a:rPr lang="hr-HR" sz="2000" dirty="0"/>
                  <a:t> u istom </a:t>
                </a:r>
                <a:r>
                  <a:rPr lang="hr-HR" sz="2000" dirty="0" err="1"/>
                  <a:t>Cartesiusovom</a:t>
                </a:r>
                <a:r>
                  <a:rPr lang="hr-HR" sz="2000" dirty="0"/>
                  <a:t> koordinatnom sustavu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25564"/>
                <a:ext cx="11091203" cy="5213022"/>
              </a:xfrm>
              <a:blipFill>
                <a:blip r:embed="rId2" cstate="print"/>
                <a:stretch>
                  <a:fillRect l="-659" t="-14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54733-89A7-49A7-AC95-88F5E0DD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42312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63256"/>
                <a:ext cx="10515600" cy="61753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r-HR" sz="2200" dirty="0"/>
                  <a:t>Prava udaljenost D između satelita tj. satelitske antene i korisničke antene može se odrediti izrazom: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𝑅𝑠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𝑅𝑢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⃒=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𝐼𝑠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𝑅𝑠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𝑅𝑢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hr-HR" sz="2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2200" dirty="0"/>
              </a:p>
              <a:p>
                <a:pPr lvl="1" indent="0"/>
                <a:endParaRPr lang="hr-HR" sz="2200" dirty="0"/>
              </a:p>
              <a:p>
                <a:pPr lvl="1" indent="0"/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𝑅𝑠</m:t>
                    </m:r>
                  </m:oMath>
                </a14:m>
                <a:r>
                  <a:rPr lang="hr-HR" sz="2000" dirty="0"/>
                  <a:t> – vektor pravog položaja satelita</a:t>
                </a:r>
              </a:p>
              <a:p>
                <a:pPr lvl="1" indent="0"/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hr-HR" sz="2000" dirty="0"/>
                  <a:t> – vektor pravog položaja antene korisničkog prijamnika</a:t>
                </a:r>
              </a:p>
              <a:p>
                <a:pPr lvl="1" indent="0"/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𝐼𝑠</m:t>
                    </m:r>
                  </m:oMath>
                </a14:m>
                <a:r>
                  <a:rPr lang="hr-HR" sz="2000" dirty="0"/>
                  <a:t>– jedinični vektor spojnice satelit – antena</a:t>
                </a:r>
              </a:p>
              <a:p>
                <a:pPr lvl="1" indent="0"/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𝑅𝑠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r-HR" sz="2000" dirty="0"/>
                  <a:t>- duljina vektora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𝑅𝑠</m:t>
                    </m:r>
                    <m:r>
                      <a:rPr lang="hr-H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r-HR" sz="2000" i="1" dirty="0">
                  <a:latin typeface="Cambria Math" panose="02040503050406030204" pitchFamily="18" charset="0"/>
                </a:endParaRPr>
              </a:p>
              <a:p>
                <a:pPr lvl="1" indent="0"/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𝑅𝑢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r-HR" sz="2000" dirty="0"/>
                  <a:t>- duljina vektora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𝑅𝑢</m:t>
                    </m:r>
                  </m:oMath>
                </a14:m>
                <a:endParaRPr lang="hr-HR" sz="2000" dirty="0"/>
              </a:p>
              <a:p>
                <a:pPr marL="457200" lvl="1" indent="0">
                  <a:buNone/>
                </a:pPr>
                <a:endParaRPr lang="hr-HR" sz="2200" dirty="0"/>
              </a:p>
              <a:p>
                <a:pPr marL="0" lvl="1" indent="0" algn="just">
                  <a:buNone/>
                </a:pPr>
                <a:r>
                  <a:rPr lang="hr-HR" sz="2200" dirty="0"/>
                  <a:t>Desna strana jednadžbe je skalarni produkt vektora (uobičajeni način određivanja udaljenosti između točaka). Jedinični vektor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𝐼𝑠</m:t>
                    </m:r>
                  </m:oMath>
                </a14:m>
                <a:r>
                  <a:rPr lang="hr-HR" sz="2200" dirty="0"/>
                  <a:t> može se s dovoljnim točnošću odrediti prijemom propagacijskog položaja korisnika (pogreška od nekoliko stotina metara u procijeni korisničkog položaja izaziva zanemarivu pogrešku u određivanju vektora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𝐼𝑠</m:t>
                    </m:r>
                  </m:oMath>
                </a14:m>
                <a:r>
                  <a:rPr lang="hr-HR" sz="22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63256"/>
                <a:ext cx="10515600" cy="6175330"/>
              </a:xfrm>
              <a:blipFill>
                <a:blip r:embed="rId2" cstate="print"/>
                <a:stretch>
                  <a:fillRect l="-754" t="-1283" r="-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D300BC-39D9-4371-ADA7-9F0CC4B8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166276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4743"/>
          </a:xfrm>
        </p:spPr>
        <p:txBody>
          <a:bodyPr>
            <a:normAutofit/>
          </a:bodyPr>
          <a:lstStyle/>
          <a:p>
            <a:r>
              <a:rPr lang="hr-HR" sz="3600" b="1" dirty="0"/>
              <a:t>NUMERIČKO RJEŠAVANJE PROBLEMA </a:t>
            </a:r>
            <a:r>
              <a:rPr lang="hr-HR" sz="3600" b="1" dirty="0" smtClean="0"/>
              <a:t>POZICIONIRANJA     </a:t>
            </a:r>
            <a:endParaRPr lang="hr-H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90390"/>
                <a:ext cx="10515600" cy="5248406"/>
              </a:xfrm>
            </p:spPr>
            <p:txBody>
              <a:bodyPr>
                <a:normAutofit/>
              </a:bodyPr>
              <a:lstStyle/>
              <a:p>
                <a:r>
                  <a:rPr lang="hr-HR" sz="2200" dirty="0" smtClean="0"/>
                  <a:t>Korisnički prijamnik zbog pogreška ne može mjeriti stvarnu udaljenost D</a:t>
                </a:r>
              </a:p>
              <a:p>
                <a:r>
                  <a:rPr lang="hr-HR" sz="2200" dirty="0"/>
                  <a:t>Rezultat mjerenja je opterećen pogreškama te se zato naziva PSEUDOUDALJENOST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hr-HR" sz="2200" dirty="0"/>
                  <a:t>)</a:t>
                </a:r>
              </a:p>
              <a:p>
                <a:r>
                  <a:rPr lang="hr-HR" sz="2200" dirty="0"/>
                  <a:t>Izmjerena </a:t>
                </a:r>
                <a:r>
                  <a:rPr lang="hr-HR" sz="2200" dirty="0" smtClean="0"/>
                  <a:t>pseudoudaljenost </a:t>
                </a:r>
                <a14:m>
                  <m:oMath xmlns:m="http://schemas.openxmlformats.org/officeDocument/2006/math">
                    <m:r>
                      <a:rPr lang="el-GR" sz="2200" b="1" i="1">
                        <a:latin typeface="Cambria Math" panose="02040503050406030204" pitchFamily="18" charset="0"/>
                      </a:rPr>
                      <m:t>𝝆</m:t>
                    </m:r>
                    <m:r>
                      <a:rPr lang="el-GR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200" dirty="0"/>
                  <a:t>može se izraziti sljedećom jednadžbom</a:t>
                </a:r>
                <a:r>
                  <a:rPr lang="hr-HR" sz="2200" dirty="0" smtClean="0"/>
                  <a:t>:</a:t>
                </a:r>
                <a:endParaRPr lang="hr-HR" sz="22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hr-HR" sz="2200" dirty="0" smtClean="0"/>
                  <a:t>                                  </a:t>
                </a:r>
                <a14:m>
                  <m:oMath xmlns:m="http://schemas.openxmlformats.org/officeDocument/2006/math">
                    <m:r>
                      <a:rPr lang="el-GR" sz="2200" b="1" i="1" smtClean="0">
                        <a:latin typeface="Cambria Math" panose="02040503050406030204" pitchFamily="18" charset="0"/>
                      </a:rPr>
                      <m:t>𝝆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𝑇𝑎𝑢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𝑇𝑡𝑠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r-HR" sz="2200" dirty="0" smtClean="0"/>
                  <a:t>  , </a:t>
                </a:r>
                <a14:m>
                  <m:oMath xmlns:m="http://schemas.openxmlformats.org/officeDocument/2006/math">
                    <m:r>
                      <a:rPr lang="hr-HR" sz="2200" i="1" dirty="0">
                        <a:latin typeface="Cambria Math" panose="02040503050406030204" pitchFamily="18" charset="0"/>
                      </a:rPr>
                      <m:t>𝑇𝑎</m:t>
                    </m:r>
                    <m:r>
                      <a:rPr lang="hr-HR" sz="2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hr-HR" sz="2200" i="1" dirty="0" err="1">
                        <a:latin typeface="Cambria Math" panose="02040503050406030204" pitchFamily="18" charset="0"/>
                      </a:rPr>
                      <m:t>𝑇𝑡</m:t>
                    </m:r>
                    <m:r>
                      <a:rPr lang="hr-HR" sz="2200" i="1" dirty="0" err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hr-HR" sz="2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200" i="1" dirty="0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hr-HR" sz="2200" i="1" dirty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hr-HR" sz="22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hr-HR" sz="2200" i="1" dirty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hr-HR" sz="22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hr-HR" sz="2200" i="1" dirty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hr-HR" sz="22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sz="2000" b="0" i="1" dirty="0" smtClean="0">
                        <a:latin typeface="Cambria Math" panose="02040503050406030204" pitchFamily="18" charset="0"/>
                      </a:rPr>
                      <m:t>                                      </m:t>
                    </m:r>
                    <m:r>
                      <a:rPr lang="hr-HR" sz="2000" i="1" dirty="0">
                        <a:latin typeface="Cambria Math" panose="02040503050406030204" pitchFamily="18" charset="0"/>
                      </a:rPr>
                      <m:t>𝑇𝑎</m:t>
                    </m:r>
                  </m:oMath>
                </a14:m>
                <a:r>
                  <a:rPr lang="hr-HR" sz="2000" dirty="0"/>
                  <a:t> – stvarni trenutak prijama satelitskog signala (s</a:t>
                </a:r>
                <a:r>
                  <a:rPr lang="hr-HR" sz="2000" dirty="0" smtClean="0"/>
                  <a:t>), D – prava udaljenost</a:t>
                </a:r>
                <a:endParaRPr lang="hr-HR" sz="2000" dirty="0"/>
              </a:p>
              <a:p>
                <a:pPr marL="0" indent="0">
                  <a:buNone/>
                </a:pPr>
                <a:r>
                  <a:rPr lang="hr-HR" sz="2200" dirty="0" smtClean="0"/>
                  <a:t>                                 </a:t>
                </a:r>
                <a14:m>
                  <m:oMath xmlns:m="http://schemas.openxmlformats.org/officeDocument/2006/math">
                    <m:r>
                      <a:rPr lang="hr-HR" sz="2000" i="1" dirty="0">
                        <a:latin typeface="Cambria Math" panose="02040503050406030204" pitchFamily="18" charset="0"/>
                      </a:rPr>
                      <m:t>𝑇𝑡</m:t>
                    </m:r>
                  </m:oMath>
                </a14:m>
                <a:r>
                  <a:rPr lang="hr-HR" sz="2000" dirty="0"/>
                  <a:t>– stvarni trenutak odašiljanja satelitskog signala (s</a:t>
                </a:r>
                <a:r>
                  <a:rPr lang="hr-HR" sz="2000" dirty="0" smtClean="0"/>
                  <a:t>)</a:t>
                </a:r>
                <a:endParaRPr lang="hr-HR" sz="2200" dirty="0"/>
              </a:p>
              <a:p>
                <a:pPr lvl="1"/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𝑇𝑎</m:t>
                    </m:r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hr-HR" sz="2000" dirty="0"/>
                  <a:t> – trenutak prijama satelitskog signala kako ga je odredio korisnički prijamnik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𝑇𝑡𝑠</m:t>
                    </m:r>
                  </m:oMath>
                </a14:m>
                <a:r>
                  <a:rPr lang="hr-HR" sz="2000" dirty="0"/>
                  <a:t>– trenutak odašiljanja satelitskog signala emitirana od strane određenog satelita</a:t>
                </a:r>
              </a:p>
              <a:p>
                <a:pPr marL="0" indent="0">
                  <a:buNone/>
                </a:pPr>
                <a:r>
                  <a:rPr lang="hr-HR" sz="2000" i="1" dirty="0" smtClean="0">
                    <a:latin typeface="Cambria Math" panose="02040503050406030204" pitchFamily="18" charset="0"/>
                  </a:rPr>
                  <a:t>   </a:t>
                </a:r>
                <a:r>
                  <a:rPr lang="hr-HR" sz="2000" dirty="0" err="1" smtClean="0"/>
                  <a:t>bu</a:t>
                </a:r>
                <a:r>
                  <a:rPr lang="hr-HR" sz="2000" dirty="0" smtClean="0"/>
                  <a:t> </a:t>
                </a:r>
                <a:r>
                  <a:rPr lang="hr-HR" sz="2000" dirty="0"/>
                  <a:t>–pogreška korisničkog sata, B- pogreška sata satelita</a:t>
                </a:r>
                <a:r>
                  <a:rPr lang="hr-HR" sz="2000" i="1" dirty="0" smtClean="0">
                    <a:latin typeface="Cambria Math" panose="02040503050406030204" pitchFamily="18" charset="0"/>
                  </a:rPr>
                  <a:t> , </a:t>
                </a:r>
                <a:r>
                  <a:rPr lang="hr-HR" sz="2000" dirty="0"/>
                  <a:t>v – šum prijamnika i multipath efekt</a:t>
                </a:r>
                <a:endParaRPr lang="hr-HR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i="1">
                          <a:latin typeface="Cambria Math" panose="02040503050406030204" pitchFamily="18" charset="0"/>
                        </a:rPr>
                        <m:t>𝑇𝑎𝑢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𝑇𝑎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𝑏𝑢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hr-HR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i="1">
                          <a:latin typeface="Cambria Math" panose="02040503050406030204" pitchFamily="18" charset="0"/>
                        </a:rPr>
                        <m:t>𝑇𝑡𝑠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hr-HR" sz="2200" dirty="0"/>
              </a:p>
              <a:p>
                <a:pPr marL="0" indent="0">
                  <a:buNone/>
                </a:pPr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90390"/>
                <a:ext cx="10515600" cy="5248406"/>
              </a:xfrm>
              <a:blipFill>
                <a:blip r:embed="rId2"/>
                <a:stretch>
                  <a:fillRect l="-696" t="-1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48FB5-B723-4421-9E3E-085B0CFE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24650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hr-HR" sz="3600" b="1" dirty="0"/>
              <a:t>Numeričko rješavanje problema pozicioniranja</a:t>
            </a:r>
            <a:br>
              <a:rPr lang="hr-HR" sz="3600" b="1" dirty="0"/>
            </a:br>
            <a:r>
              <a:rPr lang="hr-HR" sz="2000" b="1" dirty="0"/>
              <a:t>      </a:t>
            </a:r>
            <a:r>
              <a:rPr lang="hr-HR" sz="2000" b="1" dirty="0" smtClean="0"/>
              <a:t>                                        </a:t>
            </a:r>
            <a:endParaRPr lang="hr-H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hr-HR" sz="2000" dirty="0"/>
              </a:p>
              <a:p>
                <a:r>
                  <a:rPr lang="hr-HR" sz="2400" dirty="0"/>
                  <a:t>Ako se prethodno definirani izrazi uvrste u jednadžbu dobije se</a:t>
                </a:r>
                <a:r>
                  <a:rPr lang="hr-HR" sz="2400" dirty="0" smtClean="0"/>
                  <a:t>:</a:t>
                </a:r>
                <a:br>
                  <a:rPr lang="hr-HR" sz="2400" dirty="0" smtClean="0"/>
                </a:br>
                <a:r>
                  <a:rPr lang="hr-HR" sz="2400" dirty="0" smtClean="0"/>
                  <a:t>  </a:t>
                </a:r>
                <a:r>
                  <a:rPr lang="hr-HR" sz="2000" dirty="0" smtClean="0"/>
                  <a:t>D- prava udaljenost, bu –pogreška korisničkog sata, B- pogreška sata satelita</a:t>
                </a:r>
                <a:br>
                  <a:rPr lang="hr-HR" sz="2000" dirty="0" smtClean="0"/>
                </a:br>
                <a:r>
                  <a:rPr lang="hr-HR" sz="2000" dirty="0" smtClean="0"/>
                  <a:t>   T – troposferska refrakcija , I – ionosferska refrakcija ,  V – šum prijamnika i multipath efekt</a:t>
                </a:r>
                <a:endParaRPr lang="hr-H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𝑏𝑢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2000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hr-HR" sz="2400" dirty="0"/>
                  <a:t>Konačni </a:t>
                </a:r>
                <a:r>
                  <a:rPr lang="hr-HR" sz="2400" dirty="0" smtClean="0"/>
                  <a:t>izraz </a:t>
                </a:r>
                <a:r>
                  <a:rPr lang="hr-HR" sz="2400" dirty="0"/>
                  <a:t>uvrštavanjem izraza za D postaje</a:t>
                </a:r>
                <a:r>
                  <a:rPr lang="hr-HR" sz="2400" dirty="0" smtClean="0"/>
                  <a:t>:</a:t>
                </a:r>
                <a:br>
                  <a:rPr lang="hr-HR" sz="2400" dirty="0" smtClean="0"/>
                </a:b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𝐼𝑠</m:t>
                    </m:r>
                  </m:oMath>
                </a14:m>
                <a:r>
                  <a:rPr lang="hr-HR" sz="2000" dirty="0"/>
                  <a:t>– jedinični vektor spojnice satelit – </a:t>
                </a:r>
                <a:r>
                  <a:rPr lang="hr-HR" sz="2000" dirty="0" smtClean="0"/>
                  <a:t>antena,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𝑅𝑠</m:t>
                    </m:r>
                  </m:oMath>
                </a14:m>
                <a:r>
                  <a:rPr lang="hr-HR" sz="2000" dirty="0"/>
                  <a:t> – vektor pravog položaja </a:t>
                </a:r>
                <a:r>
                  <a:rPr lang="hr-HR" sz="2000" dirty="0" smtClean="0"/>
                  <a:t>satelita</a:t>
                </a:r>
                <a:br>
                  <a:rPr lang="hr-HR" sz="2000" dirty="0" smtClean="0"/>
                </a:b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</a:rPr>
                      <m:t>𝑅𝑢</m:t>
                    </m:r>
                  </m:oMath>
                </a14:m>
                <a:r>
                  <a:rPr lang="hr-HR" sz="2000" dirty="0"/>
                  <a:t> – vektor pravog položaja antene korisničkog </a:t>
                </a:r>
                <a:r>
                  <a:rPr lang="hr-HR" sz="2000" dirty="0" smtClean="0"/>
                  <a:t>prijamnika</a:t>
                </a:r>
                <a:br>
                  <a:rPr lang="hr-HR" sz="2000" dirty="0" smtClean="0"/>
                </a:br>
                <a:endParaRPr lang="hr-HR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𝐼𝑠</m:t>
                      </m:r>
                      <m:d>
                        <m:dPr>
                          <m:ctrlPr>
                            <a:rPr lang="hr-H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𝑅𝑠</m:t>
                          </m:r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𝑅𝑢</m:t>
                          </m:r>
                        </m:e>
                      </m:d>
                      <m:r>
                        <a:rPr lang="hr-H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hr-H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𝑏𝑢</m:t>
                          </m:r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r-HR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hr-H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hr-H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BF75-45A0-4C7B-B500-51780197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58046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66332" y="413359"/>
                <a:ext cx="11691206" cy="5763604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r-HR" sz="2200" dirty="0"/>
                  <a:t>Prethodno navedene vrijednosti su prave i mogu se izraziti pomoću procijenjenih vrijednosti (estimacija – oznaka ^), pogreška procjene (oznaka </a:t>
                </a:r>
                <a:r>
                  <a:rPr lang="el-GR" sz="2200" dirty="0"/>
                  <a:t>Δ</a:t>
                </a:r>
                <a:r>
                  <a:rPr lang="hr-HR" sz="2200" dirty="0"/>
                  <a:t>):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r-HR" sz="2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r-H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hr-HR" sz="2200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000" dirty="0"/>
                  <a:t>- položaj satelita iz navigacijske poruke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acc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200" dirty="0"/>
                  <a:t> 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acc>
                    <m:r>
                      <a:rPr lang="hr-H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procijenjeni položaj korisničke antene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hr-HR" sz="2200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acc>
                    <m:r>
                      <a:rPr lang="hr-H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procijenjena vrijednost jediničnog vektora određenog korištenjem vektora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hr-HR" sz="2000" dirty="0"/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000" dirty="0"/>
                  <a:t> 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ac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hr-HR" sz="2200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acc>
                    <m:r>
                      <a:rPr lang="hr-H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procjena pogreške sata korisničkog prijamnika određena skupom simetričnih mjerenja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hr-HR" sz="2200" dirty="0"/>
              </a:p>
              <a:p>
                <a:pPr marL="0" indent="0" algn="just">
                  <a:buNone/>
                </a:pPr>
                <a:r>
                  <a:rPr lang="hr-HR" sz="2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hr-HR" sz="2000" dirty="0"/>
                  <a:t> - pogreška satelitskog sata odaslana u navigacijskoj poruci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hr-HR" sz="2000" dirty="0"/>
                  <a:t> – prirodna pogreška satelitskog sata, tj. Pogreška kontrolnog sustava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hr-HR" sz="2000" dirty="0"/>
                  <a:t> – pogreška selektivne dostupnosti</a:t>
                </a:r>
              </a:p>
              <a:p>
                <a:pPr marL="0" indent="0">
                  <a:buNone/>
                </a:pPr>
                <a:endParaRPr lang="hr-HR" sz="2400" dirty="0"/>
              </a:p>
              <a:p>
                <a:pPr marL="0" indent="0">
                  <a:buNone/>
                </a:pPr>
                <a:endParaRPr lang="hr-HR" sz="2400" dirty="0"/>
              </a:p>
              <a:p>
                <a:pPr marL="0" indent="0">
                  <a:buNone/>
                </a:pPr>
                <a:endParaRPr lang="hr-HR" sz="2400" dirty="0"/>
              </a:p>
              <a:p>
                <a:pPr marL="0" indent="0">
                  <a:buNone/>
                </a:pPr>
                <a:endParaRPr lang="hr-HR" sz="2400" dirty="0"/>
              </a:p>
              <a:p>
                <a:pPr marL="0" indent="0">
                  <a:buNone/>
                </a:pPr>
                <a:endParaRPr lang="hr-HR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6332" y="413359"/>
                <a:ext cx="11691206" cy="5763604"/>
              </a:xfrm>
              <a:blipFill>
                <a:blip r:embed="rId2" cstate="print"/>
                <a:stretch>
                  <a:fillRect l="-678" t="-1376" r="-11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0C8A3-C618-4FA6-AE2C-C6051443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618216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37966" y="363254"/>
                <a:ext cx="11491437" cy="62907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hr-HR" sz="22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hr-HR" sz="2200" dirty="0"/>
                  <a:t>– procijenjena ili modelirana vrijednost troposferskog kašnjenja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acc>
                      <m:r>
                        <a:rPr lang="hr-HR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hr-HR" sz="22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r>
                  <a:rPr lang="hr-HR" sz="2200" dirty="0">
                    <a:ea typeface="Cambria Math" panose="02040503050406030204" pitchFamily="18" charset="0"/>
                  </a:rPr>
                  <a:t>- procijenjena ili modelirana vrijednost ionosferskog kašnjenja</a:t>
                </a:r>
              </a:p>
              <a:p>
                <a:pPr marL="0" indent="0">
                  <a:buNone/>
                </a:pPr>
                <a:r>
                  <a:rPr lang="hr-HR" sz="2200" dirty="0">
                    <a:ea typeface="Cambria Math" panose="02040503050406030204" pitchFamily="18" charset="0"/>
                  </a:rPr>
                  <a:t>Primjenom dosad navedenih izraza za </a:t>
                </a:r>
                <a:r>
                  <a:rPr lang="hr-HR" sz="2200" b="1" dirty="0">
                    <a:ea typeface="Cambria Math" panose="02040503050406030204" pitchFamily="18" charset="0"/>
                  </a:rPr>
                  <a:t>izračun </a:t>
                </a:r>
                <a:r>
                  <a:rPr lang="hr-HR" sz="2200" b="1" dirty="0" smtClean="0">
                    <a:ea typeface="Cambria Math" panose="02040503050406030204" pitchFamily="18" charset="0"/>
                  </a:rPr>
                  <a:t>pseudouljenosti </a:t>
                </a:r>
                <a:r>
                  <a:rPr lang="hr-HR" sz="2200" b="1" dirty="0">
                    <a:ea typeface="Cambria Math" panose="02040503050406030204" pitchFamily="18" charset="0"/>
                  </a:rPr>
                  <a:t>između j-tog satelita i korisničke </a:t>
                </a:r>
                <a:r>
                  <a:rPr lang="hr-HR" sz="2200" b="1" dirty="0" smtClean="0">
                    <a:ea typeface="Cambria Math" panose="02040503050406030204" pitchFamily="18" charset="0"/>
                  </a:rPr>
                  <a:t>antene</a:t>
                </a:r>
                <a:r>
                  <a:rPr lang="hr-HR" sz="2200" dirty="0">
                    <a:ea typeface="Cambria Math" panose="02040503050406030204" pitchFamily="18" charset="0"/>
                  </a:rPr>
                  <a:t>-</a:t>
                </a:r>
                <a:r>
                  <a:rPr lang="hr-HR" sz="2200" dirty="0" smtClean="0">
                    <a:ea typeface="Cambria Math" panose="02040503050406030204" pitchFamily="18" charset="0"/>
                  </a:rPr>
                  <a:t> </a:t>
                </a:r>
                <a:r>
                  <a:rPr lang="el-GR" sz="2200" b="1" dirty="0"/>
                  <a:t>ρ</a:t>
                </a:r>
                <a:r>
                  <a:rPr lang="hr-HR" sz="2200" b="1" dirty="0"/>
                  <a:t>j</a:t>
                </a:r>
                <a:r>
                  <a:rPr lang="hr-HR" sz="2200" dirty="0"/>
                  <a:t> se može prikazati na sljedeći način</a:t>
                </a:r>
                <a:r>
                  <a:rPr lang="hr-HR" sz="2200" dirty="0" smtClean="0"/>
                  <a:t>: </a:t>
                </a:r>
                <a:r>
                  <a:rPr lang="hr-HR" sz="2000" dirty="0" smtClean="0"/>
                  <a:t>(S- pogreška selektivne dostupnosti, V – šum prijamnika i multipath efekt)</a:t>
                </a:r>
                <a:endParaRPr lang="hr-HR" sz="2000" dirty="0"/>
              </a:p>
              <a:p>
                <a:pPr marL="0" indent="0">
                  <a:buNone/>
                </a:pPr>
                <a:endParaRPr lang="hr-HR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hr-HR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𝑠𝑗</m:t>
                                  </m:r>
                                </m:sub>
                              </m:sSub>
                            </m:e>
                          </m:acc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𝑠𝑗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𝑠𝑗</m:t>
                                  </m:r>
                                </m:sub>
                              </m:sSub>
                            </m:e>
                          </m:acc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𝑠𝑗</m:t>
                              </m:r>
                            </m:sub>
                          </m:s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acc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acc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r-HR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hr-HR" sz="2200" b="1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r-HR" sz="22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hr-HR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r-HR" sz="22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r-HR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r-HR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37966" y="363254"/>
                <a:ext cx="11491437" cy="6290763"/>
              </a:xfrm>
              <a:blipFill>
                <a:blip r:embed="rId2"/>
                <a:stretch>
                  <a:fillRect l="-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C8DCB-9C37-4FFF-A9B9-71E80D84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11678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5468"/>
                <a:ext cx="10515600" cy="5951495"/>
              </a:xfrm>
            </p:spPr>
            <p:txBody>
              <a:bodyPr>
                <a:normAutofit/>
              </a:bodyPr>
              <a:lstStyle/>
              <a:p>
                <a:r>
                  <a:rPr lang="hr-HR" sz="2200" dirty="0" smtClean="0"/>
                  <a:t>Tražene odnosno nepoznate veličine su:</a:t>
                </a:r>
              </a:p>
              <a:p>
                <a:pPr lvl="1"/>
                <a:r>
                  <a:rPr lang="hr-HR" sz="2200" dirty="0"/>
                  <a:t>Vektor položaja korisnika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200" dirty="0"/>
                  <a:t>)</a:t>
                </a:r>
              </a:p>
              <a:p>
                <a:pPr lvl="1"/>
                <a:r>
                  <a:rPr lang="hr-HR" sz="2200" dirty="0"/>
                  <a:t>Pogreška korisničkog sata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200" dirty="0"/>
                  <a:t>)</a:t>
                </a:r>
              </a:p>
              <a:p>
                <a:r>
                  <a:rPr lang="hr-HR" sz="2200" dirty="0"/>
                  <a:t>One definiraju vektor stanja </a:t>
                </a:r>
                <a:r>
                  <a:rPr lang="hr-HR" sz="2200" dirty="0" smtClean="0"/>
                  <a:t>položaja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hr-HR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r-HR" sz="2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hr-H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hr-HR" sz="2200" dirty="0"/>
              </a:p>
              <a:p>
                <a:r>
                  <a:rPr lang="hr-HR" sz="2200" dirty="0"/>
                  <a:t>Modifikacijom izraza dobiva se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𝑐𝑗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r-HR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hr-HR" sz="22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hr-HR" sz="22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hr-HR" sz="2200" dirty="0"/>
              </a:p>
              <a:p>
                <a:endParaRPr lang="hr-HR" sz="2200" dirty="0"/>
              </a:p>
              <a:p>
                <a:pPr marL="0" indent="0">
                  <a:buNone/>
                </a:pPr>
                <a:r>
                  <a:rPr lang="hr-HR" sz="2200" dirty="0"/>
                  <a:t>Komponente (X, Y, Z) položaja antene korisničkog prijamnika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200" dirty="0"/>
                  <a:t>) i skalar pogreške korisničkog sata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200" dirty="0"/>
                  <a:t>) za određivanje vektora stanja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sz="2200" b="0" i="0" smtClean="0">
                        <a:latin typeface="Cambria Math" panose="02040503050406030204" pitchFamily="18" charset="0"/>
                      </a:rPr>
                      <m:t>polo</m:t>
                    </m:r>
                    <m:r>
                      <a:rPr lang="hr-HR" sz="2200" b="0" i="0" smtClean="0">
                        <a:latin typeface="Cambria Math" panose="02040503050406030204" pitchFamily="18" charset="0"/>
                      </a:rPr>
                      <m:t>ž</m:t>
                    </m:r>
                    <m:r>
                      <m:rPr>
                        <m:sty m:val="p"/>
                      </m:rPr>
                      <a:rPr lang="hr-HR" sz="2200" b="0" i="0" smtClean="0">
                        <a:latin typeface="Cambria Math" panose="02040503050406030204" pitchFamily="18" charset="0"/>
                      </a:rPr>
                      <m:t>aja</m:t>
                    </m:r>
                    <m:r>
                      <a:rPr lang="hr-HR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r-HR" sz="22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hr-HR" sz="2200" dirty="0"/>
                  <a:t> u određenom trenutku potrebno je istovremeno odrediti barem 4 pseudoudaljenosti do 4 različita povoljno raspoređena satelita.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5468"/>
                <a:ext cx="10515600" cy="5951495"/>
              </a:xfrm>
              <a:blipFill>
                <a:blip r:embed="rId2"/>
                <a:stretch>
                  <a:fillRect l="-754" t="-1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F21A4-B913-47FF-AAB0-4D3EF01E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84105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0416"/>
                <a:ext cx="11119338" cy="635069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hr-HR" sz="2400" dirty="0"/>
                  <a:t>Ako je broj satelita čiji signal može primati korisnički prijamnik (vidljivi sateliti) jednak K, X- vektor </a:t>
                </a:r>
                <a:r>
                  <a:rPr lang="hr-HR" sz="2400" dirty="0" smtClean="0"/>
                  <a:t>stanja položaja, </a:t>
                </a:r>
                <a:r>
                  <a:rPr lang="hr-HR" sz="2400" dirty="0"/>
                  <a:t>tada se mogu definirati sljedeće matrice:</a:t>
                </a:r>
              </a:p>
              <a:p>
                <a:endParaRPr lang="hr-HR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×4</m:t>
                        </m:r>
                      </m:sub>
                    </m:sSub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hr-HR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hr-H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acc>
                            </m:e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hr-H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Sup>
                                        <m:sSubSupPr>
                                          <m:ctrlPr>
                                            <a:rPr lang="hr-H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</m:e>
                                  </m:acc>
                                </m:e>
                                <m:e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hr-H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Sup>
                                        <m:sSubSupPr>
                                          <m:ctrlPr>
                                            <a:rPr lang="hr-H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𝑠𝐾</m:t>
                                          </m:r>
                                        </m:sub>
                                        <m:sup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</m:e>
                                  </m:acc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hr-HR" sz="2400" dirty="0"/>
                  <a:t> 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r-HR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</m:sub>
                    </m:sSub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hr-HR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hr-HR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  <m:mr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hr-H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hr-HR" sz="2400" dirty="0"/>
                  <a:t> 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r-HR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</m:sub>
                    </m:sSub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hr-HR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hr-H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hr-HR" sz="2400" dirty="0"/>
                  <a:t> 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hr-HR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</m:sub>
                    </m:sSub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hr-HR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hr-H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hr-H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hr-H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hr-H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eqArr>
                                        <m:eqArrPr>
                                          <m:ctrlPr>
                                            <a:rPr lang="hr-HR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hr-HR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hr-HR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  <m:e>
                                          <m:r>
                                            <a:rPr lang="hr-HR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hr-HR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hr-HR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hr-H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𝑟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hr-HR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𝑠𝐾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</m:e>
                                      </m:eqAr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endParaRPr lang="hr-HR" sz="2400" dirty="0"/>
              </a:p>
              <a:p>
                <a:endParaRPr lang="hr-HR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hr-H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hr-H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̂"/>
                                  <m:ctrlPr>
                                    <a:rPr lang="hr-H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hr-H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acc>
                            </m:e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hr-H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hr-H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hr-HR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acc>
                            </m:e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hr-H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hr-HR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hr-H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Sup>
                                        <m:sSubSupPr>
                                          <m:ctrlPr>
                                            <a:rPr lang="hr-H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𝑠𝐾</m:t>
                                          </m:r>
                                        </m:sub>
                                        <m:sup>
                                          <m:r>
                                            <a:rPr lang="hr-HR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bSup>
                                    </m:e>
                                  </m:acc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endParaRPr lang="hr-HR" sz="2400" dirty="0"/>
              </a:p>
              <a:p>
                <a:r>
                  <a:rPr lang="hr-HR" sz="2400" dirty="0"/>
                  <a:t>Gdje je: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400" dirty="0"/>
                  <a:t> - vektor pravog položaja korisničke </a:t>
                </a:r>
                <a:r>
                  <a:rPr lang="hr-HR" sz="2400" dirty="0" smtClean="0"/>
                  <a:t>antene, G – položajna matrica</a:t>
                </a:r>
                <a:endParaRPr lang="hr-HR" sz="2400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hr-HR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r-HR" sz="2400" b="0" i="1" smtClean="0">
                                <a:latin typeface="Cambria Math" panose="02040503050406030204" pitchFamily="18" charset="0"/>
                              </a:rPr>
                              <m:t>𝑠𝐾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400" dirty="0"/>
                  <a:t> - procijenjena vrijednost jediničnog vektora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hr-H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400" dirty="0"/>
                  <a:t>određenih korištenjem vektora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hr-HR" sz="2400" dirty="0"/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hr-HR" sz="2400" dirty="0"/>
              </a:p>
              <a:p>
                <a:r>
                  <a:rPr lang="hr-H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hr-HR" sz="2400" dirty="0"/>
                  <a:t> - vektor pravog položaja satelita 1,…,K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400" dirty="0"/>
                  <a:t> - pogreška procjene vektora pravog položaja antene korisničkog prijamnika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400" dirty="0"/>
                  <a:t> - pogreška procjene pogreške sata korisničkog prijamnika određena skupom simultanih mjerenja</a:t>
                </a:r>
              </a:p>
              <a:p>
                <a:endParaRPr lang="hr-HR" sz="2400" dirty="0"/>
              </a:p>
              <a:p>
                <a:endParaRPr lang="hr-HR" sz="2400" b="1" dirty="0"/>
              </a:p>
              <a:p>
                <a:endParaRPr lang="hr-HR" sz="2400" b="1" dirty="0"/>
              </a:p>
              <a:p>
                <a:endParaRPr lang="hr-HR" sz="2400" b="1" dirty="0"/>
              </a:p>
              <a:p>
                <a:endParaRPr lang="hr-HR" sz="24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0416"/>
                <a:ext cx="11119338" cy="6350696"/>
              </a:xfrm>
              <a:blipFill>
                <a:blip r:embed="rId2"/>
                <a:stretch>
                  <a:fillRect l="-493" t="-1823" r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4D834-134A-4515-A2C4-769383EC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89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5478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021" y="249702"/>
            <a:ext cx="10381957" cy="1143000"/>
          </a:xfrm>
        </p:spPr>
        <p:txBody>
          <a:bodyPr>
            <a:normAutofit/>
          </a:bodyPr>
          <a:lstStyle/>
          <a:p>
            <a:pPr algn="l"/>
            <a:r>
              <a:rPr lang="hr-HR" sz="3200" b="1" dirty="0"/>
              <a:t>SINKRONIZACIJA VREMENA - REFERENTNI SUSTAV VREMENA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98" y="1392702"/>
            <a:ext cx="11591779" cy="3291840"/>
          </a:xfrm>
        </p:spPr>
        <p:txBody>
          <a:bodyPr>
            <a:normAutofit/>
          </a:bodyPr>
          <a:lstStyle/>
          <a:p>
            <a:pPr algn="just"/>
            <a:r>
              <a:rPr lang="hr-HR" sz="2200" dirty="0"/>
              <a:t>Sateliti održavaju sinkronizaciju sa zajedničkim GNSS vremenom sustava korištenjem vrlo preciznih i stabilnih atomskih satova točnosti unutar 20 – 30 </a:t>
            </a:r>
            <a:r>
              <a:rPr lang="hr-HR" sz="2200" dirty="0" err="1"/>
              <a:t>ns</a:t>
            </a:r>
            <a:r>
              <a:rPr lang="hr-HR" sz="2200" dirty="0"/>
              <a:t>  (n – </a:t>
            </a:r>
            <a:r>
              <a:rPr lang="hr-HR" sz="2200" dirty="0" err="1"/>
              <a:t>nano</a:t>
            </a:r>
            <a:r>
              <a:rPr lang="hr-HR" sz="2200" dirty="0"/>
              <a:t>: 10</a:t>
            </a:r>
            <a:r>
              <a:rPr lang="hr-HR" sz="2200" baseline="30000" dirty="0"/>
              <a:t>-9</a:t>
            </a:r>
            <a:r>
              <a:rPr lang="hr-HR" sz="2200" dirty="0"/>
              <a:t>)</a:t>
            </a:r>
          </a:p>
          <a:p>
            <a:pPr algn="just"/>
            <a:r>
              <a:rPr lang="hr-HR" sz="2200" dirty="0"/>
              <a:t>Korisnički prijamnici koriste satove znatno lošije </a:t>
            </a:r>
            <a:r>
              <a:rPr lang="it-IT" sz="2200" dirty="0"/>
              <a:t>stabilnosti i kvalitete radi postizanja pristupačne</a:t>
            </a:r>
            <a:r>
              <a:rPr lang="hr-HR" sz="2200" dirty="0"/>
              <a:t> tržišne cijene</a:t>
            </a:r>
          </a:p>
          <a:p>
            <a:pPr algn="just"/>
            <a:r>
              <a:rPr lang="pl-PL" sz="2200" dirty="0"/>
              <a:t>Pogreška korisničkog sata znatno je veća od </a:t>
            </a:r>
            <a:r>
              <a:rPr lang="hr-HR" sz="2200" dirty="0"/>
              <a:t>pogreške satelitskog sata, obično je nepoznata, ali </a:t>
            </a:r>
            <a:r>
              <a:rPr lang="pl-PL" sz="2200" dirty="0"/>
              <a:t>je neovisna o izboru satelita za postupak </a:t>
            </a:r>
            <a:r>
              <a:rPr lang="vi-VN" sz="2200" dirty="0">
                <a:latin typeface="Calibri" pitchFamily="34" charset="0"/>
              </a:rPr>
              <a:t>određivanja položaja</a:t>
            </a:r>
          </a:p>
          <a:p>
            <a:pPr algn="just"/>
            <a:r>
              <a:rPr lang="hr-HR" sz="2200" dirty="0"/>
              <a:t>Zbog toga se </a:t>
            </a:r>
            <a:r>
              <a:rPr lang="hr-HR" sz="2200" b="1" dirty="0"/>
              <a:t>pogreška korisničkog sata pojavljuje </a:t>
            </a:r>
            <a:r>
              <a:rPr lang="pl-PL" sz="2200" b="1" dirty="0"/>
              <a:t>kao četvrta nepoznanica u postupku određivanja položaja, zajedno s tri nepoznate prostorne </a:t>
            </a:r>
            <a:r>
              <a:rPr lang="hr-HR" sz="2200" b="1" dirty="0"/>
              <a:t>koordinate položaja objekta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52B98-5F26-470F-8AC0-C8779F50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17744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7995" y="388306"/>
                <a:ext cx="11115805" cy="6112702"/>
              </a:xfrm>
            </p:spPr>
            <p:txBody>
              <a:bodyPr>
                <a:normAutofit lnSpcReduction="10000"/>
              </a:bodyPr>
              <a:lstStyle/>
              <a:p>
                <a:endParaRPr lang="hr-HR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</m:sub>
                    </m:sSub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m:rPr>
                                      <m:brk m:alnAt="7"/>
                                    </m:r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hr-H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hr-H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𝑠𝐾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hr-HR" sz="22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hr-H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hr-HR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r-HR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hr-HR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hr-H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hr-H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hr-H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hr-HR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</m:t>
                                      </m:r>
                                    </m:sub>
                                    <m:sup>
                                      <m:r>
                                        <a:rPr lang="hr-HR" sz="2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hr-HR" sz="22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</m:sub>
                    </m:sSub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hr-H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hr-HR" sz="2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hr-HR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hr-HR" sz="22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hr-HR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hr-HR" sz="2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endParaRPr lang="hr-HR" sz="2200" dirty="0"/>
              </a:p>
              <a:p>
                <a:endParaRPr lang="hr-HR" sz="2200" dirty="0"/>
              </a:p>
              <a:p>
                <a:endParaRPr lang="hr-HR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𝑐𝐾</m:t>
                          </m:r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×1</m:t>
                          </m:r>
                        </m:sub>
                      </m:sSub>
                      <m:r>
                        <a:rPr lang="hr-H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hr-H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hr-H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hr-H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hr-H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hr-H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hr-H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sub>
                                    </m:sSub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  <m:d>
                                      <m:dPr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𝐼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hr-HR" sz="2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𝐾</m:t>
                                                </m:r>
                                              </m:sub>
                                            </m:sSub>
                                          </m:e>
                                        </m:acc>
                                      </m:e>
                                    </m:d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hr-H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hr-H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hr-H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hr-HR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hr-H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hr-HR" sz="2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  <m:sub>
                                            <m:r>
                                              <a:rPr lang="hr-HR" sz="2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r-HR" sz="2200" dirty="0"/>
              </a:p>
              <a:p>
                <a:endParaRPr lang="hr-HR" sz="2200" dirty="0"/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hr-HR" sz="2000" dirty="0"/>
                  <a:t> - položaj korisničke antene, </a:t>
                </a:r>
                <a14:m>
                  <m:oMath xmlns:m="http://schemas.openxmlformats.org/officeDocument/2006/math">
                    <m:r>
                      <a:rPr lang="hr-H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hr-HR" sz="2000" dirty="0"/>
                  <a:t> – pogreška procjene jediničnog vektora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hr-HR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,2,…</m:t>
                        </m:r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hr-HR" sz="2000" dirty="0"/>
                  <a:t> - pseudoudaljenost između satelita i korisničke antene,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</m:sSub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2000" dirty="0"/>
                  <a:t>- korigirana pseudoudaljenost između satelita i korisničke antene,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𝑠𝐾</m:t>
                        </m:r>
                      </m:sub>
                    </m:sSub>
                  </m:oMath>
                </a14:m>
                <a:r>
                  <a:rPr lang="hr-HR" sz="2000" dirty="0"/>
                  <a:t> - pogreška procjene položaja satelita u navigacijskoj poruci,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000" dirty="0"/>
                  <a:t> - procijenjena ili modelirana vrijednost ionosferskog kašnjenja,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1,…</m:t>
                            </m:r>
                            <m: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000" dirty="0"/>
                  <a:t> - procijenjena ili modelirana vrijednost troposferskog kašnjenja,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1,…</m:t>
                            </m:r>
                            <m:r>
                              <a:rPr lang="hr-H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acc>
                  </m:oMath>
                </a14:m>
                <a:r>
                  <a:rPr lang="hr-HR" sz="2000" dirty="0"/>
                  <a:t> - pogreška satelitskog sata odaslana u navigacijskoj poruci, </a:t>
                </a:r>
                <a14:m>
                  <m:oMath xmlns:m="http://schemas.openxmlformats.org/officeDocument/2006/math">
                    <m:r>
                      <a:rPr lang="hr-H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hr-HR" sz="2000" dirty="0"/>
                  <a:t>- brzina širenja radio signala.</a:t>
                </a:r>
                <a:endParaRPr lang="en-GB" sz="2000" dirty="0"/>
              </a:p>
              <a:p>
                <a:endParaRPr lang="hr-HR" dirty="0"/>
              </a:p>
              <a:p>
                <a:endParaRPr lang="hr-HR" dirty="0"/>
              </a:p>
              <a:p>
                <a:endParaRPr lang="hr-HR" dirty="0"/>
              </a:p>
              <a:p>
                <a:endParaRPr lang="hr-HR" dirty="0"/>
              </a:p>
              <a:p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995" y="388306"/>
                <a:ext cx="11115805" cy="6112702"/>
              </a:xfrm>
              <a:blipFill>
                <a:blip r:embed="rId2" cstate="print"/>
                <a:stretch>
                  <a:fillRect l="-548" r="-5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98511-99AE-4ECB-9243-C640FD67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90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88407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463462"/>
                <a:ext cx="10515600" cy="599996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hr-HR" sz="2200" dirty="0"/>
                  <a:t>Na temelju svih prethodno prikazanih matrica može se postaviti sljedeća jednadžba:</a:t>
                </a:r>
              </a:p>
              <a:p>
                <a:pPr marL="0" indent="0">
                  <a:buNone/>
                </a:pPr>
                <a:endParaRPr lang="hr-HR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𝐺𝑥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200" b="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𝐺𝑥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𝐴𝑅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200" b="0" i="1" smtClean="0">
                          <a:latin typeface="Cambria Math" panose="02040503050406030204" pitchFamily="18" charset="0"/>
                        </a:rPr>
                        <m:t>ρ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l-GR" sz="2200" b="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2200" dirty="0" smtClean="0"/>
              </a:p>
              <a:p>
                <a:pPr marL="0" indent="0">
                  <a:buNone/>
                </a:pPr>
                <a:r>
                  <a:rPr lang="hr-HR" sz="2200" dirty="0" smtClean="0"/>
                  <a:t>A- procijenjena vrijednost jediničnog vektora, G-položajna matrica, R- pogreška procjene položaja satelita u navigacijskoj poruci,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hr-HR" sz="2200" dirty="0" smtClean="0"/>
                  <a:t>- korigirana pseudoudaljenost, B- pogreška satelitskog sata poslana u navigacijskoj poruci, S –pogreška selektivne dostupnosti, P- položaj korisničke antene, E –pogreška procjene jediničnog vektora, I- ionosferska refrakcija, T – troposferska refrakcija, V- šum prijamnika i multipath efekt</a:t>
                </a:r>
                <a:endParaRPr lang="hr-HR" sz="2200" dirty="0"/>
              </a:p>
              <a:p>
                <a:pPr marL="0" indent="0">
                  <a:buNone/>
                </a:pPr>
                <a:r>
                  <a:rPr lang="hr-HR" sz="2200" dirty="0"/>
                  <a:t>U jednadžbi vrijednosti triju veličina (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hr-HR" sz="2200" dirty="0"/>
                  <a:t>,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hr-HR" sz="2200" dirty="0"/>
                  <a:t> i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hr-HR" sz="2200" dirty="0"/>
                  <a:t>) su nepoznate, pa se za određivanje nepoznatog položaja korisnika koristi sljedeći izraz</a:t>
                </a:r>
                <a:r>
                  <a:rPr lang="hr-HR" sz="2200" dirty="0" smtClean="0"/>
                  <a:t>:</a:t>
                </a:r>
                <a:r>
                  <a:rPr lang="hr-HR" sz="2200" i="1" dirty="0">
                    <a:latin typeface="Cambria Math" panose="02040503050406030204" pitchFamily="18" charset="0"/>
                  </a:rPr>
                  <a:t> </a:t>
                </a:r>
                <a:r>
                  <a:rPr lang="hr-HR" sz="2000" i="1" dirty="0" smtClean="0">
                    <a:latin typeface="Cambria Math" panose="02040503050406030204" pitchFamily="18" charset="0"/>
                  </a:rPr>
                  <a:t>( K- broj satelita)</a:t>
                </a:r>
                <a:endParaRPr lang="hr-HR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̂"/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𝐴𝑅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hr-H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=4</m:t>
                                </m:r>
                                <m:r>
                                  <m:rPr>
                                    <m:brk m:alnAt="7"/>
                                  </m:rPr>
                                  <a:rPr lang="hr-H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&gt;4,</m:t>
                                </m:r>
                              </m:e>
                            </m:eqArr>
                          </m:e>
                          <m:e>
                            <m:eqArr>
                              <m:eqArrPr>
                                <m:ctrlPr>
                                  <a:rPr lang="hr-HR" sz="22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acc>
                                  <m:accPr>
                                    <m:chr m:val="̂"/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hr-HR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sz="22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a:rPr lang="hr-HR" sz="22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hr-HR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r-HR" sz="2200" b="0" i="1" smtClean="0">
                                        <a:latin typeface="Cambria Math" panose="02040503050406030204" pitchFamily="18" charset="0"/>
                                      </a:rPr>
                                      <m:t>𝐴𝑅</m:t>
                                    </m:r>
                                    <m:r>
                                      <a:rPr lang="hr-HR" sz="2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acc>
                                  <m:accPr>
                                    <m:chr m:val="̂"/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hr-HR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hr-HR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hr-HR" sz="2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hr-HR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𝐺</m:t>
                                            </m:r>
                                          </m:e>
                                          <m:sup>
                                            <m:r>
                                              <a:rPr lang="hr-HR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r>
                                          <a:rPr lang="hr-HR" sz="2200" b="0" i="1" smtClean="0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hr-HR" sz="22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  <m:t>𝐴𝑅</m:t>
                                    </m:r>
                                    <m:r>
                                      <a:rPr lang="hr-HR" sz="22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hr-HR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hr-HR" sz="22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hr-HR" sz="2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hr-HR" sz="2200" dirty="0"/>
                  <a:t>Ako se izraz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hr-HR" sz="22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acc>
                    <m:r>
                      <a:rPr lang="hr-HR" sz="2200" i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r-HR" sz="2200" i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hr-HR" sz="2200" i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hr-HR" sz="2200" i="0">
                            <a:latin typeface="Cambria Math" panose="02040503050406030204" pitchFamily="18" charset="0"/>
                          </a:rPr>
                          <m:t>AR</m:t>
                        </m:r>
                        <m:r>
                          <a:rPr lang="hr-HR" sz="2200" i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sz="22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hr-HR" sz="2200" i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e>
                    </m:d>
                  </m:oMath>
                </a14:m>
                <a:r>
                  <a:rPr lang="hr-HR" sz="2200" b="0" dirty="0"/>
                  <a:t> uvrsti u jednadžbu: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i="1"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̂"/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𝐴𝑅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hr-HR" sz="22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−∆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hr-H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hr-HR" sz="2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2200" dirty="0"/>
              </a:p>
              <a:p>
                <a:pPr marL="0" indent="0">
                  <a:buNone/>
                </a:pPr>
                <a:r>
                  <a:rPr lang="hr-HR" sz="2200" dirty="0"/>
                  <a:t>Dobiva se: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r-HR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r-H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hr-HR" sz="22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hr-HR" sz="22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hr-HR" sz="2200" dirty="0"/>
              </a:p>
              <a:p>
                <a:pPr marL="0" indent="0">
                  <a:buNone/>
                </a:pPr>
                <a:r>
                  <a:rPr lang="hr-HR" sz="2200" dirty="0"/>
                  <a:t>Desna strana dobivene jednadžbe sadrži poznate vrijednosti pogrešaka mjerenja i proračune pseudoudaljenosti.</a:t>
                </a:r>
              </a:p>
              <a:p>
                <a:pPr marL="0" indent="0">
                  <a:buNone/>
                </a:pPr>
                <a:endParaRPr lang="hr-HR" sz="2200" dirty="0"/>
              </a:p>
              <a:p>
                <a:pPr marL="0" indent="0">
                  <a:buNone/>
                </a:pPr>
                <a:endParaRPr lang="hr-HR" sz="2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63462"/>
                <a:ext cx="10515600" cy="5999968"/>
              </a:xfrm>
              <a:blipFill>
                <a:blip r:embed="rId2"/>
                <a:stretch>
                  <a:fillRect l="-754" t="-1728" b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476F8D-A374-4241-AED6-DA5C08E3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91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579835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237994"/>
                <a:ext cx="10894255" cy="631311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hr-HR" sz="2200" dirty="0" smtClean="0"/>
                  <a:t>Na temelju prethodno prikazanog </a:t>
                </a:r>
                <a:r>
                  <a:rPr lang="el-GR" sz="2200" dirty="0"/>
                  <a:t>Δ</a:t>
                </a:r>
                <a:r>
                  <a:rPr lang="hr-HR" sz="2200" dirty="0"/>
                  <a:t>X se može odrediti iz sljedećeg izraza: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hr-H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hr-HR" sz="2200" dirty="0"/>
                  <a:t> za 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hr-HR" sz="22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hr-HR" sz="220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hr-H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hr-HR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hr-HR" sz="2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hr-HR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hr-HR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hr-HR" sz="2200" dirty="0"/>
                  <a:t> za 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&gt;4</m:t>
                    </m:r>
                  </m:oMath>
                </a14:m>
                <a:endParaRPr lang="hr-HR" sz="2200" dirty="0"/>
              </a:p>
              <a:p>
                <a:pPr marL="0" indent="0" algn="just">
                  <a:buNone/>
                </a:pPr>
                <a:endParaRPr lang="hr-HR" sz="2200" dirty="0"/>
              </a:p>
              <a:p>
                <a:pPr marL="0" indent="0" algn="just">
                  <a:buNone/>
                </a:pPr>
                <a:r>
                  <a:rPr lang="hr-HR" sz="2200" dirty="0"/>
                  <a:t>Kada je poznata vrijednost 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hr-H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hr-HR" sz="2200" dirty="0"/>
                  <a:t>, vektor stanja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sz="2200" b="0" i="0" smtClean="0">
                        <a:latin typeface="Cambria Math" panose="02040503050406030204" pitchFamily="18" charset="0"/>
                      </a:rPr>
                      <m:t>polo</m:t>
                    </m:r>
                    <m:r>
                      <a:rPr lang="hr-HR" sz="2200" b="0" i="0" smtClean="0">
                        <a:latin typeface="Cambria Math" panose="02040503050406030204" pitchFamily="18" charset="0"/>
                      </a:rPr>
                      <m:t>ž</m:t>
                    </m:r>
                    <m:r>
                      <m:rPr>
                        <m:sty m:val="p"/>
                      </m:rPr>
                      <a:rPr lang="hr-HR" sz="2200" b="0" i="0" smtClean="0">
                        <a:latin typeface="Cambria Math" panose="02040503050406030204" pitchFamily="18" charset="0"/>
                      </a:rPr>
                      <m:t>aja</m:t>
                    </m:r>
                    <m:r>
                      <a:rPr lang="hr-HR" sz="2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r-HR" sz="2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hr-HR" sz="2200" dirty="0"/>
                  <a:t> može se jednostavno odrediti iz izraza: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hr-HR" sz="2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r-HR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hr-HR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hr-H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hr-HR" sz="2200" dirty="0"/>
              </a:p>
              <a:p>
                <a:pPr marL="0" indent="0" algn="just">
                  <a:buNone/>
                </a:pPr>
                <a:endParaRPr lang="hr-HR" sz="2200" dirty="0"/>
              </a:p>
              <a:p>
                <a:pPr marL="0" indent="0" algn="just">
                  <a:buNone/>
                </a:pPr>
                <a:r>
                  <a:rPr lang="hr-HR" sz="2200" dirty="0"/>
                  <a:t>Dobiveno rješenje određuje samo jednu točku trajektorije gibanja pokretnog objekta </a:t>
                </a:r>
                <a:r>
                  <a:rPr lang="hr-HR" sz="2200" b="1" dirty="0"/>
                  <a:t>(single point solution).</a:t>
                </a:r>
                <a:r>
                  <a:rPr lang="hr-HR" sz="2200" dirty="0"/>
                  <a:t> Poboljšanje kvalitete određivanja položaja korisnika postiže se procesiranjem rezultata single point rješenja i to pomoću navigacijskih filtara (primjerice Kalmanov filtar) za što je potrebno određivanje matematičkog modela gibanja pokretnog objekta.</a:t>
                </a:r>
              </a:p>
              <a:p>
                <a:pPr marL="0" indent="0">
                  <a:buNone/>
                </a:pPr>
                <a:endParaRPr lang="hr-HR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237994"/>
                <a:ext cx="10894255" cy="6313118"/>
              </a:xfrm>
              <a:blipFill>
                <a:blip r:embed="rId2"/>
                <a:stretch>
                  <a:fillRect l="-671" t="-1255" r="-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CE4BA3-02F1-432D-9D2F-5A418899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92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04111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9310"/>
            <a:ext cx="10515600" cy="1325563"/>
          </a:xfrm>
        </p:spPr>
        <p:txBody>
          <a:bodyPr>
            <a:normAutofit/>
          </a:bodyPr>
          <a:lstStyle/>
          <a:p>
            <a:r>
              <a:rPr lang="hr-HR" sz="3200" b="1" dirty="0"/>
              <a:t>BIBLIOGRAFIJA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68719-8FC4-4551-9EB4-29A3AB308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64" y="713935"/>
            <a:ext cx="11943471" cy="54301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r-HR" sz="1100" dirty="0"/>
              <a:t>AMS (2011). Satellite </a:t>
            </a:r>
            <a:r>
              <a:rPr lang="hr-HR" sz="1100" dirty="0" err="1"/>
              <a:t>navigation</a:t>
            </a:r>
            <a:r>
              <a:rPr lang="hr-HR" sz="1100" dirty="0"/>
              <a:t>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Space</a:t>
            </a:r>
            <a:r>
              <a:rPr lang="hr-HR" sz="1100" dirty="0"/>
              <a:t> </a:t>
            </a:r>
            <a:r>
              <a:rPr lang="hr-HR" sz="1100" dirty="0" err="1"/>
              <a:t>Weather</a:t>
            </a:r>
            <a:r>
              <a:rPr lang="hr-HR" sz="1100" dirty="0"/>
              <a:t>: </a:t>
            </a:r>
            <a:r>
              <a:rPr lang="hr-HR" sz="1100" dirty="0" err="1"/>
              <a:t>Underestanding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Vulnerability</a:t>
            </a:r>
            <a:r>
              <a:rPr lang="hr-HR" sz="1100" dirty="0"/>
              <a:t> &amp; Building </a:t>
            </a:r>
            <a:r>
              <a:rPr lang="hr-HR" sz="1100" dirty="0" err="1"/>
              <a:t>resillence</a:t>
            </a:r>
            <a:r>
              <a:rPr lang="hr-HR" sz="1100" dirty="0"/>
              <a:t>. </a:t>
            </a:r>
            <a:r>
              <a:rPr lang="hr-HR" sz="1100" dirty="0" err="1"/>
              <a:t>Policy</a:t>
            </a:r>
            <a:r>
              <a:rPr lang="hr-HR" sz="1100" dirty="0"/>
              <a:t> Workshop </a:t>
            </a:r>
            <a:r>
              <a:rPr lang="hr-HR" sz="1100" dirty="0" err="1"/>
              <a:t>Report</a:t>
            </a:r>
            <a:r>
              <a:rPr lang="hr-HR" sz="1100" dirty="0"/>
              <a:t>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American </a:t>
            </a:r>
            <a:r>
              <a:rPr lang="hr-HR" sz="1100" dirty="0" err="1"/>
              <a:t>Meteorological</a:t>
            </a:r>
            <a:r>
              <a:rPr lang="hr-HR" sz="1100" dirty="0"/>
              <a:t> </a:t>
            </a:r>
            <a:r>
              <a:rPr lang="hr-HR" sz="1100" dirty="0" err="1"/>
              <a:t>Society</a:t>
            </a:r>
            <a:r>
              <a:rPr lang="hr-HR" sz="1100" dirty="0"/>
              <a:t>, USA, </a:t>
            </a:r>
            <a:r>
              <a:rPr lang="hr-HR" sz="1100" dirty="0">
                <a:hlinkClick r:id="rId2"/>
              </a:rPr>
              <a:t>https://www.ametsoc.org/ams/index.cfm/policy/studies-analysis/satellite-navigation-and-space-weather/</a:t>
            </a:r>
            <a:endParaRPr lang="hr-HR" sz="1100" dirty="0"/>
          </a:p>
          <a:p>
            <a:pPr marL="0" indent="0" algn="just">
              <a:buNone/>
            </a:pPr>
            <a:r>
              <a:rPr lang="hr-HR" sz="1100" dirty="0"/>
              <a:t>Brčić, D. (2012). </a:t>
            </a:r>
            <a:r>
              <a:rPr lang="hr-HR" sz="1100" dirty="0" err="1"/>
              <a:t>Ensuring</a:t>
            </a:r>
            <a:r>
              <a:rPr lang="hr-HR" sz="1100" dirty="0"/>
              <a:t> </a:t>
            </a:r>
            <a:r>
              <a:rPr lang="hr-HR" sz="1100" dirty="0" err="1"/>
              <a:t>Sustainability</a:t>
            </a:r>
            <a:r>
              <a:rPr lang="hr-HR" sz="1100" dirty="0"/>
              <a:t> </a:t>
            </a:r>
            <a:r>
              <a:rPr lang="hr-HR" sz="1100" dirty="0" err="1"/>
              <a:t>through</a:t>
            </a:r>
            <a:r>
              <a:rPr lang="hr-HR" sz="1100" dirty="0"/>
              <a:t> </a:t>
            </a:r>
            <a:r>
              <a:rPr lang="hr-HR" sz="1100" dirty="0" err="1"/>
              <a:t>utilisation</a:t>
            </a:r>
            <a:r>
              <a:rPr lang="hr-HR" sz="1100" dirty="0"/>
              <a:t> of </a:t>
            </a:r>
            <a:r>
              <a:rPr lang="hr-HR" sz="1100" dirty="0" err="1"/>
              <a:t>satellite</a:t>
            </a:r>
            <a:r>
              <a:rPr lang="hr-HR" sz="1100" dirty="0"/>
              <a:t> </a:t>
            </a:r>
            <a:r>
              <a:rPr lang="hr-HR" sz="1100" dirty="0" err="1"/>
              <a:t>navigation</a:t>
            </a:r>
            <a:r>
              <a:rPr lang="hr-HR" sz="1100" dirty="0"/>
              <a:t> </a:t>
            </a:r>
            <a:r>
              <a:rPr lang="hr-HR" sz="1100" dirty="0" err="1"/>
              <a:t>technology</a:t>
            </a:r>
            <a:r>
              <a:rPr lang="hr-HR" sz="1100" dirty="0"/>
              <a:t>. </a:t>
            </a:r>
            <a:r>
              <a:rPr lang="hr-HR" sz="1100" dirty="0" err="1"/>
              <a:t>Proc</a:t>
            </a:r>
            <a:r>
              <a:rPr lang="hr-HR" sz="1100" dirty="0"/>
              <a:t> 15th International </a:t>
            </a:r>
            <a:r>
              <a:rPr lang="hr-HR" sz="1100" dirty="0" err="1"/>
              <a:t>Conference</a:t>
            </a:r>
            <a:r>
              <a:rPr lang="hr-HR" sz="1100" dirty="0"/>
              <a:t> on Transport Science, Portorož, </a:t>
            </a:r>
            <a:r>
              <a:rPr lang="hr-HR" sz="1100" dirty="0" err="1"/>
              <a:t>Slovenia</a:t>
            </a:r>
            <a:r>
              <a:rPr lang="hr-HR" sz="1100" dirty="0"/>
              <a:t>.</a:t>
            </a:r>
          </a:p>
          <a:p>
            <a:pPr marL="0" indent="0" algn="just">
              <a:buNone/>
            </a:pPr>
            <a:r>
              <a:rPr lang="hr-HR" sz="1100" dirty="0"/>
              <a:t>European </a:t>
            </a:r>
            <a:r>
              <a:rPr lang="hr-HR" sz="1100" dirty="0" err="1"/>
              <a:t>Comission</a:t>
            </a:r>
            <a:r>
              <a:rPr lang="hr-HR" sz="1100" dirty="0"/>
              <a:t> (2011). </a:t>
            </a:r>
            <a:r>
              <a:rPr lang="hr-HR" sz="1100" dirty="0" err="1"/>
              <a:t>Mid-term</a:t>
            </a:r>
            <a:r>
              <a:rPr lang="hr-HR" sz="1100" dirty="0"/>
              <a:t> </a:t>
            </a:r>
            <a:r>
              <a:rPr lang="hr-HR" sz="1100" dirty="0" err="1"/>
              <a:t>review</a:t>
            </a:r>
            <a:r>
              <a:rPr lang="hr-HR" sz="1100" dirty="0"/>
              <a:t> of </a:t>
            </a:r>
            <a:r>
              <a:rPr lang="hr-HR" sz="1100" dirty="0" err="1"/>
              <a:t>the</a:t>
            </a:r>
            <a:r>
              <a:rPr lang="hr-HR" sz="1100" dirty="0"/>
              <a:t> European </a:t>
            </a:r>
            <a:r>
              <a:rPr lang="hr-HR" sz="1100" dirty="0" err="1"/>
              <a:t>satellite</a:t>
            </a:r>
            <a:r>
              <a:rPr lang="hr-HR" sz="1100" dirty="0"/>
              <a:t> radio </a:t>
            </a:r>
            <a:r>
              <a:rPr lang="hr-HR" sz="1100" dirty="0" err="1"/>
              <a:t>navigation</a:t>
            </a:r>
            <a:r>
              <a:rPr lang="hr-HR" sz="1100" dirty="0"/>
              <a:t> </a:t>
            </a:r>
            <a:r>
              <a:rPr lang="hr-HR" sz="1100" dirty="0" err="1"/>
              <a:t>programmes</a:t>
            </a:r>
            <a:r>
              <a:rPr lang="hr-HR" sz="1100" dirty="0"/>
              <a:t>. </a:t>
            </a:r>
            <a:r>
              <a:rPr lang="hr-HR" sz="1100" dirty="0" err="1"/>
              <a:t>Report</a:t>
            </a:r>
            <a:r>
              <a:rPr lang="hr-HR" sz="1100" dirty="0"/>
              <a:t> </a:t>
            </a:r>
            <a:r>
              <a:rPr lang="hr-HR" sz="1100" dirty="0" err="1"/>
              <a:t>from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Commisssion</a:t>
            </a:r>
            <a:r>
              <a:rPr lang="hr-HR" sz="1100" dirty="0"/>
              <a:t> to </a:t>
            </a:r>
            <a:r>
              <a:rPr lang="hr-HR" sz="1100" dirty="0" err="1"/>
              <a:t>the</a:t>
            </a:r>
            <a:r>
              <a:rPr lang="hr-HR" sz="1100" dirty="0"/>
              <a:t> European </a:t>
            </a:r>
            <a:r>
              <a:rPr lang="hr-HR" sz="1100" dirty="0" err="1"/>
              <a:t>Parliament</a:t>
            </a:r>
            <a:r>
              <a:rPr lang="hr-HR" sz="1100" dirty="0"/>
              <a:t>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Council</a:t>
            </a:r>
            <a:r>
              <a:rPr lang="hr-HR" sz="1100" dirty="0"/>
              <a:t>, </a:t>
            </a:r>
            <a:r>
              <a:rPr lang="hr-HR" sz="1100" dirty="0" err="1"/>
              <a:t>Brussels</a:t>
            </a:r>
            <a:r>
              <a:rPr lang="hr-HR" sz="1100" dirty="0"/>
              <a:t>, </a:t>
            </a:r>
            <a:r>
              <a:rPr lang="hr-HR" sz="1100" dirty="0" err="1"/>
              <a:t>Belgium</a:t>
            </a:r>
            <a:r>
              <a:rPr lang="hr-HR" sz="1100" dirty="0"/>
              <a:t>.</a:t>
            </a:r>
          </a:p>
          <a:p>
            <a:pPr marL="0" indent="0" algn="just">
              <a:buNone/>
            </a:pPr>
            <a:r>
              <a:rPr lang="hr-HR" sz="1100" dirty="0" err="1"/>
              <a:t>Filjar</a:t>
            </a:r>
            <a:r>
              <a:rPr lang="hr-HR" sz="1100" dirty="0"/>
              <a:t>, R. (2013). Satelitska navigacija, autorizirana predavanja, Pomorski fakultet u Rijeci, Rijeka, Hrvatska.</a:t>
            </a:r>
          </a:p>
          <a:p>
            <a:pPr marL="0" indent="0" algn="just">
              <a:buNone/>
            </a:pPr>
            <a:r>
              <a:rPr lang="hr-HR" sz="1100" dirty="0"/>
              <a:t>Grant. A. </a:t>
            </a:r>
            <a:r>
              <a:rPr lang="hr-HR" sz="1100" dirty="0" err="1"/>
              <a:t>et</a:t>
            </a:r>
            <a:r>
              <a:rPr lang="hr-HR" sz="1100" dirty="0"/>
              <a:t>. Al (2009). GPS </a:t>
            </a:r>
            <a:r>
              <a:rPr lang="hr-HR" sz="1100" dirty="0" err="1"/>
              <a:t>Jamming</a:t>
            </a:r>
            <a:r>
              <a:rPr lang="hr-HR" sz="1100" dirty="0"/>
              <a:t>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Impact</a:t>
            </a:r>
            <a:r>
              <a:rPr lang="hr-HR" sz="1100" dirty="0"/>
              <a:t> on </a:t>
            </a:r>
            <a:r>
              <a:rPr lang="hr-HR" sz="1100" dirty="0" err="1"/>
              <a:t>Maritime</a:t>
            </a:r>
            <a:r>
              <a:rPr lang="hr-HR" sz="1100" dirty="0"/>
              <a:t> </a:t>
            </a:r>
            <a:r>
              <a:rPr lang="hr-HR" sz="1100" dirty="0" err="1"/>
              <a:t>Nacigation</a:t>
            </a:r>
            <a:r>
              <a:rPr lang="hr-HR" sz="1100" dirty="0"/>
              <a:t>, Journal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Navigation</a:t>
            </a:r>
            <a:r>
              <a:rPr lang="hr-HR" sz="1100" dirty="0"/>
              <a:t> (62), 173-187.</a:t>
            </a:r>
          </a:p>
          <a:p>
            <a:pPr marL="0" indent="0" algn="just">
              <a:buNone/>
            </a:pPr>
            <a:r>
              <a:rPr lang="hr-HR" sz="1100" dirty="0" err="1"/>
              <a:t>Inside</a:t>
            </a:r>
            <a:r>
              <a:rPr lang="hr-HR" sz="1100" dirty="0"/>
              <a:t> GNSS (2013). GNSS </a:t>
            </a:r>
            <a:r>
              <a:rPr lang="hr-HR" sz="1100" dirty="0" err="1"/>
              <a:t>Denied</a:t>
            </a:r>
            <a:r>
              <a:rPr lang="hr-HR" sz="1100" dirty="0"/>
              <a:t> </a:t>
            </a:r>
            <a:r>
              <a:rPr lang="hr-HR" sz="1100" dirty="0" err="1"/>
              <a:t>Environments</a:t>
            </a:r>
            <a:r>
              <a:rPr lang="hr-HR" sz="1100" dirty="0"/>
              <a:t>: </a:t>
            </a:r>
            <a:r>
              <a:rPr lang="hr-HR" sz="1100" dirty="0" err="1"/>
              <a:t>Living</a:t>
            </a:r>
            <a:r>
              <a:rPr lang="hr-HR" sz="1100" dirty="0"/>
              <a:t> </a:t>
            </a:r>
            <a:r>
              <a:rPr lang="hr-HR" sz="1100" dirty="0" err="1"/>
              <a:t>in</a:t>
            </a:r>
            <a:r>
              <a:rPr lang="hr-HR" sz="1100" dirty="0"/>
              <a:t> a </a:t>
            </a:r>
            <a:r>
              <a:rPr lang="hr-HR" sz="1100" dirty="0" err="1"/>
              <a:t>vulnerable</a:t>
            </a:r>
            <a:r>
              <a:rPr lang="hr-HR" sz="1100" dirty="0"/>
              <a:t> </a:t>
            </a:r>
            <a:r>
              <a:rPr lang="hr-HR" sz="1100" dirty="0" err="1"/>
              <a:t>world</a:t>
            </a:r>
            <a:r>
              <a:rPr lang="hr-HR" sz="1100" dirty="0"/>
              <a:t>. </a:t>
            </a:r>
            <a:r>
              <a:rPr lang="hr-HR" sz="1100" dirty="0" err="1"/>
              <a:t>Webinar</a:t>
            </a:r>
            <a:r>
              <a:rPr lang="hr-HR" sz="1100" dirty="0"/>
              <a:t>.</a:t>
            </a:r>
          </a:p>
          <a:p>
            <a:pPr marL="0" indent="0" algn="just">
              <a:buNone/>
            </a:pPr>
            <a:r>
              <a:rPr lang="hr-HR" sz="1100" dirty="0"/>
              <a:t>Kos, S., </a:t>
            </a:r>
            <a:r>
              <a:rPr lang="hr-HR" sz="1100" dirty="0" err="1"/>
              <a:t>Pušić</a:t>
            </a:r>
            <a:r>
              <a:rPr lang="hr-HR" sz="1100" dirty="0"/>
              <a:t>, D., Brčić D. (2013). Protection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Risks</a:t>
            </a:r>
            <a:r>
              <a:rPr lang="hr-HR" sz="1100" dirty="0"/>
              <a:t> </a:t>
            </a:r>
            <a:r>
              <a:rPr lang="hr-HR" sz="1100" dirty="0" err="1"/>
              <a:t>of</a:t>
            </a:r>
            <a:r>
              <a:rPr lang="hr-HR" sz="1100" dirty="0"/>
              <a:t> ENC Dana </a:t>
            </a:r>
            <a:r>
              <a:rPr lang="hr-HR" sz="1100" dirty="0" err="1"/>
              <a:t>regarding</a:t>
            </a:r>
            <a:r>
              <a:rPr lang="hr-HR" sz="1100" dirty="0"/>
              <a:t> </a:t>
            </a:r>
            <a:r>
              <a:rPr lang="hr-HR" sz="1100" dirty="0" err="1"/>
              <a:t>Safety</a:t>
            </a:r>
            <a:r>
              <a:rPr lang="hr-HR" sz="1100" dirty="0"/>
              <a:t>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Navigation</a:t>
            </a:r>
            <a:r>
              <a:rPr lang="hr-HR" sz="1100" dirty="0"/>
              <a:t>, </a:t>
            </a:r>
            <a:r>
              <a:rPr lang="hr-HR" sz="1100" dirty="0" err="1"/>
              <a:t>Advances</a:t>
            </a:r>
            <a:r>
              <a:rPr lang="hr-HR" sz="1100" dirty="0"/>
              <a:t> </a:t>
            </a:r>
            <a:r>
              <a:rPr lang="hr-HR" sz="1100" dirty="0" err="1"/>
              <a:t>in</a:t>
            </a:r>
            <a:r>
              <a:rPr lang="hr-HR" sz="1100" dirty="0"/>
              <a:t> Marine </a:t>
            </a:r>
            <a:r>
              <a:rPr lang="hr-HR" sz="1100" dirty="0" err="1"/>
              <a:t>Navigation</a:t>
            </a:r>
            <a:r>
              <a:rPr lang="hr-HR" sz="1100" dirty="0"/>
              <a:t> (</a:t>
            </a:r>
            <a:r>
              <a:rPr lang="hr-HR" sz="1100" dirty="0" err="1"/>
              <a:t>ed</a:t>
            </a:r>
            <a:r>
              <a:rPr lang="hr-HR" sz="1100" dirty="0"/>
              <a:t>. </a:t>
            </a:r>
            <a:r>
              <a:rPr lang="hr-HR" sz="1100" dirty="0" err="1"/>
              <a:t>Weintrit</a:t>
            </a:r>
            <a:r>
              <a:rPr lang="hr-HR" sz="1100" dirty="0"/>
              <a:t>, Adam), </a:t>
            </a:r>
            <a:r>
              <a:rPr lang="hr-HR" sz="1100" dirty="0" err="1"/>
              <a:t>Advances</a:t>
            </a:r>
            <a:r>
              <a:rPr lang="hr-HR" sz="1100" dirty="0"/>
              <a:t> </a:t>
            </a:r>
            <a:r>
              <a:rPr lang="hr-HR" sz="1100" dirty="0" err="1"/>
              <a:t>in</a:t>
            </a:r>
            <a:r>
              <a:rPr lang="hr-HR" sz="1100" dirty="0"/>
              <a:t> </a:t>
            </a:r>
            <a:r>
              <a:rPr lang="hr-HR" sz="1100" dirty="0" err="1"/>
              <a:t>Marinie</a:t>
            </a:r>
            <a:r>
              <a:rPr lang="hr-HR" sz="1100" dirty="0"/>
              <a:t> </a:t>
            </a:r>
            <a:r>
              <a:rPr lang="hr-HR" sz="1100" dirty="0" err="1"/>
              <a:t>Navigation</a:t>
            </a:r>
            <a:r>
              <a:rPr lang="hr-HR" sz="1100" dirty="0"/>
              <a:t>. Taylor &amp; Francis Group, London, UK.</a:t>
            </a:r>
          </a:p>
          <a:p>
            <a:pPr marL="0" indent="0" algn="just">
              <a:buNone/>
            </a:pPr>
            <a:r>
              <a:rPr lang="hr-HR" sz="1100" dirty="0" err="1"/>
              <a:t>Mattos</a:t>
            </a:r>
            <a:r>
              <a:rPr lang="hr-HR" sz="1100" dirty="0"/>
              <a:t>, P. (1989). INMOS </a:t>
            </a:r>
            <a:r>
              <a:rPr lang="hr-HR" sz="1100" dirty="0" err="1"/>
              <a:t>Technical</a:t>
            </a:r>
            <a:r>
              <a:rPr lang="hr-HR" sz="1100" dirty="0"/>
              <a:t> Note 65: Global </a:t>
            </a:r>
            <a:r>
              <a:rPr lang="hr-HR" sz="1100" dirty="0" err="1"/>
              <a:t>positioning</a:t>
            </a:r>
            <a:r>
              <a:rPr lang="hr-HR" sz="1100" dirty="0"/>
              <a:t> </a:t>
            </a:r>
            <a:r>
              <a:rPr lang="hr-HR" sz="1100" dirty="0" err="1"/>
              <a:t>by</a:t>
            </a:r>
            <a:r>
              <a:rPr lang="hr-HR" sz="1100" dirty="0"/>
              <a:t> </a:t>
            </a:r>
            <a:r>
              <a:rPr lang="hr-HR" sz="1100" dirty="0" err="1"/>
              <a:t>satellite</a:t>
            </a:r>
            <a:r>
              <a:rPr lang="hr-HR" sz="1100" dirty="0"/>
              <a:t>.</a:t>
            </a:r>
          </a:p>
          <a:p>
            <a:pPr marL="0" indent="0" algn="just">
              <a:buNone/>
            </a:pPr>
            <a:r>
              <a:rPr lang="hr-HR" sz="1100" dirty="0"/>
              <a:t>Thomas, M. et.al. (2011). Global </a:t>
            </a:r>
            <a:r>
              <a:rPr lang="hr-HR" sz="1100" dirty="0" err="1"/>
              <a:t>Navigation</a:t>
            </a:r>
            <a:r>
              <a:rPr lang="hr-HR" sz="1100" dirty="0"/>
              <a:t> </a:t>
            </a:r>
            <a:r>
              <a:rPr lang="hr-HR" sz="1100" dirty="0" err="1"/>
              <a:t>Space</a:t>
            </a:r>
            <a:r>
              <a:rPr lang="hr-HR" sz="1100" dirty="0"/>
              <a:t> Systems: Reliance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Vulnerabilities</a:t>
            </a:r>
            <a:r>
              <a:rPr lang="hr-HR" sz="1100" dirty="0"/>
              <a:t>: </a:t>
            </a:r>
            <a:r>
              <a:rPr lang="hr-HR" sz="1100" dirty="0" err="1"/>
              <a:t>The</a:t>
            </a:r>
            <a:r>
              <a:rPr lang="hr-HR" sz="1100" dirty="0"/>
              <a:t> Royal </a:t>
            </a:r>
            <a:r>
              <a:rPr lang="hr-HR" sz="1100" dirty="0" err="1"/>
              <a:t>Academy</a:t>
            </a:r>
            <a:r>
              <a:rPr lang="hr-HR" sz="1100" dirty="0"/>
              <a:t>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Engineering</a:t>
            </a:r>
            <a:r>
              <a:rPr lang="hr-HR" sz="1100" dirty="0"/>
              <a:t>, London, UK.</a:t>
            </a:r>
          </a:p>
          <a:p>
            <a:pPr marL="0" indent="0" algn="just">
              <a:buNone/>
            </a:pPr>
            <a:r>
              <a:rPr lang="hr-HR" sz="1100" dirty="0"/>
              <a:t>Vincent, R.W. </a:t>
            </a:r>
            <a:r>
              <a:rPr lang="hr-HR" sz="1100" dirty="0" err="1"/>
              <a:t>et</a:t>
            </a:r>
            <a:r>
              <a:rPr lang="hr-HR" sz="1100" dirty="0"/>
              <a:t>. </a:t>
            </a:r>
            <a:r>
              <a:rPr lang="hr-HR" sz="1100" dirty="0" err="1"/>
              <a:t>al</a:t>
            </a:r>
            <a:r>
              <a:rPr lang="hr-HR" sz="1100" dirty="0"/>
              <a:t>. (2003).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hunt</a:t>
            </a:r>
            <a:r>
              <a:rPr lang="hr-HR" sz="1100" dirty="0"/>
              <a:t> for RFI: </a:t>
            </a:r>
            <a:r>
              <a:rPr lang="hr-HR" sz="1100" dirty="0" err="1"/>
              <a:t>Unjamming</a:t>
            </a:r>
            <a:r>
              <a:rPr lang="hr-HR" sz="1100" dirty="0"/>
              <a:t> a </a:t>
            </a:r>
            <a:r>
              <a:rPr lang="hr-HR" sz="1100" dirty="0" err="1"/>
              <a:t>Coast</a:t>
            </a:r>
            <a:r>
              <a:rPr lang="hr-HR" sz="1100" dirty="0"/>
              <a:t> </a:t>
            </a:r>
            <a:r>
              <a:rPr lang="hr-HR" sz="1100" dirty="0" err="1"/>
              <a:t>Harbor</a:t>
            </a:r>
            <a:r>
              <a:rPr lang="hr-HR" sz="1100" dirty="0"/>
              <a:t>, GPS World.</a:t>
            </a:r>
          </a:p>
          <a:p>
            <a:pPr marL="0" indent="0" algn="just">
              <a:buNone/>
            </a:pPr>
            <a:r>
              <a:rPr lang="hr-HR" sz="1100" dirty="0"/>
              <a:t>Warner, J.S.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Johnston</a:t>
            </a:r>
            <a:r>
              <a:rPr lang="hr-HR" sz="1100" dirty="0"/>
              <a:t>, R.G. (2003). GPS </a:t>
            </a:r>
            <a:r>
              <a:rPr lang="hr-HR" sz="1100" dirty="0" err="1"/>
              <a:t>spoofing</a:t>
            </a:r>
            <a:r>
              <a:rPr lang="hr-HR" sz="1100" dirty="0"/>
              <a:t> </a:t>
            </a:r>
            <a:r>
              <a:rPr lang="hr-HR" sz="1100" dirty="0" err="1"/>
              <a:t>Countermeasures</a:t>
            </a:r>
            <a:r>
              <a:rPr lang="hr-HR" sz="1100" dirty="0"/>
              <a:t>, </a:t>
            </a:r>
            <a:r>
              <a:rPr lang="hr-HR" sz="1100" dirty="0" err="1"/>
              <a:t>Vulnerability</a:t>
            </a:r>
            <a:r>
              <a:rPr lang="hr-HR" sz="1100" dirty="0"/>
              <a:t> </a:t>
            </a:r>
            <a:r>
              <a:rPr lang="hr-HR" sz="1100" dirty="0" err="1"/>
              <a:t>Assessment</a:t>
            </a:r>
            <a:r>
              <a:rPr lang="hr-HR" sz="1100" dirty="0"/>
              <a:t> Team, Los </a:t>
            </a:r>
            <a:r>
              <a:rPr lang="hr-HR" sz="1100" dirty="0" err="1"/>
              <a:t>Alamos</a:t>
            </a:r>
            <a:r>
              <a:rPr lang="hr-HR" sz="1100" dirty="0"/>
              <a:t> National </a:t>
            </a:r>
            <a:r>
              <a:rPr lang="hr-HR" sz="1100" dirty="0" err="1"/>
              <a:t>Laboratory</a:t>
            </a:r>
            <a:r>
              <a:rPr lang="hr-HR" sz="1100" dirty="0"/>
              <a:t> </a:t>
            </a:r>
            <a:r>
              <a:rPr lang="hr-HR" sz="1100" dirty="0" err="1"/>
              <a:t>research</a:t>
            </a:r>
            <a:r>
              <a:rPr lang="hr-HR" sz="1100" dirty="0"/>
              <a:t> </a:t>
            </a:r>
            <a:r>
              <a:rPr lang="hr-HR" sz="1100" dirty="0" err="1"/>
              <a:t>paper</a:t>
            </a:r>
            <a:r>
              <a:rPr lang="hr-HR" sz="1100" dirty="0"/>
              <a:t> LAUR-03-6163, Los </a:t>
            </a:r>
            <a:r>
              <a:rPr lang="hr-HR" sz="1100" dirty="0" err="1"/>
              <a:t>Alamos</a:t>
            </a:r>
            <a:r>
              <a:rPr lang="hr-HR" sz="1100" dirty="0"/>
              <a:t>, New Mexico, USA</a:t>
            </a:r>
          </a:p>
          <a:p>
            <a:pPr marL="0" indent="0" algn="just">
              <a:buNone/>
            </a:pPr>
            <a:r>
              <a:rPr lang="hr-HR" sz="1100" dirty="0" err="1"/>
              <a:t>Gershenfeld</a:t>
            </a:r>
            <a:r>
              <a:rPr lang="hr-HR" sz="1100" dirty="0"/>
              <a:t>, N. (1995). </a:t>
            </a:r>
            <a:r>
              <a:rPr lang="hr-HR" sz="1100" dirty="0" err="1"/>
              <a:t>The</a:t>
            </a:r>
            <a:r>
              <a:rPr lang="hr-HR" sz="1100" dirty="0"/>
              <a:t> Nature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Mathematical</a:t>
            </a:r>
            <a:r>
              <a:rPr lang="hr-HR" sz="1100" dirty="0"/>
              <a:t> </a:t>
            </a:r>
            <a:r>
              <a:rPr lang="hr-HR" sz="1100" dirty="0" err="1"/>
              <a:t>Modeling</a:t>
            </a:r>
            <a:r>
              <a:rPr lang="hr-HR" sz="1100" dirty="0"/>
              <a:t>. </a:t>
            </a:r>
            <a:r>
              <a:rPr lang="hr-HR" sz="1100" dirty="0" err="1"/>
              <a:t>Cambridge</a:t>
            </a:r>
            <a:r>
              <a:rPr lang="hr-HR" sz="1100" dirty="0"/>
              <a:t> University Press, </a:t>
            </a:r>
            <a:r>
              <a:rPr lang="hr-HR" sz="1100" dirty="0" err="1"/>
              <a:t>Cambrige</a:t>
            </a:r>
            <a:r>
              <a:rPr lang="hr-HR" sz="1100" dirty="0"/>
              <a:t>, UK.</a:t>
            </a:r>
          </a:p>
          <a:p>
            <a:pPr marL="0" indent="0" algn="just">
              <a:buNone/>
            </a:pPr>
            <a:r>
              <a:rPr lang="hr-HR" sz="1100" dirty="0" err="1"/>
              <a:t>Parkinskon</a:t>
            </a:r>
            <a:r>
              <a:rPr lang="hr-HR" sz="1100" dirty="0"/>
              <a:t>, B.W., </a:t>
            </a:r>
            <a:r>
              <a:rPr lang="hr-HR" sz="1100" dirty="0" err="1"/>
              <a:t>J.J.Spilker</a:t>
            </a:r>
            <a:r>
              <a:rPr lang="hr-HR" sz="1100" dirty="0"/>
              <a:t>, </a:t>
            </a:r>
            <a:r>
              <a:rPr lang="hr-HR" sz="1100" dirty="0" err="1"/>
              <a:t>Jr</a:t>
            </a:r>
            <a:r>
              <a:rPr lang="hr-HR" sz="1100" dirty="0"/>
              <a:t>. (</a:t>
            </a:r>
            <a:r>
              <a:rPr lang="hr-HR" sz="1100" dirty="0" err="1"/>
              <a:t>editors</a:t>
            </a:r>
            <a:r>
              <a:rPr lang="hr-HR" sz="1100" dirty="0"/>
              <a:t>)(1996). Global </a:t>
            </a:r>
            <a:r>
              <a:rPr lang="hr-HR" sz="1100" dirty="0" err="1"/>
              <a:t>Positioning</a:t>
            </a:r>
            <a:r>
              <a:rPr lang="hr-HR" sz="1100" dirty="0"/>
              <a:t> System: </a:t>
            </a:r>
            <a:r>
              <a:rPr lang="hr-HR" sz="1100" dirty="0" err="1"/>
              <a:t>Theory</a:t>
            </a:r>
            <a:r>
              <a:rPr lang="hr-HR" sz="1100" dirty="0"/>
              <a:t>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Applications</a:t>
            </a:r>
            <a:r>
              <a:rPr lang="hr-HR" sz="1100" dirty="0"/>
              <a:t> (</a:t>
            </a:r>
            <a:r>
              <a:rPr lang="hr-HR" sz="1100" dirty="0" err="1"/>
              <a:t>Vols</a:t>
            </a:r>
            <a:r>
              <a:rPr lang="hr-HR" sz="1100" dirty="0"/>
              <a:t> I </a:t>
            </a:r>
            <a:r>
              <a:rPr lang="hr-HR" sz="1100" dirty="0" err="1"/>
              <a:t>and</a:t>
            </a:r>
            <a:r>
              <a:rPr lang="hr-HR" sz="1100" dirty="0"/>
              <a:t> II). American Institute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Aeronautics</a:t>
            </a:r>
            <a:r>
              <a:rPr lang="hr-HR" sz="1100" dirty="0"/>
              <a:t>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Astronautics</a:t>
            </a:r>
            <a:r>
              <a:rPr lang="hr-HR" sz="1100" dirty="0"/>
              <a:t>, Washington DC.</a:t>
            </a:r>
          </a:p>
          <a:p>
            <a:pPr marL="0" indent="0" algn="just">
              <a:buNone/>
            </a:pPr>
            <a:r>
              <a:rPr lang="hr-HR" sz="1100" dirty="0" err="1"/>
              <a:t>Filjar</a:t>
            </a:r>
            <a:r>
              <a:rPr lang="hr-HR" sz="1100" dirty="0"/>
              <a:t>, R. (2007). Pogreška satelitskog određivanja položaja zbog ekstremnih </a:t>
            </a:r>
            <a:r>
              <a:rPr lang="hr-HR" sz="1100" dirty="0" err="1"/>
              <a:t>ionosferskih</a:t>
            </a:r>
            <a:r>
              <a:rPr lang="hr-HR" sz="1100" dirty="0"/>
              <a:t> </a:t>
            </a:r>
            <a:r>
              <a:rPr lang="hr-HR" sz="1100" dirty="0" err="1"/>
              <a:t>poremežaja</a:t>
            </a:r>
            <a:r>
              <a:rPr lang="hr-HR" sz="1100" dirty="0"/>
              <a:t>, doktorska disertacija, Fakultet elektrotehnike i računarstva, Zagreb</a:t>
            </a:r>
          </a:p>
          <a:p>
            <a:pPr marL="0" indent="0" algn="just">
              <a:buNone/>
            </a:pPr>
            <a:r>
              <a:rPr lang="hr-HR" sz="1100" dirty="0" err="1"/>
              <a:t>Zogg</a:t>
            </a:r>
            <a:r>
              <a:rPr lang="hr-HR" sz="1100" dirty="0"/>
              <a:t>, J. (2009). GPS – </a:t>
            </a:r>
            <a:r>
              <a:rPr lang="hr-HR" sz="1100" dirty="0" err="1"/>
              <a:t>Essential</a:t>
            </a:r>
            <a:r>
              <a:rPr lang="hr-HR" sz="1100" dirty="0"/>
              <a:t> of Satellite Navigation; </a:t>
            </a:r>
            <a:r>
              <a:rPr lang="hr-HR" sz="1100" dirty="0" err="1"/>
              <a:t>Compendium</a:t>
            </a:r>
            <a:r>
              <a:rPr lang="hr-HR" sz="1100" dirty="0"/>
              <a:t>: </a:t>
            </a:r>
            <a:r>
              <a:rPr lang="hr-HR" sz="1100" dirty="0">
                <a:hlinkClick r:id="rId3"/>
              </a:rPr>
              <a:t>https://www.u-blox.com/sites/default/files/products/documents/GPS-Compendium_Book_%28GPS-X-02007%29.pdf</a:t>
            </a:r>
            <a:r>
              <a:rPr lang="hr-HR" sz="1100" dirty="0"/>
              <a:t> </a:t>
            </a:r>
          </a:p>
          <a:p>
            <a:pPr marL="0" indent="0" algn="just">
              <a:buNone/>
            </a:pPr>
            <a:r>
              <a:rPr lang="hr-HR" sz="1100" dirty="0">
                <a:hlinkClick r:id="rId4"/>
              </a:rPr>
              <a:t>www.portcities.org.uk</a:t>
            </a:r>
            <a:endParaRPr lang="hr-HR" sz="1100" dirty="0"/>
          </a:p>
          <a:p>
            <a:pPr marL="0" indent="0" algn="just">
              <a:buNone/>
            </a:pPr>
            <a:r>
              <a:rPr lang="hr-HR" sz="1100" dirty="0">
                <a:hlinkClick r:id="rId5"/>
              </a:rPr>
              <a:t>www.navipedia.net</a:t>
            </a:r>
            <a:endParaRPr lang="hr-HR" sz="1100" dirty="0"/>
          </a:p>
          <a:p>
            <a:pPr marL="0" indent="0" algn="just">
              <a:buNone/>
            </a:pPr>
            <a:r>
              <a:rPr lang="hr-HR" sz="1100" dirty="0">
                <a:hlinkClick r:id="rId6"/>
              </a:rPr>
              <a:t>www.nauticexpo.com</a:t>
            </a:r>
            <a:endParaRPr lang="hr-HR" sz="1100" dirty="0"/>
          </a:p>
          <a:p>
            <a:pPr marL="0" indent="0" algn="just">
              <a:buNone/>
            </a:pPr>
            <a:r>
              <a:rPr lang="hr-HR" sz="1100" dirty="0">
                <a:hlinkClick r:id="rId7"/>
              </a:rPr>
              <a:t>www.arstechnica.com</a:t>
            </a:r>
            <a:r>
              <a:rPr lang="hr-HR" sz="1100" dirty="0"/>
              <a:t> </a:t>
            </a:r>
          </a:p>
          <a:p>
            <a:pPr marL="0" indent="0" algn="just">
              <a:buNone/>
            </a:pPr>
            <a:r>
              <a:rPr lang="hr-HR" sz="1100" dirty="0">
                <a:hlinkClick r:id="rId8"/>
              </a:rPr>
              <a:t>www.anwbmotor.nl</a:t>
            </a:r>
            <a:endParaRPr lang="hr-HR" sz="1100" dirty="0"/>
          </a:p>
          <a:p>
            <a:pPr marL="0" indent="0" algn="just">
              <a:buNone/>
            </a:pPr>
            <a:r>
              <a:rPr lang="hr-HR" sz="1100" dirty="0">
                <a:hlinkClick r:id="rId9"/>
              </a:rPr>
              <a:t>www.cellphone-jammers.org</a:t>
            </a:r>
            <a:endParaRPr lang="hr-HR" sz="11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7B0491-1777-4DF3-8486-0DA5B78C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3C22-C33F-425E-9666-1CE69C578229}" type="slidenum">
              <a:rPr lang="hr-HR" smtClean="0"/>
              <a:pPr/>
              <a:t>93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13349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12149</Words>
  <Application>Microsoft Office PowerPoint</Application>
  <PresentationFormat>Widescreen</PresentationFormat>
  <Paragraphs>693</Paragraphs>
  <Slides>93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100" baseType="lpstr"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SATELITSKA   NAVIGACIJA</vt:lpstr>
      <vt:lpstr>Satelitska navigacija</vt:lpstr>
      <vt:lpstr>Osnovne komponente satelitskog navigacijskog sustava</vt:lpstr>
      <vt:lpstr>Osnovni princip rada GNSS-a</vt:lpstr>
      <vt:lpstr>GNSS – Global Navigation Satellite System</vt:lpstr>
      <vt:lpstr>SATELITSKI NAVIGACIJSKI SUSTAVI – GLOBALNI I REGIONALNI</vt:lpstr>
      <vt:lpstr>PRINCIP RADA GNSS SUSTAVA</vt:lpstr>
      <vt:lpstr>KOORDINIRANO SVJETSKO VRIJEME UNIVERSAL TIME COORDINATED - UTC</vt:lpstr>
      <vt:lpstr>SINKRONIZACIJA VREMENA - REFERENTNI SUSTAV VREMENA</vt:lpstr>
      <vt:lpstr>IZVORI RELATIVISTIČKIH EFEKATA U GNSS SUSTAVIMA</vt:lpstr>
      <vt:lpstr>DILATACIJA VREMENA</vt:lpstr>
      <vt:lpstr>RAZLIKA U PROTOKU VREMENA ZBOG RAZLIKE U JAČINI GRAVITACIJSKOG POLJA</vt:lpstr>
      <vt:lpstr>Relativistički utjecaji na frekvenciju emitiranja signala</vt:lpstr>
      <vt:lpstr>Relativistički učinci na dužinu staze satelit. signala </vt:lpstr>
      <vt:lpstr>Relativistički efekti uzrokovani rotacijom Zemlje </vt:lpstr>
      <vt:lpstr>RELATIVISTIČKI EFEKTI UZROKOVANI ROTACIJOM ZEMLJE</vt:lpstr>
      <vt:lpstr>RELATIVISTIČKI EFEKTI NASTALI ZBOG EKSCENTRIČNOSTI ORBITE SATELITA</vt:lpstr>
      <vt:lpstr>UBRZANJA SATELITA U OKVIRU TEORIJE RELATIVNOSTI</vt:lpstr>
      <vt:lpstr>Ubrzanja satelita u okviru teorije relativnosti</vt:lpstr>
      <vt:lpstr>MJERENJE VREMENA ŠIRENJA GNSS SIGNALA – RELATIVISTIČKI EFEKTI</vt:lpstr>
      <vt:lpstr>MJERENJE VREMENA ŠIRENJA GNSS SIGNALA – RELATIVISTIČKI EFEKTI</vt:lpstr>
      <vt:lpstr>MJERENJE VREMENA ŠIRENJA GNSS SIGNALA – RELATIVISTIČKI EFEKTI</vt:lpstr>
      <vt:lpstr>RELATIVISTIČKI UČINCI NA GPS SUSTAV</vt:lpstr>
      <vt:lpstr>RELATIVISTIČKI UČINCI NA GPS SUSTAV</vt:lpstr>
      <vt:lpstr>RELATIVISTIČKI UČINCI NA GPS SUSTAV</vt:lpstr>
      <vt:lpstr>RELATIVISTIČKI UČINCI NA GLONASS SUSTAV</vt:lpstr>
      <vt:lpstr>RELATIVISTIČKI UČINCI NA GALILEO I BEIDOU SUSTAV</vt:lpstr>
      <vt:lpstr>Elementi satelitskih orbita i numerički relativistički efekti na GPS , GLONASS i GALILEO sustav</vt:lpstr>
      <vt:lpstr>               Brzina  elektromagnetskih valova </vt:lpstr>
      <vt:lpstr>                       Brzina  elektromagnetskih valova</vt:lpstr>
      <vt:lpstr>GLOBALNI REFERENTNI SUSTAV</vt:lpstr>
      <vt:lpstr>PowerPoint Presentation</vt:lpstr>
      <vt:lpstr>PowerPoint Presentation</vt:lpstr>
      <vt:lpstr>PowerPoint Presentation</vt:lpstr>
      <vt:lpstr>ZAJEDNIČKI GEOPROSTORNI KOORDINATNI SUSTAV</vt:lpstr>
      <vt:lpstr>ZAJEDNIČKI GEOPROSTORNI KOORDINATNI SUSTAV</vt:lpstr>
      <vt:lpstr>ZAJEDNIČKI GEOPROSTORNI KOORDINATNI SUSTAV</vt:lpstr>
      <vt:lpstr>PRETVORBA GEODETSKIH U GEOGRAFSKE KOORDINATE</vt:lpstr>
      <vt:lpstr>GPS sustav</vt:lpstr>
      <vt:lpstr>UVOD</vt:lpstr>
      <vt:lpstr>NOMINALNI GPS KONSTELACIJSKI PARAMETRI</vt:lpstr>
      <vt:lpstr>NOMINALNA GPS 24- SATELITNA KONSTELACIJA </vt:lpstr>
      <vt:lpstr>ZEMALJSKE STAZE GPS SATELITA</vt:lpstr>
      <vt:lpstr>GPS SUSTAV</vt:lpstr>
      <vt:lpstr>PROCJENA POLOŽAJA SUSTAVOM GPS</vt:lpstr>
      <vt:lpstr>GPS SUSTAV</vt:lpstr>
      <vt:lpstr>ARHITEKTURA SUSTAVA GPS</vt:lpstr>
      <vt:lpstr>PROSTORNI (SATELITSKI) SEGMENT</vt:lpstr>
      <vt:lpstr>PROSTORNI  GPS (SATELITSKI) SEGMENT</vt:lpstr>
      <vt:lpstr>FUNKCIONALNA SHEMA PREDAJNIKA GPS SATELITA</vt:lpstr>
      <vt:lpstr>   BINARY PHASE SHIFT KEYING – BINARNA MODULACIJA</vt:lpstr>
      <vt:lpstr>                    GPS  SATELITI</vt:lpstr>
      <vt:lpstr>                              GPS  SATELITI</vt:lpstr>
      <vt:lpstr>                              GPS  SATELITI</vt:lpstr>
      <vt:lpstr>GPS  SATELITI</vt:lpstr>
      <vt:lpstr>                               GPS  SATELITI</vt:lpstr>
      <vt:lpstr>KONTROLNI SEGMENT</vt:lpstr>
      <vt:lpstr>                           KONTROLNI SEGMENT</vt:lpstr>
      <vt:lpstr>                         KONTROLNI SEGMENT</vt:lpstr>
      <vt:lpstr>                             KONTROLNI SEGMENT</vt:lpstr>
      <vt:lpstr>                      NAVIGACIJSKI  SIGNALI</vt:lpstr>
      <vt:lpstr>NAVIGACIJSKI  PODACI  I ALGORITMI</vt:lpstr>
      <vt:lpstr>NAVIGACIJSKI  PODACI  I ALGORITMI</vt:lpstr>
      <vt:lpstr>NAVIGACIJSKI  PODACI  I ALGORITMI</vt:lpstr>
      <vt:lpstr>NAVIGACIJSKI  PODACI  I ALGORITMI - PARAMETRI PODOKVIRA 1   (SV - SPACE VEHICLE )</vt:lpstr>
      <vt:lpstr>NAVIGACIJSKI  PODACI  I ALGORITMI</vt:lpstr>
      <vt:lpstr>NAVIGACIJSKI  PODACI  I ALGORITMI</vt:lpstr>
      <vt:lpstr>NAVIGACIJSKI  PODACI  I ALGORITMI</vt:lpstr>
      <vt:lpstr>NAVIGACIJSKI  PODACI  I ALGORITMI</vt:lpstr>
      <vt:lpstr>NAVIGACIJSKI  PODACI  I ALGORITMI</vt:lpstr>
      <vt:lpstr>NAVIGACIJSKI  PODACI  I ALGORITMI</vt:lpstr>
      <vt:lpstr>CNAV  I  CNAV-2  PODACI</vt:lpstr>
      <vt:lpstr>        KORISNIČKI SEGMENT</vt:lpstr>
      <vt:lpstr>           KORISNIČKI SEGMENT  GPS-a LNA  - Low noise amplifier , AGC – Automatic Gain control , ADC – Analog to Digital converter , GPS digital IF signal – GPS digitalni intermediate (srednji) frequency signal , SSP – Spread signal processor (Procesor širenja signala) , RF – radio frequency , IF – intermediate frequency </vt:lpstr>
      <vt:lpstr>GPS  USLUGE  I   PERFOMANCE SUSTAVA</vt:lpstr>
      <vt:lpstr>          PRIJENOSNI MEDIJ</vt:lpstr>
      <vt:lpstr>PRIJENOSNI MEDIJ- (MJEHURI PLAZME,SOLARNE ĆELIJE,PROTONI SUNČEVIH BAKLJI,ATMOSFERSKA KOČENJA, …)</vt:lpstr>
      <vt:lpstr>TEMELJNI POSTUPAK ODREĐIVANJA POLOŽAJA SATELITSKIM SUSTAVIMA</vt:lpstr>
      <vt:lpstr>SHEMA POSTUPKA ODREĐIVANJA POLOŽAJA KORISNIKA - PRIMJER GPS SUSTAV</vt:lpstr>
      <vt:lpstr>NUMERIČKO RJEŠAVANJE PROBLEMA POZICIONIRANJA</vt:lpstr>
      <vt:lpstr>NUMERIČKO RJEŠAVANJE PROBLEMA POZICIONIRANJA</vt:lpstr>
      <vt:lpstr>NUMERIČKO RJEŠAVANJE PROBLEMA POZICIONIRANJA</vt:lpstr>
      <vt:lpstr>PowerPoint Presentation</vt:lpstr>
      <vt:lpstr>NUMERIČKO RJEŠAVANJE PROBLEMA POZICIONIRANJA     </vt:lpstr>
      <vt:lpstr>Numeričko rješavanje problema pozicioniranja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BIBLIOGRAFIJA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</dc:creator>
  <cp:lastModifiedBy>Serđo Kos</cp:lastModifiedBy>
  <cp:revision>206</cp:revision>
  <dcterms:created xsi:type="dcterms:W3CDTF">2015-02-22T13:53:05Z</dcterms:created>
  <dcterms:modified xsi:type="dcterms:W3CDTF">2023-03-06T10:50:41Z</dcterms:modified>
</cp:coreProperties>
</file>