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84"/>
  </p:notesMasterIdLst>
  <p:sldIdLst>
    <p:sldId id="256" r:id="rId3"/>
    <p:sldId id="257" r:id="rId4"/>
    <p:sldId id="258" r:id="rId5"/>
    <p:sldId id="259" r:id="rId6"/>
    <p:sldId id="260" r:id="rId7"/>
    <p:sldId id="293" r:id="rId8"/>
    <p:sldId id="261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  <p:sldId id="265" r:id="rId64"/>
    <p:sldId id="266" r:id="rId65"/>
    <p:sldId id="348" r:id="rId66"/>
    <p:sldId id="347" r:id="rId67"/>
    <p:sldId id="268" r:id="rId68"/>
    <p:sldId id="269" r:id="rId69"/>
    <p:sldId id="270" r:id="rId70"/>
    <p:sldId id="271" r:id="rId71"/>
    <p:sldId id="272" r:id="rId72"/>
    <p:sldId id="273" r:id="rId73"/>
    <p:sldId id="274" r:id="rId74"/>
    <p:sldId id="275" r:id="rId75"/>
    <p:sldId id="279" r:id="rId76"/>
    <p:sldId id="280" r:id="rId77"/>
    <p:sldId id="288" r:id="rId78"/>
    <p:sldId id="375" r:id="rId79"/>
    <p:sldId id="376" r:id="rId80"/>
    <p:sldId id="377" r:id="rId81"/>
    <p:sldId id="378" r:id="rId82"/>
    <p:sldId id="374" r:id="rId8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A13D-8F93-48FD-AED4-2EA41C7E7B0F}" type="datetimeFigureOut">
              <a:rPr lang="en-GB" smtClean="0"/>
              <a:pPr/>
              <a:t>12/04/2023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D8DB6-5405-4A9D-B273-0893EC7FD4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6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89AD-6299-46E3-B530-282C40F20CED}" type="datetime1">
              <a:rPr lang="hr-HR" smtClean="0"/>
              <a:pPr/>
              <a:t>12.4.2023.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44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F61-C918-40AF-92BF-F4DAD981AC7C}" type="datetime1">
              <a:rPr lang="hr-HR" smtClean="0"/>
              <a:pPr/>
              <a:t>12.4.2023.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63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4767-CDE1-44FE-A9B0-FFBE6F45A545}" type="datetime1">
              <a:rPr lang="hr-HR" smtClean="0"/>
              <a:pPr/>
              <a:t>12.4.2023.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115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5CF-9F23-47F1-9B53-921438FDBF59}" type="datetimeFigureOut">
              <a:rPr lang="hr-HR" smtClean="0"/>
              <a:pPr/>
              <a:t>12.4.2023.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113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5CF-9F23-47F1-9B53-921438FDBF59}" type="datetimeFigureOut">
              <a:rPr lang="hr-HR" smtClean="0"/>
              <a:pPr/>
              <a:t>12.4.2023.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359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5CF-9F23-47F1-9B53-921438FDBF59}" type="datetimeFigureOut">
              <a:rPr lang="hr-HR" smtClean="0"/>
              <a:pPr/>
              <a:t>12.4.2023.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018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5CF-9F23-47F1-9B53-921438FDBF59}" type="datetimeFigureOut">
              <a:rPr lang="hr-HR" smtClean="0"/>
              <a:pPr/>
              <a:t>12.4.2023.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178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5CF-9F23-47F1-9B53-921438FDBF59}" type="datetimeFigureOut">
              <a:rPr lang="hr-HR" smtClean="0"/>
              <a:pPr/>
              <a:t>12.4.2023.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99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5CF-9F23-47F1-9B53-921438FDBF59}" type="datetimeFigureOut">
              <a:rPr lang="hr-HR" smtClean="0"/>
              <a:pPr/>
              <a:t>12.4.2023.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84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5CF-9F23-47F1-9B53-921438FDBF59}" type="datetimeFigureOut">
              <a:rPr lang="hr-HR" smtClean="0"/>
              <a:pPr/>
              <a:t>12.4.2023.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0009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5CF-9F23-47F1-9B53-921438FDBF59}" type="datetimeFigureOut">
              <a:rPr lang="hr-HR" smtClean="0"/>
              <a:pPr/>
              <a:t>12.4.2023.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96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2933-9E33-44BC-A871-E62609E45ACE}" type="datetime1">
              <a:rPr lang="hr-HR" smtClean="0"/>
              <a:pPr/>
              <a:t>12.4.2023.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6710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5CF-9F23-47F1-9B53-921438FDBF59}" type="datetimeFigureOut">
              <a:rPr lang="hr-HR" smtClean="0"/>
              <a:pPr/>
              <a:t>12.4.2023.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14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5CF-9F23-47F1-9B53-921438FDBF59}" type="datetimeFigureOut">
              <a:rPr lang="hr-HR" smtClean="0"/>
              <a:pPr/>
              <a:t>12.4.2023.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971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5CF-9F23-47F1-9B53-921438FDBF59}" type="datetimeFigureOut">
              <a:rPr lang="hr-HR" smtClean="0"/>
              <a:pPr/>
              <a:t>12.4.2023.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44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4DA0-451F-4ECC-9C2F-43C747D351F2}" type="datetime1">
              <a:rPr lang="hr-HR" smtClean="0"/>
              <a:pPr/>
              <a:t>12.4.2023.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708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D39-6065-4201-8D3D-CD3FEA0D0F3B}" type="datetime1">
              <a:rPr lang="hr-HR" smtClean="0"/>
              <a:pPr/>
              <a:t>12.4.2023.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047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3332-33CD-43D7-8CBF-1FB543C0D7C4}" type="datetime1">
              <a:rPr lang="hr-HR" smtClean="0"/>
              <a:pPr/>
              <a:t>12.4.2023.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73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0FC9-D181-4C43-879D-58AA639A60B1}" type="datetime1">
              <a:rPr lang="hr-HR" smtClean="0"/>
              <a:pPr/>
              <a:t>12.4.2023.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674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6B84-3D7D-4473-8846-DB43A35BF658}" type="datetime1">
              <a:rPr lang="hr-HR" smtClean="0"/>
              <a:pPr/>
              <a:t>12.4.2023.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86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5EB-A494-4FC7-9FA3-173A6405DBA4}" type="datetime1">
              <a:rPr lang="hr-HR" smtClean="0"/>
              <a:pPr/>
              <a:t>12.4.2023.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86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4764-ABFB-4289-A495-16F6F704FBFE}" type="datetime1">
              <a:rPr lang="hr-HR" smtClean="0"/>
              <a:pPr/>
              <a:t>12.4.2023.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3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7C18-A5CE-4B30-BE0E-0F566222C388}" type="datetime1">
              <a:rPr lang="hr-HR" smtClean="0"/>
              <a:pPr/>
              <a:t>12.4.2023.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623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D5CF-9F23-47F1-9B53-921438FDBF59}" type="datetimeFigureOut">
              <a:rPr lang="hr-HR" smtClean="0"/>
              <a:pPr/>
              <a:t>12.4.2023.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6B596-3E16-451A-BC07-79FA685701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797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iDou_Navigation_Satellite_System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ipedia.net/index.php/GAGAN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qzss.go.jp/en/overview/services/sv02_why.html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nistar.com/Home.aspx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comtech.com/en/product/globalcorrectionservice/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telsat.com/en/satellites.html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.gov/about/office_org/headquarters_offices/ato/service_units/techops/navservices/gnss/waas/howitworks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www.navipedia.net/index.php/MSAS_Architecture" TargetMode="Externa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SATELITSKA   NAVIGACIJA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b="1" dirty="0"/>
              <a:t>PREGLED SATELITSKIH NAVIGACIJSKIH SUSTAVA</a:t>
            </a:r>
          </a:p>
        </p:txBody>
      </p:sp>
    </p:spTree>
    <p:extLst>
      <p:ext uri="{BB962C8B-B14F-4D97-AF65-F5344CB8AC3E}">
        <p14:creationId xmlns:p14="http://schemas.microsoft.com/office/powerpoint/2010/main" val="41076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008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4467"/>
            <a:ext cx="10515600" cy="5152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GLONASS GEODETSKI REFERENTNI SUSTAV PZ – 90</a:t>
            </a:r>
          </a:p>
          <a:p>
            <a:pPr algn="just">
              <a:buFontTx/>
              <a:buChar char="-"/>
            </a:pPr>
            <a:r>
              <a:rPr lang="hr-HR" sz="2000" b="1" dirty="0"/>
              <a:t>PZ-90</a:t>
            </a:r>
            <a:r>
              <a:rPr lang="hr-HR" sz="2000" dirty="0"/>
              <a:t> – Parametri Zemlji – geodetski datum koji koristi Glonass sustav od 1990. godine. Sustav objedinjuje fundamentalne geodetske konstante , parametre Zemaljskog elipsoida i parametre Zemaljskog gravitacijskog polja , geocentrični referentni sustav (GRS) koji je definiran na osnovu konvencija (IERS) – International Earth Rotation and Reference Systems Service (Frankfurt, Pariz, Washington, ..)i (BIH) Bureau International De l’Heure(Međunarodni Biro za Vrijeme – Pariz).</a:t>
            </a:r>
            <a:br>
              <a:rPr lang="hr-HR" sz="2000" dirty="0"/>
            </a:br>
            <a:r>
              <a:rPr lang="hr-HR" sz="2000" dirty="0"/>
              <a:t>                 Fundamentalni parametri referentnog sustava PZ-90 : 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97A36-D66B-4197-BB8F-524DE43334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612" y="3101340"/>
            <a:ext cx="5493068" cy="30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075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3667"/>
            <a:ext cx="10515600" cy="1449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GLONASS GEODETSKI REFERENTNI SUSTAV PZ – 90</a:t>
            </a:r>
          </a:p>
          <a:p>
            <a:pPr>
              <a:buFontTx/>
              <a:buChar char="-"/>
            </a:pPr>
            <a:r>
              <a:rPr lang="hr-HR" sz="2000" dirty="0"/>
              <a:t>IGS – International GNSS Service , DORIS – Doppler orbitography and radiopositioning integrated by satellite</a:t>
            </a:r>
          </a:p>
          <a:p>
            <a:pPr>
              <a:buNone/>
            </a:pPr>
            <a:r>
              <a:rPr lang="hr-HR" sz="2000" dirty="0"/>
              <a:t>            Prikaz referentnih položaja nadzora Glonass sustava na teritoriju Ruske federacije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EF5F2-BF95-4E57-98D9-25A5C54AA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0912" y="2423160"/>
            <a:ext cx="6201728" cy="43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7533"/>
            <a:ext cx="10515600" cy="51694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GLONASS   VRIJEME</a:t>
            </a:r>
          </a:p>
          <a:p>
            <a:pPr>
              <a:buFontTx/>
              <a:buChar char="-"/>
            </a:pPr>
            <a:r>
              <a:rPr lang="hr-HR" sz="2000" dirty="0"/>
              <a:t>Glonass system time (GST) – zajednička referenca na koju su sinkronizirani svi Glonass satelitski satovi. Bazira se na hidrogenskim maserima (uređaj koji koristi stimuliranu emisiju radijacije pobuđenih atoma za stvaranje koherentne monokromatske elektromagnetske radijacije u mikrovalnom rasponu)- smješteni na kopnu Ruske federacije. Sinkronizaciju provodi  UTC(SU) – Universal Time Coordinated of Russia – kao referentna vremenska skala. UTC(SU) održava National Metrology Institute of the Russian Federation u Mendelejevu (blizu Moskve) kao dio Službe : STFS- State Time and Frequency Service .</a:t>
            </a:r>
          </a:p>
          <a:p>
            <a:pPr>
              <a:buFontTx/>
              <a:buChar char="-"/>
            </a:pPr>
            <a:r>
              <a:rPr lang="hr-HR" sz="2000" dirty="0"/>
              <a:t>Razlika između UTC i UTC(SU) vremena se konstantno nadzire od strane BIPM – Bureau International des Poids et Mesures (Sevres, Francuska)- 2016. razlika manje od 2 ns.</a:t>
            </a:r>
          </a:p>
          <a:p>
            <a:pPr>
              <a:buFontTx/>
              <a:buChar char="-"/>
            </a:pPr>
            <a:r>
              <a:rPr lang="hr-HR" sz="2000" dirty="0"/>
              <a:t>Glonass System Time (GLST) vezan je za vremensku zonu Moskve – veza između GLST i UTC(SU) :</a:t>
            </a:r>
            <a:br>
              <a:rPr lang="hr-HR" sz="2000" dirty="0"/>
            </a:br>
            <a:r>
              <a:rPr lang="hr-HR" sz="2000" b="1" dirty="0"/>
              <a:t>GLST = UTC(SU) + 3h – C .</a:t>
            </a:r>
            <a:r>
              <a:rPr lang="hr-HR" sz="2000" dirty="0"/>
              <a:t>  C – frakcijska razlika , manja je od </a:t>
            </a:r>
            <a:r>
              <a:rPr lang="hr-HR" sz="2000" b="1" dirty="0"/>
              <a:t>1</a:t>
            </a:r>
            <a:r>
              <a:rPr lang="el-GR" sz="2000" b="1" dirty="0"/>
              <a:t>μ</a:t>
            </a:r>
            <a:r>
              <a:rPr lang="hr-HR" sz="2000" b="1" dirty="0"/>
              <a:t>s – Korekcijski parametar vremena </a:t>
            </a:r>
            <a:r>
              <a:rPr lang="el-GR" sz="2000" b="1" dirty="0"/>
              <a:t>τ</a:t>
            </a:r>
            <a:r>
              <a:rPr lang="hr-HR" sz="1400" b="1" dirty="0"/>
              <a:t>c </a:t>
            </a:r>
            <a:r>
              <a:rPr lang="hr-HR" sz="2000" b="1" dirty="0"/>
              <a:t> </a:t>
            </a:r>
            <a:r>
              <a:rPr lang="hr-HR" sz="2000" dirty="0"/>
              <a:t>emitira se kao dio navigacijske poruke, druga korekcija GLST vremena </a:t>
            </a:r>
            <a:r>
              <a:rPr lang="hr-HR" sz="2000" b="1" dirty="0"/>
              <a:t>± 1s </a:t>
            </a:r>
            <a:r>
              <a:rPr lang="hr-HR" sz="2000" dirty="0"/>
              <a:t>se emitira simultano.</a:t>
            </a:r>
          </a:p>
          <a:p>
            <a:pPr>
              <a:buFontTx/>
              <a:buChar char="-"/>
            </a:pPr>
            <a:r>
              <a:rPr lang="hr-HR" sz="2000" dirty="0"/>
              <a:t>Zemaljski GLST sistem generira sustav vremenske skale, računa frekvenciju i vremenske korekcije, određuje razliku između GLST i UTC(SU) za svaku orbitu satelita i to emitira satelitu.</a:t>
            </a:r>
          </a:p>
        </p:txBody>
      </p:sp>
    </p:spTree>
    <p:extLst>
      <p:ext uri="{BB962C8B-B14F-4D97-AF65-F5344CB8AC3E}">
        <p14:creationId xmlns:p14="http://schemas.microsoft.com/office/powerpoint/2010/main" val="21374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808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GLONASS   VRIJEME</a:t>
            </a:r>
          </a:p>
          <a:p>
            <a:pPr>
              <a:buFontTx/>
              <a:buChar char="-"/>
            </a:pPr>
            <a:r>
              <a:rPr lang="hr-HR" sz="2000" dirty="0"/>
              <a:t>Vremensku skalu i frekvenciju održava </a:t>
            </a:r>
            <a:r>
              <a:rPr lang="hr-HR" sz="2000" b="1" dirty="0"/>
              <a:t>Glonass central synchronizer (CS)</a:t>
            </a:r>
            <a:r>
              <a:rPr lang="hr-HR" sz="2000" dirty="0"/>
              <a:t>. Frekvencije i faze od </a:t>
            </a:r>
            <a:r>
              <a:rPr lang="hr-HR" sz="2000" b="1" dirty="0"/>
              <a:t>4</a:t>
            </a:r>
            <a:r>
              <a:rPr lang="hr-HR" sz="2000" dirty="0"/>
              <a:t> hidrogenska frekvencijska standarda se neprekidno uspoređuju i najtočniji sat se uzima kao primarni standard. </a:t>
            </a:r>
          </a:p>
          <a:p>
            <a:pPr>
              <a:buFontTx/>
              <a:buChar char="-"/>
            </a:pPr>
            <a:r>
              <a:rPr lang="hr-HR" sz="2000" dirty="0"/>
              <a:t>Rezultantni </a:t>
            </a:r>
            <a:r>
              <a:rPr lang="hr-HR" sz="2000" b="1" dirty="0"/>
              <a:t>5 MHz  Glonass signal</a:t>
            </a:r>
            <a:r>
              <a:rPr lang="hr-HR" sz="2000" dirty="0"/>
              <a:t> sadrži </a:t>
            </a:r>
            <a:r>
              <a:rPr lang="hr-HR" sz="2000" b="1" dirty="0"/>
              <a:t>pogrešku frekvencije  &lt;  3 x 10</a:t>
            </a:r>
            <a:r>
              <a:rPr lang="hr-HR" sz="2000" b="1" baseline="30000" dirty="0"/>
              <a:t>-4</a:t>
            </a:r>
            <a:r>
              <a:rPr lang="hr-HR" sz="2000" b="1" dirty="0"/>
              <a:t>                   </a:t>
            </a:r>
            <a:r>
              <a:rPr lang="hr-HR" sz="2000" dirty="0"/>
              <a:t> </a:t>
            </a:r>
            <a:br>
              <a:rPr lang="hr-HR" sz="2000" dirty="0"/>
            </a:br>
            <a:r>
              <a:rPr lang="hr-HR" sz="2000" dirty="0"/>
              <a:t>i </a:t>
            </a:r>
            <a:r>
              <a:rPr lang="hr-HR" sz="2000" b="1" dirty="0"/>
              <a:t>stabilnost signala &lt;2x10</a:t>
            </a:r>
            <a:r>
              <a:rPr lang="hr-HR" sz="2000" b="1" baseline="30000" dirty="0"/>
              <a:t>-15</a:t>
            </a:r>
            <a:r>
              <a:rPr lang="hr-HR" sz="2000" b="1" dirty="0"/>
              <a:t> po jednom danu.</a:t>
            </a:r>
          </a:p>
          <a:p>
            <a:pPr>
              <a:buFontTx/>
              <a:buChar char="-"/>
            </a:pPr>
            <a:r>
              <a:rPr lang="hr-HR" sz="2000" dirty="0"/>
              <a:t>U svrhu redundancije  nezavisna glavna (MCS) i rezervne kontrolne stanice (CS) smještene su u Schelkovom (blizu Moskve) i  u Komsomolsku. Kontrolira se Glonass vrijeme – točnost unutar </a:t>
            </a:r>
            <a:br>
              <a:rPr lang="hr-HR" sz="2000" dirty="0"/>
            </a:br>
            <a:r>
              <a:rPr lang="hr-HR" sz="2000" b="1" dirty="0"/>
              <a:t>3 – 13 ns.</a:t>
            </a:r>
            <a:endParaRPr lang="hr-HR" sz="2000" dirty="0"/>
          </a:p>
          <a:p>
            <a:pPr>
              <a:buFontTx/>
              <a:buChar char="-"/>
            </a:pPr>
            <a:r>
              <a:rPr lang="hr-HR" sz="2000" dirty="0"/>
              <a:t>Frakcijska razlika između UTC i Glonass (GLST)  vremenske skale se neprekidno nadzire od strane BIPM – Bureau International des Poids et Mesures – stabilnost vremenskih odnosa je </a:t>
            </a:r>
            <a:r>
              <a:rPr lang="hr-HR" sz="2000" b="1" dirty="0"/>
              <a:t>&lt; 10 ns.</a:t>
            </a:r>
          </a:p>
        </p:txBody>
      </p:sp>
    </p:spTree>
    <p:extLst>
      <p:ext uri="{BB962C8B-B14F-4D97-AF65-F5344CB8AC3E}">
        <p14:creationId xmlns:p14="http://schemas.microsoft.com/office/powerpoint/2010/main" val="4568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408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5267"/>
            <a:ext cx="10515600" cy="5101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NAVIGACIJSKI SIGNALI I USLUGE </a:t>
            </a:r>
          </a:p>
          <a:p>
            <a:pPr>
              <a:buNone/>
            </a:pPr>
            <a:r>
              <a:rPr lang="hr-HR" sz="2000" dirty="0"/>
              <a:t>Glonass pruža dvije vrste usluga :</a:t>
            </a:r>
          </a:p>
          <a:p>
            <a:pPr>
              <a:buFontTx/>
              <a:buChar char="-"/>
            </a:pPr>
            <a:r>
              <a:rPr lang="hr-HR" sz="2000" dirty="0"/>
              <a:t>Otvorena usluga bez kriptiranih signala na tri frekvencije  (L1 , L2 , L3) – dostupno svim korisnicima bez ograničenja – SPS – Standard Positioning Service ; Točnost – 5 m u horizontalnoj ravnini  za 95% (2Ϭ) , 10 m- u vertikalnoj ravnini za 95% (2Ϭ)</a:t>
            </a:r>
          </a:p>
          <a:p>
            <a:pPr>
              <a:buFontTx/>
              <a:buChar char="-"/>
            </a:pPr>
            <a:r>
              <a:rPr lang="hr-HR" sz="2000" dirty="0"/>
              <a:t>Autorizirana usluga s kriptiranim signalima na dvije frekvencije (l1, L2) – dostupno samo autoriziranim korisnicima- HPS – High Precision Service</a:t>
            </a:r>
          </a:p>
          <a:p>
            <a:pPr>
              <a:buFontTx/>
              <a:buChar char="-"/>
            </a:pPr>
            <a:r>
              <a:rPr lang="hr-HR" sz="2000" dirty="0"/>
              <a:t>Svaki Glonass satelit emitira signale za otvorenu uslugu i autoriziranu uslugu </a:t>
            </a:r>
          </a:p>
          <a:p>
            <a:pPr>
              <a:buFontTx/>
              <a:buChar char="-"/>
            </a:pPr>
            <a:r>
              <a:rPr lang="hr-HR" sz="2000" dirty="0"/>
              <a:t>Glonass sustav koristi FDMA – Frequency division multiply access – modulaciju. Signal emitiran od strane pojedinog satelita koristi isti kod , a malo različite frekvencije da omogući procesiranje signala u prijamniku.</a:t>
            </a:r>
          </a:p>
          <a:p>
            <a:pPr>
              <a:buFontTx/>
              <a:buChar char="-"/>
            </a:pPr>
            <a:r>
              <a:rPr lang="hr-HR" sz="2000" dirty="0"/>
              <a:t>Od 2011 Glonass emitira dodatni signal sa CDMA – Code division multiple access modulacijom  (sateliti Glonass –K-1) – L3 signal (uskoro i na L1 i L2 frekvenciji).</a:t>
            </a:r>
          </a:p>
          <a:p>
            <a:pPr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9705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NAVIGACIJSKI SIGNALI I USLUGE </a:t>
            </a:r>
          </a:p>
          <a:p>
            <a:pPr>
              <a:buNone/>
            </a:pPr>
            <a:r>
              <a:rPr lang="hr-HR" sz="2000" dirty="0"/>
              <a:t>Glonass signali se identificiraju s frekvencijom (prva dva znaka) , vrstom usluge ( O- open , S – special- autorizirani korisnici ) i vrstom modulacije ( F- FDMA , C- CDMA).</a:t>
            </a:r>
          </a:p>
          <a:p>
            <a:pPr>
              <a:buNone/>
            </a:pPr>
            <a:r>
              <a:rPr lang="hr-HR" sz="2000" dirty="0"/>
              <a:t>                                     Pregled vrsta Glonass signala po satelitima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30562-BC85-4C46-AF9C-2D46B9C788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4577" y="2628900"/>
            <a:ext cx="6242579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hr-HR" sz="3600" b="1" dirty="0"/>
              <a:t>GLONASS  SUSTAV </a:t>
            </a:r>
            <a:r>
              <a:rPr lang="hr-HR" sz="3200" b="1" dirty="0"/>
              <a:t>-   </a:t>
            </a:r>
            <a:r>
              <a:rPr lang="hr-HR" sz="2200" b="1" dirty="0"/>
              <a:t>NAVIGACIJSKI SIGNALI I USLUGE </a:t>
            </a:r>
            <a:r>
              <a:rPr lang="hr-HR" sz="3200" b="1" dirty="0"/>
              <a:t/>
            </a:r>
            <a:br>
              <a:rPr lang="hr-HR" sz="3200" b="1" dirty="0"/>
            </a:b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9867"/>
            <a:ext cx="10515600" cy="51270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/>
              <a:t>L1 i L2  FDMA signali koriste malo više ( </a:t>
            </a:r>
            <a:r>
              <a:rPr lang="hr-HR" sz="2000" b="1" dirty="0"/>
              <a:t>~ 20 MHz </a:t>
            </a:r>
            <a:r>
              <a:rPr lang="hr-HR" sz="2000" dirty="0"/>
              <a:t>) frekvencije u odnosu na iste GPS signale. </a:t>
            </a:r>
            <a:r>
              <a:rPr lang="hr-HR" sz="2000" b="1" dirty="0"/>
              <a:t>Glonass L3 </a:t>
            </a:r>
            <a:r>
              <a:rPr lang="hr-HR" sz="2000" dirty="0"/>
              <a:t>signal se emitira na nižoj frekvenciji </a:t>
            </a:r>
            <a:r>
              <a:rPr lang="hr-HR" sz="2000" b="1" dirty="0"/>
              <a:t>f = 1202,025 MHz </a:t>
            </a:r>
            <a:r>
              <a:rPr lang="hr-HR" sz="2000" dirty="0"/>
              <a:t>u odnosu na isti </a:t>
            </a:r>
            <a:r>
              <a:rPr lang="hr-HR" sz="2000" b="1" dirty="0"/>
              <a:t>GPS signal – f = 1381,05 MHz </a:t>
            </a:r>
            <a:r>
              <a:rPr lang="hr-HR" sz="2000" dirty="0"/>
              <a:t>. Frekvencija Glonass L3 signala je vrlo bliska frekvenciji Galileo E5b frekvenciji.</a:t>
            </a:r>
          </a:p>
          <a:p>
            <a:pPr>
              <a:buNone/>
            </a:pPr>
            <a:r>
              <a:rPr lang="hr-HR" sz="2000" b="1" dirty="0"/>
              <a:t>  </a:t>
            </a:r>
            <a:r>
              <a:rPr lang="hr-HR" sz="2000" dirty="0"/>
              <a:t>Prikaz Glonass </a:t>
            </a:r>
            <a:r>
              <a:rPr lang="hr-HR" sz="2000" b="1" dirty="0"/>
              <a:t>FDMA</a:t>
            </a:r>
            <a:r>
              <a:rPr lang="hr-HR" sz="2000" dirty="0"/>
              <a:t> (Frequency division multiple access) i </a:t>
            </a:r>
            <a:r>
              <a:rPr lang="hr-HR" sz="2000" b="1" dirty="0"/>
              <a:t>CDMA</a:t>
            </a:r>
            <a:r>
              <a:rPr lang="hr-HR" sz="2000" dirty="0"/>
              <a:t> (Code division multiple access)</a:t>
            </a:r>
            <a:br>
              <a:rPr lang="hr-HR" sz="2000" dirty="0"/>
            </a:br>
            <a:r>
              <a:rPr lang="hr-HR" sz="2000" dirty="0"/>
              <a:t>                            signala na </a:t>
            </a:r>
            <a:r>
              <a:rPr lang="hr-HR" sz="2000" b="1" dirty="0"/>
              <a:t>L1  , L2   i  L3 </a:t>
            </a:r>
            <a:r>
              <a:rPr lang="hr-HR" sz="2000" dirty="0"/>
              <a:t>frekvencijskom pojasu  :</a:t>
            </a:r>
          </a:p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dirty="0"/>
              <a:t>      </a:t>
            </a:r>
            <a:r>
              <a:rPr lang="hr-HR" sz="2000" b="1" dirty="0"/>
              <a:t>OF</a:t>
            </a:r>
            <a:r>
              <a:rPr lang="hr-HR" sz="2000" dirty="0"/>
              <a:t> – open Service , FDMA   ,   </a:t>
            </a:r>
            <a:r>
              <a:rPr lang="hr-HR" sz="2000" b="1" dirty="0"/>
              <a:t>SF</a:t>
            </a:r>
            <a:r>
              <a:rPr lang="hr-HR" sz="2000" dirty="0"/>
              <a:t> – Special Service , FDMA</a:t>
            </a:r>
          </a:p>
          <a:p>
            <a:pPr>
              <a:buNone/>
            </a:pPr>
            <a:r>
              <a:rPr lang="hr-HR" sz="2000" dirty="0"/>
              <a:t>      Frekvencija  </a:t>
            </a:r>
            <a:r>
              <a:rPr lang="hr-HR" sz="2000" b="1" dirty="0"/>
              <a:t>L1</a:t>
            </a:r>
            <a:r>
              <a:rPr lang="hr-HR" sz="2000" dirty="0"/>
              <a:t> – emitira se Open Service s CDMA + Special Service s CDMA</a:t>
            </a:r>
          </a:p>
          <a:p>
            <a:pPr>
              <a:buNone/>
            </a:pPr>
            <a:r>
              <a:rPr lang="hr-HR" sz="2000" dirty="0"/>
              <a:t>       Frekvencija </a:t>
            </a:r>
            <a:r>
              <a:rPr lang="hr-HR" sz="2000" b="1" dirty="0"/>
              <a:t>L2</a:t>
            </a:r>
            <a:r>
              <a:rPr lang="hr-HR" sz="2000" dirty="0"/>
              <a:t>  - emitira se Open Service s CDMA + Special Service s CDMA</a:t>
            </a:r>
          </a:p>
          <a:p>
            <a:pPr>
              <a:buNone/>
            </a:pPr>
            <a:r>
              <a:rPr lang="hr-HR" sz="2000" dirty="0"/>
              <a:t>       Frekvencija </a:t>
            </a:r>
            <a:r>
              <a:rPr lang="hr-HR" sz="2000" b="1" dirty="0"/>
              <a:t>L3</a:t>
            </a:r>
            <a:r>
              <a:rPr lang="hr-HR" sz="2000" dirty="0"/>
              <a:t>  - emitira se Open Service s CDMA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BC6B5-6F2B-4E6F-BEFA-0368BCF551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079" y="2632710"/>
            <a:ext cx="8833842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   -   FDMA signali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0667"/>
            <a:ext cx="10515600" cy="520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NAVIGACIJSKI SIGNALI I USLUGE </a:t>
            </a:r>
          </a:p>
          <a:p>
            <a:pPr>
              <a:buNone/>
            </a:pPr>
            <a:r>
              <a:rPr lang="hr-HR" sz="2000" dirty="0"/>
              <a:t>FDMA – Frequency division multiple access – signali – emitiraju se na frekvencijama L1  i  L2 za Open Service i Special Service . Koriste se dva koda C/A – Coarse and Acquisition code i P- code (Precise </a:t>
            </a:r>
            <a:r>
              <a:rPr lang="hr-HR" sz="2000" dirty="0" err="1"/>
              <a:t>code</a:t>
            </a:r>
            <a:r>
              <a:rPr lang="hr-HR" sz="2000" dirty="0"/>
              <a:t>) </a:t>
            </a:r>
            <a:br>
              <a:rPr lang="hr-HR" sz="2000" dirty="0"/>
            </a:br>
            <a:r>
              <a:rPr lang="hr-HR" sz="2000" dirty="0"/>
              <a:t>                             Glavne karakteristike Glonass FDMA signala :</a:t>
            </a:r>
          </a:p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dirty="0"/>
              <a:t>Glonass FDMA signali koriste različiti skup  frekv. kanala za različite signale. Svaki kanal se identificira s brojem kanala </a:t>
            </a:r>
            <a:r>
              <a:rPr lang="hr-HR" sz="2000" b="1" dirty="0"/>
              <a:t>k </a:t>
            </a:r>
            <a:r>
              <a:rPr lang="hr-HR" sz="2000" dirty="0"/>
              <a:t>koji jedinstveno definira odgovarajuću frekvenciju signala :</a:t>
            </a:r>
          </a:p>
          <a:p>
            <a:pPr>
              <a:buNone/>
            </a:pPr>
            <a:r>
              <a:rPr lang="hr-HR" sz="2000" dirty="0"/>
              <a:t>       </a:t>
            </a:r>
            <a:r>
              <a:rPr lang="hr-HR" sz="2000" b="1" dirty="0"/>
              <a:t>f L1 (k) = ( 1602,0 + k 0,5625) MHz      Susjedni kanali su odvojeni s </a:t>
            </a:r>
            <a:r>
              <a:rPr lang="el-GR" sz="2000" b="1" dirty="0">
                <a:latin typeface="Calibri"/>
                <a:cs typeface="Calibri"/>
              </a:rPr>
              <a:t>Δ</a:t>
            </a:r>
            <a:r>
              <a:rPr lang="hr-HR" sz="2000" b="1" dirty="0">
                <a:latin typeface="Calibri"/>
                <a:cs typeface="Calibri"/>
              </a:rPr>
              <a:t>f ~ 0,5 MHz</a:t>
            </a:r>
            <a:endParaRPr lang="hr-HR" sz="2000" b="1" dirty="0"/>
          </a:p>
          <a:p>
            <a:pPr>
              <a:buNone/>
            </a:pPr>
            <a:r>
              <a:rPr lang="hr-HR" sz="2000" b="1" dirty="0"/>
              <a:t>       f L2 (k) = ( 1246,0 + k 0,4375) MHz</a:t>
            </a:r>
            <a:r>
              <a:rPr lang="hr-HR" sz="2000" dirty="0"/>
              <a:t>  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182F7-A5A3-45CE-8353-5B4C2E1B0B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900" y="2627842"/>
            <a:ext cx="63246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608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 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0667"/>
            <a:ext cx="10718800" cy="5076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OPEN  SERVICE  SIGNALI</a:t>
            </a:r>
          </a:p>
          <a:p>
            <a:pPr>
              <a:buNone/>
            </a:pPr>
            <a:r>
              <a:rPr lang="hr-HR" sz="2000" dirty="0"/>
              <a:t>FDMA Open Service usluga emitira se na frekvencijama L1 i L2 i koristi BPSK – Binary phase-shift keying modulaciju. Val nosilac signala se modulira s binarnom sekvencom , što rezultira s tri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individualne komponente: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- PRN –pseudorandom noise ranging code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- navigacijski podaci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- pomoćna krivuljna sekvenca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PRN code ima duljinu od 511 chip-a (1 chip = 1 </a:t>
            </a:r>
            <a:r>
              <a:rPr lang="el-GR" sz="2000" dirty="0"/>
              <a:t>μ</a:t>
            </a:r>
            <a:r>
              <a:rPr lang="hr-HR" sz="2000" dirty="0"/>
              <a:t>s=0,000001s)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na 511 MHz – ukupno trajanje </a:t>
            </a:r>
            <a:r>
              <a:rPr lang="hr-HR" sz="2000" b="1" dirty="0"/>
              <a:t>1 ms</a:t>
            </a:r>
            <a:r>
              <a:rPr lang="hr-HR" sz="2000" dirty="0"/>
              <a:t>. Navigacijski podaci se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emitiraju po 50 Hz proporcionalnoj frekvencijskoj stopi i imaju 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duljinu od </a:t>
            </a:r>
            <a:r>
              <a:rPr lang="hr-HR" sz="2000" b="1" dirty="0"/>
              <a:t>20 ms </a:t>
            </a:r>
            <a:r>
              <a:rPr lang="hr-HR" sz="2000" dirty="0"/>
              <a:t>po podatkovnom bit-u. Pomoćna krivuljna 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sekvenca se emitira na 100Hz frekvencijskoj sekvenci  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mijenjanja 1 i 0 ,s vremenom trajanja od </a:t>
            </a:r>
            <a:r>
              <a:rPr lang="hr-HR" sz="2000" b="1" dirty="0"/>
              <a:t>10 ms </a:t>
            </a:r>
            <a:r>
              <a:rPr lang="hr-HR" sz="2000" dirty="0"/>
              <a:t>po simbolu. </a:t>
            </a:r>
          </a:p>
          <a:p>
            <a:pPr>
              <a:buNone/>
            </a:pP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6" name="Picture 2" descr="C:\Users\Kos\Documents\IMG_1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325" y="2190098"/>
            <a:ext cx="3971021" cy="2950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9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4467"/>
            <a:ext cx="10515600" cy="5152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OPEN  SERVICE  SIGNALI</a:t>
            </a:r>
          </a:p>
          <a:p>
            <a:pPr>
              <a:buNone/>
            </a:pPr>
            <a:r>
              <a:rPr lang="hr-HR" sz="2000" b="1" dirty="0"/>
              <a:t>                    </a:t>
            </a:r>
            <a:r>
              <a:rPr lang="hr-HR" sz="2000" dirty="0"/>
              <a:t>Struktura Glonass Open service signala :</a:t>
            </a:r>
            <a:endParaRPr lang="hr-HR" sz="2000" b="1" dirty="0"/>
          </a:p>
          <a:p>
            <a:pPr>
              <a:buNone/>
            </a:pPr>
            <a:r>
              <a:rPr lang="hr-HR" sz="2000" dirty="0"/>
              <a:t>                                                                                                                                    </a:t>
            </a:r>
            <a:r>
              <a:rPr lang="hr-HR" sz="2000" b="1" dirty="0"/>
              <a:t>Data</a:t>
            </a:r>
            <a:r>
              <a:rPr lang="hr-HR" sz="2000" dirty="0"/>
              <a:t> – navigacijski podaci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                                                                </a:t>
            </a:r>
            <a:r>
              <a:rPr lang="hr-HR" sz="2000" b="1" dirty="0"/>
              <a:t>20 ms</a:t>
            </a:r>
            <a:endParaRPr lang="hr-HR" sz="2000" dirty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dirty="0"/>
              <a:t>                                                                                                                                   </a:t>
            </a:r>
            <a:r>
              <a:rPr lang="hr-HR" sz="2000" b="1" dirty="0"/>
              <a:t>M code </a:t>
            </a:r>
            <a:r>
              <a:rPr lang="hr-HR" sz="2000" dirty="0"/>
              <a:t>– pomoćna 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                                                        krivuljna sekvenca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                                                                 </a:t>
            </a:r>
            <a:r>
              <a:rPr lang="hr-HR" sz="2000" b="1" dirty="0"/>
              <a:t>10 ms</a:t>
            </a:r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dirty="0"/>
              <a:t>                                                                                                                               </a:t>
            </a:r>
            <a:r>
              <a:rPr lang="hr-HR" sz="2000" b="1" dirty="0"/>
              <a:t>PRN code</a:t>
            </a:r>
            <a:r>
              <a:rPr lang="hr-HR" sz="2000" dirty="0"/>
              <a:t>–pseudoudaljenost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                                                       kod – </a:t>
            </a:r>
            <a:r>
              <a:rPr lang="hr-HR" sz="2000" b="1" dirty="0"/>
              <a:t>1 ms 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6C9B7-E638-487D-AA46-82B342014D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756410"/>
            <a:ext cx="7269044" cy="38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              PRAVNE OSNOVE GNSS-A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690688"/>
            <a:ext cx="11115261" cy="44862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sz="2200" dirty="0"/>
              <a:t>O uporabi spektra frekvencija za potrebe </a:t>
            </a:r>
            <a:r>
              <a:rPr lang="hr-HR" sz="2200" b="1" dirty="0"/>
              <a:t>GNSS</a:t>
            </a:r>
            <a:r>
              <a:rPr lang="hr-HR" sz="2200" dirty="0"/>
              <a:t> </a:t>
            </a:r>
            <a:r>
              <a:rPr lang="hr-HR" sz="2200" b="1" dirty="0"/>
              <a:t>sustava odlučuju međunarodna tijela</a:t>
            </a:r>
          </a:p>
          <a:p>
            <a:pPr marL="0" indent="0" algn="just">
              <a:buNone/>
            </a:pPr>
            <a:endParaRPr lang="hr-HR" sz="2200" b="1" dirty="0"/>
          </a:p>
          <a:p>
            <a:pPr marL="0" indent="0" algn="just">
              <a:buNone/>
            </a:pPr>
            <a:r>
              <a:rPr lang="hr-HR" sz="2200" b="1" dirty="0"/>
              <a:t>ITU (International </a:t>
            </a:r>
            <a:r>
              <a:rPr lang="hr-HR" sz="2200" b="1" dirty="0" err="1"/>
              <a:t>Telecommunication</a:t>
            </a:r>
            <a:r>
              <a:rPr lang="hr-HR" sz="2200" b="1" dirty="0"/>
              <a:t> Union, Međunarodna telekomunikacijska unija)- UNO-ova specijalizirana Agencija</a:t>
            </a:r>
            <a:r>
              <a:rPr lang="hr-HR" sz="2200" dirty="0"/>
              <a:t>-</a:t>
            </a:r>
            <a:r>
              <a:rPr lang="hr-HR" sz="2200" dirty="0" err="1"/>
              <a:t>Geneva</a:t>
            </a:r>
            <a:r>
              <a:rPr lang="hr-HR" sz="2200" dirty="0"/>
              <a:t> - odgovorna je za dodjele odgovarajućih frekvencija potrebnih za rad takve službe. Za potrebe GNSS službi dodijeljene su frekvencije u rasponu </a:t>
            </a:r>
            <a:r>
              <a:rPr lang="hr-HR" sz="2200" b="1" dirty="0"/>
              <a:t>od 1559-1610 MHz</a:t>
            </a:r>
            <a:r>
              <a:rPr lang="hr-HR" sz="2200" dirty="0"/>
              <a:t>. </a:t>
            </a:r>
          </a:p>
          <a:p>
            <a:pPr marL="0" indent="0" algn="just">
              <a:buNone/>
            </a:pPr>
            <a:endParaRPr lang="hr-HR" sz="2200" dirty="0"/>
          </a:p>
          <a:p>
            <a:pPr marL="0" indent="0" algn="just">
              <a:buNone/>
            </a:pPr>
            <a:r>
              <a:rPr lang="hr-HR" sz="2200" dirty="0"/>
              <a:t>Na nacionalnoj razini pojedine države </a:t>
            </a:r>
            <a:r>
              <a:rPr lang="hr-HR" sz="2200" b="1" dirty="0"/>
              <a:t>regulatorna tijela su za SAD, FCC – </a:t>
            </a:r>
            <a:r>
              <a:rPr lang="hr-HR" sz="2200" b="1" dirty="0" err="1"/>
              <a:t>Federal</a:t>
            </a:r>
            <a:r>
              <a:rPr lang="hr-HR" sz="2200" b="1" dirty="0"/>
              <a:t> </a:t>
            </a:r>
            <a:r>
              <a:rPr lang="hr-HR" sz="2200" b="1" dirty="0" err="1"/>
              <a:t>Communication</a:t>
            </a:r>
            <a:r>
              <a:rPr lang="hr-HR" sz="2200" b="1" dirty="0"/>
              <a:t> </a:t>
            </a:r>
            <a:r>
              <a:rPr lang="hr-HR" sz="2200" b="1" dirty="0" err="1"/>
              <a:t>Commision</a:t>
            </a:r>
            <a:r>
              <a:rPr lang="hr-HR" sz="2200" b="1" dirty="0"/>
              <a:t>,…).</a:t>
            </a:r>
            <a:r>
              <a:rPr lang="hr-HR" sz="2200" dirty="0"/>
              <a:t>  Za GPS sustav definiran je spektar frekvencija u rasponu 1215-1240 MHz, 1559-1610 MHz, te treća frekvencija L5 u rasponu 1164-1188 MHz</a:t>
            </a:r>
          </a:p>
          <a:p>
            <a:pPr lvl="1" algn="just"/>
            <a:r>
              <a:rPr lang="hr-HR" sz="2200" b="1" dirty="0"/>
              <a:t>Frekvencija L1 – 1575 MHz</a:t>
            </a:r>
          </a:p>
          <a:p>
            <a:pPr lvl="1" algn="just"/>
            <a:r>
              <a:rPr lang="hr-HR" sz="2200" b="1" dirty="0"/>
              <a:t>Frekvencija L2 – 1227 </a:t>
            </a:r>
            <a:r>
              <a:rPr lang="hr-HR" sz="2200" b="1" dirty="0" smtClean="0"/>
              <a:t>MHz                </a:t>
            </a:r>
            <a:r>
              <a:rPr lang="hr-HR" b="1" dirty="0"/>
              <a:t>M – mega – </a:t>
            </a:r>
            <a:r>
              <a:rPr lang="hr-HR" b="1" dirty="0" smtClean="0"/>
              <a:t>10</a:t>
            </a:r>
            <a:r>
              <a:rPr lang="hr-HR" b="1" baseline="30000" dirty="0" smtClean="0"/>
              <a:t>6</a:t>
            </a:r>
            <a:endParaRPr lang="hr-HR" sz="2200" b="1" dirty="0"/>
          </a:p>
          <a:p>
            <a:pPr lvl="1" algn="just"/>
            <a:r>
              <a:rPr lang="hr-HR" sz="2200" b="1" dirty="0"/>
              <a:t>Frekvencija L5 – 1176 </a:t>
            </a:r>
            <a:r>
              <a:rPr lang="hr-HR" sz="2200" b="1" dirty="0" smtClean="0"/>
              <a:t>MHz              </a:t>
            </a:r>
            <a:endParaRPr lang="hr-HR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28EA-D77D-402F-B769-6B9C7673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2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09133"/>
            <a:ext cx="10938933" cy="50678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000" b="1" dirty="0"/>
              <a:t>STRUKTURA NAVIGACIJSKE PORUKE</a:t>
            </a:r>
          </a:p>
          <a:p>
            <a:pPr>
              <a:buNone/>
            </a:pPr>
            <a:r>
              <a:rPr lang="hr-HR" sz="2000" dirty="0"/>
              <a:t>Glonass navigacijska poruka za FDMA Open service koristi fiksnu strukturu – sastoji se od okvira (</a:t>
            </a:r>
            <a:r>
              <a:rPr lang="hr-HR" sz="2000" b="1" dirty="0"/>
              <a:t>frame</a:t>
            </a:r>
            <a:r>
              <a:rPr lang="hr-HR" sz="2000" dirty="0"/>
              <a:t>) i nizova (</a:t>
            </a:r>
            <a:r>
              <a:rPr lang="hr-HR" sz="2000" b="1" dirty="0"/>
              <a:t>string</a:t>
            </a:r>
            <a:r>
              <a:rPr lang="hr-HR" sz="2000" dirty="0"/>
              <a:t>). </a:t>
            </a:r>
            <a:r>
              <a:rPr lang="hr-HR" sz="2000" b="1" dirty="0"/>
              <a:t>Skup okvira formira super okvir </a:t>
            </a:r>
            <a:r>
              <a:rPr lang="hr-HR" sz="2000" dirty="0"/>
              <a:t>– ponavlja se u pravilnim intervalima :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</a:t>
            </a:r>
            <a:r>
              <a:rPr lang="hr-HR" sz="2000" b="1" dirty="0"/>
              <a:t>String</a:t>
            </a:r>
            <a:r>
              <a:rPr lang="hr-HR" sz="2000" dirty="0"/>
              <a:t> – se sastoji od 85 bit-a + vremenska oznaka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</a:t>
            </a:r>
            <a:r>
              <a:rPr lang="hr-HR" sz="2000" b="1" dirty="0"/>
              <a:t>Vremenska oznaka </a:t>
            </a:r>
            <a:r>
              <a:rPr lang="hr-HR" sz="2000" dirty="0"/>
              <a:t>-30 simbola – odgovara  hexadecimalnoj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vrijednosti </a:t>
            </a:r>
            <a:r>
              <a:rPr lang="hr-HR" sz="2000" b="1" dirty="0"/>
              <a:t>0x3E375096</a:t>
            </a:r>
            <a:r>
              <a:rPr lang="hr-HR" sz="2000" dirty="0"/>
              <a:t>.Na dužini bit-a od 20ms i dužini simbola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od 10ms , (</a:t>
            </a:r>
            <a:r>
              <a:rPr lang="hr-HR" sz="2000" b="1" dirty="0"/>
              <a:t>string-niz</a:t>
            </a:r>
            <a:r>
              <a:rPr lang="hr-HR" sz="2000" dirty="0"/>
              <a:t>) se emitira u </a:t>
            </a:r>
            <a:r>
              <a:rPr lang="hr-HR" sz="2000" b="1" dirty="0"/>
              <a:t>1,7s + 0,3s = 2s</a:t>
            </a:r>
            <a:r>
              <a:rPr lang="hr-HR" sz="2000" dirty="0"/>
              <a:t>.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</a:t>
            </a:r>
            <a:endParaRPr lang="hr-HR" sz="2000" b="1" dirty="0"/>
          </a:p>
          <a:p>
            <a:pPr>
              <a:buNone/>
            </a:pPr>
            <a:endParaRPr lang="hr-HR" sz="2000" b="1" dirty="0"/>
          </a:p>
          <a:p>
            <a:pPr>
              <a:buNone/>
            </a:pPr>
            <a:r>
              <a:rPr lang="hr-HR" sz="2000" dirty="0"/>
              <a:t>Podaci o efemeridama satelita se uobičajeno ažuriraju u polusatnim intervalima ( puni sat , 30 minuta) – podaci vrijede za ±15 minuta unutar referentne epohe u sredini intervala.</a:t>
            </a:r>
          </a:p>
          <a:p>
            <a:pPr>
              <a:buNone/>
            </a:pPr>
            <a:r>
              <a:rPr lang="hr-HR" sz="2000" dirty="0"/>
              <a:t>Odstupanja satelitskog sata se definiraju kao linearni polinom .</a:t>
            </a:r>
          </a:p>
          <a:p>
            <a:pPr>
              <a:buNone/>
            </a:pPr>
            <a:r>
              <a:rPr lang="hr-HR" sz="2000" dirty="0"/>
              <a:t>Glonass FDMA navigacijska poruka sadrži podatke o efemeridama , almanah i informacije za vremensku skalu – ne sadrži informacije za ionosfersko i troposfersko kašnjenje signala za jedno frekvencijske prijamnike. Za to treba koristiti dvo-frekvencijske prijamnike  (L1/L2 frekvencije)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   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</a:t>
            </a:r>
          </a:p>
          <a:p>
            <a:pPr>
              <a:buNone/>
            </a:pPr>
            <a:endParaRPr lang="hr-HR" sz="2000" b="1" dirty="0"/>
          </a:p>
          <a:p>
            <a:pPr>
              <a:buNone/>
            </a:pP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317D6-A13B-464A-A625-93E9F6311B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498" y="2000514"/>
            <a:ext cx="4069986" cy="171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132" y="982133"/>
            <a:ext cx="10820401" cy="5220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STRUKTURA NAVIGACIJSKE PORUKE</a:t>
            </a:r>
          </a:p>
          <a:p>
            <a:pPr>
              <a:buNone/>
            </a:pPr>
            <a:r>
              <a:rPr lang="hr-HR" sz="2000" dirty="0"/>
              <a:t>Struktura superokvira navigacijske poruke za FDMA Open Service:</a:t>
            </a:r>
            <a:br>
              <a:rPr lang="hr-HR" sz="2000" dirty="0"/>
            </a:br>
            <a:r>
              <a:rPr lang="hr-HR" sz="2000" dirty="0"/>
              <a:t>                                                               </a:t>
            </a:r>
            <a:r>
              <a:rPr lang="hr-HR" sz="2000" b="1" dirty="0"/>
              <a:t>HC – </a:t>
            </a:r>
            <a:r>
              <a:rPr lang="hr-HR" sz="2000" dirty="0"/>
              <a:t>Hammning kod pariteni bitovi – omogućuju jednokratnu</a:t>
            </a:r>
            <a:br>
              <a:rPr lang="hr-HR" sz="2000" dirty="0"/>
            </a:br>
            <a:r>
              <a:rPr lang="hr-HR" sz="2000" dirty="0"/>
              <a:t>                                                               ispravku pogrešaka</a:t>
            </a:r>
            <a:br>
              <a:rPr lang="hr-HR" sz="2000" dirty="0"/>
            </a:br>
            <a:r>
              <a:rPr lang="hr-HR" sz="2000" dirty="0"/>
              <a:t>                                                               </a:t>
            </a:r>
            <a:r>
              <a:rPr lang="hr-HR" sz="2000" b="1" dirty="0"/>
              <a:t>TM – </a:t>
            </a:r>
            <a:r>
              <a:rPr lang="hr-HR" sz="2000" dirty="0"/>
              <a:t>time mark – vremenska oznaka </a:t>
            </a:r>
            <a:br>
              <a:rPr lang="hr-HR" sz="2000" dirty="0"/>
            </a:br>
            <a:r>
              <a:rPr lang="hr-HR" sz="2000" dirty="0"/>
              <a:t>                                                              </a:t>
            </a:r>
            <a:r>
              <a:rPr lang="hr-HR" sz="2000" b="1" dirty="0"/>
              <a:t>Strings 1-4 svakog </a:t>
            </a:r>
            <a:r>
              <a:rPr lang="hr-HR" sz="2000" dirty="0"/>
              <a:t>okvira sadrži efemeride svakog satelita -</a:t>
            </a:r>
            <a:br>
              <a:rPr lang="hr-HR" sz="2000" dirty="0"/>
            </a:br>
            <a:r>
              <a:rPr lang="hr-HR" sz="2000" dirty="0"/>
              <a:t>                                                               ponavlja se svakih 30 sekundi.</a:t>
            </a:r>
            <a:br>
              <a:rPr lang="hr-HR" sz="2000" dirty="0"/>
            </a:br>
            <a:r>
              <a:rPr lang="hr-HR" sz="2000" dirty="0"/>
              <a:t>                                                              </a:t>
            </a:r>
            <a:r>
              <a:rPr lang="hr-HR" sz="2000" b="1" dirty="0"/>
              <a:t>Strings 5-15 </a:t>
            </a:r>
            <a:r>
              <a:rPr lang="hr-HR" sz="2000" dirty="0"/>
              <a:t>okvira sadrži pod-ispravljačke almanah podatke za </a:t>
            </a:r>
            <a:br>
              <a:rPr lang="hr-HR" sz="2000" dirty="0"/>
            </a:br>
            <a:r>
              <a:rPr lang="hr-HR" sz="2000" dirty="0"/>
              <a:t>                                                               najviše 5 satelita. </a:t>
            </a:r>
            <a:r>
              <a:rPr lang="hr-HR" sz="2000" b="1" dirty="0"/>
              <a:t>Ostatak bit-a u petom okviru </a:t>
            </a:r>
            <a:r>
              <a:rPr lang="hr-HR" sz="2000" dirty="0"/>
              <a:t>sadrži parametre</a:t>
            </a:r>
            <a:br>
              <a:rPr lang="hr-HR" sz="2000" dirty="0"/>
            </a:br>
            <a:r>
              <a:rPr lang="hr-HR" sz="2000" dirty="0"/>
              <a:t>                                                               za pretvorbu </a:t>
            </a:r>
            <a:r>
              <a:rPr lang="hr-HR" sz="2000" b="1" dirty="0"/>
              <a:t>Glonass vremena u UT1 </a:t>
            </a:r>
            <a:r>
              <a:rPr lang="hr-HR" sz="2000" dirty="0"/>
              <a:t>vrijeme (UT1 – uvođenjem</a:t>
            </a:r>
            <a:br>
              <a:rPr lang="hr-HR" sz="2000" dirty="0"/>
            </a:br>
            <a:r>
              <a:rPr lang="hr-HR" sz="2000" dirty="0"/>
              <a:t>                                                               prijestupne sekunde UT1 vrijeme aproksimira UTC vrijeme) i</a:t>
            </a:r>
            <a:br>
              <a:rPr lang="hr-HR" sz="2000" dirty="0"/>
            </a:br>
            <a:r>
              <a:rPr lang="hr-HR" sz="2000" dirty="0"/>
              <a:t>podatak                                                 podatak o prijestupnoj (</a:t>
            </a:r>
            <a:r>
              <a:rPr lang="hr-HR" sz="2000" b="1" dirty="0"/>
              <a:t>leap</a:t>
            </a:r>
            <a:r>
              <a:rPr lang="hr-HR" sz="2000" dirty="0"/>
              <a:t>) sekundi.</a:t>
            </a:r>
            <a:br>
              <a:rPr lang="hr-HR" sz="2000" dirty="0"/>
            </a:br>
            <a:r>
              <a:rPr lang="hr-HR" sz="2000" dirty="0"/>
              <a:t>                                                               Svaki superokvir se emitira u 2,5 min i neprekidno ponavlja </a:t>
            </a:r>
            <a:br>
              <a:rPr lang="hr-HR" sz="2000" dirty="0"/>
            </a:br>
            <a:r>
              <a:rPr lang="hr-HR" sz="2000" dirty="0"/>
              <a:t>iz                                                             između ažuriranja efemerida  (unutar 30 minuta).</a:t>
            </a:r>
          </a:p>
          <a:p>
            <a:pPr>
              <a:buNone/>
            </a:pPr>
            <a:r>
              <a:rPr lang="hr-HR" sz="2000" dirty="0"/>
              <a:t>                                                                      </a:t>
            </a:r>
            <a:br>
              <a:rPr lang="hr-HR" sz="2000" dirty="0"/>
            </a:br>
            <a:r>
              <a:rPr lang="hr-HR" sz="2000" dirty="0"/>
              <a:t>                                                    </a:t>
            </a:r>
            <a:endParaRPr lang="hr-HR" sz="2000" b="1" dirty="0"/>
          </a:p>
          <a:p>
            <a:pPr>
              <a:buNone/>
            </a:pP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77634-0B04-4B04-98FB-D654984A54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468" y="1663699"/>
            <a:ext cx="4217458" cy="51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2239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000" b="1" dirty="0"/>
              <a:t>CDMA  GLONASS  SIGNALI - CDMA – Code division multiple access </a:t>
            </a:r>
          </a:p>
          <a:p>
            <a:pPr>
              <a:buNone/>
            </a:pPr>
            <a:r>
              <a:rPr lang="hr-HR" sz="2000" dirty="0"/>
              <a:t>Povećana navigacijska točnost, povećana pouzdanost i povećana otpornost na smetnje.</a:t>
            </a:r>
          </a:p>
          <a:p>
            <a:pPr>
              <a:buNone/>
            </a:pPr>
            <a:r>
              <a:rPr lang="hr-HR" sz="2000" dirty="0"/>
              <a:t>Koriste se : </a:t>
            </a:r>
            <a:r>
              <a:rPr lang="hr-HR" sz="2000" b="1" dirty="0"/>
              <a:t>OC- Open Service CDMA signali </a:t>
            </a:r>
            <a:r>
              <a:rPr lang="hr-HR" sz="2000" dirty="0"/>
              <a:t>– za korisnike bez ograničenja , </a:t>
            </a:r>
            <a:r>
              <a:rPr lang="hr-HR" sz="2000" b="1" dirty="0"/>
              <a:t>SC- Special Service CDMA signali </a:t>
            </a:r>
            <a:r>
              <a:rPr lang="hr-HR" sz="2000" dirty="0"/>
              <a:t>– samo za autorizirane korisnike</a:t>
            </a:r>
            <a:br>
              <a:rPr lang="hr-HR" sz="2000" dirty="0"/>
            </a:br>
            <a:r>
              <a:rPr lang="hr-HR" sz="2000" dirty="0"/>
              <a:t>    </a:t>
            </a:r>
            <a:r>
              <a:rPr lang="hr-HR" sz="2000" b="1" dirty="0"/>
              <a:t>Parametri Glonass CDMA signala </a:t>
            </a:r>
            <a:r>
              <a:rPr lang="hr-HR" sz="2000" dirty="0"/>
              <a:t>:                                                    </a:t>
            </a:r>
            <a:r>
              <a:rPr lang="hr-HR" sz="2000" b="1" dirty="0"/>
              <a:t>BOC – </a:t>
            </a:r>
            <a:r>
              <a:rPr lang="hr-HR" sz="2000" dirty="0"/>
              <a:t>Binary offset carrier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                                               </a:t>
            </a:r>
            <a:r>
              <a:rPr lang="hr-HR" sz="2000" b="1" dirty="0"/>
              <a:t>BPSK- </a:t>
            </a:r>
            <a:r>
              <a:rPr lang="hr-HR" sz="2000" dirty="0"/>
              <a:t>Binary phase-shift keying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                                               </a:t>
            </a:r>
            <a:r>
              <a:rPr lang="hr-HR" sz="2000" b="1" dirty="0"/>
              <a:t>OC – </a:t>
            </a:r>
            <a:r>
              <a:rPr lang="hr-HR" sz="2000" dirty="0"/>
              <a:t>Open CDMA Service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                                               </a:t>
            </a:r>
            <a:r>
              <a:rPr lang="hr-HR" sz="2000" b="1" dirty="0"/>
              <a:t>OCM-</a:t>
            </a:r>
            <a:r>
              <a:rPr lang="hr-HR" sz="2000" dirty="0"/>
              <a:t>Open CDMA modernized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                                               Service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                                               </a:t>
            </a:r>
            <a:r>
              <a:rPr lang="hr-HR" sz="2000" b="1" dirty="0"/>
              <a:t>SC – </a:t>
            </a:r>
            <a:r>
              <a:rPr lang="hr-HR" sz="2000" dirty="0"/>
              <a:t>Special  CDMA Service </a:t>
            </a:r>
            <a:br>
              <a:rPr lang="hr-HR" sz="2000" dirty="0"/>
            </a:br>
            <a:r>
              <a:rPr lang="hr-HR" sz="2000" dirty="0"/>
              <a:t>                                                                                                                       (autorizirani korisnici) </a:t>
            </a:r>
          </a:p>
          <a:p>
            <a:pPr>
              <a:buNone/>
            </a:pPr>
            <a:r>
              <a:rPr lang="hr-HR" sz="2000" dirty="0"/>
              <a:t>                                                                                                                           </a:t>
            </a:r>
            <a:r>
              <a:rPr lang="hr-HR" sz="2000" b="1" dirty="0"/>
              <a:t>F - </a:t>
            </a:r>
            <a:r>
              <a:rPr lang="hr-HR" sz="2000" dirty="0"/>
              <a:t>frekvencija</a:t>
            </a:r>
          </a:p>
          <a:p>
            <a:pPr>
              <a:buNone/>
            </a:pPr>
            <a:r>
              <a:rPr lang="hr-HR" sz="2000" dirty="0"/>
              <a:t>         </a:t>
            </a:r>
            <a:r>
              <a:rPr lang="hr-HR" sz="2000" b="1" dirty="0"/>
              <a:t>Raspodjela frekvencija Glonass CDMA signala :</a:t>
            </a:r>
            <a:endParaRPr lang="hr-HR" sz="2000" dirty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dirty="0"/>
              <a:t/>
            </a:r>
            <a:br>
              <a:rPr lang="hr-HR" sz="2000" dirty="0"/>
            </a:br>
            <a:r>
              <a:rPr lang="hr-HR" sz="2000" b="1" dirty="0"/>
              <a:t>Raspodjela frekvencija Glonass CDMA signala :</a:t>
            </a: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8E49E-3A2C-45FD-9335-242AF0EE8F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2545823"/>
            <a:ext cx="6923170" cy="1672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530B1-2600-4006-BDE6-AE9C7D4D0F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50" y="4898021"/>
            <a:ext cx="9107632" cy="16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1467"/>
            <a:ext cx="10515600" cy="5025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VRSTE  GLONASS SATELITA</a:t>
            </a:r>
          </a:p>
          <a:p>
            <a:pPr>
              <a:buNone/>
            </a:pPr>
            <a:r>
              <a:rPr lang="hr-HR" sz="2000" dirty="0"/>
              <a:t>Postoje tri generacije satelita:</a:t>
            </a:r>
            <a:br>
              <a:rPr lang="hr-HR" sz="2000" dirty="0"/>
            </a:br>
            <a:r>
              <a:rPr lang="hr-HR" sz="2000" dirty="0"/>
              <a:t>- Glonass- </a:t>
            </a:r>
            <a:r>
              <a:rPr lang="hr-HR" sz="2000" b="1" dirty="0"/>
              <a:t>I/II</a:t>
            </a:r>
            <a:r>
              <a:rPr lang="hr-HR" sz="2000" dirty="0"/>
              <a:t>  sateliti  – lansirani 1982.</a:t>
            </a:r>
            <a:br>
              <a:rPr lang="hr-HR" sz="2000" dirty="0"/>
            </a:br>
            <a:r>
              <a:rPr lang="hr-HR" sz="2000" dirty="0"/>
              <a:t>- Glonass –</a:t>
            </a:r>
            <a:r>
              <a:rPr lang="hr-HR" sz="2000" b="1" dirty="0"/>
              <a:t>M</a:t>
            </a:r>
            <a:r>
              <a:rPr lang="hr-HR" sz="2000" dirty="0"/>
              <a:t> sateliti – lansirani 2003.</a:t>
            </a:r>
            <a:br>
              <a:rPr lang="hr-HR" sz="2000" dirty="0"/>
            </a:br>
            <a:r>
              <a:rPr lang="hr-HR" sz="2000" dirty="0"/>
              <a:t>- Glonass –</a:t>
            </a:r>
            <a:r>
              <a:rPr lang="hr-HR" sz="2000" b="1" dirty="0"/>
              <a:t>K</a:t>
            </a:r>
            <a:r>
              <a:rPr lang="hr-HR" sz="2000" dirty="0"/>
              <a:t> sateliti – lansirani 2011.</a:t>
            </a:r>
          </a:p>
          <a:p>
            <a:pPr>
              <a:buNone/>
            </a:pPr>
            <a:r>
              <a:rPr lang="hr-HR" sz="2000" dirty="0"/>
              <a:t>   Prikaz  Glonass satelita :   </a:t>
            </a:r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dirty="0"/>
              <a:t>                                                                                                                                 a) Glonass- </a:t>
            </a:r>
            <a:r>
              <a:rPr lang="hr-HR" sz="2000" b="1" dirty="0"/>
              <a:t>IIv</a:t>
            </a:r>
            <a:r>
              <a:rPr lang="hr-HR" sz="2000" dirty="0"/>
              <a:t>   satelit</a:t>
            </a:r>
          </a:p>
          <a:p>
            <a:pPr>
              <a:buNone/>
            </a:pPr>
            <a:r>
              <a:rPr lang="hr-HR" sz="2000" dirty="0"/>
              <a:t>                                                                                                                                 b) Glonass –</a:t>
            </a:r>
            <a:r>
              <a:rPr lang="hr-HR" sz="2000" b="1" dirty="0"/>
              <a:t>M</a:t>
            </a:r>
            <a:r>
              <a:rPr lang="hr-HR" sz="2000" dirty="0"/>
              <a:t>  satelit</a:t>
            </a:r>
          </a:p>
          <a:p>
            <a:pPr>
              <a:buNone/>
            </a:pPr>
            <a:r>
              <a:rPr lang="hr-HR" sz="2000" dirty="0"/>
              <a:t>                                                                                                                                 c) Glonass – </a:t>
            </a:r>
            <a:r>
              <a:rPr lang="hr-HR" sz="2000" b="1" dirty="0"/>
              <a:t>K1 </a:t>
            </a:r>
            <a:r>
              <a:rPr lang="hr-HR" sz="2000" dirty="0"/>
              <a:t>satelit</a:t>
            </a:r>
          </a:p>
          <a:p>
            <a:pPr>
              <a:buNone/>
            </a:pPr>
            <a:r>
              <a:rPr lang="hr-HR" sz="2000" dirty="0"/>
              <a:t>                                                                                                                                 d) Glonass – </a:t>
            </a:r>
            <a:r>
              <a:rPr lang="hr-HR" sz="2000" b="1" dirty="0"/>
              <a:t>K2 </a:t>
            </a:r>
            <a:r>
              <a:rPr lang="hr-HR" sz="2000" dirty="0"/>
              <a:t>satelit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1FA9C-2243-483C-8162-1B5B779B1D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362" y="3397810"/>
            <a:ext cx="7213456" cy="19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008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7533"/>
            <a:ext cx="10515600" cy="51694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VRSTE  GLONASS SATELITA</a:t>
            </a:r>
          </a:p>
          <a:p>
            <a:pPr>
              <a:buNone/>
            </a:pPr>
            <a:r>
              <a:rPr lang="hr-HR" sz="2000" b="1" dirty="0"/>
              <a:t>Glonass - I/II sateliti</a:t>
            </a:r>
          </a:p>
          <a:p>
            <a:pPr>
              <a:buFontTx/>
              <a:buChar char="-"/>
            </a:pPr>
            <a:r>
              <a:rPr lang="hr-HR" sz="2000" dirty="0"/>
              <a:t>Masa 1,4 t (uključujući gorivo za održavanje satelita u orbiti)</a:t>
            </a:r>
          </a:p>
          <a:p>
            <a:pPr>
              <a:buFontTx/>
              <a:buChar char="-"/>
            </a:pPr>
            <a:r>
              <a:rPr lang="hr-HR" sz="2000" dirty="0"/>
              <a:t>Cilindrična struktura duljine   ~ 3,3 m </a:t>
            </a:r>
          </a:p>
          <a:p>
            <a:pPr>
              <a:buFontTx/>
              <a:buChar char="-"/>
            </a:pPr>
            <a:r>
              <a:rPr lang="hr-HR" sz="2000" dirty="0"/>
              <a:t>Dva solarna panela površine   ~ 24 m2  - snaga ~ 1 kW</a:t>
            </a:r>
          </a:p>
          <a:p>
            <a:pPr>
              <a:buFontTx/>
              <a:buChar char="-"/>
            </a:pPr>
            <a:r>
              <a:rPr lang="hr-HR" sz="2000" dirty="0"/>
              <a:t>Opremljen s magnetometrom  i raketnim propulzorima (2 potisnika od 5 N za korekciju orbite i 24 potisnika za podešavanje orijentacije satelita od 0,1 N )</a:t>
            </a:r>
          </a:p>
          <a:p>
            <a:pPr>
              <a:buFontTx/>
              <a:buChar char="-"/>
            </a:pPr>
            <a:r>
              <a:rPr lang="hr-HR" sz="2000" dirty="0"/>
              <a:t>Uzdužna x-os cilindrične strukture satelita usmjerena prema Zemlji i nosi L-band antenu koja se sastoji od </a:t>
            </a:r>
            <a:r>
              <a:rPr lang="hr-HR" sz="2000" b="1" dirty="0"/>
              <a:t>12 spiralnih elemenata i vanjskog kruga s 8 elemenata</a:t>
            </a:r>
            <a:r>
              <a:rPr lang="hr-HR" sz="2000" dirty="0"/>
              <a:t> –  obrazac M – antene – dobiva se jači intenzitet signala usmjerenog prema Zemlji  </a:t>
            </a:r>
          </a:p>
          <a:p>
            <a:pPr>
              <a:buFontTx/>
              <a:buChar char="-"/>
            </a:pPr>
            <a:r>
              <a:rPr lang="hr-HR" sz="2000" dirty="0"/>
              <a:t>Glonass-I satelit opremljen laserskim reflektometrom , s dva 5MHz BERYL rubidijska sata </a:t>
            </a:r>
          </a:p>
          <a:p>
            <a:pPr>
              <a:buFontTx/>
              <a:buChar char="-"/>
            </a:pPr>
            <a:r>
              <a:rPr lang="hr-HR" sz="2000" dirty="0"/>
              <a:t>Glonass-II satelit opremljen s tri cezijumska sata</a:t>
            </a:r>
          </a:p>
          <a:p>
            <a:pPr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9573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>
            <a:normAutofit/>
          </a:bodyPr>
          <a:lstStyle/>
          <a:p>
            <a:r>
              <a:rPr lang="hr-HR" sz="3200" b="1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0668"/>
            <a:ext cx="10515600" cy="5076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VRSTE  GLONASS SATELITA</a:t>
            </a:r>
          </a:p>
          <a:p>
            <a:pPr>
              <a:buNone/>
            </a:pPr>
            <a:r>
              <a:rPr lang="hr-HR" sz="2000" b="1" dirty="0" err="1"/>
              <a:t>Glonass</a:t>
            </a:r>
            <a:r>
              <a:rPr lang="hr-HR" sz="2000" b="1" dirty="0"/>
              <a:t>-M  sateliti</a:t>
            </a:r>
          </a:p>
          <a:p>
            <a:pPr>
              <a:buFontTx/>
              <a:buChar char="-"/>
            </a:pPr>
            <a:r>
              <a:rPr lang="hr-HR" sz="2000" dirty="0"/>
              <a:t>Četiri solarna panela površine  ~ 34 m2 –</a:t>
            </a:r>
            <a:br>
              <a:rPr lang="hr-HR" sz="2000" dirty="0"/>
            </a:br>
            <a:r>
              <a:rPr lang="hr-HR" sz="2000" dirty="0"/>
              <a:t> snaga 1,5 kW</a:t>
            </a:r>
          </a:p>
          <a:p>
            <a:pPr>
              <a:buFontTx/>
              <a:buChar char="-"/>
            </a:pPr>
            <a:r>
              <a:rPr lang="hr-HR" sz="2000" dirty="0"/>
              <a:t>Laserski </a:t>
            </a:r>
            <a:r>
              <a:rPr lang="hr-HR" sz="2000" dirty="0" err="1"/>
              <a:t>reflektometri</a:t>
            </a:r>
            <a:endParaRPr lang="hr-HR" sz="2000" dirty="0"/>
          </a:p>
          <a:p>
            <a:pPr>
              <a:buFontTx/>
              <a:buChar char="-"/>
            </a:pPr>
            <a:r>
              <a:rPr lang="hr-HR" sz="2000" dirty="0"/>
              <a:t>Opremljeni su s ISLNCS – Inter-</a:t>
            </a:r>
            <a:r>
              <a:rPr lang="hr-HR" sz="2000" dirty="0" err="1"/>
              <a:t>Satellite</a:t>
            </a:r>
            <a:r>
              <a:rPr lang="hr-HR" sz="2000" dirty="0"/>
              <a:t> Laser </a:t>
            </a:r>
            <a:br>
              <a:rPr lang="hr-HR" sz="2000" dirty="0"/>
            </a:br>
            <a:r>
              <a:rPr lang="hr-HR" sz="2000" dirty="0" err="1"/>
              <a:t>Navigation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Communication</a:t>
            </a:r>
            <a:r>
              <a:rPr lang="hr-HR" sz="2000" dirty="0"/>
              <a:t> System – omogućuje </a:t>
            </a:r>
            <a:br>
              <a:rPr lang="hr-HR" sz="2000" dirty="0"/>
            </a:br>
            <a:r>
              <a:rPr lang="hr-HR" sz="2000" dirty="0" err="1"/>
              <a:t>intersatelitsku</a:t>
            </a:r>
            <a:r>
              <a:rPr lang="hr-HR" sz="2000" dirty="0"/>
              <a:t> vezu i mjerenje udaljenosti između </a:t>
            </a:r>
            <a:br>
              <a:rPr lang="hr-HR" sz="2000" dirty="0"/>
            </a:br>
            <a:r>
              <a:rPr lang="hr-HR" sz="2000" dirty="0"/>
              <a:t>satelita s točnošću od ~ 3 cm i sinkronizaciju satova na </a:t>
            </a:r>
            <a:br>
              <a:rPr lang="hr-HR" sz="2000" dirty="0"/>
            </a:br>
            <a:r>
              <a:rPr lang="hr-HR" sz="2000" dirty="0"/>
              <a:t>satelitima </a:t>
            </a:r>
          </a:p>
          <a:p>
            <a:pPr>
              <a:buFontTx/>
              <a:buChar char="-"/>
            </a:pPr>
            <a:r>
              <a:rPr lang="hr-HR" sz="2000" dirty="0"/>
              <a:t>Emitirane frekvencije signala su pomaknute na niže :</a:t>
            </a:r>
            <a:br>
              <a:rPr lang="hr-HR" sz="2000" dirty="0"/>
            </a:br>
            <a:r>
              <a:rPr lang="hr-HR" sz="2000" dirty="0"/>
              <a:t>L1 = (1598,0625 …. 1605,375 ) ± 5,11 MHz</a:t>
            </a:r>
            <a:br>
              <a:rPr lang="hr-HR" sz="2000" dirty="0"/>
            </a:br>
            <a:r>
              <a:rPr lang="hr-HR" sz="2000" dirty="0"/>
              <a:t>L2 = ( 1242,9375 …. 1248,625) ± 5,11 MHz</a:t>
            </a:r>
            <a:br>
              <a:rPr lang="hr-HR" sz="2000" dirty="0"/>
            </a:br>
            <a:r>
              <a:rPr lang="hr-HR" sz="2000" dirty="0"/>
              <a:t>emitira se civilni signal na L2 – </a:t>
            </a:r>
            <a:r>
              <a:rPr lang="hr-HR" sz="2000" dirty="0" err="1"/>
              <a:t>open</a:t>
            </a:r>
            <a:r>
              <a:rPr lang="hr-HR" sz="2000" dirty="0"/>
              <a:t> dual-</a:t>
            </a:r>
            <a:r>
              <a:rPr lang="hr-HR" sz="2000" dirty="0" err="1"/>
              <a:t>frequency</a:t>
            </a:r>
            <a:r>
              <a:rPr lang="hr-HR" sz="2000" dirty="0"/>
              <a:t> </a:t>
            </a:r>
            <a:r>
              <a:rPr lang="hr-HR" sz="2000" dirty="0" err="1"/>
              <a:t>service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E93B7-AD90-40A4-B383-AEDFBB4575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940" y="413870"/>
            <a:ext cx="4076129" cy="2728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C2CB83-085A-402C-A9CF-8F5D0E33EB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8941" y="3510430"/>
            <a:ext cx="3810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building&#10;&#10;Description generated with very high confidence">
            <a:extLst>
              <a:ext uri="{FF2B5EF4-FFF2-40B4-BE49-F238E27FC236}">
                <a16:creationId xmlns:a16="http://schemas.microsoft.com/office/drawing/2014/main" id="{8C348CB6-FA8E-4346-9ED0-BE6D5E1238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189" r="24531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hr-HR" b="1"/>
              <a:t>GLONASS  SUSTAV 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400" b="1"/>
              <a:t>VRSTE  GLONASS SATELITA</a:t>
            </a:r>
          </a:p>
          <a:p>
            <a:pPr>
              <a:buNone/>
            </a:pPr>
            <a:r>
              <a:rPr lang="hr-HR" sz="1400" b="1"/>
              <a:t>Glonass-K  sateliti</a:t>
            </a:r>
          </a:p>
          <a:p>
            <a:pPr>
              <a:buFontTx/>
              <a:buChar char="-"/>
            </a:pPr>
            <a:r>
              <a:rPr lang="hr-HR" sz="1400"/>
              <a:t>Postoje dvije podgrupe Glonass-K satelita.</a:t>
            </a:r>
            <a:br>
              <a:rPr lang="hr-HR" sz="1400"/>
            </a:br>
            <a:r>
              <a:rPr lang="hr-HR" sz="1400"/>
              <a:t>Podgrupa K-1 – lansirani su 2012. i 2017.</a:t>
            </a:r>
            <a:br>
              <a:rPr lang="hr-HR" sz="1400"/>
            </a:br>
            <a:r>
              <a:rPr lang="hr-HR" sz="1400"/>
              <a:t>Podgrupa K-2 – lansirani su 2016.</a:t>
            </a:r>
            <a:br>
              <a:rPr lang="hr-HR" sz="1400"/>
            </a:br>
            <a:r>
              <a:rPr lang="hr-HR" sz="1400"/>
              <a:t>K-1 imaju masu od 995 kg , a K-2 1645 kg.</a:t>
            </a:r>
            <a:br>
              <a:rPr lang="hr-HR" sz="1400"/>
            </a:br>
            <a:r>
              <a:rPr lang="hr-HR" sz="1400"/>
              <a:t>Koriste napredne Ga-As (galij – arsenid) solarne  ćelije – površina 17 m2 – snaga 1,6 kW .</a:t>
            </a:r>
          </a:p>
          <a:p>
            <a:pPr>
              <a:buFontTx/>
              <a:buChar char="-"/>
            </a:pPr>
            <a:r>
              <a:rPr lang="hr-HR" sz="1400"/>
              <a:t>Imaju po dva cezijumska i dva rubidijska sata.</a:t>
            </a:r>
            <a:br>
              <a:rPr lang="hr-HR" sz="1400"/>
            </a:br>
            <a:r>
              <a:rPr lang="hr-HR" sz="1400"/>
              <a:t>Imaju Cospas-Sarsat detekciju upozorenja u </a:t>
            </a:r>
            <a:br>
              <a:rPr lang="hr-HR" sz="1400"/>
            </a:br>
            <a:r>
              <a:rPr lang="hr-HR" sz="1400"/>
              <a:t>nevolji i optički onboard sustav za lasersko</a:t>
            </a:r>
            <a:br>
              <a:rPr lang="hr-HR" sz="1400"/>
            </a:br>
            <a:r>
              <a:rPr lang="hr-HR" sz="1400"/>
              <a:t>mjerenje udaljenosti između satelita i daljinsku sinkronizaciju satova.</a:t>
            </a:r>
          </a:p>
          <a:p>
            <a:pPr>
              <a:buNone/>
            </a:pPr>
            <a:r>
              <a:rPr lang="hr-HR" sz="1400"/>
              <a:t>- Svi Glonass K-1 sateliti emitiraju CDMA L3 –</a:t>
            </a:r>
            <a:br>
              <a:rPr lang="hr-HR" sz="1400"/>
            </a:br>
            <a:r>
              <a:rPr lang="hr-HR" sz="1400"/>
              <a:t>(L3OC – Open Civil Service)</a:t>
            </a:r>
            <a:br>
              <a:rPr lang="hr-HR" sz="1400"/>
            </a:br>
            <a:endParaRPr lang="hr-HR" sz="1400"/>
          </a:p>
        </p:txBody>
      </p:sp>
    </p:spTree>
    <p:extLst>
      <p:ext uri="{BB962C8B-B14F-4D97-AF65-F5344CB8AC3E}">
        <p14:creationId xmlns:p14="http://schemas.microsoft.com/office/powerpoint/2010/main" val="35229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9867"/>
            <a:ext cx="10515600" cy="5127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/>
              <a:t>                      </a:t>
            </a:r>
            <a:r>
              <a:rPr lang="hr-HR" sz="2000" b="1" dirty="0"/>
              <a:t>Tabelarni pregled važnijih karakteristika Glonass satelita</a:t>
            </a: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4C614-3246-4ACC-BAD6-5650303A87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07288" y="-1540692"/>
            <a:ext cx="3843341" cy="101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208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8333"/>
            <a:ext cx="10515600" cy="51186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Zemaljski (kontrolni) segment Glonass sustava</a:t>
            </a:r>
          </a:p>
          <a:p>
            <a:pPr>
              <a:buNone/>
            </a:pPr>
            <a:r>
              <a:rPr lang="hr-HR" sz="2000" dirty="0"/>
              <a:t>Glavne funkcije zemaljskog segmenta :</a:t>
            </a:r>
            <a:br>
              <a:rPr lang="hr-HR" sz="2000" dirty="0"/>
            </a:br>
            <a:r>
              <a:rPr lang="hr-HR" sz="2000" dirty="0"/>
              <a:t>- podrška operacijama lansiranja satelita</a:t>
            </a:r>
            <a:br>
              <a:rPr lang="hr-HR" sz="2000" dirty="0"/>
            </a:br>
            <a:r>
              <a:rPr lang="hr-HR" sz="2000" dirty="0"/>
              <a:t>- puštanje u operativni rad satelita</a:t>
            </a:r>
            <a:br>
              <a:rPr lang="hr-HR" sz="2000" dirty="0"/>
            </a:br>
            <a:r>
              <a:rPr lang="hr-HR" sz="2000" dirty="0"/>
              <a:t>- telemetrija, nadzor, kontrola i upravljanje satelitima</a:t>
            </a:r>
            <a:br>
              <a:rPr lang="hr-HR" sz="2000" dirty="0"/>
            </a:br>
            <a:r>
              <a:rPr lang="hr-HR" sz="2000" dirty="0"/>
              <a:t>- planiranje i održavanje odgovarajuće konstelacije satelita</a:t>
            </a:r>
            <a:br>
              <a:rPr lang="hr-HR" sz="2000" dirty="0"/>
            </a:br>
            <a:r>
              <a:rPr lang="hr-HR" sz="2000" dirty="0"/>
              <a:t>- održavanje satelita i njihovo uklanjanje na kraju radnog vijeka satelita</a:t>
            </a:r>
            <a:br>
              <a:rPr lang="hr-HR" sz="2000" dirty="0"/>
            </a:br>
            <a:r>
              <a:rPr lang="hr-HR" sz="2000" dirty="0"/>
              <a:t>- generiranje vremenske Glonass skale i povezivanje s UTC(SU) - Universal Time Coordinated of Russia </a:t>
            </a:r>
            <a:br>
              <a:rPr lang="hr-HR" sz="2000" dirty="0"/>
            </a:br>
            <a:r>
              <a:rPr lang="hr-HR" sz="2000" dirty="0"/>
              <a:t>- generiranje podataka za orbite i satove satelita</a:t>
            </a:r>
            <a:br>
              <a:rPr lang="hr-HR" sz="2000" dirty="0"/>
            </a:br>
            <a:r>
              <a:rPr lang="hr-HR" sz="2000" dirty="0"/>
              <a:t>- ažuriranje navigacijskih podataka za satelite</a:t>
            </a:r>
            <a:br>
              <a:rPr lang="hr-HR" sz="2000" dirty="0"/>
            </a:br>
            <a:r>
              <a:rPr lang="hr-HR" sz="2000" dirty="0"/>
              <a:t>- poboljšanje satelitskih dinamičkih modela</a:t>
            </a:r>
            <a:br>
              <a:rPr lang="hr-HR" sz="2000" dirty="0"/>
            </a:br>
            <a:r>
              <a:rPr lang="hr-HR" sz="2000" dirty="0"/>
              <a:t>- nadgledanje Glonass navigacijskih , položajnih i vremenskih perfomanci</a:t>
            </a:r>
          </a:p>
        </p:txBody>
      </p:sp>
    </p:spTree>
    <p:extLst>
      <p:ext uri="{BB962C8B-B14F-4D97-AF65-F5344CB8AC3E}">
        <p14:creationId xmlns:p14="http://schemas.microsoft.com/office/powerpoint/2010/main" val="9820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542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Zemaljski (kontrolni) segment Glonass sustava</a:t>
            </a:r>
            <a:br>
              <a:rPr lang="hr-HR" sz="2000" b="1" dirty="0"/>
            </a:br>
            <a:r>
              <a:rPr lang="hr-HR" sz="2000" dirty="0"/>
              <a:t>strukturne komponente Glonass zemaljskog sustava su:</a:t>
            </a:r>
            <a:br>
              <a:rPr lang="hr-HR" sz="2000" dirty="0"/>
            </a:br>
            <a:r>
              <a:rPr lang="hr-HR" sz="2000" dirty="0"/>
              <a:t>- SCC – System control center</a:t>
            </a:r>
            <a:br>
              <a:rPr lang="hr-HR" sz="2000" dirty="0"/>
            </a:br>
            <a:r>
              <a:rPr lang="hr-HR" sz="2000" dirty="0"/>
              <a:t>- CCs – Central clocks</a:t>
            </a:r>
            <a:br>
              <a:rPr lang="hr-HR" sz="2000" dirty="0"/>
            </a:br>
            <a:r>
              <a:rPr lang="hr-HR" sz="2000" dirty="0"/>
              <a:t>- TT and C – Telemetre , tracking and command stations</a:t>
            </a:r>
            <a:br>
              <a:rPr lang="hr-HR" sz="2000" dirty="0"/>
            </a:br>
            <a:r>
              <a:rPr lang="hr-HR" sz="2000" dirty="0"/>
              <a:t>- SLR – Satellite Laser Ranging Stations ,  Uplink stations</a:t>
            </a:r>
            <a:br>
              <a:rPr lang="hr-HR" sz="2000" dirty="0"/>
            </a:br>
            <a:r>
              <a:rPr lang="hr-HR" sz="2000" dirty="0"/>
              <a:t>Najvažnije komponente zemaljskog segmenta Glonass sustava smještene su u Rusiji 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BA5CB-A332-4CF3-BA3A-A6BE125A21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3716" y="3019857"/>
            <a:ext cx="61626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6614"/>
            <a:ext cx="10515600" cy="5400349"/>
          </a:xfrm>
        </p:spPr>
        <p:txBody>
          <a:bodyPr>
            <a:normAutofit/>
          </a:bodyPr>
          <a:lstStyle/>
          <a:p>
            <a:r>
              <a:rPr lang="hr-HR" sz="2400" dirty="0"/>
              <a:t>S obzirom na podjelu frekvencija čitav svijet dijeli </a:t>
            </a:r>
            <a:r>
              <a:rPr lang="hr-HR" sz="2400" b="1" dirty="0"/>
              <a:t>se na tri regije kako je prikazano na slici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60" b="38843"/>
          <a:stretch/>
        </p:blipFill>
        <p:spPr>
          <a:xfrm>
            <a:off x="838200" y="1749258"/>
            <a:ext cx="10057736" cy="39226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4EB3C3-85EE-45C9-9D0A-4E91DA30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2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008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9800"/>
            <a:ext cx="10515600" cy="5237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Zemaljski (kontrolni) segment Glonass sustava – SDCM </a:t>
            </a:r>
          </a:p>
          <a:p>
            <a:pPr>
              <a:buNone/>
            </a:pPr>
            <a:r>
              <a:rPr lang="hr-HR" sz="2000" dirty="0"/>
              <a:t>- Dio moderniziranog Glonass sustava koji se još uvijek razvija i nadopunjuje . </a:t>
            </a:r>
            <a:r>
              <a:rPr lang="hr-HR" sz="2000" b="1" dirty="0"/>
              <a:t>SDCM – System for differential correction and monitoring</a:t>
            </a:r>
            <a:r>
              <a:rPr lang="hr-HR" sz="2000" dirty="0"/>
              <a:t>. Bazira se na mreži zemaljskih referentnih stanica (na teritoriju Ruske Federacije i izvan nje) opremljenih kombiniranim GPS/Glonass dvo-frekvencijskim prijamnicima, (hidrogenski -vodikov) maser (uređaj koji stvara koherentne EM valove (mikrovalovi) stimuliranom emisijom radijacije) atomskim satovima  i direktnim komunikacijskim linkovima za prijenos podataka u realnom vremenu. Vrši se stalni </a:t>
            </a:r>
            <a:r>
              <a:rPr lang="hr-HR" sz="2000" b="1" dirty="0"/>
              <a:t>SLR – Satellite Laser Ranging. 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b="1" dirty="0"/>
              <a:t> Mreža SDCM monitorskih stanica ( kraj 2014.):                     Altay Laser Ranging Center :  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3903A-3853-4F87-8157-F680BB2F9C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767" y="3429000"/>
            <a:ext cx="6038850" cy="2876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431EF8-CC85-45B3-A977-63EB579FF0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4184" y="3381375"/>
            <a:ext cx="43529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Glonass perfomance</a:t>
            </a:r>
          </a:p>
          <a:p>
            <a:pPr>
              <a:buFontTx/>
              <a:buChar char="-"/>
            </a:pPr>
            <a:r>
              <a:rPr lang="hr-HR" sz="2000" dirty="0"/>
              <a:t>U statističkom smislu položajne perfomance Glonass sustava mogu se izraziti kao umnožak </a:t>
            </a:r>
            <a:r>
              <a:rPr lang="hr-HR" sz="2000" b="1" dirty="0"/>
              <a:t>PDOP – </a:t>
            </a:r>
            <a:r>
              <a:rPr lang="hr-HR" sz="2000" dirty="0"/>
              <a:t>Position dilution of precision i </a:t>
            </a:r>
            <a:r>
              <a:rPr lang="hr-HR" sz="2000" b="1" dirty="0"/>
              <a:t>URE- </a:t>
            </a:r>
            <a:r>
              <a:rPr lang="hr-HR" sz="2000" dirty="0"/>
              <a:t>user range error. </a:t>
            </a:r>
            <a:r>
              <a:rPr lang="hr-HR" sz="2000" b="1" dirty="0"/>
              <a:t>PDOP </a:t>
            </a:r>
            <a:r>
              <a:rPr lang="hr-HR" sz="2000" dirty="0"/>
              <a:t>ovisi o broju i rasporedu praćenih satelita i geometrijskoj distribuciji njihovih linija vidljivog vektora satelita. </a:t>
            </a:r>
            <a:r>
              <a:rPr lang="hr-HR" sz="2000" b="1" dirty="0"/>
              <a:t>URE </a:t>
            </a:r>
            <a:r>
              <a:rPr lang="hr-HR" sz="2000" dirty="0"/>
              <a:t>– definira se kao srednje kvadratna pogreška između modeliranih i osmotrenih pseudoudaljenosti. U </a:t>
            </a:r>
            <a:r>
              <a:rPr lang="hr-HR" sz="2000" b="1" dirty="0"/>
              <a:t>URE </a:t>
            </a:r>
            <a:r>
              <a:rPr lang="hr-HR" sz="2000" dirty="0"/>
              <a:t>ulazi i veličina </a:t>
            </a:r>
            <a:r>
              <a:rPr lang="hr-HR" sz="2000" b="1" dirty="0"/>
              <a:t>UEE – </a:t>
            </a:r>
            <a:r>
              <a:rPr lang="hr-HR" sz="2000" dirty="0"/>
              <a:t>User equipment errors – nekompenzirano ionosfersko i troposfersko kašnjenje signala, višestruka refleksija signala i šum prijamnika – to sadrži </a:t>
            </a:r>
            <a:r>
              <a:rPr lang="hr-HR" sz="2000" b="1" dirty="0"/>
              <a:t>SISRE – Signal in-space range error – </a:t>
            </a:r>
            <a:r>
              <a:rPr lang="hr-HR" sz="2000" dirty="0"/>
              <a:t>učinak</a:t>
            </a:r>
            <a:r>
              <a:rPr lang="hr-HR" sz="2000" b="1" dirty="0"/>
              <a:t> </a:t>
            </a:r>
            <a:r>
              <a:rPr lang="hr-HR" sz="2000" dirty="0"/>
              <a:t>grešaka orbite satelita i parametara sata na izračun udaljenosti. </a:t>
            </a:r>
          </a:p>
          <a:p>
            <a:pPr>
              <a:buFontTx/>
              <a:buChar char="-"/>
            </a:pPr>
            <a:r>
              <a:rPr lang="hr-HR" sz="2000" dirty="0"/>
              <a:t>Perfomance Glonass Open Service sustava su : globalna dnevna raspoloživost sustava &gt; 99% za</a:t>
            </a:r>
            <a:br>
              <a:rPr lang="hr-HR" sz="2000" dirty="0"/>
            </a:br>
            <a:r>
              <a:rPr lang="hr-HR" sz="2000" dirty="0"/>
              <a:t>maskirni kut satelita najmanje od 5 ° elevacije satelita  i PDOP manji od 6.</a:t>
            </a:r>
          </a:p>
          <a:p>
            <a:pPr>
              <a:buFontTx/>
              <a:buChar char="-"/>
            </a:pPr>
            <a:r>
              <a:rPr lang="hr-HR" sz="2000" dirty="0"/>
              <a:t>Položajna točnost Glonass sustava  u domeni brzine :  vektor brzine 10 cm/s</a:t>
            </a:r>
          </a:p>
        </p:txBody>
      </p:sp>
    </p:spTree>
    <p:extLst>
      <p:ext uri="{BB962C8B-B14F-4D97-AF65-F5344CB8AC3E}">
        <p14:creationId xmlns:p14="http://schemas.microsoft.com/office/powerpoint/2010/main" val="40945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08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Glonass perfomance</a:t>
            </a:r>
          </a:p>
          <a:p>
            <a:pPr>
              <a:buNone/>
            </a:pPr>
            <a:r>
              <a:rPr lang="hr-HR" sz="2000" dirty="0"/>
              <a:t>Trenutna PDOP karta za Glonass konstelaciju satelita na dan 8.03.2015. u 10:30 UTC (mask angle 5°):</a:t>
            </a:r>
            <a:br>
              <a:rPr lang="hr-HR" sz="2000" dirty="0"/>
            </a:br>
            <a:r>
              <a:rPr lang="hr-HR" sz="2000" b="1" dirty="0"/>
              <a:t>PDOP</a:t>
            </a:r>
            <a:r>
              <a:rPr lang="hr-HR" sz="2000" dirty="0"/>
              <a:t> vrijednost iznosi od </a:t>
            </a:r>
            <a:r>
              <a:rPr lang="hr-HR" sz="2000" b="1" dirty="0"/>
              <a:t>1,5 – 2,5 </a:t>
            </a:r>
            <a:r>
              <a:rPr lang="hr-HR" sz="2000" dirty="0"/>
              <a:t>za  najveći dio površine Zemlje , prelazi vrijednost od </a:t>
            </a:r>
            <a:r>
              <a:rPr lang="hr-HR" sz="2000" b="1" dirty="0"/>
              <a:t>3</a:t>
            </a:r>
            <a:r>
              <a:rPr lang="hr-HR" sz="2000" dirty="0"/>
              <a:t> za mali dio geografskih područja Zemlje.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896C9-F15E-4439-A37A-91D4EC6D55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8338" y="2462228"/>
            <a:ext cx="7268008" cy="439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408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8333"/>
            <a:ext cx="10515600" cy="51186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Glonass perfomance (SISRE – pogreške orbite satelita i parametara sata )</a:t>
            </a:r>
          </a:p>
          <a:p>
            <a:pPr>
              <a:buNone/>
            </a:pPr>
            <a:r>
              <a:rPr lang="hr-HR" sz="2000" dirty="0"/>
              <a:t>Pogreška </a:t>
            </a:r>
            <a:r>
              <a:rPr lang="hr-HR" sz="2000" b="1" dirty="0"/>
              <a:t>SISRE</a:t>
            </a:r>
            <a:r>
              <a:rPr lang="hr-HR" sz="2000" dirty="0"/>
              <a:t> – Signal in-space range error ( motreno od strane </a:t>
            </a:r>
            <a:r>
              <a:rPr lang="hr-HR" sz="2000" b="1" dirty="0"/>
              <a:t>IAC</a:t>
            </a:r>
            <a:r>
              <a:rPr lang="hr-HR" sz="2000" dirty="0"/>
              <a:t>- Interstate Aviation Committee) pokazuje tipične varijacije u rasponu od </a:t>
            </a:r>
            <a:r>
              <a:rPr lang="hr-HR" sz="2000" b="1" dirty="0"/>
              <a:t>1 -2 m </a:t>
            </a:r>
            <a:r>
              <a:rPr lang="hr-HR" sz="2000" dirty="0"/>
              <a:t>u ovisnosti od odnosnog satelita. Srednje kvadratna pogreška </a:t>
            </a:r>
            <a:r>
              <a:rPr lang="hr-HR" sz="2000" b="1" dirty="0"/>
              <a:t>SISRE</a:t>
            </a:r>
            <a:r>
              <a:rPr lang="hr-HR" sz="2000" dirty="0"/>
              <a:t> za za godišnji period od </a:t>
            </a:r>
            <a:r>
              <a:rPr lang="hr-HR" sz="2000" b="1" dirty="0"/>
              <a:t>2013-2014 iznosi 1,9 m</a:t>
            </a:r>
            <a:r>
              <a:rPr lang="hr-HR" sz="2000" dirty="0"/>
              <a:t>.</a:t>
            </a:r>
            <a:br>
              <a:rPr lang="hr-HR" sz="2000" dirty="0"/>
            </a:br>
            <a:r>
              <a:rPr lang="hr-HR" sz="2000" dirty="0"/>
              <a:t>  Srednje kvadratna pogreška </a:t>
            </a:r>
            <a:r>
              <a:rPr lang="hr-HR" sz="2000" b="1" dirty="0"/>
              <a:t>SISRE</a:t>
            </a:r>
            <a:r>
              <a:rPr lang="hr-HR" sz="2000" dirty="0"/>
              <a:t> za Glonass konstelaciju satelita za </a:t>
            </a:r>
            <a:r>
              <a:rPr lang="hr-HR" sz="2000" b="1" dirty="0"/>
              <a:t>06.-08.03.2015. godine</a:t>
            </a:r>
            <a:r>
              <a:rPr lang="hr-HR" sz="20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78BEA-6C18-44D7-9C99-23754CCD1A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764" y="2547938"/>
            <a:ext cx="7860291" cy="42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542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933"/>
            <a:ext cx="10515600" cy="50170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Glonass perfomance (SISRE – pogreške orbite satelita i parametara sata )</a:t>
            </a:r>
          </a:p>
          <a:p>
            <a:pPr>
              <a:buNone/>
            </a:pPr>
            <a:r>
              <a:rPr lang="hr-HR" sz="2000" dirty="0"/>
              <a:t>Najvažniji faktor koji utječe na SISRE pogrešku je stabilizacija satelitskog sata. Glonass sustav razvija </a:t>
            </a:r>
            <a:r>
              <a:rPr lang="hr-HR" sz="2000" b="1" dirty="0"/>
              <a:t>GPI</a:t>
            </a:r>
            <a:r>
              <a:rPr lang="hr-HR" sz="2000" dirty="0"/>
              <a:t> – </a:t>
            </a:r>
            <a:r>
              <a:rPr lang="hr-HR" sz="2000" b="1" dirty="0"/>
              <a:t>Glonass perfomance improvement </a:t>
            </a:r>
            <a:r>
              <a:rPr lang="hr-HR" sz="2000" dirty="0"/>
              <a:t>plan koji ima za cilj smanjiti SISRE pogrešku na vrijednost manju od 0,5 m do 2020. godine . </a:t>
            </a:r>
            <a:br>
              <a:rPr lang="hr-HR" sz="2000" dirty="0"/>
            </a:br>
            <a:r>
              <a:rPr lang="hr-HR" sz="2000" dirty="0"/>
              <a:t>   Kronološki prikaz implementacije </a:t>
            </a:r>
            <a:r>
              <a:rPr lang="hr-HR" sz="2000" b="1" dirty="0"/>
              <a:t>GPI plana</a:t>
            </a:r>
            <a:r>
              <a:rPr lang="hr-HR" sz="2000" dirty="0"/>
              <a:t> za Glonass konstelaciju satelita do 2020. godine :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D42ED-8F47-4759-9DBA-09F6541C7A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509" y="2738438"/>
            <a:ext cx="7943418" cy="40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hr-HR" sz="2800" b="1" dirty="0"/>
              <a:t>PREGLED GLOBALNIH I REGIONALNIH SATELITSKIH NAVIGACIJSKIH SUSTAVA</a:t>
            </a:r>
            <a:r>
              <a:rPr lang="hr-HR" sz="32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10820400" cy="50424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1800" b="1" dirty="0"/>
              <a:t>QZSZ- QUASI-ZENITH SATELLITE SYSTEM  ;  IRNSS/NAVIC – INDIAN REGIONAL NAVIGATION SATELLITE SYSTEM- operativni naziv NAVIC – znači “navigator” na Sanskrt , Hindu i nekim indijskim jezicima</a:t>
            </a:r>
          </a:p>
          <a:p>
            <a:pPr>
              <a:buNone/>
            </a:pPr>
            <a:r>
              <a:rPr lang="hr-HR" sz="1800" b="1" dirty="0"/>
              <a:t>                                                                                                                             MEO – Medium Altitude Earth orbit 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( od 2000km do &lt; 35786 km)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IGSO – Inclined geosyncronous orbit – 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orbita oko Zemlje s periodom jednakom 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sideričnom danu = 23 h 56 m 4,091 s.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 Inklinacija satelita i ekscentičnost orbite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 nisu jednake nuli. Za kružnu orbitu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 visina je cca  35786 km. Oblik orbite je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 “analemna” – izdužena osmica s kraćim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 i dužim dijelom petlje.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 GEO – Geostationary orbit – inklinacija 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  i ekscentricitet orbite jednaki su nuli.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  Satelit stoji u fiksnoj točki iznad Zemlje.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 Walker : 24/3/1 –   24 satelita , 3 –broj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 jednako razmaknutih ravnina , 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 1- fazna razlika između susjedne orbitalne</a:t>
            </a:r>
            <a:br>
              <a:rPr lang="hr-HR" sz="1800" b="1" dirty="0"/>
            </a:br>
            <a:r>
              <a:rPr lang="hr-HR" sz="1800" b="1" dirty="0"/>
              <a:t>                                                                                                                         ravnine</a:t>
            </a:r>
            <a:br>
              <a:rPr lang="hr-HR" sz="1800" b="1" dirty="0"/>
            </a:br>
            <a:r>
              <a:rPr lang="hr-HR" sz="1800" b="1" dirty="0"/>
              <a:t>                                                    </a:t>
            </a:r>
          </a:p>
        </p:txBody>
      </p:sp>
      <p:pic>
        <p:nvPicPr>
          <p:cNvPr id="5" name="Picture 2" descr="C:\Users\Kos\Documents\IMG_1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149" y="1718732"/>
            <a:ext cx="6561846" cy="4555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8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008"/>
          </a:xfrm>
        </p:spPr>
        <p:txBody>
          <a:bodyPr>
            <a:normAutofit/>
          </a:bodyPr>
          <a:lstStyle/>
          <a:p>
            <a:r>
              <a:rPr lang="hr-HR" sz="2400" b="1" dirty="0"/>
              <a:t>PREGLED GLOBALNIH I REGIONALNIH SATELITSKIH NAVIGACIJSKIH SUSTAVA</a:t>
            </a:r>
            <a:r>
              <a:rPr lang="hr-HR" sz="2800" b="1" dirty="0"/>
              <a:t> </a:t>
            </a:r>
            <a:endParaRPr lang="hr-H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9133"/>
            <a:ext cx="10515600" cy="50678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WALKER KONSTELACIJA SATELITA</a:t>
            </a:r>
            <a:br>
              <a:rPr lang="hr-HR" sz="2000" b="1" dirty="0"/>
            </a:br>
            <a:r>
              <a:rPr lang="hr-HR" sz="2000" b="1" dirty="0"/>
              <a:t>- </a:t>
            </a:r>
            <a:r>
              <a:rPr lang="hr-HR" sz="2000" dirty="0"/>
              <a:t>Geometrija specifične </a:t>
            </a:r>
            <a:r>
              <a:rPr lang="hr-HR" sz="2000" b="1" dirty="0"/>
              <a:t>Walker konstelacije  </a:t>
            </a:r>
            <a:r>
              <a:rPr lang="hr-HR" sz="2000" dirty="0"/>
              <a:t>opisuje se pomoću tripleta  </a:t>
            </a:r>
            <a:r>
              <a:rPr lang="hr-HR" sz="2000" b="1" dirty="0"/>
              <a:t>t/p/f  , </a:t>
            </a:r>
            <a:r>
              <a:rPr lang="hr-HR" sz="2000" dirty="0"/>
              <a:t>gdje</a:t>
            </a:r>
            <a:r>
              <a:rPr lang="hr-HR" sz="2000" b="1" dirty="0"/>
              <a:t> t </a:t>
            </a:r>
            <a:r>
              <a:rPr lang="hr-HR" sz="2000" dirty="0"/>
              <a:t>označava ukupan broj satelita , </a:t>
            </a:r>
            <a:r>
              <a:rPr lang="hr-HR" sz="2000" b="1" dirty="0"/>
              <a:t>p </a:t>
            </a:r>
            <a:r>
              <a:rPr lang="hr-HR" sz="2000" dirty="0"/>
              <a:t>označava broj jednako razmaknutih ravnina , </a:t>
            </a:r>
            <a:r>
              <a:rPr lang="hr-HR" sz="2000" b="1" dirty="0"/>
              <a:t>f</a:t>
            </a:r>
            <a:r>
              <a:rPr lang="hr-HR" sz="2000" dirty="0"/>
              <a:t> označava faznu razliku između susjedne orbitalne ravnine. Za odrediti kut između satelita u susjednim ravninama parametar </a:t>
            </a:r>
            <a:r>
              <a:rPr lang="hr-HR" sz="2000" b="1" dirty="0"/>
              <a:t>f  </a:t>
            </a:r>
            <a:r>
              <a:rPr lang="hr-HR" sz="2000" dirty="0"/>
              <a:t>treba pomnožiti s  </a:t>
            </a:r>
            <a:r>
              <a:rPr lang="hr-HR" sz="2000" b="1" dirty="0"/>
              <a:t>(360°/t). </a:t>
            </a:r>
            <a:r>
              <a:rPr lang="hr-HR" sz="2000" dirty="0"/>
              <a:t>Jednostavna Walker konstelacija od osam satelita raspoređenih u dvije orbitalne ravnine  (8/2/1) prikazana je na donjoj slici:</a:t>
            </a:r>
            <a:endParaRPr lang="hr-HR" sz="2000" b="1" dirty="0"/>
          </a:p>
          <a:p>
            <a:pPr>
              <a:buNone/>
            </a:pPr>
            <a:endParaRPr lang="hr-HR" sz="2000" b="1" dirty="0"/>
          </a:p>
        </p:txBody>
      </p:sp>
      <p:pic>
        <p:nvPicPr>
          <p:cNvPr id="2050" name="Picture 2" descr="C:\Users\Kos\Documents\IMG_1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832" y="3107266"/>
            <a:ext cx="9439977" cy="2393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GALILEO  SUSTAV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4198"/>
            <a:ext cx="10515600" cy="51027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UVOD</a:t>
            </a:r>
          </a:p>
          <a:p>
            <a:pPr>
              <a:buFontTx/>
              <a:buChar char="-"/>
            </a:pPr>
            <a:r>
              <a:rPr lang="hr-HR" sz="2000" dirty="0" smtClean="0"/>
              <a:t>Početak je vezan uz kraj 2003 godine – nositelj projekta ESA- European Space Agency</a:t>
            </a:r>
          </a:p>
          <a:p>
            <a:pPr>
              <a:buFontTx/>
              <a:buChar char="-"/>
            </a:pPr>
            <a:r>
              <a:rPr lang="hr-HR" sz="2000" dirty="0" smtClean="0"/>
              <a:t>Prva dva  GIOVE satelita (GIOVE – Galileo In-Orbit Validation Element) lansirana su 2005 i 2008 godine – nisu više aktivni – pomaknuti su u više orbite.</a:t>
            </a:r>
          </a:p>
          <a:p>
            <a:pPr>
              <a:buFontTx/>
              <a:buChar char="-"/>
            </a:pPr>
            <a:r>
              <a:rPr lang="hr-HR" sz="2000" dirty="0" smtClean="0"/>
              <a:t>4  GSAT010x lansirana u listopadu 2013 i 2014 godine služila su kao IOV – In-orbit validation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                                 </a:t>
            </a:r>
            <a:r>
              <a:rPr lang="hr-HR" sz="2000" b="1" dirty="0" smtClean="0"/>
              <a:t>OS – </a:t>
            </a:r>
            <a:r>
              <a:rPr lang="hr-HR" sz="2000" dirty="0" smtClean="0"/>
              <a:t>Open Service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                                 </a:t>
            </a:r>
            <a:r>
              <a:rPr lang="hr-HR" sz="2000" b="1" dirty="0" smtClean="0"/>
              <a:t>SAR – </a:t>
            </a:r>
            <a:r>
              <a:rPr lang="hr-HR" sz="2000" dirty="0" smtClean="0"/>
              <a:t>Search and Rescue 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                                  </a:t>
            </a:r>
            <a:r>
              <a:rPr lang="hr-HR" sz="2000" b="1" dirty="0" smtClean="0"/>
              <a:t>PRS – </a:t>
            </a:r>
            <a:r>
              <a:rPr lang="hr-HR" sz="2000" dirty="0" smtClean="0"/>
              <a:t>Public Regulated Service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                                  </a:t>
            </a:r>
            <a:r>
              <a:rPr lang="hr-HR" sz="2000" b="1" dirty="0" smtClean="0"/>
              <a:t>CS – </a:t>
            </a:r>
            <a:r>
              <a:rPr lang="hr-HR" sz="2000" dirty="0" smtClean="0"/>
              <a:t>Commercial Service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                                  </a:t>
            </a:r>
            <a:r>
              <a:rPr lang="hr-HR" sz="2000" b="1" dirty="0" smtClean="0"/>
              <a:t>FOCI – </a:t>
            </a:r>
            <a:r>
              <a:rPr lang="hr-HR" sz="2000" dirty="0" smtClean="0"/>
              <a:t>Full Operational Capability </a:t>
            </a:r>
          </a:p>
          <a:p>
            <a:pPr>
              <a:buFontTx/>
              <a:buChar char="-"/>
            </a:pPr>
            <a:endParaRPr lang="hr-HR" sz="2000" dirty="0" smtClean="0"/>
          </a:p>
        </p:txBody>
      </p:sp>
      <p:pic>
        <p:nvPicPr>
          <p:cNvPr id="5" name="Picture 2" descr="C:\Users\Kos\Documents\IMG_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56" y="2956263"/>
            <a:ext cx="5749216" cy="3463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7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                         Galileo  sustav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Trenutni status je tridesetak satelita na srednjim orbitama od </a:t>
            </a:r>
            <a:r>
              <a:rPr lang="hr-HR" sz="2400" dirty="0" smtClean="0">
                <a:solidFill>
                  <a:srgbClr val="FF0000"/>
                </a:solidFill>
              </a:rPr>
              <a:t>23616 do 23222 km </a:t>
            </a:r>
            <a:r>
              <a:rPr lang="hr-HR" sz="2400" dirty="0" smtClean="0"/>
              <a:t>uz orbitalni period od </a:t>
            </a:r>
            <a:r>
              <a:rPr lang="hr-HR" sz="2400" dirty="0" smtClean="0">
                <a:solidFill>
                  <a:srgbClr val="FF0000"/>
                </a:solidFill>
              </a:rPr>
              <a:t>14 sati i 5 minuta</a:t>
            </a:r>
            <a:r>
              <a:rPr lang="hr-HR" sz="2400" dirty="0" smtClean="0"/>
              <a:t>. Postoje tri orbitalne ravnine kao i kod GLONASA, svaka sadrži 10 satelita</a:t>
            </a:r>
          </a:p>
          <a:p>
            <a:r>
              <a:rPr lang="hr-HR" sz="2400" dirty="0" smtClean="0"/>
              <a:t>Zbog inklinacije od </a:t>
            </a:r>
            <a:r>
              <a:rPr lang="hr-HR" sz="2400" dirty="0" smtClean="0">
                <a:solidFill>
                  <a:srgbClr val="FF0000"/>
                </a:solidFill>
              </a:rPr>
              <a:t>56° ovaj sustav bolje od GPS-a pokriva polarna područja</a:t>
            </a:r>
          </a:p>
          <a:p>
            <a:r>
              <a:rPr lang="hr-HR" sz="2400" dirty="0" smtClean="0"/>
              <a:t>Distribucija Galileo signala je sljedeća:</a:t>
            </a:r>
          </a:p>
          <a:p>
            <a:pPr lvl="1"/>
            <a:r>
              <a:rPr lang="hr-HR" sz="2000" b="1" dirty="0" smtClean="0"/>
              <a:t>6 signala su za OS – Open Service i  SOL – </a:t>
            </a:r>
            <a:r>
              <a:rPr lang="hr-HR" sz="2000" b="1" dirty="0" err="1" smtClean="0"/>
              <a:t>Safety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of</a:t>
            </a:r>
            <a:r>
              <a:rPr lang="hr-HR" sz="2000" b="1" dirty="0" smtClean="0"/>
              <a:t> Life Service</a:t>
            </a:r>
          </a:p>
          <a:p>
            <a:pPr lvl="1"/>
            <a:r>
              <a:rPr lang="hr-HR" sz="2000" b="1" dirty="0" smtClean="0"/>
              <a:t>2 signala su za isključivo CS – </a:t>
            </a:r>
            <a:r>
              <a:rPr lang="hr-HR" sz="2000" b="1" dirty="0" err="1" smtClean="0"/>
              <a:t>Commercial</a:t>
            </a:r>
            <a:r>
              <a:rPr lang="hr-HR" sz="2000" b="1" dirty="0" smtClean="0"/>
              <a:t> Service</a:t>
            </a:r>
          </a:p>
          <a:p>
            <a:pPr lvl="1"/>
            <a:r>
              <a:rPr lang="hr-HR" sz="2000" b="1" dirty="0" smtClean="0"/>
              <a:t>2 signala su za PRS – </a:t>
            </a:r>
            <a:r>
              <a:rPr lang="hr-HR" sz="2000" b="1" dirty="0" err="1" smtClean="0"/>
              <a:t>Public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Regulated</a:t>
            </a:r>
            <a:r>
              <a:rPr lang="hr-HR" sz="2000" b="1" dirty="0" smtClean="0"/>
              <a:t> Service</a:t>
            </a:r>
          </a:p>
          <a:p>
            <a:pPr lvl="1"/>
            <a:r>
              <a:rPr lang="hr-HR" sz="2000" b="1" dirty="0" smtClean="0"/>
              <a:t>1 signal je za SAR – Search and </a:t>
            </a:r>
            <a:r>
              <a:rPr lang="hr-HR" sz="2000" b="1" dirty="0" err="1" smtClean="0"/>
              <a:t>Rescue</a:t>
            </a:r>
            <a:r>
              <a:rPr lang="hr-HR" sz="2000" b="1" dirty="0" smtClean="0"/>
              <a:t> Service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8502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4198"/>
            <a:ext cx="10515600" cy="51027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KONSTELACIJA SATELITA GALILEO SUSTAVA</a:t>
            </a:r>
          </a:p>
          <a:p>
            <a:pPr>
              <a:buNone/>
            </a:pPr>
            <a:r>
              <a:rPr lang="hr-HR" sz="2000" b="1" dirty="0" smtClean="0"/>
              <a:t>  Galileo FOC – Full Operational Constelation      </a:t>
            </a:r>
            <a:br>
              <a:rPr lang="hr-HR" sz="2000" b="1" dirty="0" smtClean="0"/>
            </a:br>
            <a:r>
              <a:rPr lang="hr-HR" sz="2000" b="1" dirty="0" smtClean="0"/>
              <a:t>                 slots :                                                                 </a:t>
            </a:r>
            <a:br>
              <a:rPr lang="hr-HR" sz="2000" b="1" dirty="0" smtClean="0"/>
            </a:b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                                                                                           Galileo referentni konstelacijski  parametri  :    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5" name="Picture 2" descr="C:\Users\Kos\Documents\IMG_1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76" y="2210539"/>
            <a:ext cx="5294867" cy="3169329"/>
          </a:xfrm>
          <a:prstGeom prst="rect">
            <a:avLst/>
          </a:prstGeom>
          <a:noFill/>
        </p:spPr>
      </p:pic>
      <p:pic>
        <p:nvPicPr>
          <p:cNvPr id="7" name="Picture 3" descr="C:\Users\Kos\Documents\IMG_1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003" y="2704142"/>
            <a:ext cx="5327051" cy="200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0455A3-4464-48DF-A8F5-8DC155DE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 </a:t>
            </a:r>
            <a:r>
              <a:rPr lang="hr-HR" b="1" dirty="0"/>
              <a:t>RASPODJELA FREKVENCIJA ZA POTREBE GNSS SLUŽBE  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85588B-22A5-4728-B00E-FEFEAC4A6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7173" y="1690688"/>
            <a:ext cx="8789869" cy="48021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E5304-9E0E-4699-AFD2-9020A4AA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48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504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    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464"/>
            <a:ext cx="10515600" cy="5246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KONSTELACIJA SATELITA GALILEO SUSTAVA</a:t>
            </a:r>
          </a:p>
          <a:p>
            <a:pPr>
              <a:buNone/>
            </a:pPr>
            <a:r>
              <a:rPr lang="hr-HR" sz="2000" dirty="0" smtClean="0"/>
              <a:t>Položaji  Galileo satelita u prostoru u određenom vremenskom trenutku definirani su referentnim Keplerovim elementima izraženim u CIRS – Celestial Intermediate Reference System :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                                                       Varijabla </a:t>
            </a:r>
            <a:r>
              <a:rPr lang="hr-HR" sz="2000" b="1" dirty="0" smtClean="0"/>
              <a:t>k</a:t>
            </a:r>
            <a:r>
              <a:rPr lang="hr-HR" sz="1400" b="1" dirty="0" smtClean="0"/>
              <a:t>plane</a:t>
            </a:r>
            <a:r>
              <a:rPr lang="hr-HR" sz="1400" dirty="0" smtClean="0"/>
              <a:t>   </a:t>
            </a:r>
            <a:r>
              <a:rPr lang="hr-HR" sz="2000" dirty="0" smtClean="0"/>
              <a:t>može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                                                      imati vrijednost </a:t>
            </a:r>
            <a:r>
              <a:rPr lang="hr-HR" sz="2000" b="1" dirty="0" smtClean="0"/>
              <a:t>1,2 i 3</a:t>
            </a:r>
            <a:br>
              <a:rPr lang="hr-HR" sz="2000" b="1" dirty="0" smtClean="0"/>
            </a:br>
            <a:r>
              <a:rPr lang="hr-HR" sz="2000" b="1" dirty="0" smtClean="0"/>
              <a:t>                                                                                                                                    </a:t>
            </a:r>
            <a:r>
              <a:rPr lang="hr-HR" sz="2000" dirty="0" smtClean="0"/>
              <a:t>za pojedinačnu ravninu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                                                      </a:t>
            </a:r>
            <a:r>
              <a:rPr lang="hr-HR" sz="2000" b="1" dirty="0" smtClean="0"/>
              <a:t>A, B i C.</a:t>
            </a:r>
            <a:r>
              <a:rPr lang="hr-HR" sz="2000" dirty="0" smtClean="0"/>
              <a:t> 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                                                       Varijabla </a:t>
            </a:r>
            <a:r>
              <a:rPr lang="hr-HR" sz="2000" b="1" dirty="0" smtClean="0"/>
              <a:t>k</a:t>
            </a:r>
            <a:r>
              <a:rPr lang="hr-HR" sz="1400" b="1" dirty="0" smtClean="0"/>
              <a:t>slot  </a:t>
            </a:r>
            <a:r>
              <a:rPr lang="hr-HR" sz="1400" dirty="0" smtClean="0"/>
              <a:t> </a:t>
            </a:r>
            <a:r>
              <a:rPr lang="hr-HR" sz="2000" dirty="0" smtClean="0"/>
              <a:t>označava</a:t>
            </a:r>
            <a:br>
              <a:rPr lang="hr-HR" sz="2000" dirty="0" smtClean="0"/>
            </a:br>
            <a:r>
              <a:rPr lang="hr-HR" sz="2000" b="1" dirty="0" smtClean="0"/>
              <a:t>slot</a:t>
            </a:r>
            <a:r>
              <a:rPr lang="hr-HR" sz="2000" dirty="0" smtClean="0"/>
              <a:t> (pozicija) unutar orbitalne ravnine i može imati vrijednost od </a:t>
            </a:r>
            <a:r>
              <a:rPr lang="hr-HR" sz="2000" b="1" dirty="0" smtClean="0"/>
              <a:t>1 do 8, </a:t>
            </a:r>
            <a:r>
              <a:rPr lang="hr-HR" sz="2000" dirty="0" smtClean="0"/>
              <a:t> </a:t>
            </a:r>
            <a:r>
              <a:rPr lang="hr-HR" sz="2000" b="1" dirty="0" smtClean="0"/>
              <a:t>i</a:t>
            </a:r>
            <a:r>
              <a:rPr lang="hr-HR" sz="1400" b="1" dirty="0" smtClean="0"/>
              <a:t>ref </a:t>
            </a:r>
            <a:r>
              <a:rPr lang="hr-HR" sz="1400" dirty="0" smtClean="0"/>
              <a:t> - </a:t>
            </a:r>
            <a:r>
              <a:rPr lang="hr-HR" sz="2000" dirty="0" smtClean="0"/>
              <a:t>  inklinacija orbite ,</a:t>
            </a:r>
            <a:br>
              <a:rPr lang="hr-HR" sz="2000" dirty="0" smtClean="0"/>
            </a:br>
            <a:r>
              <a:rPr lang="el-GR" sz="2000" b="1" dirty="0" smtClean="0"/>
              <a:t>Ω</a:t>
            </a:r>
            <a:r>
              <a:rPr lang="hr-HR" sz="1400" b="1" dirty="0" smtClean="0"/>
              <a:t>ref – </a:t>
            </a:r>
            <a:r>
              <a:rPr lang="hr-HR" sz="2000" dirty="0" smtClean="0"/>
              <a:t> (RAAN – right ascension of ascending node) -uzdizanje uzlaznog čvora orbite satelita , </a:t>
            </a:r>
            <a:r>
              <a:rPr lang="hr-HR" sz="2000" b="1" dirty="0" smtClean="0"/>
              <a:t>u – </a:t>
            </a:r>
            <a:r>
              <a:rPr lang="hr-HR" sz="2000" dirty="0" smtClean="0"/>
              <a:t>argument širine definiran kao fazni kut uzduž staze satelita u </a:t>
            </a:r>
            <a:br>
              <a:rPr lang="hr-HR" sz="2000" dirty="0" smtClean="0"/>
            </a:br>
            <a:r>
              <a:rPr lang="hr-HR" sz="2000" dirty="0" smtClean="0"/>
              <a:t>odnosu na ekvator . Sateliti ostaju unutar orbitalnih slotova</a:t>
            </a:r>
            <a:br>
              <a:rPr lang="hr-HR" sz="2000" dirty="0" smtClean="0"/>
            </a:br>
            <a:r>
              <a:rPr lang="hr-HR" sz="2000" dirty="0" smtClean="0"/>
              <a:t>unutar </a:t>
            </a:r>
            <a:r>
              <a:rPr lang="hr-HR" sz="2000" b="1" dirty="0" smtClean="0"/>
              <a:t>±2° </a:t>
            </a:r>
            <a:r>
              <a:rPr lang="hr-HR" sz="2000" dirty="0" smtClean="0"/>
              <a:t>, i unutar </a:t>
            </a:r>
            <a:r>
              <a:rPr lang="el-GR" sz="2000" b="1" dirty="0" smtClean="0"/>
              <a:t>Ω</a:t>
            </a:r>
            <a:r>
              <a:rPr lang="hr-HR" sz="2000" b="1" dirty="0" smtClean="0"/>
              <a:t> od ±1°.         - </a:t>
            </a:r>
            <a:r>
              <a:rPr lang="hr-HR" sz="2000" dirty="0" smtClean="0"/>
              <a:t>odražava spljoštenost</a:t>
            </a:r>
            <a:br>
              <a:rPr lang="hr-HR" sz="2000" dirty="0" smtClean="0"/>
            </a:br>
            <a:r>
              <a:rPr lang="hr-HR" sz="2000" dirty="0" smtClean="0"/>
              <a:t>zemaljskog gravitacijskog polja i gravitacijski učinak Sunca i </a:t>
            </a:r>
            <a:br>
              <a:rPr lang="hr-HR" sz="2000" dirty="0" smtClean="0"/>
            </a:br>
            <a:r>
              <a:rPr lang="hr-HR" sz="2000" dirty="0" smtClean="0"/>
              <a:t>Mjeseca . </a:t>
            </a:r>
            <a:r>
              <a:rPr lang="hr-HR" sz="2000" b="1" dirty="0" smtClean="0"/>
              <a:t>D</a:t>
            </a:r>
            <a:r>
              <a:rPr lang="hr-HR" sz="1400" b="1" dirty="0" smtClean="0"/>
              <a:t>nom - </a:t>
            </a:r>
            <a:r>
              <a:rPr lang="hr-HR" sz="2000" dirty="0" smtClean="0"/>
              <a:t> nominalni put satelita definiran je s 17 </a:t>
            </a:r>
            <a:br>
              <a:rPr lang="hr-HR" sz="2000" dirty="0" smtClean="0"/>
            </a:br>
            <a:r>
              <a:rPr lang="hr-HR" sz="2000" dirty="0" smtClean="0"/>
              <a:t>ophoda satelita u deset sideričkih-zvjezdanih dana ( 23 sata</a:t>
            </a:r>
            <a:br>
              <a:rPr lang="hr-HR" sz="2000" dirty="0" smtClean="0"/>
            </a:br>
            <a:r>
              <a:rPr lang="hr-HR" sz="2000" dirty="0" smtClean="0"/>
              <a:t>56 min 4,2 s). Konstelacija omogućuje globalno dobru</a:t>
            </a:r>
            <a:br>
              <a:rPr lang="hr-HR" sz="2000" dirty="0" smtClean="0"/>
            </a:br>
            <a:r>
              <a:rPr lang="hr-HR" sz="2000" dirty="0" smtClean="0"/>
              <a:t>geometriju satelita na čitavoj Zemlji.</a:t>
            </a:r>
            <a:endParaRPr lang="hr-HR" sz="2000" dirty="0"/>
          </a:p>
        </p:txBody>
      </p:sp>
      <p:pic>
        <p:nvPicPr>
          <p:cNvPr id="5" name="Picture 2" descr="C:\Users\Kos\Documents\IMG_1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897" y="2112886"/>
            <a:ext cx="3991800" cy="1411549"/>
          </a:xfrm>
          <a:prstGeom prst="rect">
            <a:avLst/>
          </a:prstGeom>
          <a:noFill/>
        </p:spPr>
      </p:pic>
      <p:pic>
        <p:nvPicPr>
          <p:cNvPr id="2051" name="Picture 3" descr="C:\Users\Kos\Documents\IMG_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3134" y="2094695"/>
            <a:ext cx="3217970" cy="1403724"/>
          </a:xfrm>
          <a:prstGeom prst="rect">
            <a:avLst/>
          </a:prstGeom>
          <a:noFill/>
        </p:spPr>
      </p:pic>
      <p:pic>
        <p:nvPicPr>
          <p:cNvPr id="7" name="Picture 2" descr="C:\Users\Kos\Documents\IMG_19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8525" y="4081516"/>
            <a:ext cx="3622596" cy="2168364"/>
          </a:xfrm>
          <a:prstGeom prst="rect">
            <a:avLst/>
          </a:prstGeom>
          <a:noFill/>
        </p:spPr>
      </p:pic>
      <p:pic>
        <p:nvPicPr>
          <p:cNvPr id="2053" name="Picture 5" descr="C:\Users\Kos\Documents\IMG_19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6458" y="4556279"/>
            <a:ext cx="362073" cy="33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          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932"/>
            <a:ext cx="10515600" cy="51560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KONSTELACIJA SATELITA GALILEO SUSTAVA</a:t>
            </a:r>
          </a:p>
          <a:p>
            <a:pPr>
              <a:buFontTx/>
              <a:buChar char="-"/>
            </a:pPr>
            <a:r>
              <a:rPr lang="hr-HR" sz="2000" dirty="0" smtClean="0"/>
              <a:t>Galileo konstelacija  od </a:t>
            </a:r>
            <a:r>
              <a:rPr lang="hr-HR" sz="2000" b="1" dirty="0" smtClean="0"/>
              <a:t>24 satelita  omogućuje vidljivost od 6 do 11 Galileo satelita </a:t>
            </a:r>
            <a:r>
              <a:rPr lang="hr-HR" sz="2000" dirty="0" smtClean="0"/>
              <a:t>na bilo kojoj lokaciji na Zemlji. </a:t>
            </a:r>
          </a:p>
          <a:p>
            <a:pPr>
              <a:buFontTx/>
              <a:buChar char="-"/>
            </a:pPr>
            <a:r>
              <a:rPr lang="hr-HR" sz="2000" dirty="0" smtClean="0"/>
              <a:t>Srednja vrijednost vidljivih satelita globalno na bilo kojoj točki na Zemlji je </a:t>
            </a:r>
            <a:r>
              <a:rPr lang="hr-HR" sz="2000" b="1" dirty="0" smtClean="0"/>
              <a:t>8 satelita visine iznad 5° </a:t>
            </a:r>
            <a:r>
              <a:rPr lang="hr-HR" sz="2000" dirty="0" smtClean="0"/>
              <a:t>- dobra lokalna geometrija – tipična vrijednost </a:t>
            </a:r>
            <a:r>
              <a:rPr lang="hr-HR" sz="2000" b="1" dirty="0" smtClean="0"/>
              <a:t>VDOP ~ 2,3   ,  HDOP ~ 1,3 </a:t>
            </a:r>
            <a:r>
              <a:rPr lang="hr-HR" sz="2000" dirty="0" smtClean="0"/>
              <a:t>.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</a:t>
            </a:r>
          </a:p>
          <a:p>
            <a:pPr>
              <a:buFontTx/>
              <a:buChar char="-"/>
            </a:pPr>
            <a:endParaRPr lang="hr-HR" sz="2000" dirty="0" smtClean="0"/>
          </a:p>
          <a:p>
            <a:pPr>
              <a:buFontTx/>
              <a:buChar char="-"/>
            </a:pPr>
            <a:endParaRPr lang="hr-HR" sz="2000" dirty="0"/>
          </a:p>
        </p:txBody>
      </p:sp>
      <p:pic>
        <p:nvPicPr>
          <p:cNvPr id="4" name="Picture 2" descr="C:\Users\Kos\Documents\IMG_1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493" y="2824212"/>
            <a:ext cx="4684912" cy="2804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5320"/>
            <a:ext cx="10515600" cy="51116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SIGNALI  I  USLUGE  GALILEO  SUSTAVA</a:t>
            </a:r>
          </a:p>
          <a:p>
            <a:pPr>
              <a:buFontTx/>
              <a:buChar char="-"/>
            </a:pPr>
            <a:r>
              <a:rPr lang="hr-HR" sz="2000" dirty="0" smtClean="0"/>
              <a:t>Svaki Galileo satelit emitira signal na tri različite frekvencije. Svaki signal sadrži nekoliko komponenti koje uključuju data + pilot komponente. 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                               </a:t>
            </a:r>
            <a:r>
              <a:rPr lang="hr-HR" sz="2000" b="1" dirty="0" smtClean="0"/>
              <a:t>BPSK</a:t>
            </a:r>
            <a:r>
              <a:rPr lang="hr-HR" sz="2000" dirty="0" smtClean="0"/>
              <a:t> –Binary phase-shift keying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                      </a:t>
            </a:r>
            <a:r>
              <a:rPr lang="hr-HR" sz="2000" b="1" dirty="0" smtClean="0"/>
              <a:t>Mcps</a:t>
            </a:r>
            <a:r>
              <a:rPr lang="hr-HR" sz="2000" dirty="0" smtClean="0"/>
              <a:t> – Megachips per second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                      </a:t>
            </a:r>
            <a:r>
              <a:rPr lang="hr-HR" sz="2000" b="1" dirty="0" smtClean="0"/>
              <a:t>1 chip </a:t>
            </a:r>
            <a:r>
              <a:rPr lang="hr-HR" sz="2000" dirty="0" smtClean="0"/>
              <a:t>= 0,000001 s , 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                      </a:t>
            </a:r>
            <a:r>
              <a:rPr lang="hr-HR" sz="2000" b="1" dirty="0" smtClean="0"/>
              <a:t>sps</a:t>
            </a:r>
            <a:r>
              <a:rPr lang="hr-HR" sz="2000" dirty="0" smtClean="0"/>
              <a:t> – symbols per second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                      </a:t>
            </a:r>
            <a:r>
              <a:rPr lang="hr-HR" sz="2000" b="1" dirty="0" smtClean="0"/>
              <a:t>BOC</a:t>
            </a:r>
            <a:r>
              <a:rPr lang="hr-HR" sz="2000" dirty="0" smtClean="0"/>
              <a:t> – Binary offset carrier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                      </a:t>
            </a:r>
            <a:r>
              <a:rPr lang="hr-HR" sz="2000" b="1" dirty="0" smtClean="0"/>
              <a:t>CBOC – </a:t>
            </a:r>
            <a:r>
              <a:rPr lang="hr-HR" sz="2000" dirty="0" smtClean="0"/>
              <a:t>Composite Binary offset carrier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                       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                      </a:t>
            </a:r>
            <a:br>
              <a:rPr lang="hr-HR" sz="2000" dirty="0" smtClean="0"/>
            </a:br>
            <a:r>
              <a:rPr lang="hr-HR" sz="2000" dirty="0" smtClean="0"/>
              <a:t> </a:t>
            </a:r>
            <a:r>
              <a:rPr lang="hr-HR" sz="2000" b="1" dirty="0" smtClean="0">
                <a:solidFill>
                  <a:srgbClr val="FF0000"/>
                </a:solidFill>
              </a:rPr>
              <a:t>1 chip = 0,000001 s 1 chip = 0,000001 s </a:t>
            </a:r>
            <a:endParaRPr lang="hr-HR" sz="2000" dirty="0"/>
          </a:p>
        </p:txBody>
      </p:sp>
      <p:pic>
        <p:nvPicPr>
          <p:cNvPr id="5" name="Picture 2" descr="C:\Users\Kos\Documents\IMG_1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599" y="2055181"/>
            <a:ext cx="5787308" cy="3769592"/>
          </a:xfrm>
          <a:prstGeom prst="rect">
            <a:avLst/>
          </a:prstGeom>
          <a:noFill/>
        </p:spPr>
      </p:pic>
      <p:pic>
        <p:nvPicPr>
          <p:cNvPr id="7" name="Picture 3" descr="C:\Users\Kos\Documents\IMG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1049" y="2698812"/>
            <a:ext cx="1432961" cy="43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23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4097"/>
            <a:ext cx="10515600" cy="5022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SIGNALI  I  USLUGE  GALILEO  SUSTAVA</a:t>
            </a:r>
          </a:p>
          <a:p>
            <a:pPr>
              <a:buFontTx/>
              <a:buChar char="-"/>
            </a:pPr>
            <a:r>
              <a:rPr lang="hr-HR" sz="2000" b="1" dirty="0" smtClean="0"/>
              <a:t>Open Service (OS) </a:t>
            </a:r>
            <a:r>
              <a:rPr lang="hr-HR" sz="2000" dirty="0" smtClean="0"/>
              <a:t>– sadrži par: data-pilot E1-B/C – kompozitni signal , E5a-I/Q  i E5b-I/Q – kompozitni signal (I/Q- in phase /quadrature) – svima javno dostupan pozicijski sustav</a:t>
            </a:r>
          </a:p>
          <a:p>
            <a:pPr>
              <a:buFontTx/>
              <a:buChar char="-"/>
            </a:pPr>
            <a:r>
              <a:rPr lang="hr-HR" sz="2000" b="1" dirty="0" smtClean="0"/>
              <a:t>Public Regulated Service (PRS) – </a:t>
            </a:r>
            <a:r>
              <a:rPr lang="hr-HR" sz="2000" dirty="0" smtClean="0"/>
              <a:t>na E1-A i E6-A – ograničeni pristup samo za ovlaštene korisnike</a:t>
            </a:r>
          </a:p>
          <a:p>
            <a:pPr>
              <a:buFontTx/>
              <a:buChar char="-"/>
            </a:pPr>
            <a:r>
              <a:rPr lang="hr-HR" sz="2000" b="1" dirty="0" smtClean="0"/>
              <a:t>Commercial Service (CS) – </a:t>
            </a:r>
            <a:r>
              <a:rPr lang="hr-HR" sz="2000" dirty="0" smtClean="0"/>
              <a:t>sadrži par : dana-pilot E6-B/C – kompozitni signal na trećoj frekvenciji po potrebi šifriran .</a:t>
            </a:r>
          </a:p>
          <a:p>
            <a:pPr>
              <a:buFontTx/>
              <a:buChar char="-"/>
            </a:pPr>
            <a:r>
              <a:rPr lang="hr-HR" sz="2000" b="1" dirty="0" smtClean="0"/>
              <a:t>Podrška Cospas-Sarsat sustavu  - </a:t>
            </a:r>
            <a:r>
              <a:rPr lang="hr-HR" sz="2000" dirty="0" smtClean="0"/>
              <a:t>međunarodni satelitski sustav traganja i spašavanja osnovan od SAD-a, Rusije , Kanade i Francuske – omogućuje lociranje emergency radio beacon-a.</a:t>
            </a:r>
          </a:p>
          <a:p>
            <a:pPr>
              <a:buFontTx/>
              <a:buChar char="-"/>
            </a:pPr>
            <a:r>
              <a:rPr lang="hr-HR" sz="2000" b="1" dirty="0" smtClean="0"/>
              <a:t>Signali E1 i E6 </a:t>
            </a:r>
            <a:r>
              <a:rPr lang="hr-HR" sz="2000" dirty="0" smtClean="0"/>
              <a:t>omogućuju javno dostupan par pilot – dana komponenata , </a:t>
            </a:r>
            <a:r>
              <a:rPr lang="hr-HR" sz="2000" b="1" dirty="0" smtClean="0"/>
              <a:t>signal</a:t>
            </a:r>
            <a:r>
              <a:rPr lang="hr-HR" sz="2000" dirty="0" smtClean="0"/>
              <a:t> </a:t>
            </a:r>
            <a:r>
              <a:rPr lang="hr-HR" sz="2000" b="1" dirty="0" smtClean="0"/>
              <a:t>E5 </a:t>
            </a:r>
            <a:r>
              <a:rPr lang="hr-HR" sz="2000" dirty="0" smtClean="0"/>
              <a:t>– daje dva para pilot-dana komponenata na 15,345 MHz iznad (E5b) i ispod (E5a) E5 noseće frekvencije signala.</a:t>
            </a:r>
            <a:endParaRPr lang="hr-HR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4198"/>
            <a:ext cx="10515600" cy="51027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SIGNALI  I  USLUGE  GALILEO  SUSTAVA</a:t>
            </a:r>
          </a:p>
          <a:p>
            <a:pPr>
              <a:buFontTx/>
              <a:buChar char="-"/>
            </a:pPr>
            <a:r>
              <a:rPr lang="hr-HR" sz="2000" dirty="0" smtClean="0"/>
              <a:t>Galileo i GPS su kompatibilni i međusobno interoperabilni (korisnici mogu kombinirati mjerenja pseudoudaljenosti ) za izračun PNT veličina :</a:t>
            </a:r>
            <a:br>
              <a:rPr lang="hr-HR" sz="2000" dirty="0" smtClean="0"/>
            </a:br>
            <a:r>
              <a:rPr lang="hr-HR" sz="2000" dirty="0" smtClean="0"/>
              <a:t>- dvije noseće frekvencije  </a:t>
            </a:r>
            <a:r>
              <a:rPr lang="hr-HR" sz="2000" b="1" dirty="0" smtClean="0"/>
              <a:t>(E5a s L5) </a:t>
            </a:r>
            <a:r>
              <a:rPr lang="hr-HR" sz="2000" dirty="0" smtClean="0"/>
              <a:t>i </a:t>
            </a:r>
            <a:r>
              <a:rPr lang="hr-HR" sz="2000" b="1" dirty="0" smtClean="0"/>
              <a:t>(E1 s L1) </a:t>
            </a:r>
            <a:r>
              <a:rPr lang="hr-HR" sz="2000" dirty="0" smtClean="0"/>
              <a:t>imaju istu modulaciju signala</a:t>
            </a:r>
            <a:br>
              <a:rPr lang="hr-HR" sz="2000" dirty="0" smtClean="0"/>
            </a:br>
            <a:r>
              <a:rPr lang="hr-HR" sz="2000" dirty="0" smtClean="0"/>
              <a:t>- navigacijske poruke su usporedive (efemeride , almanah, korekcija sata, Galileo system time – UTC,…)</a:t>
            </a:r>
            <a:br>
              <a:rPr lang="hr-HR" sz="2000" dirty="0" smtClean="0"/>
            </a:br>
            <a:r>
              <a:rPr lang="hr-HR" sz="2000" dirty="0" smtClean="0"/>
              <a:t>- terestrički referentni okviri i referentni vremenski sustavi su usklađeni</a:t>
            </a:r>
            <a:br>
              <a:rPr lang="hr-HR" sz="2000" dirty="0" smtClean="0"/>
            </a:br>
            <a:r>
              <a:rPr lang="hr-HR" sz="2000" dirty="0" smtClean="0"/>
              <a:t>                                </a:t>
            </a:r>
            <a:r>
              <a:rPr lang="hr-HR" sz="2000" b="1" dirty="0" smtClean="0"/>
              <a:t>Pregled  Galileo  signala :</a:t>
            </a:r>
          </a:p>
          <a:p>
            <a:pPr>
              <a:buNone/>
            </a:pPr>
            <a:endParaRPr lang="hr-HR" sz="2000" b="1" dirty="0" smtClean="0"/>
          </a:p>
          <a:p>
            <a:pPr>
              <a:buNone/>
            </a:pPr>
            <a:r>
              <a:rPr lang="hr-HR" sz="2000" b="1" dirty="0" smtClean="0"/>
              <a:t>                                                                                                                                                    </a:t>
            </a:r>
            <a:r>
              <a:rPr lang="hr-HR" sz="2000" dirty="0" smtClean="0"/>
              <a:t>subband- pojasno</a:t>
            </a:r>
            <a:endParaRPr lang="hr-HR" sz="2000" dirty="0"/>
          </a:p>
        </p:txBody>
      </p:sp>
      <p:pic>
        <p:nvPicPr>
          <p:cNvPr id="5" name="Picture 2" descr="C:\Users\Kos\Documents\IMG_1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531" y="3471169"/>
            <a:ext cx="8530410" cy="199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3177"/>
            <a:ext cx="10515600" cy="51737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KOMPONENTE  I  MODULACIJE  GALILEO  SIGNALA</a:t>
            </a:r>
            <a:br>
              <a:rPr lang="hr-HR" sz="2000" b="1" dirty="0" smtClean="0"/>
            </a:br>
            <a:r>
              <a:rPr lang="hr-HR" sz="2000" dirty="0" smtClean="0"/>
              <a:t>Svi Galileo signali i komponente signala su izvedeni od istog glavnog sata – koherentni su (usklađeni) . Četiri para pilot i data komponenata su za javnu upotrebu : E1-B/C, E6-B/C, E5a-I/Q , E5b-I/Q. Pregled modulacija i komponenata Galileo javnog servisa :  </a:t>
            </a:r>
            <a:endParaRPr lang="hr-HR" sz="2000" b="1" dirty="0"/>
          </a:p>
        </p:txBody>
      </p:sp>
      <p:pic>
        <p:nvPicPr>
          <p:cNvPr id="5" name="Picture 2" descr="C:\Users\Kos\Documents\IMG_2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815" y="2308194"/>
            <a:ext cx="9487942" cy="3549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5421"/>
            <a:ext cx="10515600" cy="519154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sz="2000" b="1" dirty="0" smtClean="0"/>
              <a:t>KOMPONENTE  I  MODULACIJE  GALILEO  SIGNALA</a:t>
            </a:r>
            <a:br>
              <a:rPr lang="hr-HR" sz="2000" b="1" dirty="0" smtClean="0"/>
            </a:br>
            <a:r>
              <a:rPr lang="hr-HR" sz="2000" dirty="0" smtClean="0"/>
              <a:t>Specifične preporuke za modulaciju signala za propusnost korisničkog prijamnika :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 - na E6 moguća pojava  zemaljskih pulsirajućih smetnji (radari ) , </a:t>
            </a:r>
          </a:p>
          <a:p>
            <a:pPr>
              <a:buFontTx/>
              <a:buChar char="-"/>
            </a:pPr>
            <a:r>
              <a:rPr lang="hr-HR" sz="2000" dirty="0" smtClean="0"/>
              <a:t>pojas E6 se također dijeli s amaterskim radio stanicama koji koriste audio i video odašiljače i releje (HAM – amaterska televizija) – smetnje. Prijamnici moraju biti visoko otporni na visoku snagu radio frekvencijskih pulsova.</a:t>
            </a:r>
          </a:p>
          <a:p>
            <a:pPr>
              <a:buFontTx/>
              <a:buChar char="-"/>
            </a:pPr>
            <a:r>
              <a:rPr lang="hr-HR" sz="2000" dirty="0" smtClean="0"/>
              <a:t>Pojas E5 se uglavnom dijeli s kontrolom zračnog prometa i pozicijskim sustavima kao DME – Distance Measuring Equipment  - kopnene DME stanice emitiraju signal na pojasu E5 – signal je pulsni par trajanja nekoliko desetinki </a:t>
            </a:r>
            <a:r>
              <a:rPr lang="el-GR" sz="2000" dirty="0" smtClean="0"/>
              <a:t>μ</a:t>
            </a:r>
            <a:r>
              <a:rPr lang="hr-HR" sz="2000" dirty="0" smtClean="0"/>
              <a:t>s , pulsna snaga u rasponu od 1 kW.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                                        </a:t>
            </a:r>
            <a:endParaRPr lang="hr-HR" sz="2000" dirty="0"/>
          </a:p>
        </p:txBody>
      </p:sp>
      <p:pic>
        <p:nvPicPr>
          <p:cNvPr id="5" name="Picture 2" descr="C:\Users\Kos\Documents\IMG_2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950" y="1544714"/>
            <a:ext cx="9197637" cy="2041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6544"/>
            <a:ext cx="10515600" cy="5200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                                 NAVIGACIJSKE PORUKE I USLUGE</a:t>
            </a:r>
          </a:p>
          <a:p>
            <a:pPr>
              <a:buNone/>
            </a:pPr>
            <a:r>
              <a:rPr lang="hr-HR" sz="2000" dirty="0" smtClean="0"/>
              <a:t>Tri vrste  navigacijskih poruka :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- visoka brzina prijenosa podataka - </a:t>
            </a:r>
            <a:r>
              <a:rPr lang="hr-HR" sz="2000" dirty="0" smtClean="0">
                <a:solidFill>
                  <a:srgbClr val="FF0000"/>
                </a:solidFill>
              </a:rPr>
              <a:t>I/NAV</a:t>
            </a:r>
            <a:r>
              <a:rPr lang="hr-HR" sz="2000" dirty="0" smtClean="0"/>
              <a:t> – Integrity Navigation message</a:t>
            </a:r>
            <a:br>
              <a:rPr lang="hr-HR" sz="2000" dirty="0" smtClean="0"/>
            </a:br>
            <a:r>
              <a:rPr lang="hr-HR" sz="2000" dirty="0" smtClean="0"/>
              <a:t>- niska brzina prijenosa podataka – </a:t>
            </a:r>
            <a:r>
              <a:rPr lang="hr-HR" sz="2000" dirty="0" smtClean="0">
                <a:solidFill>
                  <a:srgbClr val="FF0000"/>
                </a:solidFill>
              </a:rPr>
              <a:t>F/NAV</a:t>
            </a:r>
            <a:r>
              <a:rPr lang="hr-HR" sz="2000" dirty="0" smtClean="0"/>
              <a:t> – Free Navigation message</a:t>
            </a:r>
            <a:br>
              <a:rPr lang="hr-HR" sz="2000" dirty="0" smtClean="0"/>
            </a:br>
            <a:r>
              <a:rPr lang="hr-HR" sz="2000" dirty="0" smtClean="0"/>
              <a:t>- brzi </a:t>
            </a:r>
            <a:r>
              <a:rPr lang="hr-HR" sz="2000" dirty="0" smtClean="0">
                <a:solidFill>
                  <a:srgbClr val="FF0000"/>
                </a:solidFill>
              </a:rPr>
              <a:t>C/NAV</a:t>
            </a:r>
            <a:r>
              <a:rPr lang="hr-HR" sz="2000" dirty="0" smtClean="0"/>
              <a:t> Commercial channel Navigation message</a:t>
            </a:r>
          </a:p>
          <a:p>
            <a:pPr>
              <a:buNone/>
            </a:pPr>
            <a:r>
              <a:rPr lang="hr-HR" sz="2000" dirty="0" smtClean="0"/>
              <a:t>        Vrsta poruke dodjeljuje se signalnim komponentama na sljedeći način :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I/NAV i F/NAV – direktno podržava Position/Velocity/Time navigacijske parametre u GST- Galileo System Time u obliku WN-week number i TOW – time of week , efemeride i popravak sata za emitirajući satelit .</a:t>
            </a:r>
          </a:p>
        </p:txBody>
      </p:sp>
      <p:pic>
        <p:nvPicPr>
          <p:cNvPr id="5" name="Picture 2" descr="C:\Users\Kos\Documents\IMG_2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595" y="2929631"/>
            <a:ext cx="7951808" cy="1447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137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5219"/>
            <a:ext cx="10515600" cy="5031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STRUKTURA I VREMENSKA KOORDINACIJA PORUKA </a:t>
            </a:r>
          </a:p>
          <a:p>
            <a:pPr>
              <a:buNone/>
            </a:pPr>
            <a:r>
              <a:rPr lang="hr-HR" sz="2000" dirty="0" smtClean="0"/>
              <a:t>Sve Galileo vremenske poruke strukturirane su po stranicama – najmanji interpretacijski podatkovni blok. Za F/NAV i C/NAV – svaka stranica se sastoji od unaprijed definiranog skupa sinkronizacijskih simbola. Jedna F/NAV stranica traje 10 sek i daje 238 bita efektivnih informacija. I/NAV stranica treba 2 sek za emitiranje i daje 245 bita informacija. </a:t>
            </a:r>
            <a:r>
              <a:rPr lang="hr-HR" sz="2000" b="1" dirty="0" smtClean="0"/>
              <a:t>Pravila korištenja Galileo navigacijskih poruka za PVT : </a:t>
            </a:r>
          </a:p>
        </p:txBody>
      </p:sp>
      <p:pic>
        <p:nvPicPr>
          <p:cNvPr id="5" name="Picture 2" descr="C:\Users\Kos\Documents\IMG_2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594" y="2661883"/>
            <a:ext cx="5619565" cy="407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259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8586"/>
            <a:ext cx="10515600" cy="50583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                                      Planiranje emitiranja stranica F/NAV  - Free navigation message</a:t>
            </a:r>
            <a:endParaRPr lang="hr-HR" sz="2000" b="1" dirty="0"/>
          </a:p>
        </p:txBody>
      </p:sp>
      <p:pic>
        <p:nvPicPr>
          <p:cNvPr id="5" name="Picture 2" descr="C:\Users\Kos\Documents\IMG_2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589945"/>
            <a:ext cx="7874492" cy="4544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212"/>
          </a:xfrm>
        </p:spPr>
        <p:txBody>
          <a:bodyPr>
            <a:normAutofit/>
          </a:bodyPr>
          <a:lstStyle/>
          <a:p>
            <a:r>
              <a:rPr lang="hr-HR" sz="3200" b="1" dirty="0"/>
              <a:t>          Ostali satelitski navigacijski sustavi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5383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sz="1600" dirty="0"/>
              <a:t>	</a:t>
            </a:r>
            <a:r>
              <a:rPr lang="hr-HR" sz="1600" b="1" dirty="0"/>
              <a:t>CDMA</a:t>
            </a:r>
            <a:r>
              <a:rPr lang="hr-HR" sz="1600" dirty="0"/>
              <a:t> – </a:t>
            </a:r>
            <a:r>
              <a:rPr lang="hr-HR" sz="1600" dirty="0" err="1"/>
              <a:t>code</a:t>
            </a:r>
            <a:r>
              <a:rPr lang="hr-HR" sz="1600" dirty="0"/>
              <a:t> </a:t>
            </a:r>
            <a:r>
              <a:rPr lang="hr-HR" sz="1600" dirty="0" err="1"/>
              <a:t>division</a:t>
            </a:r>
            <a:r>
              <a:rPr lang="hr-HR" sz="1600" dirty="0"/>
              <a:t> multiple access             </a:t>
            </a:r>
            <a:r>
              <a:rPr lang="hr-HR" sz="1600" b="1" dirty="0"/>
              <a:t>CS</a:t>
            </a:r>
            <a:r>
              <a:rPr lang="hr-HR" sz="1600" dirty="0"/>
              <a:t> – </a:t>
            </a:r>
            <a:r>
              <a:rPr lang="hr-HR" sz="1600" dirty="0" err="1"/>
              <a:t>Commercial</a:t>
            </a:r>
            <a:r>
              <a:rPr lang="hr-HR" sz="1600" dirty="0"/>
              <a:t> Service </a:t>
            </a:r>
          </a:p>
          <a:p>
            <a:pPr marL="0" indent="0">
              <a:buNone/>
            </a:pPr>
            <a:r>
              <a:rPr lang="hr-HR" sz="1600" dirty="0"/>
              <a:t>	</a:t>
            </a:r>
            <a:r>
              <a:rPr lang="hr-HR" sz="1600" b="1" dirty="0"/>
              <a:t>FDMA</a:t>
            </a:r>
            <a:r>
              <a:rPr lang="hr-HR" sz="1600" dirty="0"/>
              <a:t> – </a:t>
            </a:r>
            <a:r>
              <a:rPr lang="hr-HR" sz="1600" dirty="0" err="1"/>
              <a:t>frequency</a:t>
            </a:r>
            <a:r>
              <a:rPr lang="hr-HR" sz="1600" dirty="0"/>
              <a:t> </a:t>
            </a:r>
            <a:r>
              <a:rPr lang="hr-HR" sz="1600" dirty="0" err="1"/>
              <a:t>division</a:t>
            </a:r>
            <a:r>
              <a:rPr lang="hr-HR" sz="1600" dirty="0"/>
              <a:t> multiple access     </a:t>
            </a:r>
            <a:r>
              <a:rPr lang="hr-HR" sz="1600" b="1" dirty="0"/>
              <a:t>PRS</a:t>
            </a:r>
            <a:r>
              <a:rPr lang="hr-HR" sz="1600" dirty="0"/>
              <a:t> – </a:t>
            </a:r>
            <a:r>
              <a:rPr lang="hr-HR" sz="1600" dirty="0" err="1"/>
              <a:t>Public</a:t>
            </a:r>
            <a:r>
              <a:rPr lang="hr-HR" sz="1600" dirty="0"/>
              <a:t>  </a:t>
            </a:r>
            <a:r>
              <a:rPr lang="hr-HR" sz="1600" dirty="0" err="1"/>
              <a:t>Regulated</a:t>
            </a:r>
            <a:r>
              <a:rPr lang="hr-HR" sz="1600" dirty="0"/>
              <a:t> Service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0" y="1196826"/>
            <a:ext cx="10617199" cy="43271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2B3EB-DC72-4591-AFD8-067DAEE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83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9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4097"/>
            <a:ext cx="10515600" cy="5022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Galileo UERE – USER EQUIVALENT RANGE ERROR (Korisnička razdioba pogrešaka)</a:t>
            </a:r>
          </a:p>
          <a:p>
            <a:pPr>
              <a:buNone/>
            </a:pPr>
            <a:r>
              <a:rPr lang="hr-HR" sz="2000" dirty="0" smtClean="0"/>
              <a:t>Sastoji se od :</a:t>
            </a:r>
            <a:br>
              <a:rPr lang="hr-HR" sz="2000" dirty="0" smtClean="0"/>
            </a:br>
            <a:r>
              <a:rPr lang="hr-HR" sz="2000" dirty="0" smtClean="0"/>
              <a:t>- </a:t>
            </a:r>
            <a:r>
              <a:rPr lang="hr-HR" sz="2000" b="1" dirty="0" smtClean="0"/>
              <a:t>Ionosferske pogreške </a:t>
            </a:r>
            <a:r>
              <a:rPr lang="hr-HR" sz="2000" dirty="0" smtClean="0"/>
              <a:t>– preostala pogreška zbog nedostatnog ionosferskog modela sadržanog u navigacijskoj poruci – koristi se za ispravak ionosferskog kašnjenja za jedno-frekvencijske prijamnike</a:t>
            </a:r>
            <a:br>
              <a:rPr lang="hr-HR" sz="2000" dirty="0" smtClean="0"/>
            </a:br>
            <a:r>
              <a:rPr lang="hr-HR" sz="2000" dirty="0" smtClean="0"/>
              <a:t>- </a:t>
            </a:r>
            <a:r>
              <a:rPr lang="hr-HR" sz="2000" b="1" dirty="0" smtClean="0"/>
              <a:t>Troposferska pogreška – </a:t>
            </a:r>
            <a:r>
              <a:rPr lang="hr-HR" sz="2000" dirty="0" smtClean="0"/>
              <a:t>preostala pogreška zbog nepotpunog modela korištenog za određivanje troposferskog kašnjenja. Model Sastamoinen kombiniran s ITU- International Telecommunication Union modelom.</a:t>
            </a:r>
            <a:br>
              <a:rPr lang="hr-HR" sz="2000" dirty="0" smtClean="0"/>
            </a:br>
            <a:r>
              <a:rPr lang="hr-HR" sz="2000" dirty="0" smtClean="0"/>
              <a:t>- </a:t>
            </a:r>
            <a:r>
              <a:rPr lang="hr-HR" sz="2000" b="1" dirty="0" smtClean="0"/>
              <a:t>Interferencija, višestruka refleksija , termalni šum prijamnika - </a:t>
            </a:r>
            <a:r>
              <a:rPr lang="hr-HR" sz="2000" dirty="0" smtClean="0"/>
              <a:t>pogreške korisničkog prijamnika zbog lokalnih učinaka</a:t>
            </a:r>
            <a:br>
              <a:rPr lang="hr-HR" sz="2000" dirty="0" smtClean="0"/>
            </a:br>
            <a:r>
              <a:rPr lang="hr-HR" sz="2000" b="1" dirty="0" smtClean="0"/>
              <a:t>- Pogreška u određivanju orbite satelita i sinkronizacije vremena – </a:t>
            </a:r>
            <a:r>
              <a:rPr lang="hr-HR" sz="2000" dirty="0" smtClean="0"/>
              <a:t>uzrokovana nedostacima sustava dostave referentnih podataka ( efemeride i korekcija sata) za izračun orbite satelita i pogreške sata na korisničkoj razini</a:t>
            </a:r>
            <a:br>
              <a:rPr lang="hr-HR" sz="2000" dirty="0" smtClean="0"/>
            </a:br>
            <a:r>
              <a:rPr lang="hr-HR" sz="2000" b="1" dirty="0" smtClean="0"/>
              <a:t>- Broadcast group delay – BGD - ( Kašnjenje grupnog emitiranja ) – </a:t>
            </a:r>
            <a:r>
              <a:rPr lang="hr-HR" sz="2000" dirty="0" smtClean="0"/>
              <a:t>preostala pogreška zbog ispravke za kašnjenje trenutaka emitiranja između valova nosioca – samo za jednofrekvencijske prijamnike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2054"/>
            <a:ext cx="10515600" cy="51649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Galileo UERE – USER EQUIVALENT RANGE ERROR (Korisnička razdioba pogrešaka)</a:t>
            </a:r>
          </a:p>
          <a:p>
            <a:pPr>
              <a:buNone/>
            </a:pPr>
            <a:r>
              <a:rPr lang="hr-HR" sz="2000" dirty="0" smtClean="0"/>
              <a:t> U punoj operativnoj funkcionalnosti struktura Galileo korisničke razdiobe pogrešaka :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Galileo sustav je projektiran s ciljem točnosti položaja za E1/E5 dvo-frekvencijski OS – Open Service sustav  za korisnike – do 4 m (95%) u horizontalnoj ravnini i do 8 m (95%) u vertikalnoj ravnini. Točnost mjerenja udaljenosti do satelita za postizanje prethodnih perfomanci mora biti unutar 130 cm (95%).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</p:txBody>
      </p:sp>
      <p:pic>
        <p:nvPicPr>
          <p:cNvPr id="1026" name="Picture 2" descr="C:\Users\Kos\Documents\IMG_2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316" y="1731345"/>
            <a:ext cx="5362113" cy="2918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2874"/>
            <a:ext cx="10515600" cy="49340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Pogreške sata i orbite satelita</a:t>
            </a:r>
          </a:p>
          <a:p>
            <a:pPr>
              <a:buNone/>
            </a:pPr>
            <a:r>
              <a:rPr lang="hr-HR" sz="2000" dirty="0" smtClean="0"/>
              <a:t>Kontrolna (zemaljska) komponenta Galileo sustava procjenjuje , parametrizira i određuje ovu informaciju za svaki satelit u navigacijskoj poruci koja se “ukrcava” na satelit i emitira korisnicima. Sat i orbita se procjenjuje pomoću procesa određivanja orbite i sinkronizacije vremena (ODTS – The Orbit Determination and Time Synchronisation process) na sljedeći način :</a:t>
            </a:r>
            <a:br>
              <a:rPr lang="hr-HR" sz="2000" dirty="0" smtClean="0"/>
            </a:br>
            <a:r>
              <a:rPr lang="hr-HR" sz="2000" dirty="0" smtClean="0"/>
              <a:t>- procjena po metodi najmanjeg kvadrata serije podataka za svaki 10 minutni vremenski period. Promatrački podaci koji se koriste za proces procjene su uvijek dvo-frekvencijski par mjerenja :</a:t>
            </a:r>
            <a:br>
              <a:rPr lang="hr-HR" sz="2000" dirty="0" smtClean="0"/>
            </a:br>
            <a:r>
              <a:rPr lang="hr-HR" sz="2000" dirty="0" smtClean="0"/>
              <a:t>E1 – E5a opažanja za F/NAV – Free Navigation Message  ; E1 –E5b opažanja za I/NAV – Integrity Navigation Message ; E1 – E6 opažanja za PRS – Public Regulated Service.</a:t>
            </a:r>
          </a:p>
          <a:p>
            <a:pPr>
              <a:buNone/>
            </a:pPr>
            <a:r>
              <a:rPr lang="hr-HR" sz="2000" dirty="0" smtClean="0"/>
              <a:t>Sat i orbita procijenjeni podaci se odnose na vremenski period za koji se generira navigacijska poruka. Korisnici dobiju SISE – the signal –in-space  error  pomoću kojeg korigiraju pogrešku sata i orbitalne parametre .</a:t>
            </a:r>
            <a:endParaRPr lang="hr-HR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10" y="994299"/>
            <a:ext cx="10515600" cy="5200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OS – Open Service Position / Ranging error Accuracy</a:t>
            </a:r>
          </a:p>
          <a:p>
            <a:pPr>
              <a:buNone/>
            </a:pPr>
            <a:r>
              <a:rPr lang="hr-HR" sz="2000" dirty="0" smtClean="0"/>
              <a:t>Položajna točnost Galileo sustava za 10 dnevni period praćenja u veljači 2016 :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</a:t>
            </a:r>
            <a:r>
              <a:rPr lang="hr-HR" sz="2000" b="1" dirty="0" smtClean="0"/>
              <a:t>DRMS – the distance root  mean square - </a:t>
            </a:r>
            <a:endParaRPr lang="hr-HR" sz="2000" dirty="0"/>
          </a:p>
        </p:txBody>
      </p:sp>
      <p:pic>
        <p:nvPicPr>
          <p:cNvPr id="1026" name="Picture 2" descr="C:\Users\Kos\Documents\IMG_2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920" y="1828799"/>
            <a:ext cx="3843238" cy="4130583"/>
          </a:xfrm>
          <a:prstGeom prst="rect">
            <a:avLst/>
          </a:prstGeom>
          <a:noFill/>
        </p:spPr>
      </p:pic>
      <p:pic>
        <p:nvPicPr>
          <p:cNvPr id="6" name="Picture 3" descr="C:\Users\Kos\Documents\IMG_2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1757" y="1627774"/>
            <a:ext cx="2246050" cy="518772"/>
          </a:xfrm>
          <a:prstGeom prst="rect">
            <a:avLst/>
          </a:prstGeom>
          <a:noFill/>
        </p:spPr>
      </p:pic>
      <p:pic>
        <p:nvPicPr>
          <p:cNvPr id="1028" name="Picture 4" descr="C:\Users\Kos\Documents\IMG_2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9144" y="2179798"/>
            <a:ext cx="5126607" cy="4491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810"/>
            <a:ext cx="10515600" cy="51471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Generiranje Galileo sistemskog vremena  (GST – Galileo system time)</a:t>
            </a:r>
          </a:p>
          <a:p>
            <a:pPr>
              <a:buNone/>
            </a:pPr>
            <a:r>
              <a:rPr lang="hr-HR" sz="2000" dirty="0" smtClean="0"/>
              <a:t>GST – neprekidna koordinirana vremenska skala u geocentričnom referentnom okviru (UTC + 1 sek).</a:t>
            </a:r>
          </a:p>
          <a:p>
            <a:pPr>
              <a:buNone/>
            </a:pPr>
            <a:r>
              <a:rPr lang="hr-HR" sz="2000" dirty="0" smtClean="0"/>
              <a:t>Emitirana navigacijska poruka – vrijeme označeno s GST kao 32 bita binarno polje sastavljeno od GWN- Galileo week number i TOW – time of week.</a:t>
            </a:r>
          </a:p>
          <a:p>
            <a:pPr>
              <a:buNone/>
            </a:pPr>
            <a:r>
              <a:rPr lang="hr-HR" sz="2000" dirty="0" smtClean="0"/>
              <a:t>Inicijalna epoha GST vremena je 00:00  UTC vremena za Nedjelju 22.08.1999. Nepodudarnost (offset) između GST i /UTC vremena u inicijalnoj epohi  je definirana za 13 sekundi.</a:t>
            </a:r>
          </a:p>
          <a:p>
            <a:pPr>
              <a:buNone/>
            </a:pPr>
            <a:r>
              <a:rPr lang="hr-HR" sz="2000" dirty="0" smtClean="0"/>
              <a:t>GST uspoređeno s UTC vremenom može se održavati unutar 50 ns za 95% vjerojatnost.</a:t>
            </a:r>
          </a:p>
          <a:p>
            <a:pPr>
              <a:buNone/>
            </a:pPr>
            <a:r>
              <a:rPr lang="hr-HR" sz="2000" dirty="0" smtClean="0"/>
              <a:t>GST se generira od strane Galileo Ground Mission Segment bazirano na atomskim satovima. Galileo koristi dva redundantna satna kontrolna sustava ( Fucino – Italija ,  Oberpfaffenhofen – Njemačka ; koriste se dva aktivna hidrogen maser sata i četiri Cezijumska sata) .  </a:t>
            </a:r>
            <a:endParaRPr lang="hr-HR" sz="2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3178"/>
            <a:ext cx="10515600" cy="51737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Galileo sateliti (spacecraft) - </a:t>
            </a:r>
            <a:r>
              <a:rPr lang="hr-HR" sz="2000" dirty="0" smtClean="0"/>
              <a:t>klase svemirskih vozila mase 700 kg / 1500 W snage : </a:t>
            </a:r>
            <a:br>
              <a:rPr lang="hr-HR" sz="2000" dirty="0" smtClean="0"/>
            </a:br>
            <a:r>
              <a:rPr lang="hr-HR" sz="2000" dirty="0" smtClean="0"/>
              <a:t>                             </a:t>
            </a:r>
            <a:r>
              <a:rPr lang="hr-HR" sz="2000" b="1" dirty="0" smtClean="0"/>
              <a:t>a)  GSAT 010x                                  b) GSAT 02xx</a:t>
            </a:r>
            <a:endParaRPr lang="hr-HR" sz="2000" dirty="0" smtClean="0"/>
          </a:p>
          <a:p>
            <a:pPr>
              <a:buFontTx/>
              <a:buChar char="-"/>
            </a:pPr>
            <a:endParaRPr lang="hr-HR" sz="2000" b="1" dirty="0" smtClean="0"/>
          </a:p>
          <a:p>
            <a:pPr>
              <a:buFontTx/>
              <a:buChar char="-"/>
            </a:pPr>
            <a:endParaRPr lang="hr-HR" sz="2000" b="1" dirty="0" smtClean="0"/>
          </a:p>
          <a:p>
            <a:pPr>
              <a:buFontTx/>
              <a:buChar char="-"/>
            </a:pPr>
            <a:endParaRPr lang="hr-HR" sz="2000" b="1" dirty="0" smtClean="0"/>
          </a:p>
          <a:p>
            <a:pPr>
              <a:buFontTx/>
              <a:buChar char="-"/>
            </a:pPr>
            <a:endParaRPr lang="hr-HR" sz="2000" b="1" dirty="0" smtClean="0"/>
          </a:p>
          <a:p>
            <a:pPr>
              <a:buFontTx/>
              <a:buChar char="-"/>
            </a:pPr>
            <a:endParaRPr lang="hr-HR" sz="2000" b="1" dirty="0" smtClean="0"/>
          </a:p>
          <a:p>
            <a:pPr>
              <a:buFontTx/>
              <a:buChar char="-"/>
            </a:pPr>
            <a:endParaRPr lang="hr-HR" sz="2000" b="1" dirty="0" smtClean="0"/>
          </a:p>
          <a:p>
            <a:pPr>
              <a:buFontTx/>
              <a:buChar char="-"/>
            </a:pPr>
            <a:endParaRPr lang="hr-HR" sz="2000" b="1" dirty="0" smtClean="0"/>
          </a:p>
          <a:p>
            <a:pPr>
              <a:buFontTx/>
              <a:buChar char="-"/>
            </a:pPr>
            <a:endParaRPr lang="hr-HR" sz="2000" b="1" dirty="0" smtClean="0"/>
          </a:p>
          <a:p>
            <a:pPr>
              <a:buNone/>
            </a:pPr>
            <a:r>
              <a:rPr lang="hr-HR" sz="2000" b="1" dirty="0" smtClean="0"/>
              <a:t>                              </a:t>
            </a:r>
          </a:p>
          <a:p>
            <a:pPr>
              <a:buNone/>
            </a:pPr>
            <a:endParaRPr lang="hr-HR" sz="2000" b="1" dirty="0"/>
          </a:p>
        </p:txBody>
      </p:sp>
      <p:pic>
        <p:nvPicPr>
          <p:cNvPr id="2050" name="Picture 2" descr="C:\Users\Kos\Documents\IMG_2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117" y="1610927"/>
            <a:ext cx="7523393" cy="3031204"/>
          </a:xfrm>
          <a:prstGeom prst="rect">
            <a:avLst/>
          </a:prstGeom>
          <a:noFill/>
        </p:spPr>
      </p:pic>
      <p:pic>
        <p:nvPicPr>
          <p:cNvPr id="9" name="Picture 6" descr="C:\Users\Kos\Documents\IMG_2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979" y="4740675"/>
            <a:ext cx="8407781" cy="1310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687"/>
            <a:ext cx="10515600" cy="51382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Galileo atomski sat –svaki Galileo satelit ima konfiguraciju :</a:t>
            </a:r>
          </a:p>
          <a:p>
            <a:pPr>
              <a:buNone/>
            </a:pPr>
            <a:r>
              <a:rPr lang="hr-HR" sz="2000" b="1" dirty="0" smtClean="0"/>
              <a:t>          a) Galileo pasivni hidrogen maser sat         b) Rubidijski atomsko frekvencijski standard</a:t>
            </a:r>
            <a:br>
              <a:rPr lang="hr-HR" sz="2000" b="1" dirty="0" smtClean="0"/>
            </a:br>
            <a:r>
              <a:rPr lang="hr-HR" sz="2000" b="1" dirty="0" smtClean="0"/>
              <a:t>        </a:t>
            </a:r>
            <a:r>
              <a:rPr lang="hr-HR" sz="2000" dirty="0" smtClean="0"/>
              <a:t>pogreška oko 1 sek u 3 milijuna godina            pogreška oko 3 sek u milijun godina</a:t>
            </a:r>
            <a:endParaRPr lang="hr-HR" sz="2000" b="1" dirty="0" smtClean="0"/>
          </a:p>
          <a:p>
            <a:pPr>
              <a:buNone/>
            </a:pPr>
            <a:endParaRPr lang="hr-HR" sz="2000" b="1" dirty="0"/>
          </a:p>
        </p:txBody>
      </p:sp>
      <p:pic>
        <p:nvPicPr>
          <p:cNvPr id="3074" name="Picture 2" descr="C:\Users\Kos\Documents\IMG_2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100" y="2048214"/>
            <a:ext cx="7683500" cy="318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483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689" y="1269506"/>
            <a:ext cx="10515600" cy="4898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Galileo sateliti se lansiraju iz Guiana Space Centre – europska svemirska luka u francuskoj Gvajani koristeći sljedeće uređaje za lansiranje : </a:t>
            </a:r>
            <a:r>
              <a:rPr lang="hr-HR" sz="2000" b="1" dirty="0" smtClean="0"/>
              <a:t>Soyuz i Ariane</a:t>
            </a:r>
            <a:r>
              <a:rPr lang="hr-HR" sz="2000" dirty="0" smtClean="0"/>
              <a:t> ( lansiraju se u trodjelnoj raketi).</a:t>
            </a:r>
          </a:p>
          <a:p>
            <a:pPr>
              <a:buNone/>
            </a:pPr>
            <a:r>
              <a:rPr lang="hr-HR" sz="2000" dirty="0" smtClean="0"/>
              <a:t>        </a:t>
            </a:r>
            <a:r>
              <a:rPr lang="hr-HR" sz="2000" b="1" dirty="0" smtClean="0"/>
              <a:t>Soyuz </a:t>
            </a:r>
            <a:r>
              <a:rPr lang="hr-HR" sz="2000" dirty="0" smtClean="0"/>
              <a:t>baza za lansiranje Galileo satelita u europskoj svemirskoj luci u francuskoj Gvajani :</a:t>
            </a:r>
            <a:endParaRPr lang="hr-HR" sz="2000" dirty="0"/>
          </a:p>
        </p:txBody>
      </p:sp>
      <p:pic>
        <p:nvPicPr>
          <p:cNvPr id="4098" name="Picture 2" descr="C:\Users\Kos\Documents\IMG_2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751" y="2310611"/>
            <a:ext cx="5333013" cy="411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565"/>
            <a:ext cx="10515600" cy="51293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Galileo zemaljski –kontrolni  segment </a:t>
            </a:r>
          </a:p>
          <a:p>
            <a:pPr>
              <a:buNone/>
            </a:pPr>
            <a:r>
              <a:rPr lang="hr-HR" sz="2000" dirty="0" smtClean="0"/>
              <a:t>- sastoji se : od GCS (Ground Control Segment) za kontrolu satelita i konstelacija (osigurava globalnu pokrivenost signala) ; od GMS – Ground Mission Segment za nadzor svih usluga koje daje Galileo sustav ( definira navigacijske poruke i distribuira ih satelitima). </a:t>
            </a:r>
            <a:endParaRPr lang="hr-HR" sz="2000" dirty="0"/>
          </a:p>
        </p:txBody>
      </p:sp>
      <p:pic>
        <p:nvPicPr>
          <p:cNvPr id="5122" name="Picture 2" descr="C:\Users\Kos\Documents\IMG_2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159" y="2327630"/>
            <a:ext cx="5362297" cy="4112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23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852"/>
            <a:ext cx="10515600" cy="5005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Galileo zemaljski –kontrolni  segment </a:t>
            </a:r>
          </a:p>
          <a:p>
            <a:pPr>
              <a:buNone/>
            </a:pPr>
            <a:r>
              <a:rPr lang="hr-HR" sz="2000" b="1" dirty="0" smtClean="0"/>
              <a:t>GMS – Galileo Mission segment –</a:t>
            </a:r>
            <a:r>
              <a:rPr lang="hr-HR" sz="2000" dirty="0" smtClean="0"/>
              <a:t> sastoji se od dvije svjetske mreže stanica : </a:t>
            </a:r>
          </a:p>
          <a:p>
            <a:pPr marL="457200" indent="-457200">
              <a:buAutoNum type="arabicPeriod"/>
            </a:pPr>
            <a:r>
              <a:rPr lang="hr-HR" sz="2000" b="1" dirty="0" smtClean="0"/>
              <a:t>L- band Galileo sensor stations (GSS) –</a:t>
            </a:r>
            <a:r>
              <a:rPr lang="hr-HR" sz="2000" dirty="0" smtClean="0"/>
              <a:t> sakuplja</a:t>
            </a:r>
            <a:br>
              <a:rPr lang="hr-HR" sz="2000" dirty="0" smtClean="0"/>
            </a:br>
            <a:r>
              <a:rPr lang="hr-HR" sz="2000" dirty="0" smtClean="0"/>
              <a:t>mjerenja Galileo navigacijskog signala za </a:t>
            </a:r>
            <a:br>
              <a:rPr lang="hr-HR" sz="2000" dirty="0" smtClean="0"/>
            </a:br>
            <a:r>
              <a:rPr lang="hr-HR" sz="2000" dirty="0" smtClean="0"/>
              <a:t>određivanje orbita satelita, vremensku </a:t>
            </a:r>
            <a:br>
              <a:rPr lang="hr-HR" sz="2000" dirty="0" smtClean="0"/>
            </a:br>
            <a:r>
              <a:rPr lang="hr-HR" sz="2000" dirty="0" smtClean="0"/>
              <a:t>sinkronizaciju i nadzor distribucije signala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dirty="0" smtClean="0"/>
              <a:t>u prostoru</a:t>
            </a:r>
          </a:p>
          <a:p>
            <a:pPr marL="457200" indent="-457200">
              <a:buAutoNum type="arabicPeriod"/>
            </a:pPr>
            <a:r>
              <a:rPr lang="hr-HR" sz="2000" b="1" dirty="0" smtClean="0"/>
              <a:t>C- band uplink stations (ULS) – </a:t>
            </a:r>
            <a:r>
              <a:rPr lang="hr-HR" sz="2000" dirty="0" smtClean="0"/>
              <a:t>služi za </a:t>
            </a:r>
            <a:br>
              <a:rPr lang="hr-HR" sz="2000" dirty="0" smtClean="0"/>
            </a:br>
            <a:r>
              <a:rPr lang="hr-HR" sz="2000" dirty="0" smtClean="0"/>
              <a:t>umrežavanje niza podataka ( efemeride </a:t>
            </a:r>
            <a:br>
              <a:rPr lang="hr-HR" sz="2000" dirty="0" smtClean="0"/>
            </a:br>
            <a:r>
              <a:rPr lang="hr-HR" sz="2000" dirty="0" smtClean="0"/>
              <a:t>i predikcija sata , podaci za komercijalne </a:t>
            </a:r>
            <a:br>
              <a:rPr lang="hr-HR" sz="2000" dirty="0" smtClean="0"/>
            </a:br>
            <a:r>
              <a:rPr lang="hr-HR" sz="2000" dirty="0" smtClean="0"/>
              <a:t>servise-usluge,…)</a:t>
            </a:r>
            <a:endParaRPr lang="hr-HR" sz="2000" b="1" dirty="0" smtClean="0"/>
          </a:p>
        </p:txBody>
      </p:sp>
      <p:pic>
        <p:nvPicPr>
          <p:cNvPr id="4" name="Picture 2" descr="C:\Users\Kos\Documents\IMG_2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759" y="2183907"/>
            <a:ext cx="4496227" cy="344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7533"/>
            <a:ext cx="10515600" cy="5274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UVOD</a:t>
            </a:r>
            <a:br>
              <a:rPr lang="hr-HR" sz="2000" b="1" dirty="0"/>
            </a:br>
            <a:r>
              <a:rPr lang="hr-HR" sz="2000" dirty="0"/>
              <a:t>Prethodnik Glonass sustava bio je nisko-orbitalni TSYCLON/TSIKADA navigacijsko-komunikacijski sustav ( položajna točnost 80 – 100 m , frekvencija pozicioniranja 1,5 – 2 h). Operabilnost sustava počinje od  2011. godine s 24 satelita.</a:t>
            </a:r>
          </a:p>
          <a:p>
            <a:pPr>
              <a:buFontTx/>
              <a:buChar char="-"/>
            </a:pPr>
            <a:r>
              <a:rPr lang="hr-HR" sz="2000" dirty="0"/>
              <a:t> Glonass – Globalnaya Navigatsionnaya Sputnikovaya Sistema</a:t>
            </a:r>
          </a:p>
          <a:p>
            <a:pPr>
              <a:buFontTx/>
              <a:buChar char="-"/>
            </a:pPr>
            <a:r>
              <a:rPr lang="hr-HR" sz="2000" dirty="0"/>
              <a:t>Glonass sustav za raspored satelita koristi Walker 24/3/1  geometrijsku konstelaciju </a:t>
            </a:r>
            <a:r>
              <a:rPr lang="hr-HR" sz="2000" b="1" dirty="0"/>
              <a:t>t/p/f – ukupan broj satelita/broj orbitalnih ravnina/fazni parametri.</a:t>
            </a:r>
            <a:r>
              <a:rPr lang="hr-HR" sz="2000" dirty="0"/>
              <a:t> </a:t>
            </a:r>
            <a:br>
              <a:rPr lang="hr-HR" sz="2000" dirty="0"/>
            </a:br>
            <a:r>
              <a:rPr lang="hr-HR" sz="2000" dirty="0"/>
              <a:t>     </a:t>
            </a:r>
            <a:r>
              <a:rPr lang="hr-HR" sz="2000" b="1" dirty="0"/>
              <a:t>Glonass konstelacija – proljeće 2016                 Nominalni Glonass konstelacijski parametri</a:t>
            </a: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904DD-E88A-4A98-8747-E32489337A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3515198"/>
            <a:ext cx="2875703" cy="3097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AE7CB-90DF-4B69-AE14-4D54290EDD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0374" y="3515197"/>
            <a:ext cx="3819525" cy="31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GALILEO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7666"/>
            <a:ext cx="10515600" cy="52092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Galileo zemaljski –kontrolni  segment </a:t>
            </a:r>
          </a:p>
          <a:p>
            <a:pPr>
              <a:buNone/>
            </a:pPr>
            <a:r>
              <a:rPr lang="hr-HR" sz="2000" dirty="0" smtClean="0"/>
              <a:t>Dodatna vanjska sučelja Galileo zemaljsko-kontrolnog segmenta:</a:t>
            </a:r>
          </a:p>
          <a:p>
            <a:pPr marL="457200" indent="-457200">
              <a:buAutoNum type="arabicPeriod"/>
            </a:pPr>
            <a:r>
              <a:rPr lang="hr-HR" sz="2000" dirty="0" smtClean="0"/>
              <a:t>GSC – GNSS service center – sučelje između Galileo sustava i vanjskih davatelja podataka za Galileo OS – Open service i Galileo CS – commercial service. Nalazi se blizu Madrida u španjolskoj.</a:t>
            </a:r>
          </a:p>
          <a:p>
            <a:pPr marL="457200" indent="-457200">
              <a:buAutoNum type="arabicPeriod"/>
            </a:pPr>
            <a:r>
              <a:rPr lang="hr-HR" sz="2000" dirty="0" smtClean="0"/>
              <a:t>GSMC – Galileo security monitoring system – za nadzor sigurnosti, upravljanje PRS – public regulated service korisničkim segmentom , te kao sučelje između PRS nacionalnih tijela. Dio se nalazi U francuskoj , a dio u UK.</a:t>
            </a:r>
          </a:p>
          <a:p>
            <a:pPr marL="457200" indent="-457200">
              <a:buAutoNum type="arabicPeriod"/>
            </a:pPr>
            <a:r>
              <a:rPr lang="hr-HR" sz="2000" dirty="0" smtClean="0"/>
              <a:t>TSP, GRSP – Time and geodetic reference service provider – nadzire i usklađuje galileo sistemsko vrijeme i Galileo terestrički referentni okvir s internacionalnim standardima.</a:t>
            </a:r>
          </a:p>
          <a:p>
            <a:pPr marL="457200" indent="-457200">
              <a:buAutoNum type="arabicPeriod"/>
            </a:pPr>
            <a:r>
              <a:rPr lang="hr-HR" sz="2000" dirty="0" smtClean="0"/>
              <a:t>SAR GDSP – SAR Galileo dana service provider – određuje položaj signala upozorenja o nesreći . Smješten je u Toulouse , Francuska.</a:t>
            </a:r>
          </a:p>
          <a:p>
            <a:pPr marL="457200" indent="-457200">
              <a:buAutoNum type="arabicPeriod"/>
            </a:pPr>
            <a:r>
              <a:rPr lang="hr-HR" sz="2000" dirty="0" smtClean="0"/>
              <a:t>GRC – Galileo reference center – omogućava neovisno nadziranje perfomanci Galileo usluga . Smješten je u Nordwijk –u , Nizozemska.</a:t>
            </a:r>
          </a:p>
          <a:p>
            <a:pPr marL="457200" indent="-457200">
              <a:buNone/>
            </a:pPr>
            <a:r>
              <a:rPr lang="hr-HR" sz="2000" dirty="0" smtClean="0"/>
              <a:t>Svi ovi elementi koordinirani su od strane GSA- European GNSS Agency , sjedište u Pragu , Češka.</a:t>
            </a:r>
          </a:p>
          <a:p>
            <a:pPr marL="457200" indent="-457200">
              <a:buAutoNum type="arabicPeriod"/>
            </a:pPr>
            <a:endParaRPr lang="hr-HR" sz="2000" dirty="0" smtClean="0"/>
          </a:p>
          <a:p>
            <a:pPr marL="457200" indent="-457200">
              <a:buAutoNum type="arabicPeriod"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b="1" dirty="0" smtClean="0"/>
              <a:t>Galileo, GLONASS i GPS  -  </a:t>
            </a:r>
            <a:r>
              <a:rPr lang="hr-HR" sz="2200" b="1" dirty="0" smtClean="0"/>
              <a:t>BIMP – Bureau International des Poids et Mesures,  UTC(SU)- Universal time coordinated of Russia , UTC(USNO) – UTC US Naval Observatory monitors , PZ 90 – Parametri Zemli 1990 , CDMA – code division multiple access , FDMA – frequency division multiple access 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endParaRPr lang="hr-HR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891"/>
            <a:ext cx="5921460" cy="45967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17" y="2202934"/>
            <a:ext cx="6185649" cy="39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USPOREDBA GLONASS I GPS  I GALILEO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71F014-7A5A-4FEA-8B5A-93C653C42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792" y="1309368"/>
            <a:ext cx="10930415" cy="49986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70372-51E5-40EA-BDA7-5ECBEAD7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62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37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            GNSS : EGNOS, WAAS, MSAS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96" y="1457739"/>
            <a:ext cx="10770704" cy="4719224"/>
          </a:xfrm>
        </p:spPr>
        <p:txBody>
          <a:bodyPr>
            <a:normAutofit/>
          </a:bodyPr>
          <a:lstStyle/>
          <a:p>
            <a:pPr algn="just"/>
            <a:r>
              <a:rPr lang="hr-HR" sz="2200" dirty="0"/>
              <a:t>S ciljem povećanja integriteta i prijenosa podataka GNSS službi, Europa je formirala program </a:t>
            </a:r>
            <a:r>
              <a:rPr lang="hr-HR" sz="2200" b="1" dirty="0"/>
              <a:t>EGNOS – European </a:t>
            </a:r>
            <a:r>
              <a:rPr lang="hr-HR" sz="2200" b="1" dirty="0" err="1"/>
              <a:t>Geostationary</a:t>
            </a:r>
            <a:r>
              <a:rPr lang="hr-HR" sz="2200" b="1" dirty="0"/>
              <a:t> </a:t>
            </a:r>
            <a:r>
              <a:rPr lang="hr-HR" sz="2200" b="1" dirty="0" err="1"/>
              <a:t>Navigation</a:t>
            </a:r>
            <a:r>
              <a:rPr lang="hr-HR" sz="2200" b="1" dirty="0"/>
              <a:t> </a:t>
            </a:r>
            <a:r>
              <a:rPr lang="hr-HR" sz="2200" b="1" dirty="0" err="1"/>
              <a:t>Overlay</a:t>
            </a:r>
            <a:r>
              <a:rPr lang="hr-HR" sz="2200" b="1" dirty="0"/>
              <a:t> Service</a:t>
            </a:r>
            <a:r>
              <a:rPr lang="hr-HR" sz="2200" dirty="0"/>
              <a:t>. Ovaj sustav objedinjuje GPS i GLONASS. Ovakav pristup zove se SBAS – </a:t>
            </a:r>
            <a:r>
              <a:rPr lang="hr-HR" sz="2200" dirty="0" err="1"/>
              <a:t>Satelitte</a:t>
            </a:r>
            <a:r>
              <a:rPr lang="hr-HR" sz="2200" dirty="0"/>
              <a:t> </a:t>
            </a:r>
            <a:r>
              <a:rPr lang="hr-HR" sz="2200" dirty="0" err="1"/>
              <a:t>Based</a:t>
            </a:r>
            <a:r>
              <a:rPr lang="hr-HR" sz="2200" dirty="0"/>
              <a:t> </a:t>
            </a:r>
            <a:r>
              <a:rPr lang="hr-HR" sz="2200" dirty="0" err="1"/>
              <a:t>Augmentation</a:t>
            </a:r>
            <a:r>
              <a:rPr lang="hr-HR" sz="2200" dirty="0"/>
              <a:t> Service za razliku od LAAS – </a:t>
            </a:r>
            <a:r>
              <a:rPr lang="hr-HR" sz="2200" dirty="0" err="1"/>
              <a:t>Local</a:t>
            </a:r>
            <a:r>
              <a:rPr lang="hr-HR" sz="2200" dirty="0"/>
              <a:t> </a:t>
            </a:r>
            <a:r>
              <a:rPr lang="hr-HR" sz="2200" dirty="0" err="1"/>
              <a:t>Area</a:t>
            </a:r>
            <a:r>
              <a:rPr lang="hr-HR" sz="2200" dirty="0"/>
              <a:t> </a:t>
            </a:r>
            <a:r>
              <a:rPr lang="hr-HR" sz="2200" dirty="0" err="1"/>
              <a:t>Augmentation</a:t>
            </a:r>
            <a:r>
              <a:rPr lang="hr-HR" sz="2200" dirty="0"/>
              <a:t> System.</a:t>
            </a:r>
          </a:p>
          <a:p>
            <a:pPr algn="just"/>
            <a:r>
              <a:rPr lang="hr-HR" sz="2200" dirty="0"/>
              <a:t>EGNOS koristi iste frekvencije kao i GPS i slični kod kao i GPS sateliti (C/A) kod</a:t>
            </a:r>
          </a:p>
          <a:p>
            <a:pPr algn="just"/>
            <a:r>
              <a:rPr lang="hr-HR" sz="2200" dirty="0"/>
              <a:t>Zajedno sa sustavom EGNOS, razvijeni su sljedeći SBAS sustavi :</a:t>
            </a:r>
          </a:p>
          <a:p>
            <a:pPr lvl="1" algn="just"/>
            <a:r>
              <a:rPr lang="hr-HR" sz="2200" dirty="0"/>
              <a:t>WASS – </a:t>
            </a:r>
            <a:r>
              <a:rPr lang="hr-HR" sz="2200" dirty="0" err="1"/>
              <a:t>The</a:t>
            </a:r>
            <a:r>
              <a:rPr lang="hr-HR" sz="2200" dirty="0"/>
              <a:t> Wide </a:t>
            </a:r>
            <a:r>
              <a:rPr lang="hr-HR" sz="2200" dirty="0" err="1"/>
              <a:t>Area</a:t>
            </a:r>
            <a:r>
              <a:rPr lang="hr-HR" sz="2200" dirty="0"/>
              <a:t> </a:t>
            </a:r>
            <a:r>
              <a:rPr lang="hr-HR" sz="2200" dirty="0" err="1"/>
              <a:t>Augmentation</a:t>
            </a:r>
            <a:r>
              <a:rPr lang="hr-HR" sz="2200" dirty="0"/>
              <a:t> System, u SAD-u</a:t>
            </a:r>
          </a:p>
          <a:p>
            <a:pPr lvl="1" algn="just"/>
            <a:r>
              <a:rPr lang="hr-HR" sz="2200" dirty="0"/>
              <a:t>MSAS –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Multi</a:t>
            </a:r>
            <a:r>
              <a:rPr lang="hr-HR" sz="2200" dirty="0"/>
              <a:t>-transport </a:t>
            </a:r>
            <a:r>
              <a:rPr lang="hr-HR" sz="2200" dirty="0" err="1"/>
              <a:t>Satellite</a:t>
            </a:r>
            <a:r>
              <a:rPr lang="hr-HR" sz="2200" dirty="0"/>
              <a:t> </a:t>
            </a:r>
            <a:r>
              <a:rPr lang="hr-HR" sz="2200" dirty="0" err="1"/>
              <a:t>Based</a:t>
            </a:r>
            <a:r>
              <a:rPr lang="hr-HR" sz="2200" dirty="0"/>
              <a:t> </a:t>
            </a:r>
            <a:r>
              <a:rPr lang="hr-HR" sz="2200" dirty="0" err="1"/>
              <a:t>Augmentation</a:t>
            </a:r>
            <a:r>
              <a:rPr lang="hr-HR" sz="2200" dirty="0"/>
              <a:t> System, u Japanu</a:t>
            </a:r>
          </a:p>
          <a:p>
            <a:pPr lvl="1" algn="just"/>
            <a:r>
              <a:rPr lang="hr-HR" sz="2200" dirty="0"/>
              <a:t>GAGAN – </a:t>
            </a:r>
            <a:r>
              <a:rPr lang="hr-HR" sz="2200" dirty="0" err="1"/>
              <a:t>The</a:t>
            </a:r>
            <a:r>
              <a:rPr lang="hr-HR" sz="2200" dirty="0"/>
              <a:t> GPS </a:t>
            </a:r>
            <a:r>
              <a:rPr lang="hr-HR" sz="2200" dirty="0" err="1"/>
              <a:t>aided</a:t>
            </a:r>
            <a:r>
              <a:rPr lang="hr-HR" sz="2200" dirty="0"/>
              <a:t> </a:t>
            </a:r>
            <a:r>
              <a:rPr lang="hr-HR" sz="2200" dirty="0" err="1"/>
              <a:t>geo</a:t>
            </a:r>
            <a:r>
              <a:rPr lang="hr-HR" sz="2200" dirty="0"/>
              <a:t> </a:t>
            </a:r>
            <a:r>
              <a:rPr lang="hr-HR" sz="2200" dirty="0" err="1"/>
              <a:t>augmentation</a:t>
            </a:r>
            <a:r>
              <a:rPr lang="hr-HR" sz="2200" dirty="0"/>
              <a:t> </a:t>
            </a:r>
            <a:r>
              <a:rPr lang="hr-HR" sz="2200" dirty="0" err="1"/>
              <a:t>navigation</a:t>
            </a:r>
            <a:r>
              <a:rPr lang="hr-HR" sz="2200" dirty="0"/>
              <a:t> system, razvija se u Indiji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33EED-E230-45E8-82CD-B3A693DC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63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01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4192"/>
            <a:ext cx="10515600" cy="53627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/>
              <a:t>                   Pokrivenost svijeta SBAS – (</a:t>
            </a:r>
            <a:r>
              <a:rPr lang="hr-HR" sz="2000" b="1" dirty="0" err="1" smtClean="0"/>
              <a:t>Satellite</a:t>
            </a:r>
            <a:r>
              <a:rPr lang="hr-HR" sz="2000" b="1" dirty="0" smtClean="0"/>
              <a:t> – </a:t>
            </a:r>
            <a:r>
              <a:rPr lang="hr-HR" sz="2000" b="1" dirty="0" err="1" smtClean="0"/>
              <a:t>based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augmentation</a:t>
            </a:r>
            <a:r>
              <a:rPr lang="hr-HR" sz="2000" b="1" dirty="0" smtClean="0"/>
              <a:t> systems )  sustavima</a:t>
            </a:r>
          </a:p>
          <a:p>
            <a:pPr>
              <a:buNone/>
            </a:pPr>
            <a:r>
              <a:rPr lang="hr-HR" sz="1800" dirty="0" smtClean="0"/>
              <a:t>     </a:t>
            </a:r>
            <a:r>
              <a:rPr lang="hr-HR" sz="1800" b="1" dirty="0" smtClean="0"/>
              <a:t>WAAS- Wide </a:t>
            </a:r>
            <a:r>
              <a:rPr lang="hr-HR" sz="1800" b="1" dirty="0" err="1" smtClean="0"/>
              <a:t>Area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Augmentation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System</a:t>
            </a:r>
            <a:r>
              <a:rPr lang="hr-HR" sz="1800" b="1" dirty="0" smtClean="0"/>
              <a:t>,  CWAS- </a:t>
            </a:r>
            <a:r>
              <a:rPr lang="hr-HR" sz="1800" b="1" dirty="0" err="1" smtClean="0"/>
              <a:t>Center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Weather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Advisory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System</a:t>
            </a:r>
            <a:r>
              <a:rPr lang="hr-HR" sz="1800" b="1" dirty="0" smtClean="0"/>
              <a:t> (zračni promet) , AFI – </a:t>
            </a:r>
            <a:r>
              <a:rPr lang="hr-HR" sz="1800" b="1" dirty="0" err="1" smtClean="0"/>
              <a:t>African</a:t>
            </a:r>
            <a:r>
              <a:rPr lang="hr-HR" sz="1800" b="1" dirty="0" smtClean="0"/>
              <a:t>-Indian Ocean </a:t>
            </a:r>
            <a:r>
              <a:rPr lang="hr-HR" sz="1800" b="1" dirty="0" err="1" smtClean="0"/>
              <a:t>Region</a:t>
            </a:r>
            <a:r>
              <a:rPr lang="hr-HR" sz="1800" b="1" dirty="0" smtClean="0"/>
              <a:t> (zračni sustav), SACCSA – </a:t>
            </a:r>
            <a:r>
              <a:rPr lang="hr-HR" sz="1800" b="1" dirty="0" err="1" smtClean="0"/>
              <a:t>Solucion</a:t>
            </a:r>
            <a:r>
              <a:rPr lang="hr-HR" sz="1800" b="1" dirty="0" smtClean="0"/>
              <a:t> de </a:t>
            </a:r>
            <a:r>
              <a:rPr lang="hr-HR" sz="1800" b="1" dirty="0" err="1" smtClean="0"/>
              <a:t>Aumentacion</a:t>
            </a:r>
            <a:r>
              <a:rPr lang="hr-HR" sz="1800" b="1" dirty="0" smtClean="0"/>
              <a:t> para </a:t>
            </a:r>
            <a:r>
              <a:rPr lang="hr-HR" sz="1800" b="1" dirty="0" err="1" smtClean="0"/>
              <a:t>Caribe</a:t>
            </a:r>
            <a:r>
              <a:rPr lang="hr-HR" sz="1800" b="1" dirty="0" smtClean="0"/>
              <a:t>  -</a:t>
            </a:r>
            <a:r>
              <a:rPr lang="hr-HR" sz="1800" b="1" dirty="0" err="1" smtClean="0"/>
              <a:t>Centro</a:t>
            </a:r>
            <a:r>
              <a:rPr lang="hr-HR" sz="1800" b="1" dirty="0" smtClean="0"/>
              <a:t> y </a:t>
            </a:r>
            <a:r>
              <a:rPr lang="hr-HR" sz="1800" b="1" dirty="0" err="1" smtClean="0"/>
              <a:t>Sudamerica</a:t>
            </a:r>
            <a:r>
              <a:rPr lang="hr-HR" sz="1800" b="1" dirty="0" smtClean="0"/>
              <a:t> (zračni promet), SDCM – </a:t>
            </a:r>
            <a:r>
              <a:rPr lang="hr-HR" sz="1800" b="1" dirty="0" err="1" smtClean="0"/>
              <a:t>System</a:t>
            </a:r>
            <a:r>
              <a:rPr lang="hr-HR" sz="1800" b="1" dirty="0" smtClean="0"/>
              <a:t> for </a:t>
            </a:r>
            <a:r>
              <a:rPr lang="hr-HR" sz="1800" b="1" dirty="0" err="1" smtClean="0"/>
              <a:t>Differential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Corrections</a:t>
            </a:r>
            <a:r>
              <a:rPr lang="hr-HR" sz="1800" b="1" dirty="0" smtClean="0"/>
              <a:t> and </a:t>
            </a:r>
            <a:r>
              <a:rPr lang="hr-HR" sz="1800" b="1" dirty="0" err="1" smtClean="0"/>
              <a:t>Monitoring</a:t>
            </a:r>
            <a:r>
              <a:rPr lang="hr-HR" sz="1800" b="1" dirty="0" smtClean="0"/>
              <a:t> – Ruski SBAS –GLONASS Rusija,  GAGAN – GPS </a:t>
            </a:r>
            <a:r>
              <a:rPr lang="hr-HR" sz="1800" b="1" dirty="0" err="1" smtClean="0"/>
              <a:t>aided</a:t>
            </a:r>
            <a:r>
              <a:rPr lang="hr-HR" sz="1800" b="1" dirty="0" smtClean="0"/>
              <a:t> Geo-</a:t>
            </a:r>
            <a:r>
              <a:rPr lang="hr-HR" sz="1800" b="1" dirty="0" err="1" smtClean="0"/>
              <a:t>augmented</a:t>
            </a:r>
            <a:r>
              <a:rPr lang="hr-HR" sz="1800" b="1" dirty="0" smtClean="0"/>
              <a:t> navigation –Indija , MSAS – </a:t>
            </a:r>
            <a:r>
              <a:rPr lang="hr-HR" sz="1800" b="1" dirty="0" err="1" smtClean="0"/>
              <a:t>Multifunctional</a:t>
            </a:r>
            <a:r>
              <a:rPr lang="hr-HR" sz="1800" b="1" dirty="0" smtClean="0"/>
              <a:t> satellite </a:t>
            </a:r>
            <a:r>
              <a:rPr lang="hr-HR" sz="1800" b="1" dirty="0" err="1" smtClean="0"/>
              <a:t>Augmentation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System</a:t>
            </a:r>
            <a:r>
              <a:rPr lang="hr-HR" sz="1800" b="1" dirty="0" smtClean="0"/>
              <a:t> – Japanski SBAS, EGNOS – European Geostationary  Navigation </a:t>
            </a:r>
            <a:r>
              <a:rPr lang="hr-HR" sz="1800" b="1" dirty="0" err="1" smtClean="0"/>
              <a:t>Overlay</a:t>
            </a: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 smtClean="0"/>
              <a:t>Service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pPr>
              <a:buNone/>
            </a:pP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624193"/>
            <a:ext cx="7755466" cy="38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075"/>
          </a:xfrm>
        </p:spPr>
        <p:txBody>
          <a:bodyPr>
            <a:normAutofit/>
          </a:bodyPr>
          <a:lstStyle/>
          <a:p>
            <a:r>
              <a:rPr lang="hr-HR" sz="3200" b="1" dirty="0"/>
              <a:t>                      PREGLED  SBAS  SUSTAVA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GEO – Geostationary orbit – inlinacija i ekscentricitet orbite jednaki su nuli. Satelit stalno stoji u fiksnoj točki iznad Zemlje i rotira zajedno s Zemljom .</a:t>
            </a:r>
          </a:p>
        </p:txBody>
      </p:sp>
      <p:pic>
        <p:nvPicPr>
          <p:cNvPr id="3074" name="Picture 2" descr="C:\Users\Kos\Documents\IMG_1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998" y="1592699"/>
            <a:ext cx="9685867" cy="307243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73666" y="4715933"/>
            <a:ext cx="9846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WAAS- Wide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Augmentation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SDCM –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Differential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Corrections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Ruski SBAS –GLONASS Rusija,   EGNOS – European Geostationary Navigation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Overlay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Service,   MSAS –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Multifunctional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satellite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Augmentation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Japanski SBAS,   GAGAN – GPS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aided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Geo-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augmented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navigation –Indija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5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471"/>
            <a:ext cx="10515600" cy="1025264"/>
          </a:xfrm>
        </p:spPr>
        <p:txBody>
          <a:bodyPr>
            <a:normAutofit/>
          </a:bodyPr>
          <a:lstStyle/>
          <a:p>
            <a:r>
              <a:rPr lang="hr-HR" sz="3200" b="1" dirty="0"/>
              <a:t>               KARAKTERISTIKE EGNOS SUSTAVA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980662"/>
            <a:ext cx="10797209" cy="57708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200" dirty="0"/>
              <a:t>Karakteristike EGNOS sustava su:</a:t>
            </a:r>
          </a:p>
          <a:p>
            <a:pPr lvl="1" algn="just"/>
            <a:r>
              <a:rPr lang="hr-HR" sz="2000" b="1" dirty="0"/>
              <a:t>OS</a:t>
            </a:r>
            <a:r>
              <a:rPr lang="hr-HR" sz="2000" dirty="0"/>
              <a:t> – </a:t>
            </a:r>
            <a:r>
              <a:rPr lang="hr-HR" sz="2000" dirty="0" err="1"/>
              <a:t>The</a:t>
            </a:r>
            <a:r>
              <a:rPr lang="hr-HR" sz="2000" dirty="0"/>
              <a:t> Open Service – dostupan svima, omogućuje </a:t>
            </a:r>
            <a:r>
              <a:rPr lang="hr-HR" sz="2000" b="1" dirty="0"/>
              <a:t>točnost uz GPS sustav od 1-3 m horizontalno i 2-4 m vertikalno</a:t>
            </a:r>
          </a:p>
          <a:p>
            <a:pPr lvl="1" algn="just"/>
            <a:r>
              <a:rPr lang="hr-HR" sz="2000" b="1" dirty="0"/>
              <a:t>CDDS</a:t>
            </a:r>
            <a:r>
              <a:rPr lang="hr-HR" sz="2000" dirty="0"/>
              <a:t> –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Commercial</a:t>
            </a:r>
            <a:r>
              <a:rPr lang="hr-HR" sz="2000" dirty="0"/>
              <a:t> Data </a:t>
            </a:r>
            <a:r>
              <a:rPr lang="hr-HR" sz="2000" dirty="0" err="1"/>
              <a:t>Distribution</a:t>
            </a:r>
            <a:r>
              <a:rPr lang="hr-HR" sz="2000" dirty="0"/>
              <a:t> Service, putem interneta ili mobilnog telefona omogućuje pristup za profesionalne korisnike u sljedećim domenama:</a:t>
            </a:r>
          </a:p>
          <a:p>
            <a:pPr lvl="2" algn="just"/>
            <a:r>
              <a:rPr lang="hr-HR" sz="1800" dirty="0"/>
              <a:t>Korekcijske poruke (integritet, satovi, orbite, </a:t>
            </a:r>
            <a:r>
              <a:rPr lang="hr-HR" sz="1800" dirty="0" err="1"/>
              <a:t>ionosferski</a:t>
            </a:r>
            <a:r>
              <a:rPr lang="hr-HR" sz="1800" dirty="0"/>
              <a:t> podaci)</a:t>
            </a:r>
          </a:p>
          <a:p>
            <a:pPr lvl="2" algn="just"/>
            <a:r>
              <a:rPr lang="hr-HR" sz="1800" dirty="0"/>
              <a:t>“Grubi-sirovi” podaci prikupljeni s </a:t>
            </a:r>
            <a:r>
              <a:rPr lang="hr-HR" sz="1800" dirty="0" err="1"/>
              <a:t>monitorskih</a:t>
            </a:r>
            <a:r>
              <a:rPr lang="hr-HR" sz="1800" dirty="0"/>
              <a:t> postaja (integritet, udaljenosti…)</a:t>
            </a:r>
          </a:p>
          <a:p>
            <a:pPr lvl="2" algn="just"/>
            <a:r>
              <a:rPr lang="hr-HR" sz="1800" dirty="0"/>
              <a:t>Ostali produkti – </a:t>
            </a:r>
            <a:r>
              <a:rPr lang="hr-HR" sz="1800" dirty="0" err="1"/>
              <a:t>ionosferski</a:t>
            </a:r>
            <a:r>
              <a:rPr lang="hr-HR" sz="1800" dirty="0"/>
              <a:t> izračuni i troposferske mape</a:t>
            </a:r>
          </a:p>
          <a:p>
            <a:pPr lvl="1" algn="just"/>
            <a:r>
              <a:rPr lang="hr-HR" sz="2000" b="1" dirty="0"/>
              <a:t>SOL</a:t>
            </a:r>
            <a:r>
              <a:rPr lang="hr-HR" sz="2000" dirty="0"/>
              <a:t> –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Safety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Life, daje sljedeće performanse:</a:t>
            </a:r>
          </a:p>
          <a:p>
            <a:pPr lvl="2" algn="just"/>
            <a:r>
              <a:rPr lang="hr-HR" sz="1800" dirty="0"/>
              <a:t>Vremenski alarm od 6 sekundi</a:t>
            </a:r>
          </a:p>
          <a:p>
            <a:pPr lvl="2" algn="just"/>
            <a:r>
              <a:rPr lang="hr-HR" sz="1800" dirty="0"/>
              <a:t>Horizontalno upozorenje  na limitu od 40 metara</a:t>
            </a:r>
          </a:p>
          <a:p>
            <a:pPr lvl="2" algn="just"/>
            <a:r>
              <a:rPr lang="hr-HR" sz="1800" dirty="0"/>
              <a:t>Vertikalno upozorenje na limitu od 20 metara</a:t>
            </a:r>
          </a:p>
          <a:p>
            <a:pPr lvl="2" algn="just"/>
            <a:r>
              <a:rPr lang="hr-HR" sz="1800" dirty="0"/>
              <a:t>Rizik integriteta od 0,0000002 za 150 sekundi </a:t>
            </a:r>
          </a:p>
          <a:p>
            <a:pPr algn="just"/>
            <a:endParaRPr lang="hr-HR" sz="2200" dirty="0"/>
          </a:p>
          <a:p>
            <a:pPr algn="just"/>
            <a:r>
              <a:rPr lang="hr-HR" sz="2200" dirty="0"/>
              <a:t>Pored prethodno navedenih, u svijetu postoje i parcijalni satelitski navigacijski sustavi koji pokrivaju određeno područje Zemlje. To su primjerice QZSS u Japanu, itd. Afrika i Južna Amerika za sada nemaju takve projekte ali su pridruženi projektu Galileo</a:t>
            </a:r>
          </a:p>
          <a:p>
            <a:endParaRPr lang="hr-H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C7C7-F45D-4FAD-948E-23CD6D59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66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5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0212"/>
          </a:xfrm>
        </p:spPr>
        <p:txBody>
          <a:bodyPr>
            <a:normAutofit/>
          </a:bodyPr>
          <a:lstStyle/>
          <a:p>
            <a:r>
              <a:rPr lang="hr-HR" sz="3200" b="1" dirty="0"/>
              <a:t>        DIFERENCIJALNI SATELITSKI KOMERCIJALNI SERVISI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4887"/>
            <a:ext cx="10515600" cy="57162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/>
              <a:t>- </a:t>
            </a:r>
            <a:r>
              <a:rPr lang="hr-HR" sz="2200" dirty="0"/>
              <a:t>bazirani su na emitiranju diferencijalnih korekcija za krajnje korisnike s ciljem povećanja raspoloživosti, dostupnosti, integriteta i točnosti GNSS sustava</a:t>
            </a:r>
          </a:p>
          <a:p>
            <a:pPr marL="0" indent="0" algn="just">
              <a:buNone/>
            </a:pPr>
            <a:endParaRPr lang="hr-HR" sz="2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hr-HR" sz="2200" b="1" dirty="0" err="1"/>
              <a:t>The</a:t>
            </a:r>
            <a:r>
              <a:rPr lang="hr-HR" sz="2200" b="1" dirty="0"/>
              <a:t> </a:t>
            </a:r>
            <a:r>
              <a:rPr lang="hr-HR" sz="2200" b="1" dirty="0" err="1"/>
              <a:t>Omnistar</a:t>
            </a:r>
            <a:r>
              <a:rPr lang="hr-HR" sz="2200" b="1" dirty="0"/>
              <a:t> sustav i </a:t>
            </a:r>
            <a:r>
              <a:rPr lang="hr-HR" sz="2200" b="1" dirty="0" err="1"/>
              <a:t>Starfire</a:t>
            </a:r>
            <a:r>
              <a:rPr lang="hr-HR" sz="2200" b="1" dirty="0"/>
              <a:t> </a:t>
            </a:r>
            <a:r>
              <a:rPr lang="hr-HR" sz="2200" dirty="0"/>
              <a:t>sustav su usporedivi koncepti, diferencijalne korekcije daju se kroz geostacionarni transmisijski link za krajnje korisnike. Oba dva sustava šalju korekcijske podatke u korisnički prijamnik koji izračunava položaj korisnika. Razne tehnike koje se koriste omogućuju točnost u rasponu od 1 cm do 1 m.</a:t>
            </a:r>
          </a:p>
          <a:p>
            <a:pPr marL="0" indent="0" algn="just">
              <a:buNone/>
            </a:pPr>
            <a:endParaRPr lang="hr-HR" sz="2200" dirty="0"/>
          </a:p>
          <a:p>
            <a:pPr marL="0" indent="0" algn="just">
              <a:buNone/>
            </a:pPr>
            <a:r>
              <a:rPr lang="hr-HR" sz="2200" dirty="0"/>
              <a:t>Postoje i korekcijski sustavi za praćenje bazirani na upotrebi geostacionarnih telekomunikacijskih satelita za upravljanje flotom (</a:t>
            </a:r>
            <a:r>
              <a:rPr lang="hr-HR" sz="2200" dirty="0" err="1"/>
              <a:t>fleet</a:t>
            </a:r>
            <a:r>
              <a:rPr lang="hr-HR" sz="2200" dirty="0"/>
              <a:t> management)</a:t>
            </a:r>
          </a:p>
          <a:p>
            <a:pPr marL="0" indent="0" algn="just">
              <a:buNone/>
            </a:pPr>
            <a:endParaRPr lang="hr-HR" sz="2200" dirty="0"/>
          </a:p>
          <a:p>
            <a:pPr marL="0" indent="0" algn="just">
              <a:buNone/>
            </a:pPr>
            <a:r>
              <a:rPr lang="hr-HR" sz="2200" b="1" dirty="0" err="1"/>
              <a:t>The</a:t>
            </a:r>
            <a:r>
              <a:rPr lang="hr-HR" sz="2200" b="1" dirty="0"/>
              <a:t> </a:t>
            </a:r>
            <a:r>
              <a:rPr lang="hr-HR" sz="2200" b="1" dirty="0" err="1"/>
              <a:t>Eutel</a:t>
            </a:r>
            <a:r>
              <a:rPr lang="hr-HR" sz="2200" b="1" dirty="0"/>
              <a:t> </a:t>
            </a:r>
            <a:r>
              <a:rPr lang="hr-HR" sz="2200" b="1" dirty="0" err="1"/>
              <a:t>Tracs</a:t>
            </a:r>
            <a:r>
              <a:rPr lang="hr-HR" sz="2200" b="1" dirty="0"/>
              <a:t> sustav</a:t>
            </a:r>
            <a:r>
              <a:rPr lang="hr-HR" sz="2200" dirty="0"/>
              <a:t>,  pozicijski i komunikacijski sustav za mobitele, radi na frekvencijama od 10,7-11,7 i 12,5-12,75 GHz za satelit-Zemlja link, te na frekvencijama od 14-14,25 GHz za Zemlja-satelit link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C149D-F805-40AA-B843-2C0FA488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67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8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EC350C-CEDC-49A8-821F-5E70AEC40C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8744" r="22444" b="-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577543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OSTALI SATELITSKI NAVIGACIJSKI SUSTAVI</a:t>
            </a:r>
            <a:r>
              <a:rPr lang="hr-HR" b="1" dirty="0"/>
              <a:t> –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Bei-Dou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F750-CA1D-479F-9376-D228267B2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531" y="2316481"/>
            <a:ext cx="6175512" cy="4176384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200" dirty="0"/>
              <a:t>Tri </a:t>
            </a:r>
            <a:r>
              <a:rPr lang="en-US" sz="2200" dirty="0" err="1"/>
              <a:t>satelita</a:t>
            </a:r>
            <a:r>
              <a:rPr lang="en-US" sz="2200" dirty="0"/>
              <a:t> u </a:t>
            </a:r>
            <a:r>
              <a:rPr lang="en-US" sz="2200" dirty="0" err="1"/>
              <a:t>geostacionarnoj</a:t>
            </a:r>
            <a:r>
              <a:rPr lang="en-US" sz="2200" dirty="0"/>
              <a:t> </a:t>
            </a:r>
            <a:r>
              <a:rPr lang="en-US" sz="2200" dirty="0" err="1"/>
              <a:t>orbiti</a:t>
            </a:r>
            <a:r>
              <a:rPr lang="en-US" sz="2200" dirty="0"/>
              <a:t> (3+1 </a:t>
            </a:r>
            <a:r>
              <a:rPr lang="en-US" sz="2200" dirty="0" err="1"/>
              <a:t>rezervni</a:t>
            </a:r>
            <a:r>
              <a:rPr lang="en-US" sz="2200" dirty="0"/>
              <a:t>) </a:t>
            </a:r>
            <a:r>
              <a:rPr lang="en-US" sz="2200" dirty="0" err="1"/>
              <a:t>lansirani</a:t>
            </a:r>
            <a:r>
              <a:rPr lang="en-US" sz="2200" dirty="0"/>
              <a:t> u </a:t>
            </a:r>
            <a:r>
              <a:rPr lang="en-US" sz="2200" dirty="0" err="1"/>
              <a:t>listopadu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prosincu</a:t>
            </a:r>
            <a:r>
              <a:rPr lang="en-US" sz="2200" dirty="0"/>
              <a:t> 2000.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svibnju</a:t>
            </a:r>
            <a:r>
              <a:rPr lang="en-US" sz="2200" dirty="0"/>
              <a:t> 2003.</a:t>
            </a:r>
          </a:p>
          <a:p>
            <a:pPr algn="just"/>
            <a:r>
              <a:rPr lang="en-US" sz="2200" dirty="0" err="1"/>
              <a:t>Uobičajena</a:t>
            </a:r>
            <a:r>
              <a:rPr lang="en-US" sz="2200" dirty="0"/>
              <a:t> </a:t>
            </a:r>
            <a:r>
              <a:rPr lang="en-US" sz="2200" dirty="0" err="1"/>
              <a:t>točnost</a:t>
            </a:r>
            <a:r>
              <a:rPr lang="en-US" sz="2200" dirty="0"/>
              <a:t> 30-50m</a:t>
            </a:r>
          </a:p>
          <a:p>
            <a:pPr algn="just"/>
            <a:r>
              <a:rPr lang="en-US" sz="2200" dirty="0" err="1"/>
              <a:t>Ugovor</a:t>
            </a:r>
            <a:r>
              <a:rPr lang="en-US" sz="2200" dirty="0"/>
              <a:t> o </a:t>
            </a:r>
            <a:r>
              <a:rPr lang="en-US" sz="2200" dirty="0" err="1"/>
              <a:t>sudjelovanju</a:t>
            </a:r>
            <a:r>
              <a:rPr lang="en-US" sz="2200" dirty="0"/>
              <a:t> u </a:t>
            </a:r>
            <a:r>
              <a:rPr lang="en-US" sz="2200" dirty="0" err="1"/>
              <a:t>razvoju</a:t>
            </a:r>
            <a:r>
              <a:rPr lang="en-US" sz="2200" dirty="0"/>
              <a:t> Galileo </a:t>
            </a:r>
            <a:r>
              <a:rPr lang="en-US" sz="2200" dirty="0" err="1"/>
              <a:t>sustava</a:t>
            </a:r>
            <a:r>
              <a:rPr lang="en-US" sz="2200" dirty="0"/>
              <a:t> (in-orbit validation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razvoj</a:t>
            </a:r>
            <a:r>
              <a:rPr lang="en-US" sz="2200" dirty="0"/>
              <a:t> </a:t>
            </a:r>
            <a:r>
              <a:rPr lang="en-US" sz="2200" dirty="0" err="1"/>
              <a:t>usluga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povezanih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snikronizacijom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pozicioniranjem</a:t>
            </a:r>
            <a:r>
              <a:rPr lang="en-US" sz="2200" dirty="0"/>
              <a:t>)</a:t>
            </a:r>
          </a:p>
          <a:p>
            <a:pPr algn="just"/>
            <a:r>
              <a:rPr lang="en-US" sz="2200" dirty="0" err="1"/>
              <a:t>Razvijen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potrebe</a:t>
            </a:r>
            <a:r>
              <a:rPr lang="en-US" sz="2200" dirty="0"/>
              <a:t> </a:t>
            </a:r>
            <a:r>
              <a:rPr lang="en-US" sz="2200" dirty="0" err="1"/>
              <a:t>vlade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vojske</a:t>
            </a:r>
            <a:r>
              <a:rPr lang="en-US" sz="2200" dirty="0"/>
              <a:t>,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civilnu</a:t>
            </a:r>
            <a:r>
              <a:rPr lang="en-US" sz="2200" dirty="0"/>
              <a:t> </a:t>
            </a:r>
            <a:r>
              <a:rPr lang="en-US" sz="2200" dirty="0" err="1"/>
              <a:t>upotrebu</a:t>
            </a:r>
            <a:r>
              <a:rPr lang="en-US" sz="2200" dirty="0"/>
              <a:t> bi se </a:t>
            </a:r>
            <a:r>
              <a:rPr lang="en-US" sz="2200" dirty="0" err="1"/>
              <a:t>koristio</a:t>
            </a:r>
            <a:r>
              <a:rPr lang="en-US" sz="2200" dirty="0"/>
              <a:t> Galileo.</a:t>
            </a:r>
          </a:p>
          <a:p>
            <a:pPr algn="just"/>
            <a:r>
              <a:rPr lang="en-US" sz="2200" dirty="0" err="1"/>
              <a:t>Razvoj</a:t>
            </a:r>
            <a:r>
              <a:rPr lang="en-US" sz="2200" dirty="0"/>
              <a:t> </a:t>
            </a:r>
            <a:r>
              <a:rPr lang="en-US" sz="2200" dirty="0" err="1"/>
              <a:t>prema</a:t>
            </a:r>
            <a:r>
              <a:rPr lang="en-US" sz="2200" dirty="0"/>
              <a:t> </a:t>
            </a:r>
            <a:r>
              <a:rPr lang="en-US" sz="2200" dirty="0" err="1"/>
              <a:t>globalnom</a:t>
            </a:r>
            <a:r>
              <a:rPr lang="en-US" sz="2200" dirty="0"/>
              <a:t> </a:t>
            </a:r>
            <a:r>
              <a:rPr lang="en-US" sz="2200" dirty="0" err="1"/>
              <a:t>sutavu</a:t>
            </a:r>
            <a:r>
              <a:rPr lang="en-US" sz="2200" dirty="0"/>
              <a:t> – COMPASS </a:t>
            </a:r>
            <a:r>
              <a:rPr lang="en-US" sz="2200" dirty="0" err="1"/>
              <a:t>BeiDou</a:t>
            </a:r>
            <a:r>
              <a:rPr lang="en-US" sz="2200" dirty="0"/>
              <a:t> 2</a:t>
            </a:r>
          </a:p>
          <a:p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10141-B339-4E94-A0A5-02D22B34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68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8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1DE57A-7C47-4BF9-8431-35A9E10372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1919" b="209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dirty="0"/>
              <a:t>OSTALI SATELITSKI NAVIGACIJSKI SUSTAVI – </a:t>
            </a:r>
            <a:r>
              <a:rPr lang="en-US" sz="3700" b="1" dirty="0">
                <a:hlinkClick r:id="rId3"/>
              </a:rPr>
              <a:t>GAGAN/INDIJA</a:t>
            </a:r>
            <a:endParaRPr lang="en-US" sz="3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7B5A-982C-42C4-BF9A-0A4FE6A54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 algn="just"/>
            <a:r>
              <a:rPr lang="hr-HR" sz="2200" dirty="0"/>
              <a:t>Tri</a:t>
            </a:r>
            <a:r>
              <a:rPr lang="en-US" sz="2200" dirty="0"/>
              <a:t> </a:t>
            </a:r>
            <a:r>
              <a:rPr lang="en-US" sz="2200" dirty="0" err="1"/>
              <a:t>geostacionarna</a:t>
            </a:r>
            <a:r>
              <a:rPr lang="en-US" sz="2200" dirty="0"/>
              <a:t> </a:t>
            </a:r>
            <a:r>
              <a:rPr lang="en-US" sz="2200" dirty="0" err="1"/>
              <a:t>satelita</a:t>
            </a:r>
            <a:r>
              <a:rPr lang="en-US" sz="2200" dirty="0"/>
              <a:t> </a:t>
            </a:r>
            <a:r>
              <a:rPr lang="en-US" sz="2200" dirty="0" err="1"/>
              <a:t>kompatibilna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GPS </a:t>
            </a:r>
            <a:r>
              <a:rPr lang="en-US" sz="2200" dirty="0" err="1"/>
              <a:t>i</a:t>
            </a:r>
            <a:r>
              <a:rPr lang="en-US" sz="2200" dirty="0"/>
              <a:t> GLONASS </a:t>
            </a:r>
            <a:r>
              <a:rPr lang="en-US" sz="2200" dirty="0" err="1"/>
              <a:t>sustavima</a:t>
            </a:r>
            <a:endParaRPr lang="en-US" sz="2200" dirty="0"/>
          </a:p>
          <a:p>
            <a:pPr marL="0" algn="just"/>
            <a:r>
              <a:rPr lang="en-US" sz="2200" dirty="0" err="1"/>
              <a:t>Povećana</a:t>
            </a:r>
            <a:r>
              <a:rPr lang="en-US" sz="2200" dirty="0"/>
              <a:t> </a:t>
            </a:r>
            <a:r>
              <a:rPr lang="en-US" sz="2200" dirty="0" err="1"/>
              <a:t>točnost</a:t>
            </a:r>
            <a:r>
              <a:rPr lang="en-US" sz="2200" dirty="0"/>
              <a:t> GPS </a:t>
            </a:r>
            <a:r>
              <a:rPr lang="en-US" sz="2200" dirty="0" err="1"/>
              <a:t>i</a:t>
            </a:r>
            <a:r>
              <a:rPr lang="en-US" sz="2200" dirty="0"/>
              <a:t> GLONASS </a:t>
            </a:r>
            <a:r>
              <a:rPr lang="en-US" sz="2200" dirty="0" err="1"/>
              <a:t>sustava</a:t>
            </a:r>
            <a:r>
              <a:rPr lang="en-US" sz="2200" dirty="0"/>
              <a:t> (1.5-2.5 m).</a:t>
            </a:r>
          </a:p>
          <a:p>
            <a:pPr marL="0" algn="just"/>
            <a:r>
              <a:rPr lang="en-US" sz="2200" dirty="0" err="1"/>
              <a:t>Ugovor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financijskom</a:t>
            </a:r>
            <a:r>
              <a:rPr lang="en-US" sz="2200" dirty="0"/>
              <a:t> </a:t>
            </a:r>
            <a:r>
              <a:rPr lang="en-US" sz="2200" dirty="0" err="1"/>
              <a:t>pomoći</a:t>
            </a:r>
            <a:r>
              <a:rPr lang="en-US" sz="2200" dirty="0"/>
              <a:t> </a:t>
            </a:r>
            <a:r>
              <a:rPr lang="en-US" sz="2200" dirty="0" err="1"/>
              <a:t>pri</a:t>
            </a:r>
            <a:r>
              <a:rPr lang="en-US" sz="2200" dirty="0"/>
              <a:t> </a:t>
            </a:r>
            <a:r>
              <a:rPr lang="en-US" sz="2200" dirty="0" err="1"/>
              <a:t>razvitku</a:t>
            </a:r>
            <a:r>
              <a:rPr lang="en-US" sz="2200" dirty="0"/>
              <a:t> Galileo </a:t>
            </a:r>
            <a:r>
              <a:rPr lang="en-US" sz="2200" dirty="0" err="1"/>
              <a:t>programa</a:t>
            </a:r>
            <a:endParaRPr lang="en-US" sz="2200" dirty="0"/>
          </a:p>
          <a:p>
            <a:pPr marL="0" algn="just"/>
            <a:r>
              <a:rPr lang="en-US" sz="2200" dirty="0" err="1"/>
              <a:t>Razvitak</a:t>
            </a:r>
            <a:r>
              <a:rPr lang="en-US" sz="2200" dirty="0"/>
              <a:t> </a:t>
            </a:r>
            <a:r>
              <a:rPr lang="en-US" sz="2200" dirty="0" err="1"/>
              <a:t>regionalne</a:t>
            </a:r>
            <a:r>
              <a:rPr lang="en-US" sz="2200" dirty="0"/>
              <a:t> </a:t>
            </a:r>
            <a:r>
              <a:rPr lang="en-US" sz="2200" dirty="0" err="1"/>
              <a:t>konstelacije</a:t>
            </a:r>
            <a:r>
              <a:rPr lang="en-US" sz="2200" dirty="0"/>
              <a:t> od 8 </a:t>
            </a:r>
            <a:r>
              <a:rPr lang="en-US" sz="2200" dirty="0" err="1"/>
              <a:t>satelita</a:t>
            </a:r>
            <a:endParaRPr lang="en-US" sz="2200" dirty="0"/>
          </a:p>
          <a:p>
            <a:pPr marL="0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11E4E-6684-41FC-8A1F-5D210DDB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69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2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1" y="177235"/>
            <a:ext cx="10515600" cy="900004"/>
          </a:xfrm>
        </p:spPr>
        <p:txBody>
          <a:bodyPr>
            <a:normAutofit/>
          </a:bodyPr>
          <a:lstStyle/>
          <a:p>
            <a:r>
              <a:rPr lang="hr-HR" sz="3200" b="1" dirty="0"/>
              <a:t>       GLONASS SUSTAV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1979"/>
            <a:ext cx="10515600" cy="5761972"/>
          </a:xfrm>
        </p:spPr>
        <p:txBody>
          <a:bodyPr>
            <a:normAutofit/>
          </a:bodyPr>
          <a:lstStyle/>
          <a:p>
            <a:r>
              <a:rPr lang="hr-HR" sz="2400" dirty="0"/>
              <a:t>Sastoji se od 4 komponente: prostorne, kontrolne (zemaljske), korisničke i prijenosnog medija</a:t>
            </a:r>
          </a:p>
          <a:p>
            <a:r>
              <a:rPr lang="hr-HR" sz="2400" b="1" dirty="0"/>
              <a:t>24 nominalna satelita se nalaze u tri orbitalne ravnine </a:t>
            </a:r>
            <a:r>
              <a:rPr lang="hr-HR" sz="2400" dirty="0"/>
              <a:t>(kod GPS-a ih je 6) na visini od 19.100 km i inklinaciji od 64,8° s namjerom da osiguraju pokrivenost satelitima u sjevernim predjelima Rusije. Orbitalni period je 11 sati 15,8 minuta i orbitalne ravnine su raspoređene pod 120° jedna u odnosu na drugu. Sateliti su raspoređeni svakih 45° u svakoj orbitalnoj ravnini.</a:t>
            </a:r>
          </a:p>
          <a:p>
            <a:r>
              <a:rPr lang="hr-HR" sz="2400" dirty="0"/>
              <a:t>Radio sučelje je drugačije u odnosu na GPS, koristi se </a:t>
            </a:r>
            <a:r>
              <a:rPr lang="hr-HR" sz="2400" b="1" dirty="0"/>
              <a:t>FDMA (</a:t>
            </a:r>
            <a:r>
              <a:rPr lang="hr-HR" sz="2400" b="1" dirty="0" err="1"/>
              <a:t>frequency</a:t>
            </a:r>
            <a:r>
              <a:rPr lang="hr-HR" sz="2400" b="1" dirty="0"/>
              <a:t> </a:t>
            </a:r>
            <a:r>
              <a:rPr lang="hr-HR" sz="2400" b="1" dirty="0" err="1"/>
              <a:t>division</a:t>
            </a:r>
            <a:r>
              <a:rPr lang="hr-HR" sz="2400" b="1" dirty="0"/>
              <a:t> multiple access) </a:t>
            </a:r>
            <a:r>
              <a:rPr lang="hr-HR" sz="2400" dirty="0"/>
              <a:t>umjesto CDMA (</a:t>
            </a:r>
            <a:r>
              <a:rPr lang="hr-HR" sz="2400" dirty="0" err="1"/>
              <a:t>code</a:t>
            </a:r>
            <a:r>
              <a:rPr lang="hr-HR" sz="2400" dirty="0"/>
              <a:t> </a:t>
            </a:r>
            <a:r>
              <a:rPr lang="hr-HR" sz="2400" dirty="0" err="1"/>
              <a:t>division</a:t>
            </a:r>
            <a:r>
              <a:rPr lang="hr-HR" sz="2400" dirty="0"/>
              <a:t> multiple access). Koriste se dvije frekvencije L1 i L2 za civilnu i vojnu uporabu. Civilna uporaba je SPS (Standard </a:t>
            </a:r>
            <a:r>
              <a:rPr lang="hr-HR" sz="2400" dirty="0" err="1"/>
              <a:t>Precision</a:t>
            </a:r>
            <a:r>
              <a:rPr lang="hr-HR" sz="2400" dirty="0"/>
              <a:t> Service), a za vojnu uporabu je HPS (</a:t>
            </a:r>
            <a:r>
              <a:rPr lang="hr-HR" sz="2400" dirty="0" err="1"/>
              <a:t>High</a:t>
            </a:r>
            <a:r>
              <a:rPr lang="hr-HR" sz="2400" dirty="0"/>
              <a:t> </a:t>
            </a:r>
            <a:r>
              <a:rPr lang="hr-HR" sz="2400" dirty="0" err="1"/>
              <a:t>Precision</a:t>
            </a:r>
            <a:r>
              <a:rPr lang="hr-HR" sz="2400" dirty="0"/>
              <a:t> Service)</a:t>
            </a:r>
          </a:p>
          <a:p>
            <a:r>
              <a:rPr lang="hr-HR" sz="2400" dirty="0"/>
              <a:t>Poboljšanje kvalitete GLONASS sustava postiže se korištenjem GLONASS-M satelita povećanjem snage u frekvenciji L2. Sljedeći pomak je korištenje frekvencije L3 kao i kod GPS-a. Zadnji napredak očekuje se upotrebom GLONASS-K i GLONAS-KM satelita. GLNASS-K uključuje upotrebu i treće frekvencije te mogućnost korištenja uz Galileo sustav.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B8066-8EE1-4BF7-B5FE-3CCC07FF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9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18BBA32-107A-4D4B-B655-C18B03316C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318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OSTALI SATELITSKI NAVIGACIJSKI SUSTAVI – </a:t>
            </a:r>
            <a:r>
              <a:rPr lang="en-US" sz="3700" b="1" dirty="0">
                <a:hlinkClick r:id="rId3"/>
              </a:rPr>
              <a:t>QZSS/ JAPAN</a:t>
            </a:r>
            <a:endParaRPr lang="en-US" sz="3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03C26-B424-4B2C-B761-C496D2CB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Četiri</a:t>
            </a:r>
            <a:r>
              <a:rPr lang="en-US" sz="1800" dirty="0"/>
              <a:t> </a:t>
            </a:r>
            <a:r>
              <a:rPr lang="en-US" sz="1800" dirty="0" err="1"/>
              <a:t>satelita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orbiti</a:t>
            </a:r>
            <a:r>
              <a:rPr lang="en-US" sz="1800" dirty="0"/>
              <a:t> </a:t>
            </a:r>
            <a:r>
              <a:rPr lang="en-US" sz="1800" dirty="0" err="1"/>
              <a:t>između</a:t>
            </a:r>
            <a:r>
              <a:rPr lang="en-US" sz="1800" dirty="0"/>
              <a:t> 35.000 </a:t>
            </a:r>
            <a:r>
              <a:rPr lang="en-US" sz="1800" dirty="0" err="1"/>
              <a:t>i</a:t>
            </a:r>
            <a:r>
              <a:rPr lang="en-US" sz="1800" dirty="0"/>
              <a:t> 42.000 km. </a:t>
            </a:r>
            <a:r>
              <a:rPr lang="en-US" sz="1800" dirty="0" err="1"/>
              <a:t>Sateliti</a:t>
            </a:r>
            <a:r>
              <a:rPr lang="en-US" sz="1800" dirty="0"/>
              <a:t> se </a:t>
            </a:r>
            <a:r>
              <a:rPr lang="en-US" sz="1800" dirty="0" err="1"/>
              <a:t>koriste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navigaciju</a:t>
            </a:r>
            <a:r>
              <a:rPr lang="en-US" sz="1800" dirty="0"/>
              <a:t> (</a:t>
            </a:r>
            <a:r>
              <a:rPr lang="en-US" sz="1800" dirty="0" err="1"/>
              <a:t>točnost</a:t>
            </a:r>
            <a:r>
              <a:rPr lang="en-US" sz="1800" dirty="0"/>
              <a:t> &lt; 1m), </a:t>
            </a:r>
            <a:r>
              <a:rPr lang="en-US" sz="1800" dirty="0" err="1"/>
              <a:t>komunikaciju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odišaljanje</a:t>
            </a:r>
            <a:endParaRPr lang="en-US" sz="1800" dirty="0"/>
          </a:p>
          <a:p>
            <a:r>
              <a:rPr lang="en-US" sz="1800" dirty="0" err="1"/>
              <a:t>Upotreba</a:t>
            </a:r>
            <a:r>
              <a:rPr lang="en-US" sz="1800" dirty="0"/>
              <a:t> GPS </a:t>
            </a:r>
            <a:r>
              <a:rPr lang="en-US" sz="1800" dirty="0" err="1"/>
              <a:t>sustava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satelitskog</a:t>
            </a:r>
            <a:r>
              <a:rPr lang="en-US" sz="1800" dirty="0"/>
              <a:t> </a:t>
            </a:r>
            <a:r>
              <a:rPr lang="en-US" sz="1800" dirty="0" err="1"/>
              <a:t>releja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prijenos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CBC7A-C106-4D54-9E8F-FF7310FC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70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614D96-98C9-4AF2-B9B4-4191546334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12835" r="-2" b="-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          OSTALI SATELITSKI NAVIGACIJSKI SUSTAVI – </a:t>
            </a:r>
            <a:r>
              <a:rPr lang="en-US" b="1" dirty="0">
                <a:hlinkClick r:id="rId3"/>
              </a:rPr>
              <a:t>O</a:t>
            </a:r>
            <a:r>
              <a:rPr lang="hr-HR" b="1" dirty="0" err="1">
                <a:hlinkClick r:id="rId3"/>
              </a:rPr>
              <a:t>mni</a:t>
            </a:r>
            <a:r>
              <a:rPr lang="en-US" b="1" dirty="0">
                <a:hlinkClick r:id="rId3"/>
              </a:rPr>
              <a:t>STAR/USA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0FF5-10F8-4182-88F8-15D9C8923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 err="1"/>
              <a:t>Diferencijalni</a:t>
            </a:r>
            <a:r>
              <a:rPr lang="en-US" sz="2000" dirty="0"/>
              <a:t> GPS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geostacionarnim</a:t>
            </a:r>
            <a:r>
              <a:rPr lang="en-US" sz="2000" dirty="0"/>
              <a:t> </a:t>
            </a:r>
            <a:r>
              <a:rPr lang="en-US" sz="2000" dirty="0" err="1"/>
              <a:t>satelita</a:t>
            </a:r>
            <a:r>
              <a:rPr lang="en-US" sz="2000" dirty="0"/>
              <a:t> </a:t>
            </a:r>
            <a:r>
              <a:rPr lang="en-US" sz="2000" dirty="0" err="1"/>
              <a:t>točnosti</a:t>
            </a:r>
            <a:r>
              <a:rPr lang="en-US" sz="2000" dirty="0"/>
              <a:t> </a:t>
            </a:r>
            <a:r>
              <a:rPr lang="en-US" sz="2000" dirty="0" err="1"/>
              <a:t>manje</a:t>
            </a:r>
            <a:r>
              <a:rPr lang="en-US" sz="2000" dirty="0"/>
              <a:t> od </a:t>
            </a:r>
            <a:r>
              <a:rPr lang="en-US" sz="2000" dirty="0" err="1"/>
              <a:t>metra</a:t>
            </a:r>
            <a:r>
              <a:rPr lang="en-US" sz="2000" dirty="0"/>
              <a:t> (VBS), 20 cm (XP) </a:t>
            </a:r>
            <a:r>
              <a:rPr lang="en-US" sz="2000" dirty="0" err="1"/>
              <a:t>i</a:t>
            </a:r>
            <a:r>
              <a:rPr lang="en-US" sz="2000" dirty="0"/>
              <a:t> 10 cm (HP).</a:t>
            </a:r>
          </a:p>
          <a:p>
            <a:pPr algn="just"/>
            <a:r>
              <a:rPr lang="en-US" sz="2000" dirty="0" err="1"/>
              <a:t>OmniSTAR</a:t>
            </a:r>
            <a:r>
              <a:rPr lang="en-US" sz="2000" dirty="0"/>
              <a:t> G2 – </a:t>
            </a:r>
            <a:r>
              <a:rPr lang="en-US" sz="2000" dirty="0" err="1"/>
              <a:t>podržava</a:t>
            </a:r>
            <a:r>
              <a:rPr lang="en-US" sz="2000" dirty="0"/>
              <a:t> GLONASS</a:t>
            </a:r>
          </a:p>
          <a:p>
            <a:pPr algn="just"/>
            <a:r>
              <a:rPr lang="en-US" sz="2000" dirty="0"/>
              <a:t>100 </a:t>
            </a:r>
            <a:r>
              <a:rPr lang="en-US" sz="2000" dirty="0" err="1"/>
              <a:t>baznih</a:t>
            </a:r>
            <a:r>
              <a:rPr lang="en-US" sz="2000" dirty="0"/>
              <a:t> </a:t>
            </a:r>
            <a:r>
              <a:rPr lang="en-US" sz="2000" dirty="0" err="1"/>
              <a:t>referentnih</a:t>
            </a:r>
            <a:r>
              <a:rPr lang="en-US" sz="2000" dirty="0"/>
              <a:t> </a:t>
            </a:r>
            <a:r>
              <a:rPr lang="en-US" sz="2000" dirty="0" err="1"/>
              <a:t>stanica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praćenje</a:t>
            </a:r>
            <a:r>
              <a:rPr lang="en-US" sz="2000" dirty="0"/>
              <a:t> GPS </a:t>
            </a:r>
            <a:r>
              <a:rPr lang="en-US" sz="2000" dirty="0" err="1"/>
              <a:t>satelita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C0187-9CA1-4162-B6AE-A873840A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71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5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116578-2D6C-4DBB-9812-730C80DAE9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19982" r="1145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        OSTALI SATELITSKI NAVIGACIJSKI SUSTAVI - </a:t>
            </a:r>
            <a:r>
              <a:rPr lang="en-US" b="1" dirty="0">
                <a:hlinkClick r:id="rId3"/>
              </a:rPr>
              <a:t>STARFIRE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17D1D-2625-4856-98C6-C278741A3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/>
              <a:t>Diferencijalni</a:t>
            </a:r>
            <a:r>
              <a:rPr lang="en-US" sz="2200" dirty="0"/>
              <a:t> GPS, </a:t>
            </a:r>
            <a:r>
              <a:rPr lang="en-US" sz="2200" dirty="0" err="1"/>
              <a:t>točnost</a:t>
            </a:r>
            <a:r>
              <a:rPr lang="en-US" sz="2200" dirty="0"/>
              <a:t> </a:t>
            </a:r>
            <a:r>
              <a:rPr lang="en-US" sz="2200" dirty="0" err="1"/>
              <a:t>unutar</a:t>
            </a:r>
            <a:r>
              <a:rPr lang="en-US" sz="2200" dirty="0"/>
              <a:t> 5 cm</a:t>
            </a:r>
          </a:p>
          <a:p>
            <a:endParaRPr lang="en-US" sz="2200" dirty="0"/>
          </a:p>
          <a:p>
            <a:r>
              <a:rPr lang="en-US" sz="2200" dirty="0"/>
              <a:t>40 </a:t>
            </a:r>
            <a:r>
              <a:rPr lang="en-US" sz="2200" dirty="0" err="1"/>
              <a:t>referentnih</a:t>
            </a:r>
            <a:r>
              <a:rPr lang="en-US" sz="2200" dirty="0"/>
              <a:t> </a:t>
            </a:r>
            <a:r>
              <a:rPr lang="en-US" sz="2200" dirty="0" err="1"/>
              <a:t>stanica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err="1"/>
              <a:t>Izvori</a:t>
            </a:r>
            <a:r>
              <a:rPr lang="en-US" sz="2200" dirty="0"/>
              <a:t> </a:t>
            </a:r>
            <a:r>
              <a:rPr lang="en-US" sz="2200" dirty="0" err="1"/>
              <a:t>pogreške</a:t>
            </a:r>
            <a:r>
              <a:rPr lang="en-US" sz="2200" dirty="0"/>
              <a:t> GNSS </a:t>
            </a:r>
            <a:r>
              <a:rPr lang="en-US" sz="2200" dirty="0" err="1"/>
              <a:t>signala</a:t>
            </a:r>
            <a:r>
              <a:rPr lang="en-US" sz="2200" dirty="0"/>
              <a:t> </a:t>
            </a:r>
            <a:r>
              <a:rPr lang="en-US" sz="2200" dirty="0" err="1"/>
              <a:t>razmatraju</a:t>
            </a:r>
            <a:r>
              <a:rPr lang="en-US" sz="2200" dirty="0"/>
              <a:t> se </a:t>
            </a:r>
            <a:r>
              <a:rPr lang="en-US" sz="2200" dirty="0" err="1"/>
              <a:t>neovisno</a:t>
            </a:r>
            <a:endParaRPr lang="en-US" sz="22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4E94F-66A4-45DB-B645-3E66761B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72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74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753C7E6-0599-4765-A112-E41DA8F963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5518" r="23172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b="1" dirty="0"/>
              <a:t>OSTALI SATELITSKI NAVIGACIJSKI SUSTAVI – </a:t>
            </a:r>
            <a:r>
              <a:rPr lang="en-US" sz="3100" b="1" dirty="0">
                <a:hlinkClick r:id="rId3"/>
              </a:rPr>
              <a:t>EUTELTRACS / EUTELSAT</a:t>
            </a:r>
            <a:endParaRPr lang="en-US" sz="3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0C109-76E7-4E4F-BDED-F7AFCD14E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Ku </a:t>
            </a:r>
            <a:r>
              <a:rPr lang="en-US" sz="2200" dirty="0" err="1"/>
              <a:t>frekvencijsko</a:t>
            </a:r>
            <a:r>
              <a:rPr lang="en-US" sz="2200" dirty="0"/>
              <a:t> </a:t>
            </a:r>
            <a:r>
              <a:rPr lang="en-US" sz="2200" dirty="0" err="1"/>
              <a:t>područje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39 </a:t>
            </a:r>
            <a:r>
              <a:rPr lang="en-US" sz="2200" dirty="0" err="1"/>
              <a:t>satelita</a:t>
            </a:r>
            <a:endParaRPr lang="en-US" sz="2200" dirty="0"/>
          </a:p>
          <a:p>
            <a:r>
              <a:rPr lang="en-US" sz="2200" dirty="0" err="1"/>
              <a:t>Zatvorena</a:t>
            </a:r>
            <a:r>
              <a:rPr lang="en-US" sz="2200" dirty="0"/>
              <a:t> </a:t>
            </a:r>
            <a:r>
              <a:rPr lang="en-US" sz="2200" dirty="0" err="1"/>
              <a:t>mreža</a:t>
            </a:r>
            <a:r>
              <a:rPr lang="en-US" sz="2200" dirty="0"/>
              <a:t> </a:t>
            </a:r>
            <a:r>
              <a:rPr lang="en-US" sz="2200" dirty="0" err="1"/>
              <a:t>osiguranih</a:t>
            </a:r>
            <a:r>
              <a:rPr lang="en-US" sz="2200" dirty="0"/>
              <a:t> </a:t>
            </a:r>
            <a:r>
              <a:rPr lang="en-US" sz="2200" dirty="0" err="1"/>
              <a:t>poruka</a:t>
            </a:r>
            <a:r>
              <a:rPr lang="en-US" sz="2200" dirty="0"/>
              <a:t>, </a:t>
            </a:r>
            <a:r>
              <a:rPr lang="en-US" sz="2200" dirty="0" err="1"/>
              <a:t>koristi</a:t>
            </a:r>
            <a:r>
              <a:rPr lang="en-US" sz="2200" dirty="0"/>
              <a:t> se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menadžment</a:t>
            </a:r>
            <a:r>
              <a:rPr lang="en-US" sz="2200" dirty="0"/>
              <a:t> </a:t>
            </a:r>
            <a:r>
              <a:rPr lang="en-US" sz="2200" dirty="0" err="1"/>
              <a:t>flote</a:t>
            </a:r>
            <a:endParaRPr lang="en-US" sz="22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9D94A-6E15-4DD1-A06D-F96C38A5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73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97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83998F-7843-4280-8044-CCD126B9B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4060" r="10037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b="1" dirty="0"/>
              <a:t>OSTALI SATELITSKI NAVIGACIJSKI SUSTAVI – </a:t>
            </a:r>
            <a:r>
              <a:rPr lang="en-US" sz="2100" b="1" dirty="0">
                <a:hlinkClick r:id="rId3"/>
              </a:rPr>
              <a:t>WAAS</a:t>
            </a:r>
            <a:r>
              <a:rPr lang="en-US" sz="2100" b="1" dirty="0"/>
              <a:t>-WIDE AREA </a:t>
            </a:r>
            <a:br>
              <a:rPr lang="en-US" sz="2100" b="1" dirty="0"/>
            </a:br>
            <a:r>
              <a:rPr lang="en-US" sz="2100" b="1" dirty="0"/>
              <a:t>          AUGMENTATION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FEEC3-D64E-46C4-A128-9CB3D9576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200" dirty="0" err="1"/>
              <a:t>Diferencijalni</a:t>
            </a:r>
            <a:r>
              <a:rPr lang="en-US" sz="2200" dirty="0"/>
              <a:t> </a:t>
            </a:r>
            <a:r>
              <a:rPr lang="en-US" sz="2200" dirty="0" err="1"/>
              <a:t>geostacionarni</a:t>
            </a:r>
            <a:r>
              <a:rPr lang="en-US" sz="2200" dirty="0"/>
              <a:t> </a:t>
            </a:r>
            <a:r>
              <a:rPr lang="en-US" sz="2200" dirty="0" err="1"/>
              <a:t>servis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GPS </a:t>
            </a:r>
            <a:r>
              <a:rPr lang="en-US" sz="2200" dirty="0" err="1"/>
              <a:t>i</a:t>
            </a:r>
            <a:r>
              <a:rPr lang="en-US" sz="2200" dirty="0"/>
              <a:t> GLONASS (2 </a:t>
            </a:r>
            <a:r>
              <a:rPr lang="en-US" sz="2200" dirty="0" err="1"/>
              <a:t>satelita</a:t>
            </a:r>
            <a:r>
              <a:rPr lang="en-US" sz="2200" dirty="0"/>
              <a:t>)</a:t>
            </a:r>
          </a:p>
          <a:p>
            <a:pPr algn="just"/>
            <a:r>
              <a:rPr lang="en-US" sz="2200" dirty="0" err="1"/>
              <a:t>Tipična</a:t>
            </a:r>
            <a:r>
              <a:rPr lang="en-US" sz="2200" dirty="0"/>
              <a:t> </a:t>
            </a:r>
            <a:r>
              <a:rPr lang="en-US" sz="2200" dirty="0" err="1"/>
              <a:t>točnost</a:t>
            </a:r>
            <a:r>
              <a:rPr lang="en-US" sz="2200" dirty="0"/>
              <a:t> 1-2 m</a:t>
            </a:r>
          </a:p>
          <a:p>
            <a:pPr algn="just"/>
            <a:r>
              <a:rPr lang="en-US" sz="2200" dirty="0"/>
              <a:t>25 </a:t>
            </a:r>
            <a:r>
              <a:rPr lang="en-US" sz="2200" dirty="0" err="1"/>
              <a:t>referentnih</a:t>
            </a:r>
            <a:r>
              <a:rPr lang="en-US" sz="2200" dirty="0"/>
              <a:t> </a:t>
            </a:r>
            <a:r>
              <a:rPr lang="en-US" sz="2200" dirty="0" err="1"/>
              <a:t>stanica</a:t>
            </a:r>
            <a:r>
              <a:rPr lang="en-US" sz="2200" dirty="0"/>
              <a:t> u SAD-u, 34 u </a:t>
            </a:r>
            <a:r>
              <a:rPr lang="en-US" sz="2200" dirty="0" err="1"/>
              <a:t>Europi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Sjevernoj</a:t>
            </a:r>
            <a:r>
              <a:rPr lang="en-US" sz="2200" dirty="0"/>
              <a:t> </a:t>
            </a:r>
            <a:r>
              <a:rPr lang="en-US" sz="2200" dirty="0" err="1"/>
              <a:t>Africi</a:t>
            </a:r>
            <a:r>
              <a:rPr lang="en-US" sz="2200" dirty="0"/>
              <a:t> (</a:t>
            </a:r>
            <a:r>
              <a:rPr lang="en-US" sz="2200" dirty="0" err="1"/>
              <a:t>planirano</a:t>
            </a:r>
            <a:r>
              <a:rPr lang="en-US" sz="2200" dirty="0"/>
              <a:t>)</a:t>
            </a:r>
          </a:p>
          <a:p>
            <a:pPr algn="just"/>
            <a:r>
              <a:rPr lang="en-US" sz="2200" dirty="0" err="1"/>
              <a:t>Kompatibilnost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EGNOS-om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F75E8-E292-4376-9768-6A680C69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74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97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solidFill>
                  <a:prstClr val="black"/>
                </a:solidFill>
              </a:rPr>
              <a:t>OSTALI SATELITSKI NAVIGACIJSKI SUSTAVI -</a:t>
            </a:r>
            <a:br>
              <a:rPr lang="hr-HR" sz="3600" b="1" dirty="0">
                <a:solidFill>
                  <a:prstClr val="black"/>
                </a:solidFill>
              </a:rPr>
            </a:br>
            <a:r>
              <a:rPr lang="fr-FR" sz="3600" b="1" dirty="0">
                <a:hlinkClick r:id="rId2"/>
              </a:rPr>
              <a:t>MULTI-FUNCTIONAL SATELLITE AUGMENTATION SYSTEM (MSAS)</a:t>
            </a:r>
            <a:endParaRPr lang="hr-H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11BC6-4BB9-4CE9-9C18-75345F0C8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26" y="2037660"/>
            <a:ext cx="5181600" cy="4351338"/>
          </a:xfrm>
        </p:spPr>
        <p:txBody>
          <a:bodyPr/>
          <a:lstStyle/>
          <a:p>
            <a:r>
              <a:rPr lang="hr-HR" sz="2200" dirty="0"/>
              <a:t>Dva satelita u </a:t>
            </a:r>
            <a:r>
              <a:rPr lang="hr-HR" sz="2200" dirty="0" err="1"/>
              <a:t>geosinkronim</a:t>
            </a:r>
            <a:r>
              <a:rPr lang="hr-HR" sz="2200" dirty="0"/>
              <a:t> orbitama</a:t>
            </a:r>
          </a:p>
          <a:p>
            <a:r>
              <a:rPr lang="hr-HR" sz="2200" dirty="0"/>
              <a:t>Koriste se i u meteorološke svrhe</a:t>
            </a:r>
          </a:p>
          <a:p>
            <a:r>
              <a:rPr lang="hr-HR" sz="2200" dirty="0"/>
              <a:t>Japanski sustav</a:t>
            </a:r>
          </a:p>
          <a:p>
            <a:endParaRPr lang="hr-H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C8C710-5F85-4950-8F6D-8395CA5EE8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907157" y="1937327"/>
            <a:ext cx="6141164" cy="353582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B7EB99-E4BD-4A46-B56B-6C9F8C4C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75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1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BIBLIOGRAFIJA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3D88-15E0-4C49-88BD-A3A362CF2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113" y="1338470"/>
            <a:ext cx="10664687" cy="483849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r-HR" dirty="0" err="1"/>
              <a:t>Comission</a:t>
            </a:r>
            <a:r>
              <a:rPr lang="hr-HR" dirty="0"/>
              <a:t> </a:t>
            </a:r>
            <a:r>
              <a:rPr lang="hr-HR" dirty="0" err="1"/>
              <a:t>communications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Parliament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Council</a:t>
            </a:r>
            <a:r>
              <a:rPr lang="hr-HR" dirty="0"/>
              <a:t> on Galileo COM(2000) 750 </a:t>
            </a:r>
            <a:r>
              <a:rPr lang="hr-HR" dirty="0" err="1"/>
              <a:t>Final</a:t>
            </a:r>
            <a:r>
              <a:rPr lang="hr-HR" dirty="0"/>
              <a:t>, </a:t>
            </a:r>
            <a:r>
              <a:rPr lang="hr-HR" dirty="0" err="1"/>
              <a:t>Brussels</a:t>
            </a:r>
            <a:r>
              <a:rPr lang="hr-HR" dirty="0"/>
              <a:t>, 22 </a:t>
            </a:r>
            <a:r>
              <a:rPr lang="hr-HR" dirty="0" err="1"/>
              <a:t>November</a:t>
            </a:r>
            <a:r>
              <a:rPr lang="hr-HR" dirty="0"/>
              <a:t> 2000</a:t>
            </a:r>
          </a:p>
          <a:p>
            <a:pPr algn="just"/>
            <a:r>
              <a:rPr lang="hr-HR" dirty="0" err="1"/>
              <a:t>Comission</a:t>
            </a:r>
            <a:r>
              <a:rPr lang="hr-HR" dirty="0"/>
              <a:t> </a:t>
            </a:r>
            <a:r>
              <a:rPr lang="hr-HR" dirty="0" err="1"/>
              <a:t>staff</a:t>
            </a:r>
            <a:r>
              <a:rPr lang="hr-HR" dirty="0"/>
              <a:t> </a:t>
            </a:r>
            <a:r>
              <a:rPr lang="hr-HR" dirty="0" err="1"/>
              <a:t>working</a:t>
            </a:r>
            <a:r>
              <a:rPr lang="hr-HR" dirty="0"/>
              <a:t> </a:t>
            </a:r>
            <a:r>
              <a:rPr lang="hr-HR" dirty="0" err="1"/>
              <a:t>paper</a:t>
            </a:r>
            <a:r>
              <a:rPr lang="hr-HR" dirty="0"/>
              <a:t> – </a:t>
            </a:r>
            <a:r>
              <a:rPr lang="hr-HR" dirty="0" err="1"/>
              <a:t>progress</a:t>
            </a:r>
            <a:r>
              <a:rPr lang="hr-HR" dirty="0"/>
              <a:t> </a:t>
            </a:r>
            <a:r>
              <a:rPr lang="hr-HR" dirty="0" err="1"/>
              <a:t>report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Galileo </a:t>
            </a:r>
            <a:r>
              <a:rPr lang="hr-HR" dirty="0" err="1"/>
              <a:t>programme</a:t>
            </a:r>
            <a:r>
              <a:rPr lang="hr-HR" dirty="0"/>
              <a:t>. SEC(2001) 1960; 5 </a:t>
            </a:r>
            <a:r>
              <a:rPr lang="hr-HR" dirty="0" err="1"/>
              <a:t>December</a:t>
            </a:r>
            <a:r>
              <a:rPr lang="hr-HR" dirty="0"/>
              <a:t> 2001</a:t>
            </a:r>
          </a:p>
          <a:p>
            <a:pPr algn="just"/>
            <a:r>
              <a:rPr lang="hr-HR" dirty="0" err="1"/>
              <a:t>Communication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Comission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Parliament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Council</a:t>
            </a:r>
            <a:r>
              <a:rPr lang="hr-HR" dirty="0"/>
              <a:t> – </a:t>
            </a:r>
            <a:r>
              <a:rPr lang="hr-HR" dirty="0" err="1"/>
              <a:t>taking</a:t>
            </a:r>
            <a:r>
              <a:rPr lang="hr-HR" dirty="0"/>
              <a:t> </a:t>
            </a:r>
            <a:r>
              <a:rPr lang="hr-HR" dirty="0" err="1"/>
              <a:t>stock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Galileo </a:t>
            </a:r>
            <a:r>
              <a:rPr lang="hr-HR" dirty="0" err="1"/>
              <a:t>programme</a:t>
            </a:r>
            <a:r>
              <a:rPr lang="hr-HR" dirty="0"/>
              <a:t>. COM(2006) 22 </a:t>
            </a:r>
            <a:r>
              <a:rPr lang="hr-HR" dirty="0" err="1"/>
              <a:t>Final</a:t>
            </a:r>
            <a:r>
              <a:rPr lang="hr-HR" dirty="0"/>
              <a:t>, </a:t>
            </a:r>
            <a:r>
              <a:rPr lang="hr-HR" dirty="0" err="1"/>
              <a:t>Brussels</a:t>
            </a:r>
            <a:r>
              <a:rPr lang="hr-HR" dirty="0"/>
              <a:t>; 2004.</a:t>
            </a:r>
          </a:p>
          <a:p>
            <a:pPr algn="just"/>
            <a:r>
              <a:rPr lang="hr-HR" dirty="0" err="1"/>
              <a:t>Communication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Comisssion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Parliament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Council</a:t>
            </a:r>
            <a:r>
              <a:rPr lang="hr-HR" dirty="0"/>
              <a:t> – Galileo at a </a:t>
            </a:r>
            <a:r>
              <a:rPr lang="hr-HR" dirty="0" err="1"/>
              <a:t>cross-road</a:t>
            </a:r>
            <a:r>
              <a:rPr lang="hr-HR" dirty="0"/>
              <a:t>: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implementation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European GNSS </a:t>
            </a:r>
            <a:r>
              <a:rPr lang="hr-HR" dirty="0" err="1"/>
              <a:t>programmes</a:t>
            </a:r>
            <a:r>
              <a:rPr lang="hr-HR" dirty="0"/>
              <a:t> COM(2007) 261 </a:t>
            </a:r>
            <a:r>
              <a:rPr lang="hr-HR" dirty="0" err="1"/>
              <a:t>Final</a:t>
            </a:r>
            <a:r>
              <a:rPr lang="hr-HR" dirty="0"/>
              <a:t>, </a:t>
            </a:r>
            <a:r>
              <a:rPr lang="hr-HR" dirty="0" err="1"/>
              <a:t>Brussels</a:t>
            </a:r>
            <a:r>
              <a:rPr lang="hr-HR" dirty="0"/>
              <a:t>, 16 May, 2007</a:t>
            </a:r>
          </a:p>
          <a:p>
            <a:pPr algn="just"/>
            <a:r>
              <a:rPr lang="hr-HR" dirty="0" err="1"/>
              <a:t>Council</a:t>
            </a:r>
            <a:r>
              <a:rPr lang="hr-HR" dirty="0"/>
              <a:t> </a:t>
            </a:r>
            <a:r>
              <a:rPr lang="hr-HR" dirty="0" err="1"/>
              <a:t>regulation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establishment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structures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management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satellite</a:t>
            </a:r>
            <a:r>
              <a:rPr lang="hr-HR" dirty="0"/>
              <a:t> radio </a:t>
            </a:r>
            <a:r>
              <a:rPr lang="hr-HR" dirty="0" err="1"/>
              <a:t>navigation</a:t>
            </a:r>
            <a:r>
              <a:rPr lang="hr-HR" dirty="0"/>
              <a:t> </a:t>
            </a:r>
            <a:r>
              <a:rPr lang="hr-HR" dirty="0" err="1"/>
              <a:t>programme</a:t>
            </a:r>
            <a:r>
              <a:rPr lang="hr-HR" dirty="0"/>
              <a:t>. COM(2003) 471 </a:t>
            </a:r>
            <a:r>
              <a:rPr lang="hr-HR" dirty="0" err="1"/>
              <a:t>Final</a:t>
            </a:r>
            <a:r>
              <a:rPr lang="hr-HR" dirty="0"/>
              <a:t>, </a:t>
            </a:r>
            <a:r>
              <a:rPr lang="hr-HR" dirty="0" err="1"/>
              <a:t>Brussels</a:t>
            </a:r>
            <a:r>
              <a:rPr lang="hr-HR" dirty="0"/>
              <a:t>, 31 </a:t>
            </a:r>
            <a:r>
              <a:rPr lang="hr-HR" dirty="0" err="1"/>
              <a:t>July</a:t>
            </a:r>
            <a:r>
              <a:rPr lang="hr-HR" dirty="0"/>
              <a:t> 2003</a:t>
            </a:r>
          </a:p>
          <a:p>
            <a:pPr algn="just"/>
            <a:r>
              <a:rPr lang="hr-HR" dirty="0" err="1"/>
              <a:t>Samma</a:t>
            </a:r>
            <a:r>
              <a:rPr lang="hr-HR" dirty="0"/>
              <a:t>, </a:t>
            </a:r>
            <a:r>
              <a:rPr lang="hr-HR" dirty="0" err="1"/>
              <a:t>Nel</a:t>
            </a:r>
            <a:r>
              <a:rPr lang="hr-HR" dirty="0"/>
              <a:t> (2008). Global </a:t>
            </a:r>
            <a:r>
              <a:rPr lang="hr-HR" dirty="0" err="1"/>
              <a:t>Positioning</a:t>
            </a:r>
            <a:r>
              <a:rPr lang="hr-HR" dirty="0"/>
              <a:t> Technologies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Performance</a:t>
            </a:r>
            <a:r>
              <a:rPr lang="hr-HR" dirty="0"/>
              <a:t>. </a:t>
            </a:r>
            <a:r>
              <a:rPr lang="hr-HR" dirty="0" err="1"/>
              <a:t>Wiley</a:t>
            </a:r>
            <a:r>
              <a:rPr lang="hr-HR" dirty="0"/>
              <a:t> </a:t>
            </a:r>
            <a:r>
              <a:rPr lang="hr-HR" dirty="0" err="1"/>
              <a:t>Int</a:t>
            </a:r>
            <a:r>
              <a:rPr lang="hr-HR" dirty="0"/>
              <a:t>. </a:t>
            </a:r>
            <a:r>
              <a:rPr lang="hr-HR" dirty="0" err="1"/>
              <a:t>Publication</a:t>
            </a:r>
            <a:r>
              <a:rPr lang="hr-HR" dirty="0"/>
              <a:t>, New </a:t>
            </a:r>
            <a:r>
              <a:rPr lang="hr-HR" dirty="0" err="1"/>
              <a:t>Jersey</a:t>
            </a:r>
            <a:endParaRPr lang="hr-HR" dirty="0"/>
          </a:p>
          <a:p>
            <a:pPr algn="just"/>
            <a:r>
              <a:rPr lang="hr-HR" dirty="0" err="1"/>
              <a:t>Kupper</a:t>
            </a:r>
            <a:r>
              <a:rPr lang="hr-HR" dirty="0"/>
              <a:t> A.(2005), </a:t>
            </a:r>
            <a:r>
              <a:rPr lang="hr-HR" dirty="0" err="1"/>
              <a:t>Location</a:t>
            </a:r>
            <a:r>
              <a:rPr lang="hr-HR" dirty="0"/>
              <a:t> </a:t>
            </a:r>
            <a:r>
              <a:rPr lang="hr-HR" dirty="0" err="1"/>
              <a:t>based</a:t>
            </a:r>
            <a:r>
              <a:rPr lang="hr-HR" dirty="0"/>
              <a:t> </a:t>
            </a:r>
            <a:r>
              <a:rPr lang="hr-HR" dirty="0" err="1"/>
              <a:t>services</a:t>
            </a:r>
            <a:r>
              <a:rPr lang="hr-HR" dirty="0"/>
              <a:t> – </a:t>
            </a:r>
            <a:r>
              <a:rPr lang="hr-HR" dirty="0" err="1"/>
              <a:t>fundamentals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operation</a:t>
            </a:r>
            <a:r>
              <a:rPr lang="hr-HR" dirty="0"/>
              <a:t>. </a:t>
            </a:r>
            <a:r>
              <a:rPr lang="hr-HR" dirty="0" err="1"/>
              <a:t>England</a:t>
            </a:r>
            <a:r>
              <a:rPr lang="hr-HR" dirty="0"/>
              <a:t>: John </a:t>
            </a:r>
            <a:r>
              <a:rPr lang="hr-HR" dirty="0" err="1"/>
              <a:t>Wiley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Sons</a:t>
            </a:r>
            <a:endParaRPr lang="hr-HR" dirty="0"/>
          </a:p>
          <a:p>
            <a:pPr algn="just"/>
            <a:r>
              <a:rPr lang="hr-HR" dirty="0" err="1"/>
              <a:t>Ladetto</a:t>
            </a:r>
            <a:r>
              <a:rPr lang="hr-HR" dirty="0"/>
              <a:t> Q., </a:t>
            </a:r>
            <a:r>
              <a:rPr lang="hr-HR" dirty="0" err="1"/>
              <a:t>Merminod</a:t>
            </a:r>
            <a:r>
              <a:rPr lang="hr-HR" dirty="0"/>
              <a:t>, B. (2002). In </a:t>
            </a:r>
            <a:r>
              <a:rPr lang="hr-HR" dirty="0" err="1"/>
              <a:t>step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INS: </a:t>
            </a:r>
            <a:r>
              <a:rPr lang="hr-HR" dirty="0" err="1"/>
              <a:t>navigation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blind</a:t>
            </a:r>
            <a:r>
              <a:rPr lang="hr-HR" dirty="0"/>
              <a:t> </a:t>
            </a:r>
            <a:r>
              <a:rPr lang="hr-HR" dirty="0" err="1"/>
              <a:t>tracking</a:t>
            </a:r>
            <a:r>
              <a:rPr lang="hr-HR" dirty="0"/>
              <a:t> </a:t>
            </a:r>
            <a:r>
              <a:rPr lang="hr-HR" dirty="0" err="1"/>
              <a:t>emergency</a:t>
            </a:r>
            <a:r>
              <a:rPr lang="hr-HR" dirty="0"/>
              <a:t> </a:t>
            </a:r>
            <a:r>
              <a:rPr lang="hr-HR" dirty="0" err="1"/>
              <a:t>crews</a:t>
            </a:r>
            <a:r>
              <a:rPr lang="hr-HR" dirty="0"/>
              <a:t>, GPS </a:t>
            </a:r>
            <a:r>
              <a:rPr lang="hr-HR" dirty="0" err="1"/>
              <a:t>world</a:t>
            </a:r>
            <a:r>
              <a:rPr lang="hr-HR" dirty="0"/>
              <a:t> 13(10), 30-38.</a:t>
            </a:r>
          </a:p>
          <a:p>
            <a:pPr algn="just"/>
            <a:r>
              <a:rPr lang="hr-HR" dirty="0" err="1"/>
              <a:t>Mezentsev</a:t>
            </a:r>
            <a:r>
              <a:rPr lang="hr-HR" dirty="0"/>
              <a:t>, O., et.al.(2005). </a:t>
            </a:r>
            <a:r>
              <a:rPr lang="hr-HR" dirty="0" err="1"/>
              <a:t>Pedestrian</a:t>
            </a:r>
            <a:r>
              <a:rPr lang="hr-HR" dirty="0"/>
              <a:t> </a:t>
            </a:r>
            <a:r>
              <a:rPr lang="hr-HR" dirty="0" err="1"/>
              <a:t>dead</a:t>
            </a:r>
            <a:r>
              <a:rPr lang="hr-HR" dirty="0"/>
              <a:t> </a:t>
            </a:r>
            <a:r>
              <a:rPr lang="hr-HR" dirty="0" err="1"/>
              <a:t>reckoning</a:t>
            </a:r>
            <a:r>
              <a:rPr lang="hr-HR" dirty="0"/>
              <a:t>: a </a:t>
            </a:r>
            <a:r>
              <a:rPr lang="hr-HR" dirty="0" err="1"/>
              <a:t>solution</a:t>
            </a:r>
            <a:r>
              <a:rPr lang="hr-HR" dirty="0"/>
              <a:t> to </a:t>
            </a:r>
            <a:r>
              <a:rPr lang="hr-HR" dirty="0" err="1"/>
              <a:t>navigation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GPS </a:t>
            </a:r>
            <a:r>
              <a:rPr lang="hr-HR" dirty="0" err="1"/>
              <a:t>degraded</a:t>
            </a:r>
            <a:r>
              <a:rPr lang="hr-HR" dirty="0"/>
              <a:t> </a:t>
            </a:r>
            <a:r>
              <a:rPr lang="hr-HR" dirty="0" err="1"/>
              <a:t>areas</a:t>
            </a:r>
            <a:r>
              <a:rPr lang="hr-HR" dirty="0"/>
              <a:t>? </a:t>
            </a:r>
            <a:r>
              <a:rPr lang="hr-HR" dirty="0" err="1"/>
              <a:t>Geomatica</a:t>
            </a:r>
            <a:r>
              <a:rPr lang="hr-HR" dirty="0"/>
              <a:t> 59(2): 175-182.</a:t>
            </a:r>
          </a:p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9DDC207-FC05-4769-A34B-C5B5BEA4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B596-3E16-451A-BC07-79FA685701DD}" type="slidenum">
              <a:rPr lang="hr-HR" smtClean="0"/>
              <a:pPr/>
              <a:t>76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45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Bibliografija</a:t>
            </a:r>
            <a:endParaRPr lang="hr-H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39" y="1285280"/>
            <a:ext cx="8455723" cy="5313227"/>
          </a:xfrm>
        </p:spPr>
      </p:pic>
    </p:spTree>
    <p:extLst>
      <p:ext uri="{BB962C8B-B14F-4D97-AF65-F5344CB8AC3E}">
        <p14:creationId xmlns:p14="http://schemas.microsoft.com/office/powerpoint/2010/main" val="14545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Bibliografija</a:t>
            </a:r>
            <a:endParaRPr lang="hr-H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97" y="814370"/>
            <a:ext cx="6762175" cy="5794711"/>
          </a:xfrm>
        </p:spPr>
      </p:pic>
    </p:spTree>
    <p:extLst>
      <p:ext uri="{BB962C8B-B14F-4D97-AF65-F5344CB8AC3E}">
        <p14:creationId xmlns:p14="http://schemas.microsoft.com/office/powerpoint/2010/main" val="24702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Bibliografija</a:t>
            </a:r>
            <a:endParaRPr lang="hr-H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73" y="1279410"/>
            <a:ext cx="8414377" cy="5135751"/>
          </a:xfrm>
        </p:spPr>
      </p:pic>
    </p:spTree>
    <p:extLst>
      <p:ext uri="{BB962C8B-B14F-4D97-AF65-F5344CB8AC3E}">
        <p14:creationId xmlns:p14="http://schemas.microsoft.com/office/powerpoint/2010/main" val="23299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r>
              <a:rPr lang="hr-HR" sz="3200" b="1" dirty="0"/>
              <a:t>GLONASS  SUSTAV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6733"/>
            <a:ext cx="10718800" cy="5220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/>
              <a:t>GLONASS KONSTELACIJA SATELITA</a:t>
            </a:r>
          </a:p>
          <a:p>
            <a:pPr>
              <a:buNone/>
            </a:pPr>
            <a:r>
              <a:rPr lang="hr-HR" sz="2000" dirty="0"/>
              <a:t>- Longituda uzlaznog čvora svake orbitalne ravnine razlikuje se za </a:t>
            </a:r>
            <a:r>
              <a:rPr lang="el-GR" sz="2000" dirty="0">
                <a:latin typeface="Calibri"/>
                <a:cs typeface="Calibri"/>
              </a:rPr>
              <a:t>ΔΩ</a:t>
            </a:r>
            <a:r>
              <a:rPr lang="hr-HR" sz="2000" dirty="0">
                <a:latin typeface="Calibri"/>
                <a:cs typeface="Calibri"/>
              </a:rPr>
              <a:t> = 360°/p = </a:t>
            </a:r>
            <a:r>
              <a:rPr lang="hr-HR" sz="2000" b="1" dirty="0">
                <a:latin typeface="Calibri"/>
                <a:cs typeface="Calibri"/>
              </a:rPr>
              <a:t>120°</a:t>
            </a:r>
            <a:r>
              <a:rPr lang="hr-HR" sz="2000" dirty="0">
                <a:latin typeface="Calibri"/>
                <a:cs typeface="Calibri"/>
              </a:rPr>
              <a:t> od ravnine do ravnine.</a:t>
            </a:r>
          </a:p>
          <a:p>
            <a:pPr>
              <a:buFontTx/>
              <a:buChar char="-"/>
            </a:pPr>
            <a:r>
              <a:rPr lang="hr-HR" sz="2000" dirty="0">
                <a:latin typeface="Calibri"/>
                <a:cs typeface="Calibri"/>
              </a:rPr>
              <a:t>Postoji t/p = 24/3 = </a:t>
            </a:r>
            <a:r>
              <a:rPr lang="hr-HR" sz="2000" b="1" dirty="0">
                <a:latin typeface="Calibri"/>
                <a:cs typeface="Calibri"/>
              </a:rPr>
              <a:t>8</a:t>
            </a:r>
            <a:r>
              <a:rPr lang="hr-HR" sz="2000" dirty="0">
                <a:latin typeface="Calibri"/>
                <a:cs typeface="Calibri"/>
              </a:rPr>
              <a:t> satelita po orbitalnoj ravnini , razdvojenih sa  360°/8 = </a:t>
            </a:r>
            <a:r>
              <a:rPr lang="hr-HR" sz="2000" b="1" dirty="0">
                <a:latin typeface="Calibri"/>
                <a:cs typeface="Calibri"/>
              </a:rPr>
              <a:t>45°</a:t>
            </a:r>
            <a:r>
              <a:rPr lang="hr-HR" sz="2000" dirty="0">
                <a:latin typeface="Calibri"/>
                <a:cs typeface="Calibri"/>
              </a:rPr>
              <a:t> argument širine</a:t>
            </a:r>
          </a:p>
          <a:p>
            <a:pPr>
              <a:buFontTx/>
              <a:buChar char="-"/>
            </a:pPr>
            <a:r>
              <a:rPr lang="hr-HR" sz="2000" dirty="0">
                <a:latin typeface="Calibri"/>
                <a:cs typeface="Calibri"/>
              </a:rPr>
              <a:t>Razlika u argumentu širine satelita –isti slot u dvije različite orbitalne ravnine: </a:t>
            </a:r>
            <a:r>
              <a:rPr lang="el-GR" sz="2000" dirty="0">
                <a:latin typeface="Calibri"/>
                <a:cs typeface="Calibri"/>
              </a:rPr>
              <a:t>Δ</a:t>
            </a:r>
            <a:r>
              <a:rPr lang="hr-HR" sz="2000" dirty="0">
                <a:latin typeface="Calibri"/>
                <a:cs typeface="Calibri"/>
              </a:rPr>
              <a:t>u = 360°/24 = </a:t>
            </a:r>
            <a:r>
              <a:rPr lang="hr-HR" sz="2000" b="1" dirty="0">
                <a:latin typeface="Calibri"/>
                <a:cs typeface="Calibri"/>
              </a:rPr>
              <a:t>15°</a:t>
            </a:r>
            <a:br>
              <a:rPr lang="hr-HR" sz="2000" b="1" dirty="0">
                <a:latin typeface="Calibri"/>
                <a:cs typeface="Calibri"/>
              </a:rPr>
            </a:br>
            <a:r>
              <a:rPr lang="hr-HR" sz="2000" b="1" dirty="0">
                <a:latin typeface="Calibri"/>
                <a:cs typeface="Calibri"/>
              </a:rPr>
              <a:t>                                                    </a:t>
            </a:r>
            <a:r>
              <a:rPr lang="hr-HR" sz="2000" dirty="0">
                <a:latin typeface="Calibri"/>
                <a:cs typeface="Calibri"/>
              </a:rPr>
              <a:t>Svaki Glonass satelit identificira se sa </a:t>
            </a:r>
            <a:r>
              <a:rPr lang="hr-HR" sz="2000" b="1" dirty="0">
                <a:latin typeface="Calibri"/>
                <a:cs typeface="Calibri"/>
              </a:rPr>
              <a:t>slot brojem </a:t>
            </a:r>
            <a:r>
              <a:rPr lang="hr-HR" sz="2000" dirty="0">
                <a:latin typeface="Calibri"/>
                <a:cs typeface="Calibri"/>
              </a:rPr>
              <a:t>– definira orbitalnu</a:t>
            </a:r>
            <a:br>
              <a:rPr lang="hr-HR" sz="2000" dirty="0">
                <a:latin typeface="Calibri"/>
                <a:cs typeface="Calibri"/>
              </a:rPr>
            </a:br>
            <a:r>
              <a:rPr lang="hr-HR" sz="2000" dirty="0">
                <a:latin typeface="Calibri"/>
                <a:cs typeface="Calibri"/>
              </a:rPr>
              <a:t>                                                    ravninu i položaj na njoj. Slot brojevi </a:t>
            </a:r>
            <a:r>
              <a:rPr lang="hr-HR" sz="2000" b="1" dirty="0">
                <a:latin typeface="Calibri"/>
                <a:cs typeface="Calibri"/>
              </a:rPr>
              <a:t>1-8 su ravnina 1 , 9-16 ravnina 2</a:t>
            </a:r>
            <a:br>
              <a:rPr lang="hr-HR" sz="2000" b="1" dirty="0">
                <a:latin typeface="Calibri"/>
                <a:cs typeface="Calibri"/>
              </a:rPr>
            </a:br>
            <a:r>
              <a:rPr lang="hr-HR" sz="2000" b="1" dirty="0">
                <a:latin typeface="Calibri"/>
                <a:cs typeface="Calibri"/>
              </a:rPr>
              <a:t>                                                   17-24 ravnina 3. </a:t>
            </a:r>
            <a:r>
              <a:rPr lang="hr-HR" sz="2000" dirty="0">
                <a:latin typeface="Calibri"/>
                <a:cs typeface="Calibri"/>
              </a:rPr>
              <a:t>Slika-položaj Glonass satelita unutar orbitalne ravnine:</a:t>
            </a:r>
            <a:br>
              <a:rPr lang="hr-HR" sz="2000" dirty="0">
                <a:latin typeface="Calibri"/>
                <a:cs typeface="Calibri"/>
              </a:rPr>
            </a:br>
            <a:r>
              <a:rPr lang="hr-HR" sz="2000" dirty="0">
                <a:latin typeface="Calibri"/>
                <a:cs typeface="Calibri"/>
              </a:rPr>
              <a:t>                                                      </a:t>
            </a:r>
            <a:endParaRPr lang="hr-HR" sz="2000" dirty="0"/>
          </a:p>
          <a:p>
            <a:pPr>
              <a:buNone/>
            </a:pPr>
            <a:endParaRPr lang="hr-H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C44E4-007D-45D2-9B62-0C2CD30F3C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805113"/>
            <a:ext cx="3124200" cy="3371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A5DE07-7278-45B7-BBA6-20A4B34E6F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7375" y="3653208"/>
            <a:ext cx="67246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54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Bibliografija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3733"/>
            <a:ext cx="10515600" cy="509323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sz="2000" dirty="0" smtClean="0"/>
              <a:t>Prof.dr.sc. Drago Špoljarić : Vrijeme, vremenski sustavi i skale , ppt.x, predavanja (slajdovi) , Osnove geodetske astronomije ; Zagreb , Geodetski fakultet</a:t>
            </a:r>
          </a:p>
          <a:p>
            <a:pPr marL="457200" indent="-457200">
              <a:buAutoNum type="arabicPeriod" startAt="2"/>
            </a:pPr>
            <a:r>
              <a:rPr lang="hr-HR" sz="2000" dirty="0" smtClean="0"/>
              <a:t>Samama , Nel : Global positioning , Technologies and Perfomance , Wiley Interscience Publication , (2008) , Hoboken , New Yersey</a:t>
            </a:r>
          </a:p>
          <a:p>
            <a:pPr marL="457200" indent="-457200">
              <a:buNone/>
            </a:pPr>
            <a:r>
              <a:rPr lang="hr-HR" sz="2000" dirty="0" smtClean="0"/>
              <a:t>3.     Peter J.G. Teunissen , Oliver Montebruck (Eds.) : Springer Handbook of Global Navigation Systems , (2017), Springer International Publishing  AG 2017 , ISBN : 978-3-319-42926-7</a:t>
            </a:r>
          </a:p>
          <a:p>
            <a:pPr marL="457200" indent="-457200"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69" y="3162983"/>
            <a:ext cx="6914199" cy="2869816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201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Bibliografija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002"/>
            <a:ext cx="10515600" cy="4507961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hr-HR" sz="2000" dirty="0" smtClean="0"/>
              <a:t>1.     Peter J. G. Teunissen, Oliver Montebruck  (Eds.) : Springer Handbook of Global Navigation Satellite Systems , 2017. , Springer International Publishing AG 2017  (ISBN: 978-3-319-42926-7).</a:t>
            </a:r>
            <a:endParaRPr lang="hr-H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/>
              <a:t>GLONASS  SUSTAV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8" y="1641792"/>
            <a:ext cx="3797807" cy="48510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700" b="1" dirty="0"/>
              <a:t>GLONASS KONSTELACIJA SATELITA</a:t>
            </a:r>
          </a:p>
          <a:p>
            <a:pPr algn="just">
              <a:buFontTx/>
              <a:buChar char="-"/>
            </a:pPr>
            <a:r>
              <a:rPr lang="hr-HR" sz="1700" dirty="0"/>
              <a:t>Period obilaska satelita oko Zemlje iznosi </a:t>
            </a:r>
            <a:r>
              <a:rPr lang="hr-HR" sz="1700" b="1" dirty="0"/>
              <a:t>17 potpunih obilazaka za 8 dana </a:t>
            </a:r>
            <a:r>
              <a:rPr lang="hr-HR" sz="1700" dirty="0"/>
              <a:t>– svakih 8 dana satelit pređe iznad iste točke na površini Zemlje. Orbitalna inklinacija </a:t>
            </a:r>
            <a:r>
              <a:rPr lang="hr-HR" sz="1700" dirty="0" err="1"/>
              <a:t>Glonass</a:t>
            </a:r>
            <a:r>
              <a:rPr lang="hr-HR" sz="1700" dirty="0"/>
              <a:t> satelita (~ 65°) je približno 10° veća od ostalih </a:t>
            </a:r>
            <a:r>
              <a:rPr lang="hr-HR" sz="1700" dirty="0" err="1"/>
              <a:t>Medium</a:t>
            </a:r>
            <a:r>
              <a:rPr lang="hr-HR" sz="1700" dirty="0"/>
              <a:t> </a:t>
            </a:r>
            <a:r>
              <a:rPr lang="hr-HR" sz="1700" dirty="0" err="1"/>
              <a:t>altitude</a:t>
            </a:r>
            <a:r>
              <a:rPr lang="hr-HR" sz="1700" dirty="0"/>
              <a:t> </a:t>
            </a:r>
            <a:r>
              <a:rPr lang="hr-HR" sz="1700" dirty="0" err="1"/>
              <a:t>Earth</a:t>
            </a:r>
            <a:r>
              <a:rPr lang="hr-HR" sz="1700" dirty="0"/>
              <a:t> </a:t>
            </a:r>
            <a:r>
              <a:rPr lang="hr-HR" sz="1700" dirty="0" err="1"/>
              <a:t>orbit</a:t>
            </a:r>
            <a:r>
              <a:rPr lang="hr-HR" sz="1700" dirty="0"/>
              <a:t> (MEO) GNSS sustava ( GPS, </a:t>
            </a:r>
            <a:r>
              <a:rPr lang="hr-HR" sz="1700" dirty="0" err="1"/>
              <a:t>Beidou</a:t>
            </a:r>
            <a:r>
              <a:rPr lang="hr-HR" sz="1700" dirty="0"/>
              <a:t>, Galileo) – to omogućuje bolju vidljivost satelita iznad Ruske federacije.</a:t>
            </a:r>
          </a:p>
          <a:p>
            <a:pPr algn="just">
              <a:buFontTx/>
              <a:buChar char="-"/>
            </a:pPr>
            <a:r>
              <a:rPr lang="hr-HR" sz="1700" dirty="0"/>
              <a:t>Zbog pomicanja u orbitalnim ravninama svi </a:t>
            </a:r>
            <a:r>
              <a:rPr lang="hr-HR" sz="1700" dirty="0" err="1"/>
              <a:t>Glonass</a:t>
            </a:r>
            <a:r>
              <a:rPr lang="hr-HR" sz="1700" dirty="0"/>
              <a:t> sateliti se pomiču relativno u odnosu na površinu Zemlje uzduž iste zemaljske staze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4AD0C-31E4-4DC6-B5B8-8F783536A7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3075" y="1325879"/>
            <a:ext cx="8043657" cy="5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6998</Words>
  <Application>Microsoft Office PowerPoint</Application>
  <PresentationFormat>Widescreen</PresentationFormat>
  <Paragraphs>452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Office Theme</vt:lpstr>
      <vt:lpstr>1_Office Theme</vt:lpstr>
      <vt:lpstr>SATELITSKA   NAVIGACIJA</vt:lpstr>
      <vt:lpstr>              PRAVNE OSNOVE GNSS-A</vt:lpstr>
      <vt:lpstr>PowerPoint Presentation</vt:lpstr>
      <vt:lpstr> RASPODJELA FREKVENCIJA ZA POTREBE GNSS SLUŽBE  </vt:lpstr>
      <vt:lpstr>          Ostali satelitski navigacijski sustavi</vt:lpstr>
      <vt:lpstr>GLONASS  SUSTAV</vt:lpstr>
      <vt:lpstr>       GLONASS SUSTAV</vt:lpstr>
      <vt:lpstr>GLONASS  SUSTAV</vt:lpstr>
      <vt:lpstr>GLONASS  SUSTAV</vt:lpstr>
      <vt:lpstr>GLONASS  SUSTAV</vt:lpstr>
      <vt:lpstr>GLONASS  SUSTAV</vt:lpstr>
      <vt:lpstr>GLONASS  SUSTAV</vt:lpstr>
      <vt:lpstr>GLONASS  SUSTAV</vt:lpstr>
      <vt:lpstr>GLONASS  SUSTAV</vt:lpstr>
      <vt:lpstr>GLONASS  SUSTAV</vt:lpstr>
      <vt:lpstr>GLONASS  SUSTAV -   NAVIGACIJSKI SIGNALI I USLUGE  </vt:lpstr>
      <vt:lpstr>GLONASS  SUSTAV    -   FDMA signali</vt:lpstr>
      <vt:lpstr>GLONASS  SUSTAV   </vt:lpstr>
      <vt:lpstr>GLONASS  SUSTAV </vt:lpstr>
      <vt:lpstr>GLONASS  SUSTAV </vt:lpstr>
      <vt:lpstr>GLONASS  SUSTAV </vt:lpstr>
      <vt:lpstr>GLONASS  SUSTAV </vt:lpstr>
      <vt:lpstr>GLONASS  SUSTAV </vt:lpstr>
      <vt:lpstr>GLONASS  SUSTAV </vt:lpstr>
      <vt:lpstr>GLONASS  SUSTAV </vt:lpstr>
      <vt:lpstr>GLONASS  SUSTAV </vt:lpstr>
      <vt:lpstr>GLONASS  SUSTAV </vt:lpstr>
      <vt:lpstr>GLONASS  SUSTAV </vt:lpstr>
      <vt:lpstr>GLONASS  SUSTAV </vt:lpstr>
      <vt:lpstr>GLONASS  SUSTAV </vt:lpstr>
      <vt:lpstr>GLONASS  SUSTAV </vt:lpstr>
      <vt:lpstr>GLONASS  SUSTAV </vt:lpstr>
      <vt:lpstr>GLONASS  SUSTAV </vt:lpstr>
      <vt:lpstr>GLONASS  SUSTAV </vt:lpstr>
      <vt:lpstr>PREGLED GLOBALNIH I REGIONALNIH SATELITSKIH NAVIGACIJSKIH SUSTAVA </vt:lpstr>
      <vt:lpstr>PREGLED GLOBALNIH I REGIONALNIH SATELITSKIH NAVIGACIJSKIH SUSTAVA </vt:lpstr>
      <vt:lpstr>GALILEO  SUSTAV</vt:lpstr>
      <vt:lpstr>                         Galileo  sustav</vt:lpstr>
      <vt:lpstr>                     GALILEO  SUSTAV</vt:lpstr>
      <vt:lpstr>                         GALILEO  SUSTAV</vt:lpstr>
      <vt:lpstr>                               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  SUSTAV</vt:lpstr>
      <vt:lpstr>Galileo, GLONASS i GPS  -  BIMP – Bureau International des Poids et Mesures,  UTC(SU)- Universal time coordinated of Russia , UTC(USNO) – UTC US Naval Observatory monitors , PZ 90 – Parametri Zemli 1990 , CDMA – code division multiple access , FDMA – frequency division multiple access  </vt:lpstr>
      <vt:lpstr>USPOREDBA GLONASS I GPS  I GALILEO </vt:lpstr>
      <vt:lpstr>            GNSS : EGNOS, WAAS, MSAS</vt:lpstr>
      <vt:lpstr>PowerPoint Presentation</vt:lpstr>
      <vt:lpstr>                      PREGLED  SBAS  SUSTAVA</vt:lpstr>
      <vt:lpstr>               KARAKTERISTIKE EGNOS SUSTAVA</vt:lpstr>
      <vt:lpstr>        DIFERENCIJALNI SATELITSKI KOMERCIJALNI SERVISI</vt:lpstr>
      <vt:lpstr>OSTALI SATELITSKI NAVIGACIJSKI SUSTAVI – Bei-Dou 1</vt:lpstr>
      <vt:lpstr>OSTALI SATELITSKI NAVIGACIJSKI SUSTAVI – GAGAN/INDIJA</vt:lpstr>
      <vt:lpstr>OSTALI SATELITSKI NAVIGACIJSKI SUSTAVI – QZSS/ JAPAN</vt:lpstr>
      <vt:lpstr>          OSTALI SATELITSKI NAVIGACIJSKI SUSTAVI – OmniSTAR/USA</vt:lpstr>
      <vt:lpstr>        OSTALI SATELITSKI NAVIGACIJSKI SUSTAVI - STARFIRE</vt:lpstr>
      <vt:lpstr>OSTALI SATELITSKI NAVIGACIJSKI SUSTAVI – EUTELTRACS / EUTELSAT</vt:lpstr>
      <vt:lpstr>OSTALI SATELITSKI NAVIGACIJSKI SUSTAVI – WAAS-WIDE AREA            AUGMENTATION SYSTEMS</vt:lpstr>
      <vt:lpstr>OSTALI SATELITSKI NAVIGACIJSKI SUSTAVI - MULTI-FUNCTIONAL SATELLITE AUGMENTATION SYSTEM (MSAS)</vt:lpstr>
      <vt:lpstr>BIBLIOGRAFIJA</vt:lpstr>
      <vt:lpstr>Bibliografija</vt:lpstr>
      <vt:lpstr>Bibliografija</vt:lpstr>
      <vt:lpstr>Bibliografija</vt:lpstr>
      <vt:lpstr>Bibliografija</vt:lpstr>
      <vt:lpstr>Bibliografija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PRIMJENJENA SATELITSKA NAVIGACIJA</dc:title>
  <dc:creator>Antoni</dc:creator>
  <cp:lastModifiedBy>Serđo Kos</cp:lastModifiedBy>
  <cp:revision>76</cp:revision>
  <dcterms:created xsi:type="dcterms:W3CDTF">2015-03-17T09:45:30Z</dcterms:created>
  <dcterms:modified xsi:type="dcterms:W3CDTF">2023-04-12T07:38:17Z</dcterms:modified>
</cp:coreProperties>
</file>