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96" r:id="rId4"/>
    <p:sldId id="297" r:id="rId5"/>
    <p:sldId id="298" r:id="rId6"/>
    <p:sldId id="277" r:id="rId7"/>
    <p:sldId id="294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5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76" r:id="rId36"/>
    <p:sldId id="269" r:id="rId37"/>
    <p:sldId id="270" r:id="rId38"/>
    <p:sldId id="271" r:id="rId39"/>
    <p:sldId id="272" r:id="rId40"/>
    <p:sldId id="295" r:id="rId41"/>
    <p:sldId id="273" r:id="rId42"/>
    <p:sldId id="274" r:id="rId43"/>
    <p:sldId id="275" r:id="rId4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D7EB0-CA6D-4203-AF14-4F6BE594F339}" type="datetimeFigureOut">
              <a:rPr lang="hr-HR" smtClean="0"/>
              <a:pPr/>
              <a:t>9.2.2023.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41DC7-0506-4E3A-B69B-03273003EBB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footprint of each satellite occupying a slot in the baseline/expandable 24-slot constellation covers approximately 38% of the Earth’s surface. The use of artificial mask angles will reduce the satellite’s effective footprint. With a 5-degree mask angle, a satellite’s effective footprint is reduced to slightly more than one-third of the Earth's surface (33.9%).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B93-EFC3-4A98-8FC0-DD8B50FCD161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09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se postupak određivanja položaja satelitskim navigacijskim sustavom prikaže slikom...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7B26-ADFF-4F4B-AE5D-F521A1D0820E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724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signalom sa jednog satelita, na temelju izmjerenog vremena propagacije proračunava se udaljenost između prijamnika i satelita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7B26-ADFF-4F4B-AE5D-F521A1D0820E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374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točnu i pouzdanu poziciju potrebno je da prijamnik...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7B26-ADFF-4F4B-AE5D-F521A1D0820E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618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...primi signale sa minimalno četiri satelita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7B26-ADFF-4F4B-AE5D-F521A1D0820E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45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...kako bi se odredio položaj korisnika u tri dimenzije – x, y, i z, odnosno odredila širina, dužina i visina na kojoj se korisnik nalazi.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87B26-ADFF-4F4B-AE5D-F521A1D0820E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1319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B93-EFC3-4A98-8FC0-DD8B50FCD161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872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9B93-EFC3-4A98-8FC0-DD8B50FCD161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002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5394-89FD-4CE9-96B5-8C88210AF0F3}" type="datetime1">
              <a:rPr lang="hr-HR" smtClean="0"/>
              <a:pPr/>
              <a:t>9.2.2023.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903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53F7-123B-4449-98FF-6A6E8FEC29C8}" type="datetime1">
              <a:rPr lang="hr-HR" smtClean="0"/>
              <a:pPr/>
              <a:t>9.2.2023.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429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77E6-7C93-4112-A840-1E790BD11E7C}" type="datetime1">
              <a:rPr lang="hr-HR" smtClean="0"/>
              <a:pPr/>
              <a:t>9.2.2023.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17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6541-9D47-4F14-BDC9-6FFE1AFF3336}" type="datetime1">
              <a:rPr lang="hr-HR" smtClean="0"/>
              <a:pPr/>
              <a:t>9.2.2023.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65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FAE-FCBE-4CF9-B781-4D0BBFE8415A}" type="datetime1">
              <a:rPr lang="hr-HR" smtClean="0"/>
              <a:pPr/>
              <a:t>9.2.2023.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08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6645-CDA3-4EF5-8346-FAD29317130D}" type="datetime1">
              <a:rPr lang="hr-HR" smtClean="0"/>
              <a:pPr/>
              <a:t>9.2.2023.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396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9E1D-660C-4080-933B-E76203C7C0A5}" type="datetime1">
              <a:rPr lang="hr-HR" smtClean="0"/>
              <a:pPr/>
              <a:t>9.2.2023.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983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C50A-E58A-4BEB-8E65-62ECF1454DB9}" type="datetime1">
              <a:rPr lang="hr-HR" smtClean="0"/>
              <a:pPr/>
              <a:t>9.2.2023.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645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54BF-47A3-4A71-BFF4-B17B3C7BB335}" type="datetime1">
              <a:rPr lang="hr-HR" smtClean="0"/>
              <a:pPr/>
              <a:t>9.2.2023.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36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501F-0881-4130-81D3-A5D8BA0AF010}" type="datetime1">
              <a:rPr lang="hr-HR" smtClean="0"/>
              <a:pPr/>
              <a:t>9.2.2023.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21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12A1-67A8-4550-AF6F-123CDF6F0472}" type="datetime1">
              <a:rPr lang="hr-HR" smtClean="0"/>
              <a:pPr/>
              <a:t>9.2.2023.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619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0BE0-6A99-422B-B272-2116D64F4DE0}" type="datetime1">
              <a:rPr lang="hr-HR" smtClean="0"/>
              <a:pPr/>
              <a:t>9.2.2023.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148BE-1B63-4FB7-8B3A-758ADDD3440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025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34.png@01D59EC6.E7594C4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 </a:t>
            </a:r>
            <a:r>
              <a:rPr lang="hr-HR" b="1" dirty="0"/>
              <a:t>SATELITSKA </a:t>
            </a:r>
            <a:r>
              <a:rPr lang="hr-HR" b="1" dirty="0" smtClean="0"/>
              <a:t>  NAVIGACIJA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b="1" dirty="0"/>
              <a:t>ALGORITMI ODREĐIVANJA POLOŽAJA OSNOVNIM SATELITSKIM SUSTAVIMA</a:t>
            </a:r>
          </a:p>
        </p:txBody>
      </p:sp>
    </p:spTree>
    <p:extLst>
      <p:ext uri="{BB962C8B-B14F-4D97-AF65-F5344CB8AC3E}">
        <p14:creationId xmlns:p14="http://schemas.microsoft.com/office/powerpoint/2010/main" val="158806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risnik\Dropbox\1. drsc\2. Prezentacija Obrana teme doktorskog rada\Drawings\1. PPT_osnovno odredjivanje polozaja_verdana_#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43000"/>
            <a:ext cx="6720000" cy="45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0972800" cy="762000"/>
          </a:xfrm>
        </p:spPr>
        <p:txBody>
          <a:bodyPr>
            <a:noAutofit/>
          </a:bodyPr>
          <a:lstStyle/>
          <a:p>
            <a:pPr algn="l"/>
            <a:r>
              <a:rPr lang="hr-HR" sz="2600" b="1" dirty="0"/>
              <a:t>Osnovno načelo satelitskog određivanja položaja – 1. satelit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6553200"/>
            <a:ext cx="11785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000" y="762000"/>
            <a:ext cx="10457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332" y="6581002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20AEFF-ADCE-48F2-B698-A96F59BA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594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risnik\Dropbox\1. drsc\2. Prezentacija Obrana teme doktorskog rada\Drawings\1. PPT_osnovno odredjivanje polozaja_verdana_#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65188"/>
            <a:ext cx="6096020" cy="412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0972800" cy="762000"/>
          </a:xfrm>
        </p:spPr>
        <p:txBody>
          <a:bodyPr>
            <a:noAutofit/>
          </a:bodyPr>
          <a:lstStyle/>
          <a:p>
            <a:pPr algn="l"/>
            <a:r>
              <a:rPr lang="hr-HR" sz="2600" b="1" dirty="0"/>
              <a:t>Osnovno načelo satelitskog određivanja položaja – 2. satelit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6553200"/>
            <a:ext cx="11785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000" y="762000"/>
            <a:ext cx="10457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A4EFD8-DF5F-430F-A631-31A9910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844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risnik\Dropbox\1. drsc\2. Prezentacija Obrana teme doktorskog rada\Drawings\1. PPT_osnovno odredjivanje polozaja_verdana_#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43000"/>
            <a:ext cx="6720000" cy="45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0972800" cy="762000"/>
          </a:xfrm>
        </p:spPr>
        <p:txBody>
          <a:bodyPr>
            <a:noAutofit/>
          </a:bodyPr>
          <a:lstStyle/>
          <a:p>
            <a:pPr algn="l"/>
            <a:r>
              <a:rPr lang="hr-HR" sz="2600" b="1" dirty="0"/>
              <a:t>Osnovno načelo satelitskog određivanja položaja – 3. satelit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6553200"/>
            <a:ext cx="11785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000" y="762000"/>
            <a:ext cx="10457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332" y="6581002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21839-2A76-479B-BC81-21D00FCE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691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orisnik\Dropbox\1. drsc\2. Prezentacija Obrana teme doktorskog rada\Drawings\1. PPT_osnovno odredjivanje polozaja_verdana_#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43000"/>
            <a:ext cx="6720000" cy="45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0972800" cy="762000"/>
          </a:xfrm>
        </p:spPr>
        <p:txBody>
          <a:bodyPr>
            <a:noAutofit/>
          </a:bodyPr>
          <a:lstStyle/>
          <a:p>
            <a:pPr algn="l"/>
            <a:r>
              <a:rPr lang="hr-HR" sz="2600" b="1" dirty="0"/>
              <a:t>Osnovno načelo satelitskog određivanja položaja – 4. satelit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6553200"/>
            <a:ext cx="11785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000" y="762000"/>
            <a:ext cx="10457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0AE5DC-01E3-4D8D-ABE0-65E6F1AC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04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orisnik\Dropbox\1. drsc\2. Prezentacija Obrana teme doktorskog rada\Drawings\1. PPT_osnovno odredjivanje polozaja_verdana_#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43000"/>
            <a:ext cx="6720000" cy="45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0972800" cy="762000"/>
          </a:xfrm>
        </p:spPr>
        <p:txBody>
          <a:bodyPr>
            <a:noAutofit/>
          </a:bodyPr>
          <a:lstStyle/>
          <a:p>
            <a:pPr algn="l"/>
            <a:r>
              <a:rPr lang="hr-HR" sz="2600" b="1" dirty="0"/>
              <a:t>Osnovno načelo satelitskog određivanja položaja – 4 satelita – idealna , bezpogrešna pozicija -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6553200"/>
            <a:ext cx="11785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6562" y="988541"/>
            <a:ext cx="10519719" cy="32951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332" y="6581002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05C0B9-19EB-4F49-A3CC-1F59413B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683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risnik\Dropbox\1. drsc\2. Prezentacija Obrana teme doktorskog rada\Drawings\1. PPT_osnovno odredjivanje polozaja_verdana_#9_FINAL_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722437"/>
            <a:ext cx="5760000" cy="40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0972800" cy="762000"/>
          </a:xfrm>
        </p:spPr>
        <p:txBody>
          <a:bodyPr>
            <a:noAutofit/>
          </a:bodyPr>
          <a:lstStyle/>
          <a:p>
            <a:pPr algn="l"/>
            <a:r>
              <a:rPr lang="hr-HR" sz="2600" b="1" dirty="0"/>
              <a:t>Osnovno načelo satelitskog određivanja položaja – bezpogrešna pozicija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3200" y="6553200"/>
            <a:ext cx="11785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9514" y="1120346"/>
            <a:ext cx="10445578" cy="2471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C4DA81-D883-4B4C-90C7-07CA1099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271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risnik\Dropbox\1. drsc\2. Prezentacija Obrana teme doktorskog rada\Drawings\1. PPT_osnovno odredjivanje polozaja_verdana_#9_FINAL_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722437"/>
            <a:ext cx="5760000" cy="40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0972800" cy="762000"/>
          </a:xfrm>
        </p:spPr>
        <p:txBody>
          <a:bodyPr>
            <a:noAutofit/>
          </a:bodyPr>
          <a:lstStyle/>
          <a:p>
            <a:pPr algn="l"/>
            <a:r>
              <a:rPr lang="hr-HR" sz="2600" b="1" dirty="0"/>
              <a:t>Osnovno načelo satelitskog određivanja položaja – pojasevi pogrešaka , stvarni položaj korisnika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7751" y="1070919"/>
            <a:ext cx="10552671" cy="1647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3200" y="6553200"/>
            <a:ext cx="11785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0332" y="6581002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A224F-650A-407D-BB14-5C200CF1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986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Korisnik\Dropbox\1. drsc\2. Prezentacija Obrana teme doktorskog rada\Drawings\1. PPT_osnovno odredjivanje polozaja_verdana_#9_FINAL_0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722437"/>
            <a:ext cx="5760000" cy="40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03200" y="6553200"/>
            <a:ext cx="11785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8897" y="1153297"/>
            <a:ext cx="10536195" cy="41189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928091" y="3389637"/>
            <a:ext cx="303916" cy="4163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470401" y="4191000"/>
            <a:ext cx="407284" cy="49804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0972800" cy="762000"/>
          </a:xfrm>
        </p:spPr>
        <p:txBody>
          <a:bodyPr>
            <a:noAutofit/>
          </a:bodyPr>
          <a:lstStyle/>
          <a:p>
            <a:pPr algn="l"/>
            <a:r>
              <a:rPr lang="hr-HR" sz="2600" b="1" dirty="0"/>
              <a:t>Osnovno načelo satelitskog određivanja položaja – širina pojasa pogrešaka unutar kojeg se nalazi korisnik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E33447-061E-465A-BD67-239EAF79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0873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Korisnik\Desktop\UN_Vienna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856134"/>
            <a:ext cx="10560000" cy="363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422400" y="16764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422400" y="5486400"/>
            <a:ext cx="81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5373" y="618067"/>
            <a:ext cx="12281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Meiryo" panose="020B0604030504040204" pitchFamily="34" charset="-128"/>
              </a:rPr>
              <a:t>Uzorak pogreške GPS položaja nepokretnog objekta tijekom 24 sata –nakon 1 minute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3200" y="6581001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922867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Odstupanje u horizontalnoj ravnini -    </a:t>
            </a:r>
            <a:r>
              <a:rPr lang="hr-HR" sz="2000" b="1" dirty="0"/>
              <a:t>Veličina pravokutnika  - (N/S: 4,2m x  E/W: 5,7m)</a:t>
            </a:r>
            <a:endParaRPr lang="hr-HR" sz="2000" dirty="0"/>
          </a:p>
          <a:p>
            <a:r>
              <a:rPr lang="hr-HR" sz="2000" dirty="0"/>
              <a:t>Odstupanje u vertikalnoj ravnini                                                         </a:t>
            </a:r>
            <a:endParaRPr lang="hr-HR" sz="2000" b="1" dirty="0"/>
          </a:p>
          <a:p>
            <a:r>
              <a:rPr lang="hr-HR" sz="2000" dirty="0"/>
              <a:t>Broj i jačina signala s pojedinog (trenutno praćenog) satelita </a:t>
            </a:r>
            <a:r>
              <a:rPr lang="hr-HR" sz="2000" b="1" dirty="0"/>
              <a:t>NAKON 1 MINUTE PRAĆENJA GPS POLOŽAJA</a:t>
            </a:r>
            <a:endParaRPr lang="hr-HR" sz="2000" dirty="0"/>
          </a:p>
        </p:txBody>
      </p:sp>
      <p:sp>
        <p:nvSpPr>
          <p:cNvPr id="10" name="Rectangle 9"/>
          <p:cNvSpPr/>
          <p:nvPr/>
        </p:nvSpPr>
        <p:spPr>
          <a:xfrm>
            <a:off x="203200" y="5562600"/>
            <a:ext cx="1168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Azimut i elevacija satelita iznad horizonta</a:t>
            </a:r>
          </a:p>
          <a:p>
            <a:r>
              <a:rPr lang="hr-HR" sz="2000" dirty="0"/>
              <a:t>Numerička (trenutna) vrijednost položaja određenog GPS sustavom: geografska širina, geografska dužina i nadmorska visina</a:t>
            </a:r>
            <a:r>
              <a:rPr lang="hr-HR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A083FC-172D-4D1C-8EAB-CF1E36EC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851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22400" y="16764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422400" y="5486400"/>
            <a:ext cx="81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Korisnik\Desktop\UN_Vienna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856134"/>
            <a:ext cx="10560000" cy="363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8000" y="668867"/>
            <a:ext cx="1146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Meiryo" panose="020B0604030504040204" pitchFamily="34" charset="-128"/>
              </a:rPr>
              <a:t>Uzorak pogreške GPS položaja nepokretnog objekta tijekom 24 sata – nakon 3 sata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3200" y="6581001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9600" y="922866"/>
            <a:ext cx="1127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Odstupanje u horizontalnoj ravnini         -            </a:t>
            </a:r>
            <a:r>
              <a:rPr lang="hr-HR" b="1" dirty="0"/>
              <a:t>Veličina pravokutnika  - (N/S: 4,2m  x  E/W: 5,7m)</a:t>
            </a:r>
            <a:endParaRPr lang="hr-HR" dirty="0"/>
          </a:p>
          <a:p>
            <a:r>
              <a:rPr lang="hr-HR" dirty="0"/>
              <a:t>Odstupanje u vertikalnoj ravnini              -                                          </a:t>
            </a:r>
            <a:r>
              <a:rPr lang="hr-HR" b="1" dirty="0"/>
              <a:t>+5m /- 5m    (35m)     </a:t>
            </a:r>
          </a:p>
          <a:p>
            <a:r>
              <a:rPr lang="hr-HR" dirty="0"/>
              <a:t>Broj i jačina signala s pojedinog (trenutno praćenog) satelita                </a:t>
            </a:r>
            <a:r>
              <a:rPr lang="hr-HR" b="1" dirty="0"/>
              <a:t>NAKON TRI SATA PRAĆENJA GPS POLOŽAJA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203200" y="5562600"/>
            <a:ext cx="1168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Azimut i elevacija satelita iznad horizonta</a:t>
            </a:r>
          </a:p>
          <a:p>
            <a:r>
              <a:rPr lang="hr-HR" dirty="0"/>
              <a:t>Numerička (trenutna) vrijednost položaja određenog GPS sustavom: geografska širina, geografska dužina i nadmorska visina.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2214DD-10AB-4EAA-8C6E-EE1D782A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99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 fontScale="90000"/>
          </a:bodyPr>
          <a:lstStyle/>
          <a:p>
            <a:r>
              <a:rPr lang="hr-HR" sz="3200" b="1" dirty="0"/>
              <a:t>ALGORITMI ODREĐIVANJA POLOŽAJA OSNOVNIM SATELITSKIM SUSTAVIMA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200" dirty="0"/>
              <a:t>Satelitskim sustavima određuje se tri temeljna parametra: </a:t>
            </a:r>
            <a:r>
              <a:rPr lang="hr-HR" sz="2200" b="1" dirty="0"/>
              <a:t>PVT</a:t>
            </a:r>
          </a:p>
          <a:p>
            <a:pPr lvl="1" algn="just"/>
            <a:r>
              <a:rPr lang="hr-HR" sz="2200" b="1" dirty="0" err="1"/>
              <a:t>Full</a:t>
            </a:r>
            <a:r>
              <a:rPr lang="hr-HR" sz="2200" b="1" dirty="0"/>
              <a:t> </a:t>
            </a:r>
            <a:r>
              <a:rPr lang="hr-HR" sz="2200" b="1" dirty="0" err="1"/>
              <a:t>position</a:t>
            </a:r>
            <a:r>
              <a:rPr lang="hr-HR" sz="2200" b="1" dirty="0"/>
              <a:t> (P), </a:t>
            </a:r>
            <a:r>
              <a:rPr lang="hr-HR" sz="2200" b="1" dirty="0" err="1"/>
              <a:t>velocity</a:t>
            </a:r>
            <a:r>
              <a:rPr lang="hr-HR" sz="2200" b="1" dirty="0"/>
              <a:t> (V), time (T)</a:t>
            </a:r>
          </a:p>
          <a:p>
            <a:pPr algn="just"/>
            <a:endParaRPr lang="hr-HR" sz="2200" dirty="0"/>
          </a:p>
          <a:p>
            <a:pPr algn="just"/>
            <a:r>
              <a:rPr lang="hr-HR" sz="2200" dirty="0"/>
              <a:t>Kalkulacije PVT rješenja</a:t>
            </a:r>
          </a:p>
          <a:p>
            <a:pPr lvl="1" algn="just"/>
            <a:r>
              <a:rPr lang="hr-HR" sz="2200" dirty="0"/>
              <a:t>Temeljna metoda izračuna PVT rješenja polazi od premise </a:t>
            </a:r>
            <a:r>
              <a:rPr lang="hr-HR" sz="2200" b="1" dirty="0"/>
              <a:t>upotrebe korelacijskih izlaznih podataka s ciljem dobivanja “ispravljenih” </a:t>
            </a:r>
            <a:r>
              <a:rPr lang="hr-HR" sz="2200" b="1" dirty="0" err="1"/>
              <a:t>pseudoudaljenosti</a:t>
            </a:r>
            <a:r>
              <a:rPr lang="hr-HR" sz="2200" b="1" dirty="0"/>
              <a:t>.</a:t>
            </a:r>
            <a:r>
              <a:rPr lang="hr-HR" sz="2200" dirty="0"/>
              <a:t> Pod “ispravljeni” podaci misli se na to da se udaljenosti u PVT rješenjima uzimaju kao prave Euklidske udaljenosti od satelitske </a:t>
            </a:r>
            <a:r>
              <a:rPr lang="hr-HR" sz="2200" dirty="0" err="1"/>
              <a:t>predajne</a:t>
            </a:r>
            <a:r>
              <a:rPr lang="hr-HR" sz="2200" dirty="0"/>
              <a:t> antene do korisničke prijamne antene. Također izračuni  brzine (V) se dobivaju pomoću Doppler mjerenja, a nisu samo prva derivacija pozicije.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2918A-C170-4A5F-ACA2-C42E97E3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6977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22400" y="16764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422400" y="5486400"/>
            <a:ext cx="81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C:\Users\Korisnik\Desktop\UN_Vienna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856134"/>
            <a:ext cx="10560000" cy="363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8000" y="719666"/>
            <a:ext cx="1138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Meiryo" panose="020B0604030504040204" pitchFamily="34" charset="-128"/>
              </a:rPr>
              <a:t>Uzorak pogreške GPS položaja nepokretnog objekta tijekom 24 sata – nakon 6 sati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3200" y="6581001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9600" y="1032932"/>
            <a:ext cx="1127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Odstupanje u horizontalnoj ravnini          -               </a:t>
            </a:r>
            <a:r>
              <a:rPr lang="hr-HR" b="1" dirty="0"/>
              <a:t>Veličina pravokutnika - (N/S: 4,2m  x  E/W: 5,7m)</a:t>
            </a:r>
            <a:endParaRPr lang="hr-HR" dirty="0"/>
          </a:p>
          <a:p>
            <a:r>
              <a:rPr lang="hr-HR" dirty="0"/>
              <a:t>Odstupanje u vertikalnoj ravnini               -                                     </a:t>
            </a:r>
            <a:r>
              <a:rPr lang="hr-HR" b="1" dirty="0"/>
              <a:t>+ 5m/-4 m  (32,5 m)</a:t>
            </a:r>
          </a:p>
          <a:p>
            <a:r>
              <a:rPr lang="hr-HR" dirty="0"/>
              <a:t>Broj i jačina signala s pojedinog (trenutno praćenog) satelita                      </a:t>
            </a:r>
            <a:r>
              <a:rPr lang="hr-HR" b="1" dirty="0"/>
              <a:t>NAKON 6 SATI PRAĆENJA  GPS POLOŽAJA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203200" y="5562600"/>
            <a:ext cx="1168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Azimut i elevacija satelita iznad horizonta</a:t>
            </a:r>
          </a:p>
          <a:p>
            <a:r>
              <a:rPr lang="hr-HR" dirty="0"/>
              <a:t>Numerička (trenutna) vrijednost položaja određenog GPS sustavom: geografska širina, geografska dužina i nadmorska visina.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728A44-DA99-448E-B194-AC17ECEE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171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22400" y="16764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422400" y="5486400"/>
            <a:ext cx="81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C:\Users\Korisnik\Desktop\UN_Vienna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856134"/>
            <a:ext cx="10560000" cy="363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038" y="668866"/>
            <a:ext cx="11837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Meiryo" panose="020B0604030504040204" pitchFamily="34" charset="-128"/>
              </a:rPr>
              <a:t>Uzorak pogreške GPS položaja nepokretnog objekta  tijekom 24 sata – nakon 12 sati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3200" y="6581001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9600" y="973666"/>
            <a:ext cx="1127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Odstupanje u horizontalnoj ravnini         -           </a:t>
            </a:r>
            <a:r>
              <a:rPr lang="hr-HR" b="1" dirty="0"/>
              <a:t>Veličina pravokutnika  - (N/S: 4,2m  x   E/W: 5,7m)</a:t>
            </a:r>
            <a:endParaRPr lang="hr-HR" dirty="0"/>
          </a:p>
          <a:p>
            <a:r>
              <a:rPr lang="hr-HR" dirty="0"/>
              <a:t>Odstupanje u vertikalnoj ravnini              -            </a:t>
            </a:r>
            <a:r>
              <a:rPr lang="hr-HR" b="1" dirty="0"/>
              <a:t>                           +/- 6m  (34,0 m)</a:t>
            </a:r>
            <a:endParaRPr lang="hr-HR" dirty="0"/>
          </a:p>
          <a:p>
            <a:r>
              <a:rPr lang="hr-HR" dirty="0"/>
              <a:t>Broj i jačina signala s pojedinog (trenutno praćenog) satelita                    </a:t>
            </a:r>
            <a:r>
              <a:rPr lang="hr-HR" b="1" dirty="0"/>
              <a:t>NAKON 12 SATI PRAĆENJA GPS POLOŽAJA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203200" y="5562600"/>
            <a:ext cx="1168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Azimut i elevacija satelita iznad horizonta</a:t>
            </a:r>
          </a:p>
          <a:p>
            <a:r>
              <a:rPr lang="hr-HR" dirty="0"/>
              <a:t>Numerička (trenutna) vrijednost položaja određenog GPS sustavom: geografska širina, geografska dužina i nadmorska visina.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CEB-D53C-439F-9BA5-A81B17F7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480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22400" y="16764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422400" y="5486400"/>
            <a:ext cx="81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1" descr="C:\Users\Korisnik\Desktop\UN_Vienna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856133"/>
            <a:ext cx="10560000" cy="363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8000" y="694266"/>
            <a:ext cx="11007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Meiryo" panose="020B0604030504040204" pitchFamily="34" charset="-128"/>
              </a:rPr>
              <a:t>Uzorak pogreške položaja nepokretnog objekta tijekom 24 sata – nakon 24 sata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3200" y="6581001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9600" y="990600"/>
            <a:ext cx="1127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Odstupanje u horizontalnoj ravnini      -      </a:t>
            </a:r>
            <a:r>
              <a:rPr lang="hr-HR" b="1" dirty="0"/>
              <a:t>Veličina pravokutnika  - (N/S: 4,2m  x  E/W: 5,7m)</a:t>
            </a:r>
            <a:endParaRPr lang="hr-HR" dirty="0"/>
          </a:p>
          <a:p>
            <a:r>
              <a:rPr lang="hr-HR" dirty="0"/>
              <a:t>Odstupanje u vertikalnoj ravnini                                                  </a:t>
            </a:r>
            <a:r>
              <a:rPr lang="hr-HR" b="1" dirty="0"/>
              <a:t>+7m/-6m  (34,60 m)</a:t>
            </a:r>
            <a:endParaRPr lang="hr-HR" dirty="0"/>
          </a:p>
          <a:p>
            <a:r>
              <a:rPr lang="hr-HR" dirty="0"/>
              <a:t>Broj i jačina signala s pojedinog (trenutno praćenog) satelita                   </a:t>
            </a:r>
            <a:r>
              <a:rPr lang="hr-HR" b="1" dirty="0"/>
              <a:t>NAKON 24 SATA PRAĆENJA GPS POLOŽAJA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203200" y="5562600"/>
            <a:ext cx="1168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Azimut i elevacija satelita iznad horizonta</a:t>
            </a:r>
          </a:p>
          <a:p>
            <a:r>
              <a:rPr lang="hr-HR" dirty="0"/>
              <a:t>Numerička (trenutna) vrijednost položaja određenog GPS sustavom: geografska širina, geografska dužina i nadmorska visina.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6F61BC-3F0F-496E-BF29-9E08EEC3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2179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b="1" dirty="0"/>
              <a:t>          Prikaz jednodnevnog </a:t>
            </a:r>
            <a:r>
              <a:rPr lang="hr-HR" sz="2400" b="1" i="1" dirty="0"/>
              <a:t>hoda</a:t>
            </a:r>
            <a:r>
              <a:rPr lang="hr-HR" sz="2400" b="1" dirty="0"/>
              <a:t> satelitski određenog GPS položaja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/>
          <a:stretch/>
        </p:blipFill>
        <p:spPr bwMode="auto">
          <a:xfrm>
            <a:off x="6096000" y="1983600"/>
            <a:ext cx="5863107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Korisnik\Dropbox\Baska\Baska 2013 - Conference_Workshop\Radionica_David\posKML_padov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83"/>
          <a:stretch/>
        </p:blipFill>
        <p:spPr bwMode="auto">
          <a:xfrm>
            <a:off x="203200" y="1981200"/>
            <a:ext cx="6492723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03200" y="6581001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6401" y="6019801"/>
            <a:ext cx="1043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Kml</a:t>
            </a:r>
            <a:r>
              <a:rPr lang="hr-HR" b="1" dirty="0"/>
              <a:t> (</a:t>
            </a:r>
            <a:r>
              <a:rPr lang="hr-HR" b="1" dirty="0" err="1"/>
              <a:t>Google</a:t>
            </a:r>
            <a:r>
              <a:rPr lang="hr-HR" b="1" dirty="0"/>
              <a:t> </a:t>
            </a:r>
            <a:r>
              <a:rPr lang="hr-HR" b="1" dirty="0" err="1"/>
              <a:t>Earth</a:t>
            </a:r>
            <a:r>
              <a:rPr lang="hr-HR" b="1" dirty="0"/>
              <a:t>) prikaz položajnog zapisa na  IGS referentnim stanicama Padova i Graz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92B7C0-71B0-4224-A9A9-E26A927A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1013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object&#10;&#10;Description generated with high confidence">
            <a:extLst>
              <a:ext uri="{FF2B5EF4-FFF2-40B4-BE49-F238E27FC236}">
                <a16:creationId xmlns:a16="http://schemas.microsoft.com/office/drawing/2014/main" id="{5F1D097B-8638-437C-81D0-CD5001418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1888" b="-2"/>
          <a:stretch/>
        </p:blipFill>
        <p:spPr>
          <a:xfrm>
            <a:off x="5120640" y="1904281"/>
            <a:ext cx="5944925" cy="427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/>
              <a:t>Temeljni princip TRILATERACIJE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753" y="2860397"/>
            <a:ext cx="3797807" cy="1325563"/>
          </a:xfrm>
        </p:spPr>
        <p:txBody>
          <a:bodyPr>
            <a:normAutofit fontScale="92500"/>
          </a:bodyPr>
          <a:lstStyle/>
          <a:p>
            <a:pPr algn="just"/>
            <a:r>
              <a:rPr lang="hr-HR" sz="2000" dirty="0"/>
              <a:t>Položaj korisnika nalazi se </a:t>
            </a:r>
            <a:r>
              <a:rPr lang="hr-HR" sz="2000" b="1" dirty="0"/>
              <a:t>u </a:t>
            </a:r>
            <a:r>
              <a:rPr lang="hr-HR" sz="2000" b="1" dirty="0" err="1"/>
              <a:t>presjecištu</a:t>
            </a:r>
            <a:r>
              <a:rPr lang="hr-HR" sz="2000" b="1" dirty="0"/>
              <a:t> najmanje tri kugle </a:t>
            </a:r>
            <a:r>
              <a:rPr lang="hr-HR" sz="2000" b="1" dirty="0" smtClean="0"/>
              <a:t>(3 </a:t>
            </a:r>
            <a:r>
              <a:rPr lang="hr-HR" sz="2000" b="1" dirty="0" smtClean="0"/>
              <a:t>kružnice položaja) predstavljene </a:t>
            </a:r>
            <a:r>
              <a:rPr lang="hr-HR" sz="2000" b="1" dirty="0" err="1"/>
              <a:t>pseudoudaljenostima</a:t>
            </a:r>
            <a:r>
              <a:rPr lang="hr-HR" sz="2000" b="1" dirty="0"/>
              <a:t> (d1, d2, d3)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F11971-14FD-4AAB-B80F-B1756F75672F}"/>
              </a:ext>
            </a:extLst>
          </p:cNvPr>
          <p:cNvCxnSpPr>
            <a:cxnSpLocks/>
          </p:cNvCxnSpPr>
          <p:nvPr/>
        </p:nvCxnSpPr>
        <p:spPr>
          <a:xfrm>
            <a:off x="7010400" y="4040621"/>
            <a:ext cx="980049" cy="6157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096E75-C5E8-4FD5-99AD-CFD506D744F0}"/>
              </a:ext>
            </a:extLst>
          </p:cNvPr>
          <p:cNvCxnSpPr>
            <a:cxnSpLocks/>
          </p:cNvCxnSpPr>
          <p:nvPr/>
        </p:nvCxnSpPr>
        <p:spPr>
          <a:xfrm flipH="1">
            <a:off x="7990449" y="3424836"/>
            <a:ext cx="484633" cy="12315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B6028B-8E57-43B3-A509-7BC91C397523}"/>
              </a:ext>
            </a:extLst>
          </p:cNvPr>
          <p:cNvCxnSpPr>
            <a:cxnSpLocks/>
          </p:cNvCxnSpPr>
          <p:nvPr/>
        </p:nvCxnSpPr>
        <p:spPr>
          <a:xfrm flipH="1">
            <a:off x="7990449" y="4656406"/>
            <a:ext cx="119704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16BE6B-080C-43B5-A5D0-CCD326DF6ECD}"/>
              </a:ext>
            </a:extLst>
          </p:cNvPr>
          <p:cNvSpPr txBox="1"/>
          <p:nvPr/>
        </p:nvSpPr>
        <p:spPr>
          <a:xfrm>
            <a:off x="7260043" y="397918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d1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BB4335-7269-40F9-A1F6-64E7B31739CD}"/>
              </a:ext>
            </a:extLst>
          </p:cNvPr>
          <p:cNvSpPr txBox="1"/>
          <p:nvPr/>
        </p:nvSpPr>
        <p:spPr>
          <a:xfrm>
            <a:off x="8224759" y="381662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d2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680604-084C-417E-8E2C-B53EB8B94266}"/>
              </a:ext>
            </a:extLst>
          </p:cNvPr>
          <p:cNvSpPr txBox="1"/>
          <p:nvPr/>
        </p:nvSpPr>
        <p:spPr>
          <a:xfrm>
            <a:off x="8665386" y="434851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d3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18E22F-50C0-4B3D-8A45-E9B5C7DD7C89}"/>
              </a:ext>
            </a:extLst>
          </p:cNvPr>
          <p:cNvSpPr txBox="1"/>
          <p:nvPr/>
        </p:nvSpPr>
        <p:spPr>
          <a:xfrm>
            <a:off x="10053343" y="5269539"/>
            <a:ext cx="102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POZICIJA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944E9-A173-4926-92F0-2E4365DE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0492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Temeljni princip </a:t>
            </a:r>
            <a:r>
              <a:rPr lang="hr-HR" sz="3200" b="1" dirty="0" err="1">
                <a:solidFill>
                  <a:prstClr val="black"/>
                </a:solidFill>
              </a:rPr>
              <a:t>trilateracije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>
            <a:normAutofit/>
          </a:bodyPr>
          <a:lstStyle/>
          <a:p>
            <a:pPr algn="just"/>
            <a:r>
              <a:rPr lang="hr-HR" sz="2000" dirty="0"/>
              <a:t>S matematičkog gledišta </a:t>
            </a:r>
            <a:r>
              <a:rPr lang="hr-HR" sz="2000" dirty="0" smtClean="0"/>
              <a:t>dvije kugle (kružnice položaja) </a:t>
            </a:r>
            <a:r>
              <a:rPr lang="hr-HR" sz="2000" dirty="0"/>
              <a:t>koje imaju središte u satelitskim antenama sijeku se u dvjema presjecištima :  </a:t>
            </a:r>
            <a:r>
              <a:rPr lang="hr-HR" sz="2000" dirty="0">
                <a:solidFill>
                  <a:srgbClr val="FF0000"/>
                </a:solidFill>
              </a:rPr>
              <a:t>jedno je na površini ili iznad površine Zemlje, a drugo je na antipodnom položaju.</a:t>
            </a:r>
            <a:r>
              <a:rPr lang="hr-HR" sz="2000" dirty="0"/>
              <a:t> Međusobno su jednako razmaknuta te je jednostavno uz poznavanje približne pozicije odrediti koje je pravo </a:t>
            </a:r>
            <a:r>
              <a:rPr lang="hr-HR" sz="2000" dirty="0" err="1"/>
              <a:t>presjecište</a:t>
            </a:r>
            <a:r>
              <a:rPr lang="hr-HR" sz="2000" dirty="0"/>
              <a:t> u kojem se nalazi </a:t>
            </a:r>
            <a:r>
              <a:rPr lang="hr-HR" sz="2000" dirty="0" smtClean="0"/>
              <a:t>korisnik. Tri kugle (kružnice položaja) sijeku se u šest točaka – 3 na površini ili iznad površine Zemlje , a 3 na </a:t>
            </a:r>
            <a:r>
              <a:rPr lang="hr-HR" sz="2000" dirty="0" err="1" smtClean="0"/>
              <a:t>antipodnom</a:t>
            </a:r>
            <a:r>
              <a:rPr lang="hr-HR" sz="2000" dirty="0" smtClean="0"/>
              <a:t> položaju.</a:t>
            </a: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a) bezpogrešna stajnica  , b) pogrešna stajnica – položaj korisnika je unutar konkavnih </a:t>
            </a:r>
            <a:r>
              <a:rPr lang="hr-HR" sz="2000" dirty="0" err="1"/>
              <a:t>stajnica</a:t>
            </a:r>
            <a:r>
              <a:rPr lang="hr-HR" sz="2000" dirty="0"/>
              <a:t>, </a:t>
            </a:r>
          </a:p>
          <a:p>
            <a:pPr marL="0" indent="0" algn="just">
              <a:buNone/>
            </a:pPr>
            <a:r>
              <a:rPr lang="hr-HR" sz="2000" dirty="0"/>
              <a:t>c ) pogrešna stajnica – položaj korisnika je unutar konveksnih stajnica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8C756D-3131-4F91-A724-6A14F54AE13E}"/>
              </a:ext>
            </a:extLst>
          </p:cNvPr>
          <p:cNvGrpSpPr/>
          <p:nvPr/>
        </p:nvGrpSpPr>
        <p:grpSpPr>
          <a:xfrm>
            <a:off x="2269142" y="3950898"/>
            <a:ext cx="7742565" cy="1778290"/>
            <a:chOff x="2269142" y="3587161"/>
            <a:chExt cx="7742565" cy="214202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46B89F-2664-428C-90DC-9373F2C19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9142" y="3691337"/>
              <a:ext cx="1569378" cy="14859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E739BD6-78CE-4811-B2C6-239B50C5E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4112" y="3747889"/>
              <a:ext cx="1695450" cy="158115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52FA28-D81C-4474-BFC2-46FB876EE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8218" y="3587161"/>
              <a:ext cx="1603489" cy="169425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49D622-3842-457F-88E5-3F2952828456}"/>
                </a:ext>
              </a:extLst>
            </p:cNvPr>
            <p:cNvSpPr txBox="1"/>
            <p:nvPr/>
          </p:nvSpPr>
          <p:spPr>
            <a:xfrm>
              <a:off x="2870928" y="5329039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a)</a:t>
              </a:r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03107E-C31E-41F2-A8E3-0E2239619D13}"/>
                </a:ext>
              </a:extLst>
            </p:cNvPr>
            <p:cNvSpPr txBox="1"/>
            <p:nvPr/>
          </p:nvSpPr>
          <p:spPr>
            <a:xfrm>
              <a:off x="5635666" y="5329039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b)</a:t>
              </a:r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DD481D-94EC-4657-96FD-97562610CE31}"/>
                </a:ext>
              </a:extLst>
            </p:cNvPr>
            <p:cNvSpPr txBox="1"/>
            <p:nvPr/>
          </p:nvSpPr>
          <p:spPr>
            <a:xfrm>
              <a:off x="9183804" y="5359856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c)</a:t>
              </a:r>
              <a:endParaRPr lang="en-GB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EE8F3-A149-46B4-9822-D177E23F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053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</p:spPr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Temeljni princip trilateracije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042"/>
            <a:ext cx="10515600" cy="4656921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solidFill>
                  <a:srgbClr val="FF0000"/>
                </a:solidFill>
              </a:rPr>
              <a:t>Slučaj a) se nikad ne dešava u praksi</a:t>
            </a:r>
            <a:r>
              <a:rPr lang="hr-HR" sz="2400" dirty="0"/>
              <a:t>. Za dobivanje 2D položaja dovoljna su 3 satelita, a za dobivanje 3D položaja potrebna su najmanje 4 satelita</a:t>
            </a:r>
          </a:p>
          <a:p>
            <a:pPr algn="just"/>
            <a:r>
              <a:rPr lang="hr-HR" sz="2400" dirty="0"/>
              <a:t>Četvrti satelit omogućuje provjeru, tj </a:t>
            </a:r>
            <a:r>
              <a:rPr lang="hr-HR" sz="2400" dirty="0">
                <a:solidFill>
                  <a:srgbClr val="FF0000"/>
                </a:solidFill>
              </a:rPr>
              <a:t>utvrđivanje vremenske usklađenosti GNSS vremena i vremena korisničkog prijamnika i određivanje nadmorske visine položaja korisnika</a:t>
            </a:r>
          </a:p>
          <a:p>
            <a:pPr algn="just"/>
            <a:r>
              <a:rPr lang="hr-HR" sz="2400" dirty="0"/>
              <a:t>Pogreška sata korisnika je </a:t>
            </a:r>
            <a:r>
              <a:rPr lang="hr-HR" sz="2400" dirty="0">
                <a:solidFill>
                  <a:srgbClr val="FF0000"/>
                </a:solidFill>
              </a:rPr>
              <a:t>zajednička nepoznata varijabla za sva 4 signala </a:t>
            </a:r>
            <a:r>
              <a:rPr lang="hr-HR" sz="2400" dirty="0"/>
              <a:t>unutar iste milisekunde ( cca 0,067 s – 0,077 s  ,  cca 67ms – 77ms)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C9D0E6-AC09-4C2C-934F-DA352FB64C16}"/>
              </a:ext>
            </a:extLst>
          </p:cNvPr>
          <p:cNvGrpSpPr/>
          <p:nvPr/>
        </p:nvGrpSpPr>
        <p:grpSpPr>
          <a:xfrm>
            <a:off x="2364392" y="4350847"/>
            <a:ext cx="7742565" cy="2142027"/>
            <a:chOff x="2269142" y="3587161"/>
            <a:chExt cx="7742565" cy="21420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613D62-4793-4245-9E18-5B9482698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9142" y="3691337"/>
              <a:ext cx="1569378" cy="14859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B62845-7EFF-43E0-8B49-5D45B6831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4112" y="3747889"/>
              <a:ext cx="1695450" cy="15811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2646F3-460E-4E9F-8FBD-C9AAAF872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8218" y="3587161"/>
              <a:ext cx="1603489" cy="169425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DFEBF5-2AEF-4A89-8ABD-C3019CBB8FA6}"/>
                </a:ext>
              </a:extLst>
            </p:cNvPr>
            <p:cNvSpPr txBox="1"/>
            <p:nvPr/>
          </p:nvSpPr>
          <p:spPr>
            <a:xfrm>
              <a:off x="2870928" y="5329039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a)</a:t>
              </a:r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99E060-2BEA-477E-BC7A-BDE4E36F065D}"/>
                </a:ext>
              </a:extLst>
            </p:cNvPr>
            <p:cNvSpPr txBox="1"/>
            <p:nvPr/>
          </p:nvSpPr>
          <p:spPr>
            <a:xfrm>
              <a:off x="5635666" y="5329039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b)</a:t>
              </a:r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FD1BEB-46C5-4E58-8BB8-CB35F52C2FD6}"/>
                </a:ext>
              </a:extLst>
            </p:cNvPr>
            <p:cNvSpPr txBox="1"/>
            <p:nvPr/>
          </p:nvSpPr>
          <p:spPr>
            <a:xfrm>
              <a:off x="9183804" y="5359856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c)</a:t>
              </a:r>
              <a:endParaRPr lang="en-GB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C9B66-EC18-4518-8E1D-75301C0A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9906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r>
              <a:rPr lang="hr-HR" sz="3200" b="1" dirty="0"/>
              <a:t>  Zajednički koordinatni sustav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0670"/>
            <a:ext cx="10515600" cy="4526293"/>
          </a:xfrm>
        </p:spPr>
        <p:txBody>
          <a:bodyPr>
            <a:normAutofit/>
          </a:bodyPr>
          <a:lstStyle/>
          <a:p>
            <a:r>
              <a:rPr lang="hr-HR" sz="2400" b="1" dirty="0"/>
              <a:t>Obično se koristi </a:t>
            </a:r>
            <a:r>
              <a:rPr lang="hr-HR" sz="2400" b="1" dirty="0">
                <a:solidFill>
                  <a:srgbClr val="FF0000"/>
                </a:solidFill>
              </a:rPr>
              <a:t>ECEF sustav – Earth Centred Earth Fixed </a:t>
            </a:r>
            <a:r>
              <a:rPr lang="hr-HR" sz="2400" b="1" dirty="0"/>
              <a:t>– Koordinatni referentni sustav. Njegova temeljna karakteristika je da se okreće zajedno sa rotacijom Zemlje.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3D3A83D-2449-4BAF-918B-6116E3BC6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32" y="2331707"/>
            <a:ext cx="4575335" cy="43999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90AF-F33C-469F-882D-E0498E14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003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501"/>
            <a:ext cx="10515600" cy="941161"/>
          </a:xfrm>
        </p:spPr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         Zajednički koordinatni sustav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78783"/>
                <a:ext cx="10515600" cy="4977555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/>
                  <a:t>Referentni elipsoid definira se pomoću dvije </a:t>
                </a:r>
                <a:r>
                  <a:rPr lang="hr-HR" sz="2400" dirty="0" err="1"/>
                  <a:t>poluosi</a:t>
                </a:r>
                <a:r>
                  <a:rPr lang="hr-HR" sz="2400" dirty="0"/>
                  <a:t>: </a:t>
                </a:r>
              </a:p>
              <a:p>
                <a:pPr lvl="1"/>
                <a:r>
                  <a:rPr lang="hr-HR" sz="1800" dirty="0">
                    <a:solidFill>
                      <a:srgbClr val="FF0000"/>
                    </a:solidFill>
                  </a:rPr>
                  <a:t>a-velika </a:t>
                </a:r>
                <a:r>
                  <a:rPr lang="hr-HR" sz="1800" dirty="0" err="1">
                    <a:solidFill>
                      <a:srgbClr val="FF0000"/>
                    </a:solidFill>
                  </a:rPr>
                  <a:t>poluos</a:t>
                </a:r>
                <a:r>
                  <a:rPr lang="hr-HR" sz="1800" dirty="0">
                    <a:solidFill>
                      <a:srgbClr val="FF0000"/>
                    </a:solidFill>
                  </a:rPr>
                  <a:t> </a:t>
                </a:r>
                <a:r>
                  <a:rPr lang="hr-HR" sz="1800" dirty="0"/>
                  <a:t>(ekvatorska), radijus Zemlje u ekvatorijalnoj ravnini </a:t>
                </a:r>
              </a:p>
              <a:p>
                <a:pPr lvl="1"/>
                <a:r>
                  <a:rPr lang="hr-HR" sz="1800" dirty="0">
                    <a:solidFill>
                      <a:srgbClr val="FF0000"/>
                    </a:solidFill>
                  </a:rPr>
                  <a:t>b-mala </a:t>
                </a:r>
                <a:r>
                  <a:rPr lang="hr-HR" sz="1800" dirty="0" err="1">
                    <a:solidFill>
                      <a:srgbClr val="FF0000"/>
                    </a:solidFill>
                  </a:rPr>
                  <a:t>poluos</a:t>
                </a:r>
                <a:r>
                  <a:rPr lang="hr-HR" sz="1800" dirty="0">
                    <a:solidFill>
                      <a:srgbClr val="FF0000"/>
                    </a:solidFill>
                  </a:rPr>
                  <a:t> </a:t>
                </a:r>
                <a:r>
                  <a:rPr lang="hr-HR" sz="1800" dirty="0"/>
                  <a:t>(meridijanska), radijus Zemlje u polarnoj ravnini</a:t>
                </a:r>
              </a:p>
              <a:p>
                <a:pPr lvl="1"/>
                <a:endParaRPr lang="hr-HR" sz="1800" dirty="0"/>
              </a:p>
              <a:p>
                <a:pPr lvl="1"/>
                <a:r>
                  <a:rPr lang="hr-HR" sz="1800" dirty="0"/>
                  <a:t>Prvi numerički </a:t>
                </a:r>
                <a:r>
                  <a:rPr lang="hr-HR" sz="1800" dirty="0" err="1"/>
                  <a:t>ekscentricitet</a:t>
                </a:r>
                <a:r>
                  <a:rPr lang="hr-HR" sz="1800" dirty="0"/>
                  <a:t>: </a:t>
                </a:r>
                <a14:m>
                  <m:oMath xmlns:m="http://schemas.openxmlformats.org/officeDocument/2006/math"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r-H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r-H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hr-H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hr-HR" sz="1800" dirty="0"/>
              </a:p>
              <a:p>
                <a:pPr lvl="1"/>
                <a:r>
                  <a:rPr lang="hr-HR" sz="1800" dirty="0"/>
                  <a:t>Spljoštenost: </a:t>
                </a:r>
                <a14:m>
                  <m:oMath xmlns:m="http://schemas.openxmlformats.org/officeDocument/2006/math"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hr-H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hr-HR" sz="2000" dirty="0"/>
              </a:p>
              <a:p>
                <a:r>
                  <a:rPr lang="hr-HR" sz="2000" b="1" dirty="0"/>
                  <a:t>Na temelju koordinata prikazanih na donjoj slici, za točku M(</a:t>
                </a:r>
                <a14:m>
                  <m:oMath xmlns:m="http://schemas.openxmlformats.org/officeDocument/2006/math">
                    <m:r>
                      <a:rPr lang="hr-H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hr-HR" sz="2000" b="1" dirty="0"/>
                  <a:t>, ʎ, h) te koordinate mogu se izračunati iz Cartesiusovih koordinata na sljedeći način:</a:t>
                </a:r>
                <a:endParaRPr lang="hr-HR" sz="1600" b="1" dirty="0"/>
              </a:p>
              <a:p>
                <a:endParaRPr lang="hr-HR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78783"/>
                <a:ext cx="10515600" cy="4977555"/>
              </a:xfrm>
              <a:blipFill>
                <a:blip r:embed="rId2" cstate="print"/>
                <a:stretch>
                  <a:fillRect l="-812" t="-1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3EB8CBE-6468-4C20-A1D2-12BDFB5A5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61" y="3842217"/>
            <a:ext cx="2800403" cy="2693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E15552-791F-469C-A60A-4DA5315D5E67}"/>
                  </a:ext>
                </a:extLst>
              </p:cNvPr>
              <p:cNvSpPr txBox="1"/>
              <p:nvPr/>
            </p:nvSpPr>
            <p:spPr>
              <a:xfrm>
                <a:off x="6597043" y="3640857"/>
                <a:ext cx="5048109" cy="18322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hr-H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𝑒𝑐𝑒𝑓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≥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0,   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hr-H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hr-H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𝑒𝑐𝑒𝑓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hr-H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</m:t>
                                    </m:r>
                                    <m:sSub>
                                      <m:sSubPr>
                                        <m:ctrlPr>
                                          <a:rPr lang="hr-H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𝑒𝑐𝑒𝑓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hr-H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≥</m:t>
                                    </m:r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  </m:t>
                                    </m:r>
                                  </m:e>
                                  <m:e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 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𝑒𝑐𝑒𝑓</m:t>
                                    </m:r>
                                  </m:sub>
                                </m:sSub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0;</m:t>
                                </m:r>
                                <m:sSub>
                                  <m:sSubPr>
                                    <m:ctrlPr>
                                      <a:rPr lang="hr-H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𝑒𝑐𝑒𝑓</m:t>
                                    </m:r>
                                  </m:sub>
                                </m:sSub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r-H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f>
                                    <m:f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r-H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𝑒𝑐𝑒𝑓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hr-H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𝑒𝑐𝑒𝑓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180°+</m:t>
                              </m:r>
                              <m:func>
                                <m:func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r-H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𝑒𝑐𝑒𝑓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𝑒𝑐𝑒𝑓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−180°+</m:t>
                              </m:r>
                              <m:func>
                                <m:func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r-H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𝑒𝑐𝑒𝑓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𝑒𝑐𝑒𝑓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7E15552-791F-469C-A60A-4DA5315D5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043" y="3640857"/>
                <a:ext cx="5048109" cy="18322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7FC93E-410F-4887-993B-A1EEA2202DF5}"/>
                  </a:ext>
                </a:extLst>
              </p:cNvPr>
              <p:cNvSpPr txBox="1"/>
              <p:nvPr/>
            </p:nvSpPr>
            <p:spPr>
              <a:xfrm>
                <a:off x="4551040" y="5549473"/>
                <a:ext cx="7138557" cy="967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hr-HR" dirty="0"/>
                  <a:t>- geografska dužina antene prijamnika,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𝑒𝑐𝑒𝑓</m:t>
                        </m:r>
                      </m:sub>
                    </m:sSub>
                  </m:oMath>
                </a14:m>
                <a:r>
                  <a:rPr lang="hr-HR" dirty="0"/>
                  <a:t> - apscisa antene prijamnika,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𝑒𝑐𝑒𝑓</m:t>
                        </m:r>
                      </m:sub>
                    </m:sSub>
                  </m:oMath>
                </a14:m>
                <a:r>
                  <a:rPr lang="hr-HR" dirty="0"/>
                  <a:t> - ordinata antene prijamnika,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𝑒𝑐𝑒𝑓</m:t>
                        </m:r>
                      </m:sub>
                    </m:sSub>
                  </m:oMath>
                </a14:m>
                <a:r>
                  <a:rPr lang="hr-HR" dirty="0"/>
                  <a:t> - </a:t>
                </a:r>
                <a:r>
                  <a:rPr lang="hr-HR" dirty="0" err="1"/>
                  <a:t>aplikata</a:t>
                </a:r>
                <a:r>
                  <a:rPr lang="hr-HR" dirty="0"/>
                  <a:t> antene prijamnika.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57FC93E-410F-4887-993B-A1EEA2202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040" y="5549473"/>
                <a:ext cx="7138557" cy="967829"/>
              </a:xfrm>
              <a:prstGeom prst="rect">
                <a:avLst/>
              </a:prstGeom>
              <a:blipFill>
                <a:blip r:embed="rId5" cstate="print"/>
                <a:stretch>
                  <a:fillRect t="-2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8DDA8A5C-F9AC-4C25-A4A2-3AD41C615B69}"/>
              </a:ext>
            </a:extLst>
          </p:cNvPr>
          <p:cNvSpPr/>
          <p:nvPr/>
        </p:nvSpPr>
        <p:spPr>
          <a:xfrm>
            <a:off x="3617259" y="4733364"/>
            <a:ext cx="107577" cy="107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3DC8AA-C944-43DE-8CC9-350C1E8A280C}"/>
              </a:ext>
            </a:extLst>
          </p:cNvPr>
          <p:cNvSpPr txBox="1"/>
          <p:nvPr/>
        </p:nvSpPr>
        <p:spPr>
          <a:xfrm>
            <a:off x="3477725" y="478715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M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133E1-6D25-4A71-AA8F-A5C37E02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788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Zajednički koordinatni sustav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282535"/>
                <a:ext cx="5181600" cy="4351338"/>
              </a:xfrm>
            </p:spPr>
            <p:txBody>
              <a:bodyPr>
                <a:norm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hr-HR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hr-HR" sz="2200" dirty="0"/>
                  <a:t> je geografska širina prijamnika, to je kut između vertikala pozicije prijamnika i ravnine Zemaljskog ekvatora</a:t>
                </a:r>
              </a:p>
              <a:p>
                <a:pPr algn="just"/>
                <a:endParaRPr lang="hr-HR" sz="22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hr-H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hr-H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r-HR" sz="2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hr-H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hr-H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hr-H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𝒆𝒄𝒆𝒇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hr-H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hr-H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hr-HR" sz="2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sz="2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hr-HR" sz="2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hr-H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hr-HR" sz="2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hr-HR" sz="2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hr-HR" sz="2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hr-HR" sz="2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𝒆𝒄𝒆𝒇</m:t>
                                          </m:r>
                                        </m:sub>
                                        <m:sup>
                                          <m:r>
                                            <a:rPr lang="hr-HR" sz="2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  <m:r>
                                        <a:rPr lang="hr-HR" sz="2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hr-HR" sz="2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hr-HR" sz="2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hr-HR" sz="2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𝒆𝒄𝒆𝒇</m:t>
                                          </m:r>
                                        </m:sub>
                                        <m:sup>
                                          <m:r>
                                            <a:rPr lang="hr-HR" sz="2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hr-HR" sz="2200" b="1" dirty="0"/>
              </a:p>
              <a:p>
                <a:pPr marL="0" indent="0" algn="just">
                  <a:buNone/>
                </a:pPr>
                <a:endParaRPr lang="hr-HR" sz="2200" dirty="0"/>
              </a:p>
              <a:p>
                <a:pPr algn="just"/>
                <a:r>
                  <a:rPr lang="hr-HR" sz="2200" dirty="0"/>
                  <a:t>h je nadmorska visina,i ujedno najkraća udaljenost između korisničke antene i odabranog Zemaljskog elipsoida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282535"/>
                <a:ext cx="5181600" cy="4351338"/>
              </a:xfrm>
              <a:blipFill>
                <a:blip r:embed="rId2" cstate="print"/>
                <a:stretch>
                  <a:fillRect l="-1412" t="-1541" r="-1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282535"/>
                <a:ext cx="5181600" cy="4894428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hr-HR" sz="2200" dirty="0">
                    <a:solidFill>
                      <a:prstClr val="black"/>
                    </a:solidFill>
                  </a:rPr>
                  <a:t>Pretvaranje geografskih koordinata u Cartesiusove  radi se pomoću elipsoidne geometrije 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r-HR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𝑒𝑐𝑒𝑓</m:t>
                        </m:r>
                      </m:sub>
                    </m:sSub>
                    <m:r>
                      <a:rPr lang="hr-HR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hr-H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22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hr-HR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func>
                              <m:funcPr>
                                <m:ctrlPr>
                                  <a:rPr lang="hr-HR" sz="22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r-HR" sz="2200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GB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func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hr-H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hr-HR" sz="22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r-HR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hr-HR" sz="22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hr-HR" sz="2200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hr-HR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r-HR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rad>
                      </m:den>
                    </m:f>
                  </m:oMath>
                </a14:m>
                <a:endParaRPr lang="hr-HR" sz="2200" dirty="0">
                  <a:solidFill>
                    <a:prstClr val="black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r-HR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𝑒𝑐𝑒𝑓</m:t>
                        </m:r>
                      </m:sub>
                    </m:sSub>
                    <m:r>
                      <a:rPr lang="hr-HR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hr-HR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2200" b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hr-HR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func>
                              <m:funcPr>
                                <m:ctrlPr>
                                  <a:rPr lang="hr-HR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r-HR" sz="2200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GB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func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hr-HR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hr-HR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r-HR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hr-HR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hr-HR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hr-HR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r-HR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rad>
                      </m:den>
                    </m:f>
                  </m:oMath>
                </a14:m>
                <a:endParaRPr lang="hr-HR" sz="2200" dirty="0">
                  <a:solidFill>
                    <a:prstClr val="black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r-HR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𝑒𝑐𝑒𝑓</m:t>
                        </m:r>
                      </m:sub>
                    </m:sSub>
                    <m:r>
                      <a:rPr lang="hr-HR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hr-HR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d>
                              <m:dPr>
                                <m:ctrlPr>
                                  <a:rPr lang="hr-HR" sz="22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hr-HR" sz="22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hr-HR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fName>
                          <m:e>
                            <m:func>
                              <m:funcPr>
                                <m:ctrlPr>
                                  <a:rPr lang="hr-HR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r-HR" sz="2200" b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hr-HR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func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hr-HR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hr-HR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r-HR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hr-HR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hr-HR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hr-HR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r-HR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rad>
                      </m:den>
                    </m:f>
                  </m:oMath>
                </a14:m>
                <a:endParaRPr lang="hr-HR" sz="2200" dirty="0"/>
              </a:p>
              <a:p>
                <a:endParaRPr lang="hr-HR" sz="2200" dirty="0"/>
              </a:p>
              <a:p>
                <a:r>
                  <a:rPr lang="hr-HR" sz="2200" dirty="0"/>
                  <a:t>Za WGS-84: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=6.378.173</m:t>
                    </m:r>
                  </m:oMath>
                </a14:m>
                <a:r>
                  <a:rPr lang="hr-HR" sz="2200" dirty="0"/>
                  <a:t> 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=6.356.752,3142</m:t>
                    </m:r>
                  </m:oMath>
                </a14:m>
                <a:r>
                  <a:rPr lang="hr-HR" sz="2200" dirty="0"/>
                  <a:t> m  </a:t>
                </a: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282535"/>
                <a:ext cx="5181600" cy="4894428"/>
              </a:xfrm>
              <a:blipFill>
                <a:blip r:embed="rId3" cstate="print"/>
                <a:stretch>
                  <a:fillRect l="-1412" t="-1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AE0DE-A362-4A71-9ED4-05941C83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739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56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                                </a:t>
            </a:r>
            <a:r>
              <a:rPr lang="hr-HR" sz="3600" b="1" dirty="0" smtClean="0"/>
              <a:t>OSNOVNI GNSS SUSTAVI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4029"/>
            <a:ext cx="10515600" cy="511293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Za 2020. godinu najavljena </a:t>
            </a:r>
            <a:r>
              <a:rPr lang="hr-HR" dirty="0" smtClean="0"/>
              <a:t>je </a:t>
            </a:r>
            <a:r>
              <a:rPr lang="en-US" dirty="0" smtClean="0"/>
              <a:t>uspostava </a:t>
            </a:r>
            <a:r>
              <a:rPr lang="en-US" dirty="0"/>
              <a:t>planirane konstelacije dva globalna navigacijska sustava </a:t>
            </a:r>
            <a:r>
              <a:rPr lang="en-US" dirty="0" smtClean="0"/>
              <a:t>, </a:t>
            </a:r>
            <a:r>
              <a:rPr lang="en-US" dirty="0"/>
              <a:t>europskog Galilea i kineskog Beidou sustava </a:t>
            </a:r>
          </a:p>
          <a:p>
            <a:pPr lvl="0"/>
            <a:r>
              <a:rPr lang="en-US" dirty="0"/>
              <a:t>Američki GPS je 21. </a:t>
            </a:r>
            <a:r>
              <a:rPr lang="hr-HR" dirty="0" smtClean="0"/>
              <a:t>10.</a:t>
            </a:r>
            <a:r>
              <a:rPr lang="en-US" dirty="0" smtClean="0"/>
              <a:t> 2019</a:t>
            </a:r>
            <a:r>
              <a:rPr lang="hr-HR" dirty="0" smtClean="0"/>
              <a:t> unaprijedio GPS</a:t>
            </a:r>
            <a:r>
              <a:rPr lang="en-US" dirty="0" smtClean="0"/>
              <a:t> sustav </a:t>
            </a:r>
            <a:r>
              <a:rPr lang="en-US" dirty="0"/>
              <a:t>kada je operativni kontrolni centar </a:t>
            </a:r>
            <a:r>
              <a:rPr lang="en-US" dirty="0" smtClean="0"/>
              <a:t>sustava</a:t>
            </a:r>
            <a:r>
              <a:rPr lang="hr-HR" dirty="0" smtClean="0"/>
              <a:t> </a:t>
            </a:r>
            <a:r>
              <a:rPr lang="en-US" dirty="0" smtClean="0"/>
              <a:t>povezan </a:t>
            </a:r>
            <a:r>
              <a:rPr lang="en-US" dirty="0"/>
              <a:t>s prvim GPS III satelitom koji je bio lansiran 23. prosinca 2018. </a:t>
            </a:r>
            <a:r>
              <a:rPr lang="en-US" dirty="0" smtClean="0"/>
              <a:t>godine.</a:t>
            </a:r>
            <a:r>
              <a:rPr lang="hr-HR" dirty="0" smtClean="0"/>
              <a:t>To omogućuje</a:t>
            </a:r>
            <a:r>
              <a:rPr lang="en-US" dirty="0" smtClean="0"/>
              <a:t> modernizacij</a:t>
            </a:r>
            <a:r>
              <a:rPr lang="hr-HR" dirty="0" smtClean="0"/>
              <a:t>u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smtClean="0"/>
              <a:t>zamjen</a:t>
            </a:r>
            <a:r>
              <a:rPr lang="hr-HR" dirty="0" smtClean="0"/>
              <a:t>u</a:t>
            </a:r>
            <a:r>
              <a:rPr lang="en-US" dirty="0" smtClean="0"/>
              <a:t> </a:t>
            </a:r>
            <a:r>
              <a:rPr lang="en-US" dirty="0"/>
              <a:t>postojećih s novom generacijom satelita, što je nastavljeno lansiranjem drugog GPS III satelita 22</a:t>
            </a:r>
            <a:r>
              <a:rPr lang="en-US" dirty="0" smtClean="0"/>
              <a:t>.</a:t>
            </a:r>
            <a:r>
              <a:rPr lang="hr-HR" dirty="0" smtClean="0"/>
              <a:t> 8. </a:t>
            </a:r>
            <a:r>
              <a:rPr lang="en-US" dirty="0" smtClean="0"/>
              <a:t> </a:t>
            </a:r>
            <a:r>
              <a:rPr lang="en-US" dirty="0"/>
              <a:t>2019. </a:t>
            </a:r>
          </a:p>
          <a:p>
            <a:pPr lvl="0"/>
            <a:r>
              <a:rPr lang="en-US" u="sng" dirty="0"/>
              <a:t>Ruski GLONASS sustav trenutno nema punu konstelaciju satelita.U svemiru je 27 upotrebljivih satelita, od kojih je samo jedan lansiran </a:t>
            </a:r>
            <a:r>
              <a:rPr lang="en-US" u="sng" dirty="0" smtClean="0"/>
              <a:t>22.06.</a:t>
            </a:r>
            <a:r>
              <a:rPr lang="hr-HR" u="sng" dirty="0" smtClean="0"/>
              <a:t>2019.</a:t>
            </a:r>
            <a:r>
              <a:rPr lang="en-US" u="sng" dirty="0" smtClean="0"/>
              <a:t>, </a:t>
            </a:r>
            <a:r>
              <a:rPr lang="en-US" u="sng" dirty="0"/>
              <a:t>ali samo 23 su operativna. Obzirom da </a:t>
            </a:r>
            <a:r>
              <a:rPr lang="en-US" u="sng" dirty="0" err="1"/>
              <a:t>će</a:t>
            </a:r>
            <a:r>
              <a:rPr lang="en-US" u="sng" dirty="0"/>
              <a:t> ili već jesu 3 od navedenih 27 satelita prestati funkcionirati, sustav funkcionira </a:t>
            </a:r>
            <a:r>
              <a:rPr lang="en-US" u="sng" dirty="0" err="1"/>
              <a:t>na</a:t>
            </a:r>
            <a:r>
              <a:rPr lang="en-US" u="sng" dirty="0"/>
              <a:t> donjoj granici pune operativne sposobnosti.</a:t>
            </a:r>
            <a:endParaRPr lang="en-US" dirty="0"/>
          </a:p>
          <a:p>
            <a:pPr lvl="0"/>
            <a:r>
              <a:rPr lang="en-US" u="sng" dirty="0"/>
              <a:t>U 2019. godini </a:t>
            </a:r>
            <a:r>
              <a:rPr lang="en-US" u="sng" dirty="0" err="1"/>
              <a:t>nisu</a:t>
            </a:r>
            <a:r>
              <a:rPr lang="en-US" u="sng" dirty="0"/>
              <a:t> planirana lansiranja Galileo satelita, već su za 2020. i 2021. godinu planirana lansiranja </a:t>
            </a:r>
            <a:r>
              <a:rPr lang="en-US" u="sng" dirty="0" err="1"/>
              <a:t>po</a:t>
            </a:r>
            <a:r>
              <a:rPr lang="en-US" u="sng" dirty="0"/>
              <a:t> 2 satelita, za pretpostaviti je da do kraja 2020. godine Galileo neće ostvariti punu konstelaciju, odnosno punu operativnu sposobnost. Ljetos se EGSA (</a:t>
            </a:r>
            <a:r>
              <a:rPr lang="en-US" dirty="0"/>
              <a:t>European Global Navigation Satellite Systems Agency)</a:t>
            </a:r>
            <a:r>
              <a:rPr lang="en-US" u="sng" dirty="0"/>
              <a:t> suočila s padom sustava koji je trajao </a:t>
            </a:r>
            <a:r>
              <a:rPr lang="hr-HR" u="sng" dirty="0" smtClean="0"/>
              <a:t>čak </a:t>
            </a:r>
            <a:r>
              <a:rPr lang="en-US" u="sng" dirty="0" err="1" smtClean="0"/>
              <a:t>tjedan</a:t>
            </a:r>
            <a:r>
              <a:rPr lang="en-US" u="sng" dirty="0" smtClean="0"/>
              <a:t> </a:t>
            </a:r>
            <a:r>
              <a:rPr lang="en-US" u="sng" dirty="0"/>
              <a:t>dana. </a:t>
            </a:r>
            <a:endParaRPr lang="en-US" dirty="0"/>
          </a:p>
          <a:p>
            <a:pPr lvl="0"/>
            <a:r>
              <a:rPr lang="en-US" u="sng" dirty="0"/>
              <a:t>Kina je </a:t>
            </a:r>
            <a:r>
              <a:rPr lang="en-US" u="sng" dirty="0" smtClean="0"/>
              <a:t>lansirala </a:t>
            </a:r>
            <a:r>
              <a:rPr lang="en-US" u="sng" dirty="0"/>
              <a:t>u svemir 17 satelita u </a:t>
            </a:r>
            <a:r>
              <a:rPr lang="en-US" u="sng" dirty="0" smtClean="0"/>
              <a:t>2018</a:t>
            </a:r>
            <a:r>
              <a:rPr lang="hr-HR" u="sng" dirty="0" smtClean="0"/>
              <a:t>. i </a:t>
            </a:r>
            <a:r>
              <a:rPr lang="en-US" u="sng" dirty="0" smtClean="0"/>
              <a:t> </a:t>
            </a:r>
            <a:r>
              <a:rPr lang="en-US" u="sng" dirty="0"/>
              <a:t>5 satelita u 2019. godini s ciljem da uspostavi punu konstelaciju od 35 satelita u svemiru u 2020. godini (sada </a:t>
            </a:r>
            <a:r>
              <a:rPr lang="en-US" u="sng" dirty="0" err="1"/>
              <a:t>ih</a:t>
            </a:r>
            <a:r>
              <a:rPr lang="en-US" u="sng" dirty="0"/>
              <a:t> ima čak 39 ali veći broj satelita nije operativan). </a:t>
            </a:r>
            <a:r>
              <a:rPr lang="hr-HR" u="sng" dirty="0"/>
              <a:t>Z</a:t>
            </a:r>
            <a:r>
              <a:rPr lang="en-US" u="sng" dirty="0" smtClean="0"/>
              <a:t>a </a:t>
            </a:r>
            <a:r>
              <a:rPr lang="en-US" u="sng" dirty="0"/>
              <a:t>prosinac 2019. planirano lansiranje </a:t>
            </a:r>
            <a:r>
              <a:rPr lang="en-US" u="sng" dirty="0" smtClean="0"/>
              <a:t> </a:t>
            </a:r>
            <a:r>
              <a:rPr lang="en-US" u="sng" dirty="0"/>
              <a:t>2 satelita, a za 2020. </a:t>
            </a:r>
            <a:r>
              <a:rPr lang="hr-HR" u="sng" dirty="0" err="1"/>
              <a:t>g</a:t>
            </a:r>
            <a:r>
              <a:rPr lang="en-US" u="sng" dirty="0" smtClean="0"/>
              <a:t>odinu </a:t>
            </a:r>
            <a:r>
              <a:rPr lang="en-US" u="sng" dirty="0"/>
              <a:t>još 4 satelita. 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4387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39" y="72476"/>
            <a:ext cx="10515600" cy="941161"/>
          </a:xfrm>
        </p:spPr>
        <p:txBody>
          <a:bodyPr>
            <a:normAutofit/>
          </a:bodyPr>
          <a:lstStyle/>
          <a:p>
            <a:r>
              <a:rPr lang="hr-HR" sz="3200" b="1" dirty="0"/>
              <a:t>Presjecište </a:t>
            </a:r>
            <a:r>
              <a:rPr lang="hr-HR" sz="3200" b="1" dirty="0" smtClean="0"/>
              <a:t>kružnica položaja</a:t>
            </a:r>
            <a:endParaRPr lang="hr-H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3638"/>
                <a:ext cx="11022106" cy="57552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b="1" dirty="0"/>
                  <a:t>Treba riješiti 4 jednadžbe</a:t>
                </a:r>
                <a:r>
                  <a:rPr lang="hr-HR" sz="20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hr-HR" sz="2000" dirty="0"/>
              </a:p>
              <a:p>
                <a:pPr marL="0" indent="0" algn="just">
                  <a:buNone/>
                </a:pPr>
                <a:r>
                  <a:rPr lang="hr-HR" sz="2000" dirty="0"/>
                  <a:t>Gdje je: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hr-HR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2000" dirty="0"/>
                  <a:t> – koordinate satelita iz navigacijskih podataka koje emitira satelit, R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2000" dirty="0"/>
                  <a:t> – koordinate prijamnika koje treba izračunati,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r-HR" sz="2000" dirty="0"/>
                  <a:t> – brzina svjetlosti,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000" dirty="0"/>
                  <a:t> - pogreška sata prijamnika – u odnosu na GNSS referentno vrijeme</a:t>
                </a:r>
              </a:p>
              <a:p>
                <a:pPr marL="0" indent="0" algn="just">
                  <a:buNone/>
                </a:pPr>
                <a:endParaRPr lang="hr-HR" sz="2000" dirty="0"/>
              </a:p>
              <a:p>
                <a:pPr marL="0" indent="0" algn="just">
                  <a:buNone/>
                </a:pPr>
                <a:r>
                  <a:rPr lang="hr-HR" sz="2000" dirty="0"/>
                  <a:t>Koristi se </a:t>
                </a:r>
                <a:r>
                  <a:rPr lang="hr-HR" sz="2000" dirty="0" err="1">
                    <a:solidFill>
                      <a:srgbClr val="FF0000"/>
                    </a:solidFill>
                  </a:rPr>
                  <a:t>linearizacija</a:t>
                </a:r>
                <a:r>
                  <a:rPr lang="hr-HR" sz="2000" dirty="0"/>
                  <a:t> tj. proračun se vrši po iteracijama. Kod prve iteracije uzima se procijenjena vrijednost vremena propagacije signala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000" dirty="0"/>
                  <a:t>). Vektor rješenja GNSS položaja nije samo prostorni vektor nego uključuje i vremensku pogrešku sata prijamnika u formi :</a:t>
                </a:r>
              </a:p>
              <a:p>
                <a:pPr marL="0" indent="0">
                  <a:buNone/>
                </a:pPr>
                <a:endParaRPr lang="hr-HR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hr-H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̂"/>
                          <m:ctrlPr>
                            <a:rPr lang="hr-H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hr-H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r-HR" sz="2000" dirty="0"/>
              </a:p>
              <a:p>
                <a:pPr marL="0" indent="0">
                  <a:buNone/>
                </a:pPr>
                <a:endParaRPr lang="hr-HR" sz="20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hr-HR" sz="2000" dirty="0">
                    <a:solidFill>
                      <a:srgbClr val="FF0000"/>
                    </a:solidFill>
                  </a:rPr>
                  <a:t>Zadnja koordinata je umnožak brzine svjetlosti s vremenom tr</a:t>
                </a:r>
                <a:r>
                  <a:rPr lang="hr-HR" sz="2000" dirty="0"/>
                  <a:t> , s ciljem da se dobije homogeni četvero-koordinatni vektor gdje su sve koordinate zadane u metrima.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3638"/>
                <a:ext cx="11022106" cy="5755298"/>
              </a:xfrm>
              <a:blipFill>
                <a:blip r:embed="rId2" cstate="print"/>
                <a:stretch>
                  <a:fillRect l="-608" t="-1059" r="-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36654-2C79-4AC3-80E2-78B00DE8D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329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033"/>
          </a:xfrm>
        </p:spPr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             Presjecište </a:t>
            </a:r>
            <a:r>
              <a:rPr lang="hr-HR" sz="3200" b="1" dirty="0" smtClean="0">
                <a:solidFill>
                  <a:prstClr val="black"/>
                </a:solidFill>
              </a:rPr>
              <a:t>kružnica položaja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8166"/>
                <a:ext cx="10515600" cy="46687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000" dirty="0"/>
                  <a:t>Dobivena prva pozicija se zatim koristi kao mjera relativnog premještanja, uklanjanja od jedne iteracije do druge</a:t>
                </a:r>
              </a:p>
              <a:p>
                <a:pPr marL="0" indent="0">
                  <a:buNone/>
                </a:pPr>
                <a:endParaRPr lang="hr-H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hr-HR" sz="2000" dirty="0">
                    <a:solidFill>
                      <a:srgbClr val="FF0000"/>
                    </a:solidFill>
                  </a:rPr>
                  <a:t>Ta vrijednost se koristi kao kriterij konvergencije za algoritam</a:t>
                </a:r>
                <a:r>
                  <a:rPr lang="hr-HR" sz="2000" dirty="0"/>
                  <a:t>. Dakle razlika između prave- stvarne pozicije i procijenjene pozicije predstavljena je sljedećim vektorom :</a:t>
                </a:r>
              </a:p>
              <a:p>
                <a:pPr marL="0" indent="0">
                  <a:buNone/>
                </a:pPr>
                <a:endParaRPr lang="hr-HR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̂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hr-HR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̂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hr-HR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̂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hr-HR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hr-HR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r-H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̂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hr-H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r-HR" sz="2000" dirty="0"/>
              </a:p>
              <a:p>
                <a:pPr marL="0" indent="0">
                  <a:buNone/>
                </a:pPr>
                <a:r>
                  <a:rPr lang="hr-HR" sz="2000" dirty="0"/>
                  <a:t>To definira: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hr-H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hr-H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r-H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hr-H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hr-H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r-H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hr-H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hr-H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r-H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2000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000" dirty="0" smtClean="0"/>
                  <a:t>,c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sz="2000" dirty="0"/>
              </a:p>
              <a:p>
                <a:pPr marL="0" indent="0" algn="ctr">
                  <a:buNone/>
                </a:pPr>
                <a:endParaRPr lang="hr-HR" sz="2000" dirty="0"/>
              </a:p>
              <a:p>
                <a:endParaRPr lang="hr-HR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8166"/>
                <a:ext cx="10515600" cy="4668797"/>
              </a:xfrm>
              <a:blipFill>
                <a:blip r:embed="rId2"/>
                <a:stretch>
                  <a:fillRect l="-638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1792E-7476-412D-9838-3560863B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308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                           Presjecište </a:t>
            </a:r>
            <a:r>
              <a:rPr lang="hr-HR" sz="3200" b="1" dirty="0" smtClean="0"/>
              <a:t>kružnica položaja</a:t>
            </a:r>
            <a:endParaRPr lang="hr-H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AC91C-D372-489A-91D1-EE5FD111514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1452282"/>
                <a:ext cx="10515600" cy="47246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200" dirty="0" smtClean="0"/>
                  <a:t>Funkcija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</m:oMath>
                </a14:m>
                <a:r>
                  <a:rPr lang="hr-HR" sz="2200" dirty="0"/>
                  <a:t> za procjenu položaja glasi: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  <m:r>
                      <a:rPr lang="hr-HR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r-H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hr-HR" sz="22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hr-HR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hr-HR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2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hr-HR" sz="22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r-H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hr-HR" sz="22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hr-HR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hr-HR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22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hr-HR" sz="22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r-H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hr-HR" sz="22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hr-HR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hr-HR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22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hr-HR" sz="22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r-HR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22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̂"/>
                        <m:ctrlPr>
                          <a:rPr lang="hr-H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hr-HR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sz="22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r>
                  <a:rPr lang="hr-HR" sz="2200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hr-HR" sz="22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r>
                  <a:rPr lang="hr-HR" sz="2200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hr-HR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sz="2200" dirty="0"/>
              </a:p>
              <a:p>
                <a:endParaRPr lang="hr-HR" sz="2200" dirty="0"/>
              </a:p>
              <a:p>
                <a:pPr marL="0" indent="0">
                  <a:buNone/>
                </a:pPr>
                <a:r>
                  <a:rPr lang="hr-HR" sz="2200" dirty="0"/>
                  <a:t>Stvarna pozicija prijamnika korisnika može se definirati: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2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hr-HR" sz="2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hr-HR" sz="2200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2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hr-HR" sz="22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hr-HR" sz="2200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2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hr-HR" sz="22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hr-HR" sz="2200" dirty="0"/>
              </a:p>
              <a:p>
                <a:pPr marL="457200" lvl="1" indent="0" algn="ctr">
                  <a:buNone/>
                </a:pPr>
                <a:r>
                  <a:rPr lang="hr-HR" sz="2200" dirty="0"/>
                  <a:t> </a:t>
                </a:r>
                <a:r>
                  <a:rPr lang="hr-HR" sz="2200" dirty="0" smtClean="0"/>
                  <a:t>    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200" dirty="0"/>
                  <a:t>= </a:t>
                </a:r>
                <a:r>
                  <a:rPr lang="hr-HR" sz="2200" dirty="0" smtClean="0"/>
                  <a:t>c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hr-HR" sz="22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r-HR" sz="2200" dirty="0">
                    <a:ea typeface="Cambria Math" panose="02040503050406030204" pitchFamily="18" charset="0"/>
                  </a:rPr>
                  <a:t> </a:t>
                </a:r>
                <a:r>
                  <a:rPr lang="hr-HR" sz="2200" dirty="0" smtClean="0">
                    <a:ea typeface="Cambria Math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hr-H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hr-HR" sz="2200" dirty="0"/>
              </a:p>
              <a:p>
                <a:pPr marL="0" indent="0">
                  <a:buNone/>
                </a:pPr>
                <a:r>
                  <a:rPr lang="hr-HR" sz="2200" dirty="0"/>
                  <a:t>Iz čega slijedi: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r-HR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200" dirty="0"/>
                  <a:t>, </a:t>
                </a:r>
                <a:r>
                  <a:rPr lang="hr-HR" sz="2200" dirty="0" smtClean="0"/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2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acc>
                        <m:r>
                          <a:rPr lang="hr-HR" sz="2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hr-HR" sz="22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hr-H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acc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acc>
                        <m:r>
                          <a:rPr lang="hr-HR" sz="2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hr-HR" sz="22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hr-HR" sz="2200" dirty="0"/>
                          <m:t>, </m:t>
                        </m:r>
                        <m:r>
                          <m:rPr>
                            <m:nor/>
                          </m:rPr>
                          <a:rPr lang="hr-HR" sz="2200" dirty="0"/>
                          <m:t>c</m:t>
                        </m:r>
                        <m:acc>
                          <m:accPr>
                            <m:chr m:val="̂"/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nor/>
                          </m:rPr>
                          <a:rPr lang="hr-HR" sz="2200" dirty="0"/>
                          <m:t>+ </m:t>
                        </m:r>
                        <m:r>
                          <m:rPr>
                            <m:nor/>
                          </m:rPr>
                          <a:rPr lang="hr-HR" sz="2200" dirty="0"/>
                          <m:t>c</m:t>
                        </m:r>
                        <m:r>
                          <a:rPr lang="hr-HR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hr-HR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r-HR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hr-HR" sz="2200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AC91C-D372-489A-91D1-EE5FD11151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1452282"/>
                <a:ext cx="10515600" cy="4724681"/>
              </a:xfrm>
              <a:blipFill>
                <a:blip r:embed="rId2"/>
                <a:stretch>
                  <a:fillRect l="-754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75CE3-D39A-46E2-BA9A-D63FD3F1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32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9707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 </a:t>
            </a:r>
            <a:r>
              <a:rPr lang="hr-HR" sz="3200" b="1" dirty="0" smtClean="0">
                <a:solidFill>
                  <a:prstClr val="black"/>
                </a:solidFill>
              </a:rPr>
              <a:t>                              </a:t>
            </a:r>
            <a:r>
              <a:rPr lang="hr-HR" sz="3200" b="1" dirty="0" smtClean="0"/>
              <a:t>Presjecište </a:t>
            </a:r>
            <a:r>
              <a:rPr lang="hr-HR" sz="3200" b="1" dirty="0"/>
              <a:t>kružnica položaja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438B7F-2E43-4404-8E37-5FCAF9D600FF}"/>
                  </a:ext>
                </a:extLst>
              </p:cNvPr>
              <p:cNvSpPr txBox="1"/>
              <p:nvPr/>
            </p:nvSpPr>
            <p:spPr>
              <a:xfrm>
                <a:off x="201730" y="1646705"/>
                <a:ext cx="11987897" cy="4006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dirty="0"/>
                  <a:t>Uzevši u obzir da je konvergencija veličina 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̂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hr-H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̂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hr-H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̂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̂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hr-H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dirty="0"/>
              </a:p>
              <a:p>
                <a:r>
                  <a:rPr lang="hr-HR" dirty="0"/>
                  <a:t> mala u odnosu na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hr-HR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hr-HR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̂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hr-H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dirty="0"/>
                  <a:t> prvi red </a:t>
                </a:r>
                <a:r>
                  <a:rPr lang="hr-HR" dirty="0" err="1"/>
                  <a:t>Taylorovog</a:t>
                </a:r>
                <a:r>
                  <a:rPr lang="hr-HR" dirty="0"/>
                  <a:t> niza je:</a:t>
                </a:r>
              </a:p>
              <a:p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  <m:r>
                            <a:rPr lang="hr-HR" sz="1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hr-HR" sz="1400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  <m:r>
                            <a:rPr lang="hr-HR" sz="1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hr-HR" sz="1400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hr-HR" sz="1400" dirty="0"/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  <m:r>
                            <a:rPr lang="hr-HR" sz="1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hr-HR" sz="1400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hr-HR" sz="1400" dirty="0"/>
                            <m:t>+ </m:t>
                          </m:r>
                          <m:r>
                            <m:rPr>
                              <m:nor/>
                            </m:rPr>
                            <a:rPr lang="hr-HR" sz="1400" dirty="0"/>
                            <m:t>c</m:t>
                          </m:r>
                          <m:r>
                            <a:rPr lang="hr-HR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hr-HR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hr-HR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hr-HR" sz="1400" dirty="0"/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hr-HR" sz="1400" dirty="0"/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14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14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14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14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14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14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14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14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hr-HR" sz="1400" dirty="0"/>
              </a:p>
              <a:p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>Pri razmatranju srednje varijable dobije 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>Konačna jednadžba postaje: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  <m:r>
                            <a:rPr lang="hr-H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hr-HR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  <m:r>
                            <a:rPr lang="hr-H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hr-HR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hr-HR" dirty="0"/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  <m:r>
                            <a:rPr lang="hr-H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hr-HR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hr-HR" dirty="0"/>
                            <m:t>+ </m:t>
                          </m:r>
                          <m:r>
                            <m:rPr>
                              <m:nor/>
                            </m:rPr>
                            <a:rPr lang="hr-HR" dirty="0"/>
                            <m:t>c</m:t>
                          </m:r>
                          <m:r>
                            <a:rPr lang="hr-H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hr-H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hr-H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̂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̂"/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̂"/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4438B7F-2E43-4404-8E37-5FCAF9D60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30" y="1646705"/>
                <a:ext cx="11987897" cy="4006610"/>
              </a:xfrm>
              <a:prstGeom prst="rect">
                <a:avLst/>
              </a:prstGeom>
              <a:blipFill>
                <a:blip r:embed="rId2" cstate="print"/>
                <a:stretch>
                  <a:fillRect l="-407" t="-1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B6AA5-C355-42F2-903C-412E9B3A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33</a:t>
            </a:fld>
            <a:endParaRPr lang="hr-HR"/>
          </a:p>
        </p:txBody>
      </p:sp>
      <p:pic>
        <p:nvPicPr>
          <p:cNvPr id="2050" name="Picture 2" descr="C:\Users\Kos\Documents\IMG_2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2573867"/>
            <a:ext cx="1159933" cy="376766"/>
          </a:xfrm>
          <a:prstGeom prst="rect">
            <a:avLst/>
          </a:prstGeom>
          <a:noFill/>
        </p:spPr>
      </p:pic>
      <p:pic>
        <p:nvPicPr>
          <p:cNvPr id="2054" name="Picture 6" descr="C:\Users\Kos\Documents\IMG_2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5984" y="2442162"/>
            <a:ext cx="319617" cy="284104"/>
          </a:xfrm>
          <a:prstGeom prst="rect">
            <a:avLst/>
          </a:prstGeom>
          <a:noFill/>
        </p:spPr>
      </p:pic>
      <p:pic>
        <p:nvPicPr>
          <p:cNvPr id="12" name="Picture 6" descr="C:\Users\Kos\Documents\IMG_2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7784" y="2442162"/>
            <a:ext cx="319617" cy="284104"/>
          </a:xfrm>
          <a:prstGeom prst="rect">
            <a:avLst/>
          </a:prstGeom>
          <a:noFill/>
        </p:spPr>
      </p:pic>
      <p:pic>
        <p:nvPicPr>
          <p:cNvPr id="13" name="Picture 6" descr="C:\Users\Kos\Documents\IMG_2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4184" y="2425229"/>
            <a:ext cx="319617" cy="284104"/>
          </a:xfrm>
          <a:prstGeom prst="rect">
            <a:avLst/>
          </a:prstGeom>
          <a:noFill/>
        </p:spPr>
      </p:pic>
      <p:pic>
        <p:nvPicPr>
          <p:cNvPr id="14" name="Picture 6" descr="C:\Users\Kos\Documents\IMG_2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15184" y="2442162"/>
            <a:ext cx="319617" cy="284104"/>
          </a:xfrm>
          <a:prstGeom prst="rect">
            <a:avLst/>
          </a:prstGeom>
          <a:noFill/>
        </p:spPr>
      </p:pic>
      <p:pic>
        <p:nvPicPr>
          <p:cNvPr id="15" name="Picture 2" descr="C:\Users\Kos\Documents\IMG_2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867" y="4766734"/>
            <a:ext cx="1397000" cy="376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024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331260"/>
            <a:ext cx="10515600" cy="1024288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prstClr val="black"/>
                </a:solidFill>
              </a:rPr>
              <a:t> </a:t>
            </a:r>
            <a:r>
              <a:rPr lang="hr-HR" sz="3200" b="1" dirty="0" smtClean="0">
                <a:solidFill>
                  <a:prstClr val="black"/>
                </a:solidFill>
              </a:rPr>
              <a:t>                           </a:t>
            </a:r>
            <a:r>
              <a:rPr lang="hr-HR" sz="3200" b="1" dirty="0" smtClean="0"/>
              <a:t>Presjecište </a:t>
            </a:r>
            <a:r>
              <a:rPr lang="hr-HR" sz="3200" b="1" dirty="0"/>
              <a:t>kružnica položaja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E3901F-EC64-4BD6-A21F-09E993A56E33}"/>
                  </a:ext>
                </a:extLst>
              </p:cNvPr>
              <p:cNvSpPr txBox="1"/>
              <p:nvPr/>
            </p:nvSpPr>
            <p:spPr>
              <a:xfrm>
                <a:off x="457200" y="1388129"/>
                <a:ext cx="4553426" cy="6110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2200" dirty="0"/>
                  <a:t>Tada su parcijalne derivacije:</a:t>
                </a:r>
              </a:p>
              <a:p>
                <a:endParaRPr lang="hr-HR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22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22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hr-HR" sz="2200" dirty="0"/>
              </a:p>
              <a:p>
                <a:endParaRPr lang="hr-HR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22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22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hr-HR" sz="2200" dirty="0"/>
              </a:p>
              <a:p>
                <a:endParaRPr lang="hr-HR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22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22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hr-HR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r-HR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22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hr-HR" sz="2200" dirty="0"/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r-HR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hr-HR" sz="2200" dirty="0">
                  <a:ea typeface="Cambria Math" panose="02040503050406030204" pitchFamily="18" charset="0"/>
                </a:endParaRPr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AE3901F-EC64-4BD6-A21F-09E993A56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88129"/>
                <a:ext cx="4553426" cy="6110519"/>
              </a:xfrm>
              <a:prstGeom prst="rect">
                <a:avLst/>
              </a:prstGeom>
              <a:blipFill>
                <a:blip r:embed="rId2" cstate="print"/>
                <a:stretch>
                  <a:fillRect l="-1740" t="-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C69E73-7D89-49B9-8D17-1155E48B8573}"/>
                  </a:ext>
                </a:extLst>
              </p:cNvPr>
              <p:cNvSpPr txBox="1"/>
              <p:nvPr/>
            </p:nvSpPr>
            <p:spPr>
              <a:xfrm>
                <a:off x="5355765" y="2357578"/>
                <a:ext cx="6836235" cy="4476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200" dirty="0"/>
                  <a:t>Konačna relacija između procijenjene i stvarne </a:t>
                </a:r>
                <a:r>
                  <a:rPr lang="hr-HR" sz="2200" dirty="0" err="1"/>
                  <a:t>pseudoudaljenosti</a:t>
                </a:r>
                <a:r>
                  <a:rPr lang="hr-HR" sz="2200" dirty="0"/>
                  <a:t> može se definirati: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nor/>
                        </m:rPr>
                        <a:rPr lang="hr-HR" sz="2200" dirty="0"/>
                        <m:t>= </m:t>
                      </m:r>
                      <m:acc>
                        <m:accPr>
                          <m:chr m:val="̂"/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hr-HR" sz="2200" dirty="0"/>
                        <m:t>− </m:t>
                      </m:r>
                      <m:f>
                        <m:f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̂"/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hr-HR" sz="2200" dirty="0"/>
              </a:p>
              <a:p>
                <a:endParaRPr lang="hr-HR" sz="2200" dirty="0"/>
              </a:p>
              <a:p>
                <a:r>
                  <a:rPr lang="hr-HR" sz="2200" dirty="0"/>
                  <a:t>Odnosno: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</m:oMath>
                </a14:m>
                <a:r>
                  <a:rPr lang="hr-HR" sz="22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hr-H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hr-H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hr-H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r-H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r-H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hr-HR" sz="2200" dirty="0"/>
              </a:p>
              <a:p>
                <a:endParaRPr lang="hr-HR" sz="2200" dirty="0"/>
              </a:p>
              <a:p>
                <a:endParaRPr lang="hr-HR" sz="2200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EC69E73-7D89-49B9-8D17-1155E48B8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65" y="2357578"/>
                <a:ext cx="6836235" cy="4476610"/>
              </a:xfrm>
              <a:prstGeom prst="rect">
                <a:avLst/>
              </a:prstGeom>
              <a:blipFill>
                <a:blip r:embed="rId3" cstate="print"/>
                <a:stretch>
                  <a:fillRect l="-1160" t="-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F1906-C027-4E07-ADCD-164BBE9F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34</a:t>
            </a:fld>
            <a:endParaRPr lang="hr-HR"/>
          </a:p>
        </p:txBody>
      </p:sp>
      <p:pic>
        <p:nvPicPr>
          <p:cNvPr id="6" name="Picture 6" descr="C:\Users\Kos\Documents\IMG_2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5650" y="2120428"/>
            <a:ext cx="319617" cy="284104"/>
          </a:xfrm>
          <a:prstGeom prst="rect">
            <a:avLst/>
          </a:prstGeom>
          <a:noFill/>
        </p:spPr>
      </p:pic>
      <p:pic>
        <p:nvPicPr>
          <p:cNvPr id="7" name="Picture 6" descr="C:\Users\Kos\Documents\IMG_2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3384" y="3204163"/>
            <a:ext cx="319617" cy="284104"/>
          </a:xfrm>
          <a:prstGeom prst="rect">
            <a:avLst/>
          </a:prstGeom>
          <a:noFill/>
        </p:spPr>
      </p:pic>
      <p:pic>
        <p:nvPicPr>
          <p:cNvPr id="9" name="Picture 6" descr="C:\Users\Kos\Documents\IMG_2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717" y="4237095"/>
            <a:ext cx="319617" cy="284104"/>
          </a:xfrm>
          <a:prstGeom prst="rect">
            <a:avLst/>
          </a:prstGeom>
          <a:noFill/>
        </p:spPr>
      </p:pic>
      <p:pic>
        <p:nvPicPr>
          <p:cNvPr id="10" name="Picture 6" descr="C:\Users\Kos\Documents\IMG_2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5384" y="5303895"/>
            <a:ext cx="319617" cy="284104"/>
          </a:xfrm>
          <a:prstGeom prst="rect">
            <a:avLst/>
          </a:prstGeom>
          <a:noFill/>
        </p:spPr>
      </p:pic>
      <p:pic>
        <p:nvPicPr>
          <p:cNvPr id="3074" name="Picture 2" descr="C:\Users\Kos\Documents\IMG_2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1684" y="3054815"/>
            <a:ext cx="1246717" cy="729786"/>
          </a:xfrm>
          <a:prstGeom prst="rect">
            <a:avLst/>
          </a:prstGeom>
          <a:noFill/>
        </p:spPr>
      </p:pic>
      <p:pic>
        <p:nvPicPr>
          <p:cNvPr id="3075" name="Picture 3" descr="C:\Users\Kos\Documents\IMG_2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3067" y="4383616"/>
            <a:ext cx="1219200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354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985"/>
            <a:ext cx="10515600" cy="988662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prstClr val="black"/>
                </a:solidFill>
              </a:rPr>
              <a:t> </a:t>
            </a:r>
            <a:r>
              <a:rPr lang="hr-HR" sz="3200" b="1" dirty="0" smtClean="0">
                <a:solidFill>
                  <a:prstClr val="black"/>
                </a:solidFill>
              </a:rPr>
              <a:t>                           </a:t>
            </a:r>
            <a:r>
              <a:rPr lang="hr-HR" sz="3200" b="1" dirty="0" smtClean="0"/>
              <a:t>Presjecište </a:t>
            </a:r>
            <a:r>
              <a:rPr lang="hr-HR" sz="3200" b="1" dirty="0"/>
              <a:t>kružnica položaja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A246C19-843A-4ABD-BB97-676E8A5F2B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6106"/>
                <a:ext cx="10515600" cy="506085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r-HR" sz="2400" dirty="0"/>
                  <a:t>Definira se sljedeći niz posrednih varijabli: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  <m:r>
                      <a:rPr lang="hr-H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hr-HR" sz="2400" dirty="0"/>
                  <a:t> ,	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𝑥𝑠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acc>
                      </m:den>
                    </m:f>
                  </m:oMath>
                </a14:m>
                <a:r>
                  <a:rPr lang="hr-HR" sz="2400" dirty="0"/>
                  <a:t> ,	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𝑦𝑠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acc>
                      </m:den>
                    </m:f>
                  </m:oMath>
                </a14:m>
                <a:r>
                  <a:rPr lang="hr-HR" sz="2400" dirty="0"/>
                  <a:t> ,	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𝑧𝑠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̂"/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r-H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acc>
                      </m:den>
                    </m:f>
                  </m:oMath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r>
                  <a:rPr lang="hr-HR" sz="2400" dirty="0"/>
                  <a:t>Jednadžba za bilo koji promatrani satelit: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hr-HR" sz="2400" dirty="0"/>
                  <a:t>=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𝑥𝑠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𝑦𝑠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𝑧𝑠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hr-HR" sz="2400" dirty="0"/>
              </a:p>
              <a:p>
                <a:endParaRPr lang="hr-HR" sz="2400" dirty="0"/>
              </a:p>
              <a:p>
                <a:pPr marL="0" indent="0">
                  <a:buNone/>
                </a:pPr>
                <a:r>
                  <a:rPr lang="hr-HR" sz="2400" dirty="0"/>
                  <a:t>Kada se uzme u obzir da je potrebno 4 satelita za 3D pozicioniranje, dobije se sustav od 4 jednadžbe sa 4 nepoznanice: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400" dirty="0"/>
                  <a:t>=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hr-HR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400" dirty="0"/>
                  <a:t>=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hr-HR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hr-HR" sz="2400" dirty="0"/>
                  <a:t>=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hr-HR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hr-HR" sz="2400" dirty="0"/>
                  <a:t>=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hr-HR" sz="2400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endParaRPr lang="hr-HR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A246C19-843A-4ABD-BB97-676E8A5F2B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6106"/>
                <a:ext cx="10515600" cy="5060857"/>
              </a:xfrm>
              <a:blipFill>
                <a:blip r:embed="rId2" cstate="print"/>
                <a:stretch>
                  <a:fillRect l="-754" t="-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215AF-C7A3-4B48-B404-79342D8C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35</a:t>
            </a:fld>
            <a:endParaRPr lang="hr-HR"/>
          </a:p>
        </p:txBody>
      </p:sp>
      <p:pic>
        <p:nvPicPr>
          <p:cNvPr id="6" name="Picture 2" descr="C:\Users\Kos\Documents\IMG_2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666" y="3937529"/>
            <a:ext cx="3234267" cy="404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586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 </a:t>
            </a:r>
            <a:r>
              <a:rPr lang="hr-HR" sz="3200" b="1" dirty="0" smtClean="0">
                <a:solidFill>
                  <a:prstClr val="black"/>
                </a:solidFill>
              </a:rPr>
              <a:t>                        </a:t>
            </a:r>
            <a:r>
              <a:rPr lang="hr-HR" sz="3200" b="1" dirty="0" smtClean="0"/>
              <a:t>Presjecište </a:t>
            </a:r>
            <a:r>
              <a:rPr lang="hr-HR" sz="3200" b="1" dirty="0"/>
              <a:t>kružnica položaja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F009491-73E2-4DD5-8AF7-97EB58B432B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385047"/>
                <a:ext cx="10968319" cy="479191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hr-HR" dirty="0"/>
                  <a:t>Ovakav sustav jednadžbi prikladan je za matričnu interpretaciju:</a:t>
                </a:r>
              </a:p>
              <a:p>
                <a:endParaRPr lang="hr-H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hr-HR" dirty="0"/>
                  <a:t> 	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hr-HR" dirty="0"/>
                      <m:t>	</m:t>
                    </m:r>
                  </m:oMath>
                </a14:m>
                <a:r>
                  <a:rPr lang="hr-HR" dirty="0"/>
                  <a:t> 	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hr-HR" dirty="0"/>
              </a:p>
              <a:p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Matrični sustav glasi: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Rješenje je: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hr-HR" dirty="0"/>
              </a:p>
              <a:p>
                <a:endParaRPr lang="hr-HR" dirty="0"/>
              </a:p>
              <a:p>
                <a:pPr marL="0" indent="0" algn="just">
                  <a:buNone/>
                </a:pPr>
                <a:r>
                  <a:rPr lang="hr-HR" dirty="0">
                    <a:solidFill>
                      <a:srgbClr val="FF0000"/>
                    </a:solidFill>
                  </a:rPr>
                  <a:t>Iterativna metoda koristi kriterij konvergencije. Ako početna procijenjena pozicija nije previše udaljena od prave pozicije i ako su pseudo udaljenosti u prihvatljivim granicama (bez prevelikih smetnji i pogrešaka) iterativna metoda po kriteriju konvergencije daje rješenje u najčešćem broju slučajeva u manje od 10 iteracija</a:t>
                </a:r>
              </a:p>
              <a:p>
                <a:endParaRPr lang="hr-HR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F009491-73E2-4DD5-8AF7-97EB58B432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385047"/>
                <a:ext cx="10968319" cy="4791916"/>
              </a:xfrm>
              <a:blipFill>
                <a:blip r:embed="rId2" cstate="print"/>
                <a:stretch>
                  <a:fillRect l="-556" t="-2290" r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EF3C93-C56F-4124-8D2D-1A18A8EF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836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 </a:t>
            </a:r>
            <a:r>
              <a:rPr lang="hr-HR" sz="3200" b="1" dirty="0" smtClean="0">
                <a:solidFill>
                  <a:prstClr val="black"/>
                </a:solidFill>
              </a:rPr>
              <a:t>                           </a:t>
            </a:r>
            <a:r>
              <a:rPr lang="hr-HR" sz="3200" b="1" dirty="0" smtClean="0"/>
              <a:t>Presjecište </a:t>
            </a:r>
            <a:r>
              <a:rPr lang="hr-HR" sz="3200" b="1" dirty="0"/>
              <a:t>kružnica položaja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69257" y="1310229"/>
                <a:ext cx="11317943" cy="50502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200" dirty="0">
                    <a:solidFill>
                      <a:schemeClr val="tx1"/>
                    </a:solidFill>
                  </a:rPr>
                  <a:t>Sve navedene kalkulacije koriste CDMA – </a:t>
                </a:r>
                <a:r>
                  <a:rPr lang="hr-HR" sz="2200" dirty="0" err="1">
                    <a:solidFill>
                      <a:schemeClr val="tx1"/>
                    </a:solidFill>
                  </a:rPr>
                  <a:t>code</a:t>
                </a:r>
                <a:r>
                  <a:rPr lang="hr-HR" sz="2200" dirty="0">
                    <a:solidFill>
                      <a:schemeClr val="tx1"/>
                    </a:solidFill>
                  </a:rPr>
                  <a:t> </a:t>
                </a:r>
                <a:r>
                  <a:rPr lang="hr-HR" sz="2200" dirty="0" err="1">
                    <a:solidFill>
                      <a:schemeClr val="tx1"/>
                    </a:solidFill>
                  </a:rPr>
                  <a:t>phase</a:t>
                </a:r>
                <a:r>
                  <a:rPr lang="hr-HR" sz="2200" dirty="0">
                    <a:solidFill>
                      <a:schemeClr val="tx1"/>
                    </a:solidFill>
                  </a:rPr>
                  <a:t> mjerenja. Treba istaknuti da pseudo- udaljenost nije samo </a:t>
                </a:r>
                <a:r>
                  <a:rPr lang="hr-HR" sz="2200" dirty="0" err="1">
                    <a:solidFill>
                      <a:schemeClr val="tx1"/>
                    </a:solidFill>
                  </a:rPr>
                  <a:t>frakcionalni</a:t>
                </a:r>
                <a:r>
                  <a:rPr lang="hr-HR" sz="2200" dirty="0">
                    <a:solidFill>
                      <a:schemeClr val="tx1"/>
                    </a:solidFill>
                  </a:rPr>
                  <a:t> dio cod-a, nego je to </a:t>
                </a:r>
                <a:r>
                  <a:rPr lang="hr-HR" sz="2200" dirty="0" err="1">
                    <a:solidFill>
                      <a:schemeClr val="tx1"/>
                    </a:solidFill>
                  </a:rPr>
                  <a:t>frakcionalni</a:t>
                </a:r>
                <a:r>
                  <a:rPr lang="hr-HR" sz="2200" dirty="0">
                    <a:solidFill>
                      <a:schemeClr val="tx1"/>
                    </a:solidFill>
                  </a:rPr>
                  <a:t> dio cod-a plus parni broj kompleta ekvivalentnih udaljenosti cod-a. Stvarna udaljenost od satelita do prijamnika je uobičajeno od 19.100 km do 28.920 km za sve konstelacije. Dakle stvarna pseudo udaljenost ima sljedeći format: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𝑃𝑅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𝑠𝑎𝑡𝑒𝑙𝑖𝑡𝑎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𝑝𝑟𝑖𝑗𝑎𝑚𝑛𝑖𝑘𝑎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sSub>
                        <m:sSubPr>
                          <m:ctrlPr>
                            <a:rPr lang="hr-HR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r-HR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𝐶𝑜𝑑𝑒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𝑃h𝑎𝑠𝑒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𝑀𝑗𝑒𝑟𝑒𝑛𝑗𝑎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hr-HR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r-H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-HR" sz="2000" dirty="0">
                    <a:solidFill>
                      <a:schemeClr val="tx1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𝐶𝑜𝑑𝑒</m:t>
                    </m:r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𝑃h𝑎𝑠𝑒</m:t>
                    </m:r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𝑀𝑗𝑒𝑟𝑒𝑛𝑗𝑎</m:t>
                    </m:r>
                  </m:oMath>
                </a14:m>
                <a:r>
                  <a:rPr lang="hr-HR" sz="2000" dirty="0">
                    <a:solidFill>
                      <a:schemeClr val="tx1"/>
                    </a:solidFill>
                  </a:rPr>
                  <a:t> dana su u </a:t>
                </a:r>
                <a:r>
                  <a:rPr lang="hr-HR" sz="2000" dirty="0" err="1">
                    <a:solidFill>
                      <a:schemeClr val="tx1"/>
                    </a:solidFill>
                  </a:rPr>
                  <a:t>ms</a:t>
                </a:r>
                <a:r>
                  <a:rPr lang="hr-HR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r-HR" sz="2000" dirty="0">
                    <a:solidFill>
                      <a:schemeClr val="tx1"/>
                    </a:solidFill>
                  </a:rPr>
                  <a:t> – brzina svjetlosti (299 792,458 km/s</a:t>
                </a:r>
                <a:r>
                  <a:rPr lang="hr-HR" sz="2000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hr-HR" sz="20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hr-HR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hr-HR" sz="2200" dirty="0">
                    <a:solidFill>
                      <a:schemeClr val="tx1"/>
                    </a:solidFill>
                  </a:rPr>
                  <a:t>Konačne jednadžbe: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𝑃𝑅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𝑠𝑎𝑡𝑒𝑙𝑖𝑡𝑎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𝑝𝑟𝑖𝑗𝑎𝑚𝑛𝑖𝑘𝑎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hr-HR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r-HR" sz="2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hr-HR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𝐶𝑜𝑑𝑒</m:t>
                          </m:r>
                          <m:r>
                            <a:rPr lang="hr-HR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𝑃h𝑎𝑠𝑒</m:t>
                          </m:r>
                          <m:r>
                            <a:rPr lang="hr-HR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𝑀𝑗𝑒𝑟𝑒𝑛𝑗𝑎</m:t>
                          </m:r>
                          <m:r>
                            <a:rPr lang="hr-HR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hr-HR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𝑃𝑅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𝑠𝑎𝑡𝑒𝑙𝑖𝑡𝑎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𝑝𝑟𝑖𝑗𝑎𝑚𝑛𝑖𝑘𝑎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sSub>
                        <m:sSubPr>
                          <m:ctrlPr>
                            <a:rPr lang="hr-HR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r-HR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𝐶𝑜𝑑𝑒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𝑃h𝑎𝑠𝑒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𝑀𝑗𝑒𝑟𝑒𝑛𝑗𝑎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hr-HR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𝑃𝑅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𝑠𝑎𝑡𝑒𝑙𝑖𝑡𝑎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𝑝𝑟𝑖𝑗𝑎𝑚𝑛𝑖𝑘𝑎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sSub>
                        <m:sSubPr>
                          <m:ctrlPr>
                            <a:rPr lang="hr-HR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r-HR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𝐶𝑜𝑑𝑒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𝑃h𝑎𝑠𝑒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𝑀𝑗𝑒𝑟𝑒𝑛𝑗𝑎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hr-HR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𝑃𝑅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𝑠𝑎𝑡𝑒𝑙𝑖𝑡𝑎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𝑝𝑟𝑖𝑗𝑎𝑚𝑛𝑖𝑘𝑎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sSub>
                        <m:sSubPr>
                          <m:ctrlPr>
                            <a:rPr lang="hr-HR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r-HR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𝐶𝑜𝑑𝑒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𝑃h𝑎𝑠𝑒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𝑀𝑗𝑒𝑟𝑒𝑛𝑗𝑎</m:t>
                      </m:r>
                      <m:r>
                        <a:rPr lang="hr-HR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hr-HR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r-H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r-H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r-H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r-HR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hr-HR" sz="2000" dirty="0">
                    <a:solidFill>
                      <a:schemeClr val="tx1"/>
                    </a:solidFill>
                  </a:rPr>
                  <a:t> - izmjerena vremena propagacije signala satelita </a:t>
                </a:r>
                <a14:m>
                  <m:oMath xmlns:m="http://schemas.openxmlformats.org/officeDocument/2006/math"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hr-HR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hr-HR" sz="2000" b="1" dirty="0">
                  <a:solidFill>
                    <a:srgbClr val="FF0000"/>
                  </a:solidFill>
                </a:endParaRPr>
              </a:p>
              <a:p>
                <a:endParaRPr lang="hr-HR" sz="2000" b="1" dirty="0">
                  <a:solidFill>
                    <a:srgbClr val="FF0000"/>
                  </a:solidFill>
                </a:endParaRPr>
              </a:p>
              <a:p>
                <a:endParaRPr lang="hr-HR" sz="2000" b="1" dirty="0">
                  <a:solidFill>
                    <a:srgbClr val="FF0000"/>
                  </a:solidFill>
                </a:endParaRPr>
              </a:p>
              <a:p>
                <a:endParaRPr lang="hr-HR" sz="2000" b="1" dirty="0">
                  <a:solidFill>
                    <a:srgbClr val="FF0000"/>
                  </a:solidFill>
                </a:endParaRPr>
              </a:p>
              <a:p>
                <a:endParaRPr lang="hr-HR" sz="2000" b="1" dirty="0">
                  <a:solidFill>
                    <a:srgbClr val="FF0000"/>
                  </a:solidFill>
                </a:endParaRPr>
              </a:p>
              <a:p>
                <a:endParaRPr lang="hr-HR" sz="2000" b="1" dirty="0">
                  <a:solidFill>
                    <a:srgbClr val="FF0000"/>
                  </a:solidFill>
                </a:endParaRPr>
              </a:p>
              <a:p>
                <a:endParaRPr lang="hr-HR" sz="2000" b="1" dirty="0">
                  <a:solidFill>
                    <a:srgbClr val="FF0000"/>
                  </a:solidFill>
                </a:endParaRPr>
              </a:p>
              <a:p>
                <a:endParaRPr lang="hr-H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69257" y="1310229"/>
                <a:ext cx="11317943" cy="5050229"/>
              </a:xfrm>
              <a:blipFill>
                <a:blip r:embed="rId2" cstate="print"/>
                <a:stretch>
                  <a:fillRect l="-700" t="-1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C77B60-1CBC-4FC8-BEAE-5B8BB931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9535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       Izračun brzine (v)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0770704" cy="435133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hr-HR" sz="2200" dirty="0"/>
                  <a:t>Za izračun brzine (v) prijamnik mora imati najmanje dva  odvojena mjerenja s ciljem da nađe korelaciju vremena i Dopplera.</a:t>
                </a:r>
              </a:p>
              <a:p>
                <a:pPr marL="0" indent="0" algn="just">
                  <a:buNone/>
                </a:pPr>
                <a:r>
                  <a:rPr lang="hr-HR" sz="2200" dirty="0"/>
                  <a:t>Pomak Doppler frekvencije može se izraziti na sljedeći  način: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𝑡𝑠𝑖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𝑟𝑖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𝐼𝑇</m:t>
                              </m:r>
                            </m:sub>
                          </m:sSub>
                        </m:num>
                        <m:den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lang="hr-H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𝑡𝑠𝑖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hr-H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</m:t>
                                  </m:r>
                                </m:sub>
                              </m:sSub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r-HR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hr-H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lang="hr-H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𝑡𝑠𝑖</m:t>
                          </m:r>
                        </m:sub>
                      </m:sSub>
                    </m:oMath>
                  </m:oMathPara>
                </a14:m>
                <a:endParaRPr lang="hr-HR" sz="2200" dirty="0"/>
              </a:p>
              <a:p>
                <a:pPr marL="0" indent="0" algn="just">
                  <a:buNone/>
                </a:pPr>
                <a:endParaRPr lang="hr-HR" sz="22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𝑡𝑠𝑖</m:t>
                        </m:r>
                      </m:sub>
                    </m:sSub>
                    <m:r>
                      <a:rPr lang="hr-H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000" dirty="0"/>
                  <a:t>- emitirana frekvencija satelita</a:t>
                </a:r>
                <a:r>
                  <a:rPr lang="hr-HR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r-HR" sz="2000" dirty="0"/>
                  <a:t> ,</a:t>
                </a:r>
                <a:r>
                  <a:rPr lang="hr-HR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𝑟𝑖</m:t>
                        </m:r>
                      </m:sub>
                    </m:sSub>
                  </m:oMath>
                </a14:m>
                <a:r>
                  <a:rPr lang="hr-HR" sz="2000" dirty="0"/>
                  <a:t> - primljena frekvencija satelita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r-HR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𝐼𝑇</m:t>
                        </m:r>
                      </m:sub>
                    </m:sSub>
                  </m:oMath>
                </a14:m>
                <a:r>
                  <a:rPr lang="hr-HR" sz="2000" dirty="0"/>
                  <a:t> - radijalna projekcija relativne brzine između satelita i prijamnika (projekcija na liniju optičke vidljivosti između satelita i prijamnika),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</m:t>
                        </m:r>
                      </m:sub>
                    </m:sSub>
                  </m:oMath>
                </a14:m>
                <a:r>
                  <a:rPr lang="hr-HR" sz="2000" dirty="0"/>
                  <a:t> - brzina satelita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r-HR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000" dirty="0"/>
                  <a:t> - brzina prijamnika korisnika,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-HR" sz="2000" dirty="0"/>
                  <a:t> - pokazni vektor uzduž linije optičke vidljivosti od prijamnika do satelita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hr-HR" sz="2000" dirty="0"/>
                  <a:t>,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r-HR" sz="2000" dirty="0"/>
                  <a:t> – brzina svjetlosti.</a:t>
                </a:r>
              </a:p>
              <a:p>
                <a:endParaRPr lang="hr-HR" sz="2000" b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0770704" cy="4351338"/>
              </a:xfrm>
              <a:blipFill>
                <a:blip r:embed="rId2" cstate="print"/>
                <a:stretch>
                  <a:fillRect l="-736" t="-1681" r="-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6C30B-3D11-4207-8EA2-54CAD0BD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5662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    Izračun brzine (v)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4867" y="1417983"/>
                <a:ext cx="11538594" cy="46997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hr-HR" sz="2200" dirty="0">
                    <a:solidFill>
                      <a:schemeClr val="tx1"/>
                    </a:solidFill>
                  </a:rPr>
                  <a:t>Primljena frekvencija -prijamna frekvencija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𝑟𝑖</m:t>
                        </m:r>
                      </m:sub>
                    </m:sSub>
                  </m:oMath>
                </a14:m>
                <a:r>
                  <a:rPr lang="hr-HR" sz="2200" dirty="0">
                    <a:solidFill>
                      <a:schemeClr val="tx1"/>
                    </a:solidFill>
                  </a:rPr>
                  <a:t> razlikuje se od čiste Dopplerove inducirane prijemne frekvencije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-HR" sz="2200" dirty="0">
                    <a:solidFill>
                      <a:schemeClr val="tx1"/>
                    </a:solidFill>
                  </a:rPr>
                  <a:t> za sljedeću veličinu: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𝑟𝑖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hr-H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r-HR" sz="22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r-HR" sz="2000" dirty="0"/>
                  <a:t> - pogreška sata korisničkog prijamnika koja je izvedena iz pogreške sata korisničkog prijamnika korištenog kod algoritma izračuna pozicije pomoću GNSS sustava.</a:t>
                </a:r>
              </a:p>
              <a:p>
                <a:pPr marL="0" indent="0" algn="just">
                  <a:buNone/>
                </a:pPr>
                <a:r>
                  <a:rPr lang="hr-HR" sz="2200" dirty="0"/>
                  <a:t>Za svaki satelit vrijedi: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</m:t>
                          </m:r>
                        </m:sub>
                      </m:sSub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𝑡𝑠𝑖</m:t>
                              </m:r>
                            </m:sub>
                          </m:sSub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𝑡𝑠𝑖</m:t>
                              </m:r>
                            </m:sub>
                          </m:sSub>
                        </m:den>
                      </m:f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f>
                        <m:fPr>
                          <m:ctrlP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𝑡𝑠𝑖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sz="2200" dirty="0"/>
              </a:p>
              <a:p>
                <a:pPr marL="0" indent="0" algn="just">
                  <a:buNone/>
                </a:pPr>
                <a:r>
                  <a:rPr lang="hr-HR" sz="2200" dirty="0"/>
                  <a:t>Odnosno: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</m:sub>
                      </m:sSub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𝑡𝑠𝑖</m:t>
                              </m:r>
                            </m:sub>
                          </m:s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𝑡𝑠𝑖</m:t>
                              </m:r>
                            </m:sub>
                          </m:sSub>
                        </m:den>
                      </m:f>
                      <m:r>
                        <a:rPr lang="hr-HR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𝑥𝑖</m:t>
                          </m:r>
                        </m:sub>
                      </m:sSub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𝑥𝑖</m:t>
                          </m:r>
                        </m:sub>
                      </m:sSub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𝑦𝑖</m:t>
                          </m:r>
                        </m:sub>
                      </m:sSub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𝑦𝑖</m:t>
                          </m:r>
                        </m:sub>
                      </m:sSub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r-H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f>
                        <m:fPr>
                          <m:ctrlPr>
                            <a:rPr lang="hr-H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𝑡𝑠𝑖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sz="22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4867" y="1417983"/>
                <a:ext cx="11538594" cy="4699713"/>
              </a:xfrm>
              <a:blipFill>
                <a:blip r:embed="rId2" cstate="print"/>
                <a:stretch>
                  <a:fillRect l="-687" t="-1556" r="-687"/>
                </a:stretch>
              </a:blipFill>
            </p:spPr>
            <p:txBody>
              <a:bodyPr/>
              <a:lstStyle/>
              <a:p>
                <a:r>
                  <a:rPr lang="en-GB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833F8-3EB5-4C74-A243-87A4A074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39</a:t>
            </a:fld>
            <a:endParaRPr lang="hr-HR"/>
          </a:p>
        </p:txBody>
      </p:sp>
      <p:pic>
        <p:nvPicPr>
          <p:cNvPr id="6" name="Picture 2" descr="C:\Users\Kos\Documents\IMG_21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956" y="4436534"/>
            <a:ext cx="5313410" cy="815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812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            PREGLED STANJA 4 GNSS SUSTAVA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793"/>
            <a:ext cx="10515600" cy="461417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                                              </a:t>
            </a:r>
            <a:r>
              <a:rPr lang="hr-HR" sz="2000" dirty="0" smtClean="0"/>
              <a:t>Glonass (SP) – standard positioning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4</a:t>
            </a:fld>
            <a:endParaRPr lang="hr-HR"/>
          </a:p>
        </p:txBody>
      </p:sp>
      <p:pic>
        <p:nvPicPr>
          <p:cNvPr id="6" name="Picture 5" descr="cid:image034.png@01D59EC6.E7594C4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970116"/>
            <a:ext cx="6675120" cy="4056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955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53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                Izračun brzine (v)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40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51935" y="1526875"/>
            <a:ext cx="10859219" cy="4624209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              odnosno :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028" name="Picture 4" descr="C:\Users\Kos\Documents\IMG_21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92" y="2572172"/>
            <a:ext cx="10609263" cy="124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348193"/>
            <a:ext cx="10515600" cy="846158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prstClr val="black"/>
                </a:solidFill>
              </a:rPr>
              <a:t>                             Izračun brzine (v)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B9F72F-1679-4FA1-BB13-97AF3E0D4290}"/>
                  </a:ext>
                </a:extLst>
              </p:cNvPr>
              <p:cNvSpPr txBox="1"/>
              <p:nvPr/>
            </p:nvSpPr>
            <p:spPr>
              <a:xfrm>
                <a:off x="543339" y="1351722"/>
                <a:ext cx="11105322" cy="503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hr-HR" sz="2200" dirty="0"/>
                  <a:t>Uvodeći sljedeće posredne varijable i uzevši u obzir da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𝑥𝑖</m:t>
                            </m:r>
                          </m:sub>
                        </m:sSub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hr-HR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2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acc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hr-HR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̇"/>
                                <m:ctrlPr>
                                  <a:rPr lang="hr-HR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hr-H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2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hr-HR" sz="2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acc>
                          </m:e>
                        </m:acc>
                      </m:e>
                    </m:d>
                  </m:oMath>
                </a14:m>
                <a:r>
                  <a:rPr lang="hr-HR" sz="2200" dirty="0"/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r-H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  <m:t>𝑥𝑖</m:t>
                            </m:r>
                          </m:sub>
                        </m:sSub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hr-HR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hr-HR" sz="2200" dirty="0"/>
                  <a:t> može se napisati: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hr-H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</m:sub>
                      </m:sSub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𝑥𝑖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2200" b="0" i="1" smtClean="0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hr-H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𝑡𝑠𝑖</m:t>
                              </m:r>
                            </m:sub>
                          </m:sSub>
                          <m:r>
                            <a:rPr lang="hr-HR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𝑡𝑠𝑖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sz="2200" dirty="0"/>
              </a:p>
              <a:p>
                <a:pPr algn="just"/>
                <a:r>
                  <a:rPr lang="hr-HR" sz="2200" dirty="0"/>
                  <a:t>Veličina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-HR" sz="2200" dirty="0"/>
                  <a:t> je potpuno određena kada korisnički prijamnik prihvati korelacijski proces jer je stvarna prijamna frekvencija definirana vrlo precizno. Tada gornja jednadžba postaje: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200" i="1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̇"/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𝑥𝑖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𝑥𝑖</m:t>
                          </m:r>
                        </m:sub>
                      </m:sSub>
                      <m:r>
                        <a:rPr lang="hr-HR" sz="22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𝑦𝑖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𝑦𝑖</m:t>
                          </m:r>
                        </m:sub>
                      </m:sSub>
                      <m:r>
                        <a:rPr lang="hr-HR" sz="22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𝑧𝑖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r>
                        <a:rPr lang="hr-HR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2200" i="1"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̇"/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f>
                        <m:fPr>
                          <m:ctrlPr>
                            <a:rPr lang="hr-HR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r-HR" sz="2200" b="0" i="1" smtClean="0">
                                  <a:latin typeface="Cambria Math" panose="02040503050406030204" pitchFamily="18" charset="0"/>
                                </a:rPr>
                                <m:t>𝑡𝑠𝑖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sz="2200" b="1" dirty="0"/>
              </a:p>
              <a:p>
                <a:endParaRPr lang="hr-HR" sz="2200" dirty="0"/>
              </a:p>
              <a:p>
                <a:pPr algn="just"/>
                <a:r>
                  <a:rPr lang="hr-HR" sz="2200" dirty="0"/>
                  <a:t>Uzevši u obzir da je Dopplerov pomak frekvencije obično unutar ±10 </a:t>
                </a:r>
                <a:r>
                  <a:rPr lang="hr-HR" sz="2200" dirty="0" err="1"/>
                  <a:t>kHz</a:t>
                </a:r>
                <a:r>
                  <a:rPr lang="hr-HR" sz="2200" dirty="0"/>
                  <a:t>, gornja jednadžba poprima jednostavniji oblik: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200" i="1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̇"/>
                          <m:ctrlPr>
                            <a:rPr lang="hr-HR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𝑥𝑖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𝑥𝑖</m:t>
                          </m:r>
                        </m:sub>
                      </m:sSub>
                      <m:r>
                        <a:rPr lang="hr-HR" sz="22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hr-HR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𝑦𝑖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𝑦𝑖</m:t>
                          </m:r>
                        </m:sub>
                      </m:sSub>
                      <m:r>
                        <a:rPr lang="hr-HR" sz="22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hr-HR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𝑧𝑖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hr-H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r-HR" sz="2200" i="1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r>
                        <a:rPr lang="hr-HR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2200" i="1"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̇"/>
                          <m:ctrlPr>
                            <a:rPr lang="hr-HR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hr-HR" sz="2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hr-HR" sz="2200" dirty="0"/>
              </a:p>
              <a:p>
                <a:r>
                  <a:rPr lang="hr-HR" sz="2200" dirty="0"/>
                  <a:t> </a:t>
                </a:r>
              </a:p>
              <a:p>
                <a:r>
                  <a:rPr lang="hr-HR" sz="2200" dirty="0"/>
                  <a:t>gdje su nepoznanice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𝑥𝑖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hr-HR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𝑦𝑖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hr-HR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𝑧𝑖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hr-HR" sz="2200" dirty="0"/>
                  <a:t>, </a:t>
                </a:r>
                <a14:m>
                  <m:oMath xmlns:m="http://schemas.openxmlformats.org/officeDocument/2006/math">
                    <m:r>
                      <a:rPr lang="hr-HR" sz="22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̇"/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r-HR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r>
                  <a:rPr lang="hr-HR" sz="2200" dirty="0"/>
                  <a:t> derivacije s obzirom na vrijeme.</a:t>
                </a:r>
                <a:endParaRPr lang="en-GB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3B9F72F-1679-4FA1-BB13-97AF3E0D4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39" y="1351722"/>
                <a:ext cx="11105322" cy="5039200"/>
              </a:xfrm>
              <a:prstGeom prst="rect">
                <a:avLst/>
              </a:prstGeom>
              <a:blipFill>
                <a:blip r:embed="rId2" cstate="print"/>
                <a:stretch>
                  <a:fillRect l="-714" t="-363" r="-1317" b="-1090"/>
                </a:stretch>
              </a:blipFill>
            </p:spPr>
            <p:txBody>
              <a:bodyPr/>
              <a:lstStyle/>
              <a:p>
                <a:r>
                  <a:rPr lang="en-GB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B8C49-478E-411B-B396-737BAC35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41</a:t>
            </a:fld>
            <a:endParaRPr lang="hr-HR"/>
          </a:p>
        </p:txBody>
      </p:sp>
      <p:pic>
        <p:nvPicPr>
          <p:cNvPr id="2050" name="Picture 2" descr="C:\Users\Kos\Documents\IMG_2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8079" y="3492318"/>
            <a:ext cx="5820044" cy="1075189"/>
          </a:xfrm>
          <a:prstGeom prst="rect">
            <a:avLst/>
          </a:prstGeom>
          <a:noFill/>
        </p:spPr>
      </p:pic>
      <p:pic>
        <p:nvPicPr>
          <p:cNvPr id="2051" name="Picture 3" descr="C:\Users\Kos\Documents\IMG_2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193" y="5022577"/>
            <a:ext cx="5625501" cy="695837"/>
          </a:xfrm>
          <a:prstGeom prst="rect">
            <a:avLst/>
          </a:prstGeom>
          <a:noFill/>
        </p:spPr>
      </p:pic>
      <p:pic>
        <p:nvPicPr>
          <p:cNvPr id="2052" name="Picture 4" descr="C:\Users\Kos\Documents\IMG_2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2718" y="5769852"/>
            <a:ext cx="5543311" cy="706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146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893659"/>
          </a:xfrm>
        </p:spPr>
        <p:txBody>
          <a:bodyPr/>
          <a:lstStyle/>
          <a:p>
            <a:r>
              <a:rPr lang="hr-HR" sz="3200" b="1" dirty="0">
                <a:solidFill>
                  <a:prstClr val="black"/>
                </a:solidFill>
              </a:rPr>
              <a:t>                          Izračun brzine (v)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5314E5-17FC-413D-8B4B-CDD9CA1CB032}"/>
                  </a:ext>
                </a:extLst>
              </p:cNvPr>
              <p:cNvSpPr txBox="1"/>
              <p:nvPr/>
            </p:nvSpPr>
            <p:spPr>
              <a:xfrm>
                <a:off x="735494" y="1021278"/>
                <a:ext cx="10353261" cy="5390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hr-HR" sz="2200" dirty="0">
                    <a:solidFill>
                      <a:schemeClr val="tx1"/>
                    </a:solidFill>
                  </a:rPr>
                  <a:t>Dakle, za dobiti rješenje, dovoljna su četiri mjerenja. Formiraju se sljedeće matrice: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hr-H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hr-H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r-HR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r-HR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hr-HR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hr-HR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hr-HR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hr-H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hr-HR" sz="2200" dirty="0">
                    <a:solidFill>
                      <a:schemeClr val="tx1"/>
                    </a:solidFill>
                  </a:rPr>
                  <a:t> 	 </a:t>
                </a:r>
                <a14:m>
                  <m:oMath xmlns:m="http://schemas.openxmlformats.org/officeDocument/2006/math">
                    <m:r>
                      <a:rPr lang="hr-H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hr-H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r-H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hr-H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hr-H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hr-H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hr-HR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hr-HR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hr-HR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hr-HR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hr-HR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hr-HR" sz="2200" dirty="0">
                        <a:solidFill>
                          <a:schemeClr val="tx1"/>
                        </a:solidFill>
                      </a:rPr>
                      <m:t>	</m:t>
                    </m:r>
                  </m:oMath>
                </a14:m>
                <a:r>
                  <a:rPr lang="hr-HR" sz="2200" dirty="0">
                    <a:solidFill>
                      <a:schemeClr val="tx1"/>
                    </a:solidFill>
                  </a:rPr>
                  <a:t>  	</a:t>
                </a:r>
                <a14:m>
                  <m:oMath xmlns:m="http://schemas.openxmlformats.org/officeDocument/2006/math">
                    <m:r>
                      <a:rPr lang="hr-H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hr-HR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r-HR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r-HR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hr-HR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hr-HR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hr-HR" sz="2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hr-HR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eqArr>
                                    <m:eqArrPr>
                                      <m:ctrlPr>
                                        <a:rPr lang="hr-HR" sz="2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hr-HR" sz="22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hr-HR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hr-HR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hr-HR" sz="22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hr-HR" sz="22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eqAr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endParaRPr lang="hr-HR" sz="2200" dirty="0">
                  <a:solidFill>
                    <a:schemeClr val="tx1"/>
                  </a:solidFill>
                </a:endParaRPr>
              </a:p>
              <a:p>
                <a:pPr algn="just"/>
                <a:endParaRPr lang="hr-HR" sz="22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hr-HR" sz="2200" dirty="0">
                    <a:solidFill>
                      <a:schemeClr val="tx1"/>
                    </a:solidFill>
                  </a:rPr>
                  <a:t>Sustav se rješava: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hr-H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𝐻𝑔</m:t>
                      </m:r>
                    </m:oMath>
                  </m:oMathPara>
                </a14:m>
                <a:endParaRPr lang="hr-HR" sz="22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hr-HR" sz="2200" dirty="0">
                    <a:solidFill>
                      <a:schemeClr val="tx1"/>
                    </a:solidFill>
                  </a:rPr>
                  <a:t>Odnosno,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hr-H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hr-H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hr-H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hr-HR" sz="2200" dirty="0">
                  <a:solidFill>
                    <a:schemeClr val="tx1"/>
                  </a:solidFill>
                </a:endParaRPr>
              </a:p>
              <a:p>
                <a:pPr algn="just"/>
                <a:endParaRPr lang="hr-HR" sz="22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hr-HR" sz="2200" dirty="0">
                    <a:solidFill>
                      <a:schemeClr val="tx1"/>
                    </a:solidFill>
                  </a:rPr>
                  <a:t>Sustav se rješava sličnom metodom iteracije koje se koristi kod određivanja položaja (P) pomoću GNSS sustava</a:t>
                </a:r>
              </a:p>
              <a:p>
                <a:pPr algn="just"/>
                <a:r>
                  <a:rPr lang="hr-HR" sz="2200" dirty="0">
                    <a:solidFill>
                      <a:schemeClr val="tx1"/>
                    </a:solidFill>
                  </a:rPr>
                  <a:t>Izračun brzine (v) radi se  uvijek nakon što je izvršen izračun položaja (P)</a:t>
                </a:r>
              </a:p>
              <a:p>
                <a:endParaRPr lang="hr-HR" b="1" dirty="0">
                  <a:solidFill>
                    <a:srgbClr val="FF0000"/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95314E5-17FC-413D-8B4B-CDD9CA1CB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94" y="1021278"/>
                <a:ext cx="10353261" cy="5390002"/>
              </a:xfrm>
              <a:prstGeom prst="rect">
                <a:avLst/>
              </a:prstGeom>
              <a:blipFill>
                <a:blip r:embed="rId2" cstate="print"/>
                <a:stretch>
                  <a:fillRect l="-766" t="-792" r="-1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82A6DF-2300-434E-A48C-3363BAFA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1287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158"/>
          </a:xfrm>
        </p:spPr>
        <p:txBody>
          <a:bodyPr>
            <a:normAutofit/>
          </a:bodyPr>
          <a:lstStyle/>
          <a:p>
            <a:r>
              <a:rPr lang="hr-HR" sz="3200" b="1" dirty="0"/>
              <a:t>Bibliografija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F9939-E517-4146-9EE6-59CA0A680EEC}"/>
              </a:ext>
            </a:extLst>
          </p:cNvPr>
          <p:cNvSpPr txBox="1"/>
          <p:nvPr/>
        </p:nvSpPr>
        <p:spPr>
          <a:xfrm>
            <a:off x="702365" y="1211284"/>
            <a:ext cx="107673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 err="1"/>
              <a:t>Bancroft</a:t>
            </a:r>
            <a:r>
              <a:rPr lang="hr-HR" sz="2000" dirty="0"/>
              <a:t>, S., </a:t>
            </a:r>
            <a:r>
              <a:rPr lang="hr-HR" sz="2000" dirty="0" err="1"/>
              <a:t>An</a:t>
            </a:r>
            <a:r>
              <a:rPr lang="hr-HR" sz="2000" dirty="0"/>
              <a:t> </a:t>
            </a:r>
            <a:r>
              <a:rPr lang="hr-HR" sz="2000" dirty="0" err="1"/>
              <a:t>algebraic</a:t>
            </a:r>
            <a:r>
              <a:rPr lang="hr-HR" sz="2000" dirty="0"/>
              <a:t> </a:t>
            </a:r>
            <a:r>
              <a:rPr lang="hr-HR" sz="2000" dirty="0" err="1"/>
              <a:t>solution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GPS </a:t>
            </a:r>
            <a:r>
              <a:rPr lang="hr-HR" sz="2000" dirty="0" err="1"/>
              <a:t>equations</a:t>
            </a:r>
            <a:r>
              <a:rPr lang="hr-HR" sz="2000" dirty="0"/>
              <a:t>. IEEE Trans </a:t>
            </a:r>
            <a:r>
              <a:rPr lang="hr-HR" sz="2000" dirty="0" err="1"/>
              <a:t>Aerosp</a:t>
            </a:r>
            <a:r>
              <a:rPr lang="hr-HR" sz="2000" dirty="0"/>
              <a:t> </a:t>
            </a:r>
            <a:r>
              <a:rPr lang="hr-HR" sz="2000" dirty="0" err="1"/>
              <a:t>Electron</a:t>
            </a:r>
            <a:r>
              <a:rPr lang="hr-HR" sz="2000" dirty="0"/>
              <a:t> </a:t>
            </a:r>
            <a:r>
              <a:rPr lang="hr-HR" sz="2000" dirty="0" err="1"/>
              <a:t>Syst</a:t>
            </a:r>
            <a:r>
              <a:rPr lang="hr-HR" sz="2000" dirty="0"/>
              <a:t> 1985;21(7):56-59.</a:t>
            </a:r>
          </a:p>
          <a:p>
            <a:pPr algn="just"/>
            <a:r>
              <a:rPr lang="hr-HR" sz="2000" dirty="0"/>
              <a:t>Brown, A., </a:t>
            </a:r>
            <a:r>
              <a:rPr lang="hr-HR" sz="2000" dirty="0" err="1"/>
              <a:t>Navigation</a:t>
            </a:r>
            <a:r>
              <a:rPr lang="hr-HR" sz="2000" dirty="0"/>
              <a:t> </a:t>
            </a:r>
            <a:r>
              <a:rPr lang="hr-HR" sz="2000" dirty="0" err="1"/>
              <a:t>satellites</a:t>
            </a:r>
            <a:r>
              <a:rPr lang="hr-HR" sz="2000" dirty="0"/>
              <a:t>. </a:t>
            </a:r>
            <a:r>
              <a:rPr lang="hr-HR" sz="2000" dirty="0" err="1"/>
              <a:t>Encyclopedia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Physical</a:t>
            </a:r>
            <a:r>
              <a:rPr lang="hr-HR" sz="2000" dirty="0"/>
              <a:t> Science </a:t>
            </a:r>
            <a:r>
              <a:rPr lang="hr-HR" sz="2000" dirty="0" err="1"/>
              <a:t>and</a:t>
            </a:r>
            <a:r>
              <a:rPr lang="hr-HR" sz="2000" dirty="0"/>
              <a:t> Technology, </a:t>
            </a:r>
            <a:r>
              <a:rPr lang="hr-HR" sz="2000" dirty="0" err="1"/>
              <a:t>Volume</a:t>
            </a:r>
            <a:r>
              <a:rPr lang="hr-HR" sz="2000" dirty="0"/>
              <a:t> 8. </a:t>
            </a:r>
            <a:r>
              <a:rPr lang="hr-HR" sz="2000" dirty="0" err="1"/>
              <a:t>Academic</a:t>
            </a:r>
            <a:r>
              <a:rPr lang="hr-HR" sz="2000" dirty="0"/>
              <a:t> Press; 1987</a:t>
            </a:r>
          </a:p>
          <a:p>
            <a:pPr algn="just"/>
            <a:r>
              <a:rPr lang="hr-HR" sz="2000" dirty="0"/>
              <a:t>EL-</a:t>
            </a:r>
            <a:r>
              <a:rPr lang="hr-HR" sz="2000" dirty="0" err="1"/>
              <a:t>Mahy</a:t>
            </a:r>
            <a:r>
              <a:rPr lang="hr-HR" sz="2000" dirty="0"/>
              <a:t> MK. </a:t>
            </a:r>
            <a:r>
              <a:rPr lang="hr-HR" sz="2000" dirty="0" err="1"/>
              <a:t>Efficient</a:t>
            </a:r>
            <a:r>
              <a:rPr lang="hr-HR" sz="2000" dirty="0"/>
              <a:t> </a:t>
            </a:r>
            <a:r>
              <a:rPr lang="hr-HR" sz="2000" dirty="0" err="1"/>
              <a:t>satellite</a:t>
            </a:r>
            <a:r>
              <a:rPr lang="hr-HR" sz="2000" dirty="0"/>
              <a:t> </a:t>
            </a:r>
            <a:r>
              <a:rPr lang="hr-HR" sz="2000" dirty="0" err="1"/>
              <a:t>orbit</a:t>
            </a:r>
            <a:r>
              <a:rPr lang="hr-HR" sz="2000" dirty="0"/>
              <a:t> </a:t>
            </a:r>
            <a:r>
              <a:rPr lang="hr-HR" sz="2000" dirty="0" err="1"/>
              <a:t>determination</a:t>
            </a:r>
            <a:r>
              <a:rPr lang="hr-HR" sz="2000" dirty="0"/>
              <a:t> </a:t>
            </a:r>
            <a:r>
              <a:rPr lang="hr-HR" sz="2000" dirty="0" err="1"/>
              <a:t>algorithm</a:t>
            </a:r>
            <a:r>
              <a:rPr lang="hr-HR" sz="2000" dirty="0"/>
              <a:t>. </a:t>
            </a:r>
            <a:r>
              <a:rPr lang="hr-HR" sz="2000" dirty="0" err="1"/>
              <a:t>Proceedings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Eighteenth</a:t>
            </a:r>
            <a:r>
              <a:rPr lang="hr-HR" sz="2000" dirty="0"/>
              <a:t> National Radio Science </a:t>
            </a:r>
            <a:r>
              <a:rPr lang="hr-HR" sz="2000" dirty="0" err="1"/>
              <a:t>Conference</a:t>
            </a:r>
            <a:r>
              <a:rPr lang="hr-HR" sz="2000" dirty="0"/>
              <a:t>; 2001; p 225-232. </a:t>
            </a:r>
            <a:r>
              <a:rPr lang="hr-HR" sz="2000" dirty="0" err="1"/>
              <a:t>Mansoura</a:t>
            </a:r>
            <a:r>
              <a:rPr lang="hr-HR" sz="2000" dirty="0"/>
              <a:t>, </a:t>
            </a:r>
            <a:r>
              <a:rPr lang="hr-HR" sz="2000" dirty="0" err="1"/>
              <a:t>Egypt</a:t>
            </a:r>
            <a:endParaRPr lang="hr-HR" sz="2000" dirty="0"/>
          </a:p>
          <a:p>
            <a:pPr algn="just"/>
            <a:r>
              <a:rPr lang="hr-HR" sz="2000" dirty="0" err="1"/>
              <a:t>Hahn</a:t>
            </a:r>
            <a:r>
              <a:rPr lang="hr-HR" sz="2000" dirty="0"/>
              <a:t>, J., </a:t>
            </a:r>
            <a:r>
              <a:rPr lang="hr-HR" sz="2000" dirty="0" err="1"/>
              <a:t>Powers</a:t>
            </a:r>
            <a:r>
              <a:rPr lang="hr-HR" sz="2000" dirty="0"/>
              <a:t> E. GPS </a:t>
            </a:r>
            <a:r>
              <a:rPr lang="hr-HR" sz="2000" dirty="0" err="1"/>
              <a:t>and</a:t>
            </a:r>
            <a:r>
              <a:rPr lang="hr-HR" sz="2000" dirty="0"/>
              <a:t> Galileo </a:t>
            </a:r>
            <a:r>
              <a:rPr lang="hr-HR" sz="2000" dirty="0" err="1"/>
              <a:t>timing</a:t>
            </a:r>
            <a:r>
              <a:rPr lang="hr-HR" sz="2000" dirty="0"/>
              <a:t> </a:t>
            </a:r>
            <a:r>
              <a:rPr lang="hr-HR" sz="2000" dirty="0" err="1"/>
              <a:t>interoperability</a:t>
            </a:r>
            <a:r>
              <a:rPr lang="hr-HR" sz="2000" dirty="0"/>
              <a:t>. In: GNSS 2004 </a:t>
            </a:r>
            <a:r>
              <a:rPr lang="hr-HR" sz="2000" dirty="0" err="1"/>
              <a:t>Proceedings</a:t>
            </a:r>
            <a:r>
              <a:rPr lang="hr-HR" sz="2000" dirty="0"/>
              <a:t>; May 2004; Rotterdam.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Netherlands</a:t>
            </a:r>
            <a:r>
              <a:rPr lang="hr-HR" sz="2000" dirty="0"/>
              <a:t>.</a:t>
            </a:r>
          </a:p>
          <a:p>
            <a:pPr algn="just"/>
            <a:r>
              <a:rPr lang="hr-HR" sz="2000" dirty="0" err="1"/>
              <a:t>Hoshen</a:t>
            </a:r>
            <a:r>
              <a:rPr lang="hr-HR" sz="2000" dirty="0"/>
              <a:t> J. </a:t>
            </a:r>
            <a:r>
              <a:rPr lang="hr-HR" sz="2000" dirty="0" err="1"/>
              <a:t>The</a:t>
            </a:r>
            <a:r>
              <a:rPr lang="hr-HR" sz="2000" dirty="0"/>
              <a:t> GPS </a:t>
            </a:r>
            <a:r>
              <a:rPr lang="hr-HR" sz="2000" dirty="0" err="1"/>
              <a:t>equations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problem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Apollonius</a:t>
            </a:r>
            <a:r>
              <a:rPr lang="hr-HR" sz="2000" dirty="0"/>
              <a:t>. IEEE Trans </a:t>
            </a:r>
            <a:r>
              <a:rPr lang="hr-HR" sz="2000" dirty="0" err="1"/>
              <a:t>Aerosp</a:t>
            </a:r>
            <a:r>
              <a:rPr lang="hr-HR" sz="2000" dirty="0"/>
              <a:t> </a:t>
            </a:r>
            <a:r>
              <a:rPr lang="hr-HR" sz="2000" dirty="0" err="1"/>
              <a:t>Electron</a:t>
            </a:r>
            <a:r>
              <a:rPr lang="hr-HR" sz="2000" dirty="0"/>
              <a:t> </a:t>
            </a:r>
            <a:r>
              <a:rPr lang="hr-HR" sz="2000" dirty="0" err="1"/>
              <a:t>Syst</a:t>
            </a:r>
            <a:r>
              <a:rPr lang="hr-HR" sz="2000" dirty="0"/>
              <a:t> 1996;32(3): 1116-1124.</a:t>
            </a:r>
          </a:p>
          <a:p>
            <a:pPr algn="just"/>
            <a:r>
              <a:rPr lang="hr-HR" sz="2000" dirty="0" err="1"/>
              <a:t>Kaplan</a:t>
            </a:r>
            <a:r>
              <a:rPr lang="hr-HR" sz="2000" dirty="0"/>
              <a:t> ED, </a:t>
            </a:r>
            <a:r>
              <a:rPr lang="hr-HR" sz="2000" dirty="0" err="1"/>
              <a:t>Hegarty</a:t>
            </a:r>
            <a:r>
              <a:rPr lang="hr-HR" sz="2000" dirty="0"/>
              <a:t> C. </a:t>
            </a:r>
            <a:r>
              <a:rPr lang="hr-HR" sz="2000" dirty="0" err="1"/>
              <a:t>Understanding</a:t>
            </a:r>
            <a:r>
              <a:rPr lang="hr-HR" sz="2000" dirty="0"/>
              <a:t> GPS: </a:t>
            </a:r>
            <a:r>
              <a:rPr lang="hr-HR" sz="2000" dirty="0" err="1"/>
              <a:t>principles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applications</a:t>
            </a:r>
            <a:r>
              <a:rPr lang="hr-HR" sz="2000" dirty="0"/>
              <a:t>. 2nd </a:t>
            </a:r>
            <a:r>
              <a:rPr lang="hr-HR" sz="2000" dirty="0" err="1"/>
              <a:t>edition</a:t>
            </a:r>
            <a:r>
              <a:rPr lang="hr-HR" sz="2000" dirty="0"/>
              <a:t>. </a:t>
            </a:r>
            <a:r>
              <a:rPr lang="hr-HR" sz="2000" dirty="0" err="1"/>
              <a:t>Artech</a:t>
            </a:r>
            <a:r>
              <a:rPr lang="hr-HR" sz="2000" dirty="0"/>
              <a:t> </a:t>
            </a:r>
            <a:r>
              <a:rPr lang="hr-HR" sz="2000" dirty="0" err="1"/>
              <a:t>House</a:t>
            </a:r>
            <a:r>
              <a:rPr lang="hr-HR" sz="2000" dirty="0"/>
              <a:t>; 2006. </a:t>
            </a:r>
            <a:r>
              <a:rPr lang="hr-HR" sz="2000" dirty="0" err="1"/>
              <a:t>Norwood</a:t>
            </a:r>
            <a:r>
              <a:rPr lang="hr-HR" sz="2000" dirty="0"/>
              <a:t>, MA, USA.</a:t>
            </a:r>
          </a:p>
          <a:p>
            <a:pPr algn="just"/>
            <a:r>
              <a:rPr lang="hr-HR" sz="2000" dirty="0" err="1"/>
              <a:t>Langley</a:t>
            </a:r>
            <a:r>
              <a:rPr lang="hr-HR" sz="2000" dirty="0"/>
              <a:t> R.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mathematics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GPS. GPS </a:t>
            </a:r>
            <a:r>
              <a:rPr lang="hr-HR" sz="2000" dirty="0" err="1"/>
              <a:t>world</a:t>
            </a:r>
            <a:r>
              <a:rPr lang="hr-HR" sz="2000" dirty="0"/>
              <a:t> 1991;2:45-50.</a:t>
            </a:r>
          </a:p>
          <a:p>
            <a:pPr algn="just"/>
            <a:r>
              <a:rPr lang="hr-HR" sz="2000" dirty="0" err="1"/>
              <a:t>Leick</a:t>
            </a:r>
            <a:r>
              <a:rPr lang="hr-HR" sz="2000" dirty="0"/>
              <a:t> A. GPS </a:t>
            </a:r>
            <a:r>
              <a:rPr lang="hr-HR" sz="2000" dirty="0" err="1"/>
              <a:t>satellite</a:t>
            </a:r>
            <a:r>
              <a:rPr lang="hr-HR" sz="2000" dirty="0"/>
              <a:t> </a:t>
            </a:r>
            <a:r>
              <a:rPr lang="hr-HR" sz="2000" dirty="0" err="1"/>
              <a:t>surveying</a:t>
            </a:r>
            <a:r>
              <a:rPr lang="hr-HR" sz="2000" dirty="0"/>
              <a:t>. John </a:t>
            </a:r>
            <a:r>
              <a:rPr lang="hr-HR" sz="2000" dirty="0" err="1"/>
              <a:t>Wiley</a:t>
            </a:r>
            <a:r>
              <a:rPr lang="hr-HR" sz="2000" dirty="0"/>
              <a:t> &amp; </a:t>
            </a:r>
            <a:r>
              <a:rPr lang="hr-HR" sz="2000" dirty="0" err="1"/>
              <a:t>Sons</a:t>
            </a:r>
            <a:r>
              <a:rPr lang="hr-HR" sz="2000" dirty="0"/>
              <a:t>, 2004, </a:t>
            </a:r>
            <a:r>
              <a:rPr lang="hr-HR" sz="2000" dirty="0" err="1"/>
              <a:t>Hoboken</a:t>
            </a:r>
            <a:r>
              <a:rPr lang="hr-HR" sz="2000" dirty="0"/>
              <a:t>, NJ, USA</a:t>
            </a:r>
          </a:p>
          <a:p>
            <a:pPr algn="just"/>
            <a:r>
              <a:rPr lang="hr-HR" sz="2000" dirty="0" err="1"/>
              <a:t>Leva</a:t>
            </a:r>
            <a:r>
              <a:rPr lang="hr-HR" sz="2000" dirty="0"/>
              <a:t> J. </a:t>
            </a:r>
            <a:r>
              <a:rPr lang="hr-HR" sz="2000" dirty="0" err="1"/>
              <a:t>An</a:t>
            </a:r>
            <a:r>
              <a:rPr lang="hr-HR" sz="2000" dirty="0"/>
              <a:t> alternative </a:t>
            </a:r>
            <a:r>
              <a:rPr lang="hr-HR" sz="2000" dirty="0" err="1"/>
              <a:t>closed</a:t>
            </a:r>
            <a:r>
              <a:rPr lang="hr-HR" sz="2000" dirty="0"/>
              <a:t> </a:t>
            </a:r>
            <a:r>
              <a:rPr lang="hr-HR" sz="2000" dirty="0" err="1"/>
              <a:t>form</a:t>
            </a:r>
            <a:r>
              <a:rPr lang="hr-HR" sz="2000" dirty="0"/>
              <a:t> </a:t>
            </a:r>
            <a:r>
              <a:rPr lang="hr-HR" sz="2000" dirty="0" err="1"/>
              <a:t>solution</a:t>
            </a:r>
            <a:r>
              <a:rPr lang="hr-HR" sz="2000" dirty="0"/>
              <a:t> to </a:t>
            </a:r>
            <a:r>
              <a:rPr lang="hr-HR" sz="2000" dirty="0" err="1"/>
              <a:t>the</a:t>
            </a:r>
            <a:r>
              <a:rPr lang="hr-HR" sz="2000" dirty="0"/>
              <a:t> GPS </a:t>
            </a:r>
            <a:r>
              <a:rPr lang="hr-HR" sz="2000" dirty="0" err="1"/>
              <a:t>pseudorange</a:t>
            </a:r>
            <a:r>
              <a:rPr lang="hr-HR" sz="2000" dirty="0"/>
              <a:t> </a:t>
            </a:r>
            <a:r>
              <a:rPr lang="hr-HR" sz="2000" dirty="0" err="1"/>
              <a:t>equations</a:t>
            </a:r>
            <a:r>
              <a:rPr lang="hr-HR" sz="2000" dirty="0"/>
              <a:t>. In ION NTM: </a:t>
            </a:r>
            <a:r>
              <a:rPr lang="hr-HR" sz="2000" dirty="0" err="1"/>
              <a:t>Proceedings</a:t>
            </a:r>
            <a:r>
              <a:rPr lang="hr-HR" sz="2000" dirty="0"/>
              <a:t>; </a:t>
            </a:r>
            <a:r>
              <a:rPr lang="hr-HR" sz="2000" dirty="0" err="1"/>
              <a:t>January</a:t>
            </a:r>
            <a:r>
              <a:rPr lang="hr-HR" sz="2000" dirty="0"/>
              <a:t> 1995; </a:t>
            </a:r>
            <a:r>
              <a:rPr lang="hr-HR" sz="2000" dirty="0" err="1"/>
              <a:t>Anaheim</a:t>
            </a:r>
            <a:r>
              <a:rPr lang="hr-HR" sz="2000" dirty="0"/>
              <a:t> (CA).</a:t>
            </a:r>
          </a:p>
          <a:p>
            <a:pPr algn="just"/>
            <a:r>
              <a:rPr lang="hr-HR" sz="2000" dirty="0" err="1" smtClean="0"/>
              <a:t>Samama</a:t>
            </a:r>
            <a:r>
              <a:rPr lang="hr-HR" sz="2000" dirty="0" smtClean="0"/>
              <a:t> </a:t>
            </a:r>
            <a:r>
              <a:rPr lang="hr-HR" sz="2000" dirty="0" err="1"/>
              <a:t>Nel</a:t>
            </a:r>
            <a:r>
              <a:rPr lang="hr-HR" sz="2000" dirty="0"/>
              <a:t>. Global Positioning Technologies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Performance</a:t>
            </a:r>
            <a:r>
              <a:rPr lang="hr-HR" sz="2000" dirty="0"/>
              <a:t>. </a:t>
            </a:r>
            <a:r>
              <a:rPr lang="hr-HR" sz="2000" dirty="0" err="1"/>
              <a:t>Wiley</a:t>
            </a:r>
            <a:r>
              <a:rPr lang="hr-HR" sz="2000" dirty="0"/>
              <a:t> </a:t>
            </a:r>
            <a:r>
              <a:rPr lang="hr-HR" sz="2000" dirty="0" err="1"/>
              <a:t>Interscience</a:t>
            </a:r>
            <a:r>
              <a:rPr lang="hr-HR" sz="2000" dirty="0"/>
              <a:t>, </a:t>
            </a:r>
            <a:r>
              <a:rPr lang="hr-HR" sz="2000" dirty="0" err="1"/>
              <a:t>Hoboken</a:t>
            </a:r>
            <a:r>
              <a:rPr lang="hr-HR" sz="2000" dirty="0"/>
              <a:t>, New </a:t>
            </a:r>
            <a:r>
              <a:rPr lang="hr-HR" sz="2000" dirty="0" err="1"/>
              <a:t>Jersey</a:t>
            </a:r>
            <a:r>
              <a:rPr lang="hr-HR" sz="2000" dirty="0"/>
              <a:t>, 2008. USA</a:t>
            </a:r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76D032-58F5-4428-A854-39A13BB4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600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  UK razmatra planove za svoj GNSS sustav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852"/>
            <a:ext cx="10515600" cy="47721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Nakon </a:t>
            </a:r>
            <a:r>
              <a:rPr lang="en-US" dirty="0" smtClean="0"/>
              <a:t>odluke</a:t>
            </a:r>
            <a:r>
              <a:rPr lang="hr-HR" dirty="0"/>
              <a:t> </a:t>
            </a:r>
            <a:r>
              <a:rPr lang="hr-HR" dirty="0" smtClean="0"/>
              <a:t>EU</a:t>
            </a:r>
            <a:r>
              <a:rPr lang="en-US" dirty="0" smtClean="0"/>
              <a:t> da europsk</a:t>
            </a:r>
            <a:r>
              <a:rPr lang="hr-HR" dirty="0" smtClean="0"/>
              <a:t>i</a:t>
            </a:r>
            <a:r>
              <a:rPr lang="en-US" dirty="0" smtClean="0"/>
              <a:t> globaln</a:t>
            </a:r>
            <a:r>
              <a:rPr lang="hr-HR" dirty="0" smtClean="0"/>
              <a:t>i</a:t>
            </a:r>
            <a:r>
              <a:rPr lang="en-US" dirty="0" smtClean="0"/>
              <a:t> navigacijsk</a:t>
            </a:r>
            <a:r>
              <a:rPr lang="hr-HR" dirty="0" smtClean="0"/>
              <a:t>i</a:t>
            </a:r>
            <a:r>
              <a:rPr lang="en-US" dirty="0" smtClean="0"/>
              <a:t> satelitsk</a:t>
            </a:r>
            <a:r>
              <a:rPr lang="hr-HR" dirty="0" smtClean="0"/>
              <a:t>i</a:t>
            </a:r>
            <a:r>
              <a:rPr lang="en-US" dirty="0" smtClean="0"/>
              <a:t> sustav </a:t>
            </a:r>
            <a:r>
              <a:rPr lang="en-US" dirty="0"/>
              <a:t>Galileo neće biti, nakon  istupanja iz </a:t>
            </a:r>
            <a:r>
              <a:rPr lang="en-US" dirty="0" smtClean="0"/>
              <a:t>E</a:t>
            </a:r>
            <a:r>
              <a:rPr lang="hr-HR" dirty="0" smtClean="0"/>
              <a:t>U</a:t>
            </a:r>
            <a:r>
              <a:rPr lang="en-US" dirty="0" smtClean="0"/>
              <a:t> </a:t>
            </a:r>
            <a:r>
              <a:rPr lang="en-US" dirty="0"/>
              <a:t>dostupan Velikoj </a:t>
            </a:r>
            <a:r>
              <a:rPr lang="en-US" dirty="0" smtClean="0"/>
              <a:t>Britanij</a:t>
            </a:r>
            <a:r>
              <a:rPr lang="hr-HR" dirty="0" smtClean="0"/>
              <a:t>i (posebno </a:t>
            </a:r>
            <a:r>
              <a:rPr lang="en-US" dirty="0" smtClean="0"/>
              <a:t>njenim </a:t>
            </a:r>
            <a:r>
              <a:rPr lang="en-US" dirty="0"/>
              <a:t>oružanim </a:t>
            </a:r>
            <a:r>
              <a:rPr lang="en-US" dirty="0" smtClean="0"/>
              <a:t>snagama</a:t>
            </a:r>
            <a:r>
              <a:rPr lang="hr-HR" dirty="0" smtClean="0"/>
              <a:t>)</a:t>
            </a:r>
            <a:r>
              <a:rPr lang="en-US" dirty="0" smtClean="0"/>
              <a:t> </a:t>
            </a:r>
            <a:r>
              <a:rPr lang="hr-HR" dirty="0" smtClean="0"/>
              <a:t>UK</a:t>
            </a:r>
            <a:r>
              <a:rPr lang="en-US" dirty="0" smtClean="0"/>
              <a:t> </a:t>
            </a:r>
            <a:r>
              <a:rPr lang="en-US" dirty="0"/>
              <a:t>razmatra izgradnju vlastitog </a:t>
            </a:r>
            <a:r>
              <a:rPr lang="hr-HR" dirty="0" smtClean="0"/>
              <a:t>GNSS </a:t>
            </a:r>
            <a:r>
              <a:rPr lang="en-US" dirty="0" smtClean="0"/>
              <a:t>sustava.</a:t>
            </a:r>
            <a:r>
              <a:rPr lang="hr-HR" dirty="0" smtClean="0"/>
              <a:t> </a:t>
            </a:r>
          </a:p>
          <a:p>
            <a:r>
              <a:rPr lang="hr-HR" dirty="0" smtClean="0"/>
              <a:t>Osim</a:t>
            </a:r>
            <a:r>
              <a:rPr lang="en-US" dirty="0" smtClean="0"/>
              <a:t> </a:t>
            </a:r>
            <a:r>
              <a:rPr lang="en-US" dirty="0"/>
              <a:t>ideje o razvoju </a:t>
            </a:r>
            <a:r>
              <a:rPr lang="en-US" dirty="0" smtClean="0"/>
              <a:t>vlast</a:t>
            </a:r>
            <a:r>
              <a:rPr lang="hr-HR" dirty="0" smtClean="0"/>
              <a:t>itog GNSS </a:t>
            </a:r>
            <a:r>
              <a:rPr lang="en-US" dirty="0" smtClean="0"/>
              <a:t>sustava</a:t>
            </a:r>
            <a:r>
              <a:rPr lang="en-US" dirty="0"/>
              <a:t>, </a:t>
            </a:r>
            <a:r>
              <a:rPr lang="hr-HR" dirty="0" smtClean="0"/>
              <a:t>razmatra se i mogućnost </a:t>
            </a:r>
            <a:r>
              <a:rPr lang="en-US" dirty="0" smtClean="0"/>
              <a:t>korištenj</a:t>
            </a:r>
            <a:r>
              <a:rPr lang="hr-HR" dirty="0" smtClean="0"/>
              <a:t>a</a:t>
            </a:r>
            <a:r>
              <a:rPr lang="en-US" dirty="0" smtClean="0"/>
              <a:t> </a:t>
            </a:r>
            <a:r>
              <a:rPr lang="en-US" dirty="0"/>
              <a:t>budućeg programa pod imenom Skynet 6. Program </a:t>
            </a:r>
            <a:r>
              <a:rPr lang="en-US" dirty="0" smtClean="0"/>
              <a:t>Skynet</a:t>
            </a:r>
            <a:r>
              <a:rPr lang="hr-HR" dirty="0" smtClean="0"/>
              <a:t> 5 </a:t>
            </a:r>
            <a:r>
              <a:rPr lang="en-US" dirty="0" smtClean="0"/>
              <a:t>, peta </a:t>
            </a:r>
            <a:r>
              <a:rPr lang="en-US" dirty="0"/>
              <a:t>verzija </a:t>
            </a:r>
            <a:r>
              <a:rPr lang="en-US" dirty="0" smtClean="0"/>
              <a:t>trenutno </a:t>
            </a:r>
            <a:r>
              <a:rPr lang="en-US" dirty="0"/>
              <a:t>u funkciji </a:t>
            </a:r>
            <a:r>
              <a:rPr lang="hr-HR" dirty="0" smtClean="0"/>
              <a:t>- </a:t>
            </a:r>
            <a:r>
              <a:rPr lang="en-US" dirty="0" smtClean="0"/>
              <a:t> </a:t>
            </a:r>
            <a:r>
              <a:rPr lang="en-US" dirty="0"/>
              <a:t>mreža </a:t>
            </a:r>
            <a:r>
              <a:rPr lang="en-US" dirty="0" smtClean="0"/>
              <a:t>komunikacijski</a:t>
            </a:r>
            <a:r>
              <a:rPr lang="hr-HR" smtClean="0"/>
              <a:t>h</a:t>
            </a:r>
            <a:r>
              <a:rPr lang="en-US" smtClean="0"/>
              <a:t> </a:t>
            </a:r>
            <a:r>
              <a:rPr lang="en-US" dirty="0"/>
              <a:t>satelita lansirana za potrebe Ministarstva obrane </a:t>
            </a:r>
            <a:r>
              <a:rPr lang="hr-HR" dirty="0" smtClean="0"/>
              <a:t>UK</a:t>
            </a:r>
            <a:r>
              <a:rPr lang="en-US" dirty="0" smtClean="0"/>
              <a:t>. </a:t>
            </a:r>
            <a:r>
              <a:rPr lang="en-US" dirty="0"/>
              <a:t>Ideja </a:t>
            </a:r>
            <a:r>
              <a:rPr lang="hr-HR" dirty="0"/>
              <a:t>-</a:t>
            </a:r>
            <a:r>
              <a:rPr lang="en-US" dirty="0" smtClean="0"/>
              <a:t> </a:t>
            </a:r>
            <a:r>
              <a:rPr lang="en-US" dirty="0"/>
              <a:t>četiri geosinhrona satelita buduće mreže Skynet </a:t>
            </a:r>
            <a:r>
              <a:rPr lang="en-US" dirty="0" smtClean="0"/>
              <a:t>6</a:t>
            </a:r>
            <a:r>
              <a:rPr lang="hr-HR" dirty="0" smtClean="0"/>
              <a:t> - </a:t>
            </a:r>
            <a:r>
              <a:rPr lang="en-US" dirty="0" smtClean="0"/>
              <a:t>trebala </a:t>
            </a:r>
            <a:r>
              <a:rPr lang="hr-HR" dirty="0" smtClean="0"/>
              <a:t>bi </a:t>
            </a:r>
            <a:r>
              <a:rPr lang="en-US" dirty="0" smtClean="0"/>
              <a:t>postati </a:t>
            </a:r>
            <a:r>
              <a:rPr lang="en-US" dirty="0"/>
              <a:t>operativna 2025. </a:t>
            </a:r>
            <a:r>
              <a:rPr lang="en-US" dirty="0" smtClean="0"/>
              <a:t>g</a:t>
            </a:r>
            <a:r>
              <a:rPr lang="hr-HR" dirty="0" smtClean="0"/>
              <a:t>.</a:t>
            </a:r>
            <a:r>
              <a:rPr lang="en-US" dirty="0" smtClean="0"/>
              <a:t>, služe </a:t>
            </a:r>
            <a:r>
              <a:rPr lang="en-US" dirty="0"/>
              <a:t>kao nosači GNSS odašiljača za regionalni </a:t>
            </a:r>
            <a:r>
              <a:rPr lang="hr-HR" dirty="0" smtClean="0"/>
              <a:t>UK </a:t>
            </a:r>
            <a:r>
              <a:rPr lang="en-US" dirty="0" smtClean="0"/>
              <a:t>navigacijski sustav</a:t>
            </a:r>
            <a:r>
              <a:rPr lang="hr-HR" dirty="0" smtClean="0"/>
              <a:t>-</a:t>
            </a:r>
            <a:r>
              <a:rPr lang="en-US" dirty="0" smtClean="0"/>
              <a:t> slič</a:t>
            </a:r>
            <a:r>
              <a:rPr lang="hr-HR" dirty="0" smtClean="0"/>
              <a:t>no</a:t>
            </a:r>
            <a:r>
              <a:rPr lang="en-US" dirty="0" smtClean="0"/>
              <a:t> </a:t>
            </a:r>
            <a:r>
              <a:rPr lang="en-US" dirty="0"/>
              <a:t>indijskom </a:t>
            </a:r>
            <a:r>
              <a:rPr lang="en-US" dirty="0" smtClean="0"/>
              <a:t>N</a:t>
            </a:r>
            <a:r>
              <a:rPr lang="hr-HR" dirty="0" smtClean="0"/>
              <a:t>AV</a:t>
            </a:r>
            <a:r>
              <a:rPr lang="en-US" dirty="0" smtClean="0"/>
              <a:t>IC</a:t>
            </a:r>
            <a:r>
              <a:rPr lang="hr-HR" dirty="0" smtClean="0"/>
              <a:t> sustavu</a:t>
            </a:r>
            <a:r>
              <a:rPr lang="en-US" dirty="0" smtClean="0"/>
              <a:t> </a:t>
            </a:r>
            <a:r>
              <a:rPr lang="hr-HR" dirty="0" smtClean="0"/>
              <a:t>ili</a:t>
            </a:r>
            <a:r>
              <a:rPr lang="en-US" dirty="0" smtClean="0"/>
              <a:t> </a:t>
            </a:r>
            <a:r>
              <a:rPr lang="en-US" dirty="0"/>
              <a:t>japanskom </a:t>
            </a:r>
            <a:r>
              <a:rPr lang="en-US" dirty="0" smtClean="0"/>
              <a:t>QZSS-u</a:t>
            </a:r>
            <a:r>
              <a:rPr lang="hr-HR" dirty="0" smtClean="0"/>
              <a:t> , - </a:t>
            </a:r>
            <a:r>
              <a:rPr lang="en-US" dirty="0" smtClean="0"/>
              <a:t>troškovi </a:t>
            </a:r>
            <a:r>
              <a:rPr lang="en-US" dirty="0"/>
              <a:t>uspostave </a:t>
            </a:r>
            <a:r>
              <a:rPr lang="hr-HR" dirty="0" smtClean="0"/>
              <a:t>takvog regionalnog sustava </a:t>
            </a:r>
            <a:r>
              <a:rPr lang="en-US" dirty="0" smtClean="0"/>
              <a:t>bili </a:t>
            </a:r>
            <a:r>
              <a:rPr lang="hr-HR" dirty="0" smtClean="0"/>
              <a:t>bi </a:t>
            </a:r>
            <a:r>
              <a:rPr lang="en-US" dirty="0" smtClean="0"/>
              <a:t>daleko </a:t>
            </a:r>
            <a:r>
              <a:rPr lang="en-US" dirty="0"/>
              <a:t>manji od </a:t>
            </a:r>
            <a:r>
              <a:rPr lang="en-US" dirty="0" smtClean="0"/>
              <a:t>uspostave</a:t>
            </a:r>
            <a:r>
              <a:rPr lang="hr-HR" dirty="0" smtClean="0"/>
              <a:t> globalnog UK GNSS sustava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Svemirsk</a:t>
            </a:r>
            <a:r>
              <a:rPr lang="hr-HR" dirty="0" smtClean="0"/>
              <a:t>a</a:t>
            </a:r>
            <a:r>
              <a:rPr lang="en-US" dirty="0" smtClean="0"/>
              <a:t> agencij</a:t>
            </a:r>
            <a:r>
              <a:rPr lang="hr-HR" dirty="0" smtClean="0"/>
              <a:t>a UK</a:t>
            </a:r>
            <a:r>
              <a:rPr lang="en-US" dirty="0" smtClean="0"/>
              <a:t>  </a:t>
            </a:r>
            <a:r>
              <a:rPr lang="en-US" dirty="0"/>
              <a:t>traži organizacije zainteresirane za istraživanje i razvoj koncepta </a:t>
            </a:r>
            <a:r>
              <a:rPr lang="en-US" dirty="0" smtClean="0"/>
              <a:t> prijemnik</a:t>
            </a:r>
            <a:r>
              <a:rPr lang="hr-HR" dirty="0" smtClean="0"/>
              <a:t>a</a:t>
            </a:r>
            <a:r>
              <a:rPr lang="en-US" dirty="0" smtClean="0"/>
              <a:t> </a:t>
            </a:r>
            <a:r>
              <a:rPr lang="en-US" dirty="0"/>
              <a:t>za budući britanski globalni </a:t>
            </a:r>
            <a:r>
              <a:rPr lang="hr-HR" dirty="0" smtClean="0"/>
              <a:t>GNSS</a:t>
            </a:r>
            <a:r>
              <a:rPr lang="en-US" dirty="0" smtClean="0"/>
              <a:t> </a:t>
            </a:r>
            <a:r>
              <a:rPr lang="en-US" dirty="0"/>
              <a:t>sustav. </a:t>
            </a:r>
            <a:r>
              <a:rPr lang="en-US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148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Princip satelitskog određivanja položaja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4343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000" dirty="0"/>
              <a:t>Satelitsko određivanje položaja temelji se na mjerenju vremena širenja-propagacije satelitskih signala od predajne (satelitske) do prijamne (korisničke) antene. </a:t>
            </a:r>
          </a:p>
          <a:p>
            <a:pPr marL="0" indent="0" algn="just">
              <a:buNone/>
            </a:pPr>
            <a:r>
              <a:rPr lang="hr-HR" sz="2000" dirty="0"/>
              <a:t>Sateliti odašilju signale u pravilnim vremenskim razmacima. Prijamom satelitskih signala prijamnik identificira pojedini satelit, njegov položaj, vrijeme (trenutak) odašiljanja i vrijeme (trenutak) prijama satelitskog signala. Na temelju izmjerenog vremena širenja signala, proračunava se udaljenost između satelita i korisničkog prijamnika.</a:t>
            </a:r>
          </a:p>
          <a:p>
            <a:pPr marL="0" indent="0" algn="just">
              <a:buNone/>
            </a:pPr>
            <a:r>
              <a:rPr lang="hr-HR" sz="2000" b="1" dirty="0"/>
              <a:t>Određivanje položaja satelitskim navigacijskim sustavima temelji se na tri preduvjeta:</a:t>
            </a:r>
          </a:p>
          <a:p>
            <a:pPr lvl="0" algn="just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FF0000"/>
                </a:solidFill>
              </a:rPr>
              <a:t>postojanje zajedničkog referentnog koordinatnog sustava,</a:t>
            </a:r>
          </a:p>
          <a:p>
            <a:pPr lvl="0" algn="just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FF0000"/>
                </a:solidFill>
              </a:rPr>
              <a:t>zajednički vremenski okvir, i</a:t>
            </a:r>
          </a:p>
          <a:p>
            <a:pPr lvl="0" algn="just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rgbClr val="FF0000"/>
                </a:solidFill>
              </a:rPr>
              <a:t>konstantna brzina širenja satelitskih signala. </a:t>
            </a: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endParaRPr lang="hr-H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0332" y="6581002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3200" y="6581001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7A0EE-0AB2-4488-A106-24347727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652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971800"/>
            <a:ext cx="10972800" cy="121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Mjerena s površine Zemlje, jačina GPS signala iznosi približno </a:t>
            </a:r>
            <a:r>
              <a:rPr lang="en-US" b="1" dirty="0">
                <a:solidFill>
                  <a:srgbClr val="FF0000"/>
                </a:solidFill>
              </a:rPr>
              <a:t>-160 </a:t>
            </a:r>
            <a:r>
              <a:rPr lang="en-US" b="1" dirty="0" err="1">
                <a:solidFill>
                  <a:srgbClr val="FF0000"/>
                </a:solidFill>
              </a:rPr>
              <a:t>dBw</a:t>
            </a:r>
            <a:r>
              <a:rPr lang="en-US" b="1" dirty="0">
                <a:solidFill>
                  <a:srgbClr val="FF0000"/>
                </a:solidFill>
              </a:rPr>
              <a:t> , </a:t>
            </a:r>
            <a:r>
              <a:rPr lang="hr-HR" b="1" dirty="0">
                <a:solidFill>
                  <a:srgbClr val="FF0000"/>
                </a:solidFill>
              </a:rPr>
              <a:t>što je ekvivalentno jačini svjetla žarulje od </a:t>
            </a:r>
            <a:r>
              <a:rPr lang="en-US" b="1" dirty="0">
                <a:solidFill>
                  <a:srgbClr val="FF0000"/>
                </a:solidFill>
              </a:rPr>
              <a:t>25</a:t>
            </a:r>
            <a:r>
              <a:rPr lang="hr-HR" b="1" dirty="0">
                <a:solidFill>
                  <a:srgbClr val="FF0000"/>
                </a:solidFill>
              </a:rPr>
              <a:t> wata gledano s udaljenosti od </a:t>
            </a:r>
            <a:r>
              <a:rPr lang="en-US" b="1" dirty="0">
                <a:solidFill>
                  <a:srgbClr val="FF0000"/>
                </a:solidFill>
              </a:rPr>
              <a:t>16 000 </a:t>
            </a:r>
            <a:r>
              <a:rPr lang="hr-HR" b="1" dirty="0">
                <a:solidFill>
                  <a:srgbClr val="FF0000"/>
                </a:solidFill>
              </a:rPr>
              <a:t>kilometara.</a:t>
            </a:r>
          </a:p>
          <a:p>
            <a:endParaRPr lang="hr-H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0332" y="6581002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3200" y="6581001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9EC67F-B306-4D9F-9887-66A25C25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581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9911" r="6122" b="20429"/>
          <a:stretch/>
        </p:blipFill>
        <p:spPr bwMode="auto">
          <a:xfrm>
            <a:off x="1852800" y="3761012"/>
            <a:ext cx="9120000" cy="28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8670"/>
            <a:ext cx="10515600" cy="4768293"/>
          </a:xfrm>
        </p:spPr>
        <p:txBody>
          <a:bodyPr>
            <a:normAutofit/>
          </a:bodyPr>
          <a:lstStyle/>
          <a:p>
            <a:pPr marL="0" indent="0" defTabSz="990478">
              <a:buNone/>
              <a:defRPr/>
            </a:pPr>
            <a:r>
              <a:rPr lang="hr-HR" sz="2000" dirty="0">
                <a:latin typeface="+mj-lt"/>
                <a:cs typeface="Times New Roman" panose="02020603050405020304" pitchFamily="18" charset="0"/>
              </a:rPr>
              <a:t>Za određivanje položaja korisnika sljedeći elementi  moraju biti poznati : </a:t>
            </a:r>
          </a:p>
          <a:p>
            <a:pPr defTabSz="990478"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hr-HR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vrijeme odašiljanja signala,</a:t>
            </a:r>
          </a:p>
          <a:p>
            <a:pPr defTabSz="990478"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hr-HR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položaj satelita,</a:t>
            </a:r>
          </a:p>
          <a:p>
            <a:pPr defTabSz="990478"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hr-HR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stalna brzina prostiranja satelitskog signala </a:t>
            </a:r>
          </a:p>
          <a:p>
            <a:pPr defTabSz="990478"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hr-HR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vrijeme prijama satelitskog signala</a:t>
            </a:r>
          </a:p>
          <a:p>
            <a:endParaRPr lang="hr-HR" sz="20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hr-HR" sz="2800" b="1" dirty="0"/>
              <a:t>          Princip satelitskog određivanja položaja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332" y="6581002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03200" y="6581001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58401" y="36576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33.9%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636000" y="3810000"/>
            <a:ext cx="1320800" cy="3048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A2DC24-B3BE-4C4B-AF65-F03276AF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083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0972800" cy="762000"/>
          </a:xfrm>
        </p:spPr>
        <p:txBody>
          <a:bodyPr>
            <a:noAutofit/>
          </a:bodyPr>
          <a:lstStyle/>
          <a:p>
            <a:pPr algn="l"/>
            <a:r>
              <a:rPr lang="hr-HR" sz="2600" b="1" dirty="0"/>
              <a:t>Osnovno načelo satelitskog određivanja položaja - </a:t>
            </a:r>
            <a:r>
              <a:rPr lang="hr-HR" sz="1800" b="1" dirty="0"/>
              <a:t>korisnik se nalazi negdje na površini Zemlje</a:t>
            </a:r>
          </a:p>
        </p:txBody>
      </p:sp>
      <p:pic>
        <p:nvPicPr>
          <p:cNvPr id="3074" name="Picture 2" descr="C:\Users\Korisnik\Dropbox\1. drsc\2. Prezentacija Obrana teme doktorskog rada\Drawings\1. PPT_osnovno odredjivanje polozaja_verdana_#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18" y="1268626"/>
            <a:ext cx="7171266" cy="465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3200" y="6553200"/>
            <a:ext cx="117856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9514" y="906162"/>
            <a:ext cx="10478529" cy="24714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2565" y="152400"/>
            <a:ext cx="118462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6694E-2A9C-4032-8E6E-8E5AFE6E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48BE-1B63-4FB7-8B3A-758ADDD3440A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4878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6452</Words>
  <Application>Microsoft Office PowerPoint</Application>
  <PresentationFormat>Widescreen</PresentationFormat>
  <Paragraphs>346</Paragraphs>
  <Slides>43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Meiryo</vt:lpstr>
      <vt:lpstr>Times New Roman</vt:lpstr>
      <vt:lpstr>Wingdings</vt:lpstr>
      <vt:lpstr>Office Theme</vt:lpstr>
      <vt:lpstr> SATELITSKA   NAVIGACIJA</vt:lpstr>
      <vt:lpstr>ALGORITMI ODREĐIVANJA POLOŽAJA OSNOVNIM SATELITSKIM SUSTAVIMA</vt:lpstr>
      <vt:lpstr>                                OSNOVNI GNSS SUSTAVI</vt:lpstr>
      <vt:lpstr>            PREGLED STANJA 4 GNSS SUSTAVA </vt:lpstr>
      <vt:lpstr>  UK razmatra planove za svoj GNSS sustav</vt:lpstr>
      <vt:lpstr>Princip satelitskog određivanja položaja</vt:lpstr>
      <vt:lpstr>PowerPoint Presentation</vt:lpstr>
      <vt:lpstr>          Princip satelitskog određivanja položaja</vt:lpstr>
      <vt:lpstr>Osnovno načelo satelitskog određivanja položaja - korisnik se nalazi negdje na površini Zemlje</vt:lpstr>
      <vt:lpstr>Osnovno načelo satelitskog određivanja položaja – 1. satelit</vt:lpstr>
      <vt:lpstr>Osnovno načelo satelitskog određivanja položaja – 2. satelit</vt:lpstr>
      <vt:lpstr>Osnovno načelo satelitskog određivanja položaja – 3. satelit</vt:lpstr>
      <vt:lpstr>Osnovno načelo satelitskog određivanja položaja – 4. satelit</vt:lpstr>
      <vt:lpstr>Osnovno načelo satelitskog određivanja položaja – 4 satelita – idealna , bezpogrešna pozicija - </vt:lpstr>
      <vt:lpstr>Osnovno načelo satelitskog određivanja položaja – bezpogrešna pozicija </vt:lpstr>
      <vt:lpstr>Osnovno načelo satelitskog određivanja položaja – pojasevi pogrešaka , stvarni položaj korisnika </vt:lpstr>
      <vt:lpstr>Osnovno načelo satelitskog određivanja položaja – širina pojasa pogrešaka unutar kojeg se nalazi korisnik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Prikaz jednodnevnog hoda satelitski određenog GPS položaja </vt:lpstr>
      <vt:lpstr>Temeljni princip TRILATERACIJE</vt:lpstr>
      <vt:lpstr>Temeljni princip trilateracije</vt:lpstr>
      <vt:lpstr>Temeljni princip trilateracije</vt:lpstr>
      <vt:lpstr>  Zajednički koordinatni sustav</vt:lpstr>
      <vt:lpstr>         Zajednički koordinatni sustav</vt:lpstr>
      <vt:lpstr>Zajednički koordinatni sustav</vt:lpstr>
      <vt:lpstr>Presjecište kružnica položaja</vt:lpstr>
      <vt:lpstr>             Presjecište kružnica položaja</vt:lpstr>
      <vt:lpstr>                           Presjecište kružnica položaja</vt:lpstr>
      <vt:lpstr>                               Presjecište kružnica položaja</vt:lpstr>
      <vt:lpstr>                            Presjecište kružnica položaja</vt:lpstr>
      <vt:lpstr>                            Presjecište kružnica položaja</vt:lpstr>
      <vt:lpstr>                         Presjecište kružnica položaja</vt:lpstr>
      <vt:lpstr>                            Presjecište kružnica položaja</vt:lpstr>
      <vt:lpstr>       Izračun brzine (v)</vt:lpstr>
      <vt:lpstr>    Izračun brzine (v)</vt:lpstr>
      <vt:lpstr>                      Izračun brzine (v)</vt:lpstr>
      <vt:lpstr>                             Izračun brzine (v)</vt:lpstr>
      <vt:lpstr>                          Izračun brzine (v)</vt:lpstr>
      <vt:lpstr>Bibliografija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PRIMJENJENA SATELITSKA NAVIGACIJA</dc:title>
  <dc:creator>Antoni</dc:creator>
  <cp:lastModifiedBy>Serđo Kos</cp:lastModifiedBy>
  <cp:revision>92</cp:revision>
  <dcterms:created xsi:type="dcterms:W3CDTF">2015-03-19T16:09:53Z</dcterms:created>
  <dcterms:modified xsi:type="dcterms:W3CDTF">2023-02-09T08:50:08Z</dcterms:modified>
</cp:coreProperties>
</file>